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  <p:sldMasterId id="2147483660" r:id="rId2"/>
    <p:sldMasterId id="2147483685" r:id="rId3"/>
    <p:sldMasterId id="2147483697" r:id="rId4"/>
  </p:sldMasterIdLst>
  <p:notesMasterIdLst>
    <p:notesMasterId r:id="rId31"/>
  </p:notesMasterIdLst>
  <p:handoutMasterIdLst>
    <p:handoutMasterId r:id="rId32"/>
  </p:handoutMasterIdLst>
  <p:sldIdLst>
    <p:sldId id="590" r:id="rId5"/>
    <p:sldId id="609" r:id="rId6"/>
    <p:sldId id="636" r:id="rId7"/>
    <p:sldId id="664" r:id="rId8"/>
    <p:sldId id="682" r:id="rId9"/>
    <p:sldId id="642" r:id="rId10"/>
    <p:sldId id="621" r:id="rId11"/>
    <p:sldId id="611" r:id="rId12"/>
    <p:sldId id="645" r:id="rId13"/>
    <p:sldId id="669" r:id="rId14"/>
    <p:sldId id="670" r:id="rId15"/>
    <p:sldId id="671" r:id="rId16"/>
    <p:sldId id="672" r:id="rId17"/>
    <p:sldId id="673" r:id="rId18"/>
    <p:sldId id="674" r:id="rId19"/>
    <p:sldId id="675" r:id="rId20"/>
    <p:sldId id="614" r:id="rId21"/>
    <p:sldId id="655" r:id="rId22"/>
    <p:sldId id="676" r:id="rId23"/>
    <p:sldId id="679" r:id="rId24"/>
    <p:sldId id="680" r:id="rId25"/>
    <p:sldId id="616" r:id="rId26"/>
    <p:sldId id="665" r:id="rId27"/>
    <p:sldId id="681" r:id="rId28"/>
    <p:sldId id="351" r:id="rId29"/>
    <p:sldId id="625" r:id="rId3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uan Nguyen Thi My" initials="TNTM" lastIdx="1" clrIdx="0">
    <p:extLst>
      <p:ext uri="{19B8F6BF-5375-455C-9EA6-DF929625EA0E}">
        <p15:presenceInfo xmlns:p15="http://schemas.microsoft.com/office/powerpoint/2012/main" userId="Thuan Nguyen Thi My" providerId="None"/>
      </p:ext>
    </p:extLst>
  </p:cmAuthor>
  <p:cmAuthor id="2" name="ADMIN" initials="A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99FF"/>
    <a:srgbClr val="33CCFF"/>
    <a:srgbClr val="000099"/>
    <a:srgbClr val="02023C"/>
    <a:srgbClr val="DE4654"/>
    <a:srgbClr val="8BCD43"/>
    <a:srgbClr val="54304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62" autoAdjust="0"/>
    <p:restoredTop sz="90557" autoAdjust="0"/>
  </p:normalViewPr>
  <p:slideViewPr>
    <p:cSldViewPr>
      <p:cViewPr varScale="1">
        <p:scale>
          <a:sx n="97" d="100"/>
          <a:sy n="97" d="100"/>
        </p:scale>
        <p:origin x="546" y="84"/>
      </p:cViewPr>
      <p:guideLst>
        <p:guide orient="horz" pos="1620"/>
        <p:guide pos="2880"/>
      </p:guideLst>
    </p:cSldViewPr>
  </p:slideViewPr>
  <p:notesTextViewPr>
    <p:cViewPr>
      <p:scale>
        <a:sx n="66" d="100"/>
        <a:sy n="66" d="100"/>
      </p:scale>
      <p:origin x="0" y="0"/>
    </p:cViewPr>
  </p:notesTextViewPr>
  <p:notesViewPr>
    <p:cSldViewPr showGuides="1">
      <p:cViewPr varScale="1">
        <p:scale>
          <a:sx n="65" d="100"/>
          <a:sy n="65" d="100"/>
        </p:scale>
        <p:origin x="3082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CDD7B6-791E-4961-8FEC-29CCD62ED843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D77F45-4311-46EF-82D0-374612DCB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6742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A3592-FEF6-4F18-A34B-F0E5D14EE5C6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986841-B6E9-4602-99D2-E5DE71145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4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1564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521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9ED3E8-1566-4C5F-A79F-1E3CDBAAEFB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201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7489B-9115-48D9-8D08-A2FE82843128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0035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1514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9397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5832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u="sng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 ý:</a:t>
            </a:r>
            <a:r>
              <a:rPr lang="en-US" sz="1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vi-VN" sz="120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ưa ra bài toán thực tế có kèm hướng dẫn ban đầu đối với bài toán để học sinh về nhà tư duy tiếp</a:t>
            </a:r>
            <a:r>
              <a:rPr lang="en-US" sz="1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hoặc giải quyết tại lớp nếu có thời gian.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0631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1158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083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905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185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325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0434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3848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7038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8765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1694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7279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6279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911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9685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1275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7900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3123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0381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5973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2215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2746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3770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9182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032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9976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9583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0208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5629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013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F02A1-B26A-442C-8043-20939094B5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7AF29A-2711-4980-9047-A30692EEB5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E25823-4349-4C0C-9C60-C8830C217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81C8EE-B6FD-4D3D-9749-91C215B7A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3EBF7-A85D-462A-A26F-298794063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843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D88E6-1A59-4639-9BE0-7D3C26A13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A3A75A-0986-4475-84C6-2C502A9147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C29051-336D-45A2-A120-8930EB209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E883A-D7A0-454F-90A1-236CD7066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BAD1F0-16CA-45C2-A115-C245814D3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8521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D0066-9B8C-46A5-B63A-34FBC8C56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48C94A-8603-4485-8882-00CECE388F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7F8E6D-E95D-4E37-BCD5-F8BC56A92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C51CB1-1AE6-4D2A-B788-93F5FDDE4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6E9BC3-E641-4CA3-84FF-52518677F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3550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A154B-C485-4D2C-A8E2-9011E01F4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46B929-FA5B-4D72-A0AE-91F28E858D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2CF512-C379-4F32-8AB1-006B8CB1E8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5B5EF2-CDFE-4575-AFED-23BFB76AF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DD91E0-D7EB-440B-B598-969E92CCE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72F3F9-9A95-4C61-9332-9219C1282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2378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8E5B4-2018-4D7A-B6E0-8B8FF8C91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738C1F-A330-4AA9-ACB2-15F9B87841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44CAEA-B371-4824-8A78-B404C6C801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C2FF8D-4E0F-4034-941F-BE283F54B9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F1FEC4-DFCB-4DA4-AD5D-81C7BB602E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57B981-E0CC-454A-9463-E646F1BBF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70CF36-89D2-4848-9F9A-5677B5866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0A8D33-4A74-4825-ADB1-EB36A1F43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1134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B2C41-E69A-496B-87CD-63E7B5BEC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D6003D-63CF-4B98-B9FC-24D413772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E18784-9069-4F47-B9C6-84DE1E4B2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B07E85-F927-40D2-B882-821905252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315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3438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1" b="16308"/>
          <a:stretch/>
        </p:blipFill>
        <p:spPr>
          <a:xfrm>
            <a:off x="7991500" y="4324350"/>
            <a:ext cx="604818" cy="44291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EC5B7D-3DC9-42DC-9CCD-411A9122A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521E20-5994-43AD-AF9B-E6F96212A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91151-A9E1-42A7-B87C-9269516F7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5596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14253-4BBB-4EB4-956C-48464B484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517DA-39BD-4628-BF95-5D48B4CA5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B21316-EEA9-467A-A5A6-6436C84C87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242373-C567-4EB3-A04B-7306F8DF1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1C6653-CDE6-4F88-A231-47AE03E0D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1E0521-358A-43CE-A798-88D5BB534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5518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7FE89-79AF-4CF4-B3B3-1E42589EF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8BE7B3-5B04-47C3-823B-9309DBC3C8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EC53C0-448F-4251-8720-6C83F076D9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1BEA20-9EC0-4F07-9790-03CA5361F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54A513-6AC0-407F-9F93-65C1C2208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C356E2-EE42-442F-A12C-CE61EF7D5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304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C183B-798F-4ACE-83B5-F517176A5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66986F-4925-46FF-A2A9-36E6FED76F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B379ED-C54C-4361-98B1-7142BAF23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61EE85-E5B4-4A3C-8BFE-6FE68B790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8DA28C-14C8-410C-B148-46EFF8533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4578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FB38A4-9833-4DE5-BB39-D48AAE5600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4594D6-D85A-4500-BB5E-02728C0B0B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33696A-06B9-40DA-899C-7D16FF36A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848B26-878F-4F0F-B2DD-83EEDF676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190F93-45AB-446E-B9C1-834218C86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8411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953942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53942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1B50A-7B53-46BF-AD99-3534BF84E6F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33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419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624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764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408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024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F6400-53A4-4C9B-9D25-EA5D415A60BF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684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009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247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57921C-1A63-40CE-B002-10F051D20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187463-95D8-4CF7-B8FC-8C8E384B2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F52185-48FC-4136-90CF-85D79EA36E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52ED5-D41F-443F-9025-F578956BDF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C1018-225C-494D-A645-99E7115F9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209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3" Type="http://schemas.openxmlformats.org/officeDocument/2006/relationships/image" Target="../media/image25.png"/><Relationship Id="rId7" Type="http://schemas.openxmlformats.org/officeDocument/2006/relationships/image" Target="../media/image27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image" Target="../media/image36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6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hyperlink" Target="Package%20-%20tro%20choi/tro%20choi.exe" TargetMode="Externa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4" name="Group 22" descr="OPL20U25GSXzBJYl68kk8uQGfFKzs7yb1M4KJWUiLk6ZEvGF+qCIPSnY57AbBFCvTW2023.15.119+K4lPs7H94VUqPe2XwIsfPRnrXQE//QTEXxb8/8N4CNc6FpgZahzpTjFhMzSA7T/nHJa11DE8Ng2TP3iAmRczFlmslSuUNOgUeb6yRvs0="/>
          <p:cNvGrpSpPr>
            <a:grpSpLocks/>
          </p:cNvGrpSpPr>
          <p:nvPr/>
        </p:nvGrpSpPr>
        <p:grpSpPr bwMode="auto">
          <a:xfrm>
            <a:off x="152400" y="90612"/>
            <a:ext cx="9068412" cy="830815"/>
            <a:chOff x="-715" y="384"/>
            <a:chExt cx="5323" cy="629"/>
          </a:xfrm>
        </p:grpSpPr>
        <p:sp>
          <p:nvSpPr>
            <p:cNvPr id="2057" name="Text Box 17"/>
            <p:cNvSpPr txBox="1">
              <a:spLocks noChangeArrowheads="1"/>
            </p:cNvSpPr>
            <p:nvPr/>
          </p:nvSpPr>
          <p:spPr bwMode="auto">
            <a:xfrm>
              <a:off x="-715" y="384"/>
              <a:ext cx="5323" cy="6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2400" dirty="0">
                  <a:solidFill>
                    <a:srgbClr val="FF0000"/>
                  </a:solidFill>
                  <a:latin typeface="Times New Roman" pitchFamily="18" charset="0"/>
                </a:rPr>
                <a:t>PHÒNG GD&amp;ĐT HUYỆN…. </a:t>
              </a:r>
            </a:p>
            <a:p>
              <a:pPr algn="ctr" eaLnBrk="1" hangingPunct="1"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</a:rPr>
                <a:t>TRƯỜNG THCS….</a:t>
              </a:r>
            </a:p>
          </p:txBody>
        </p:sp>
        <p:sp>
          <p:nvSpPr>
            <p:cNvPr id="2058" name="Line 20"/>
            <p:cNvSpPr>
              <a:spLocks noChangeShapeType="1"/>
            </p:cNvSpPr>
            <p:nvPr/>
          </p:nvSpPr>
          <p:spPr bwMode="auto">
            <a:xfrm>
              <a:off x="1349" y="1013"/>
              <a:ext cx="1296" cy="0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prstClr val="black"/>
                </a:solidFill>
              </a:endParaRPr>
            </a:p>
          </p:txBody>
        </p:sp>
      </p:grpSp>
      <p:sp>
        <p:nvSpPr>
          <p:cNvPr id="13" name="TextBox 13" descr="OPL20U25GSXzBJYl68kk8uQGfFKzs7yb1M4KJWUiLk6ZEvGF+qCIPSnY57AbBFCvTW2023.15.119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1386456" y="1891518"/>
            <a:ext cx="6586232" cy="461665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en-US" altLang="en-US" dirty="0" err="1">
                <a:ln/>
                <a:solidFill>
                  <a:srgbClr val="000099"/>
                </a:solidFill>
                <a:cs typeface="Times New Roman" panose="02020603050405020304" pitchFamily="18" charset="0"/>
              </a:rPr>
              <a:t>Môn</a:t>
            </a:r>
            <a:r>
              <a:rPr lang="en-US" altLang="en-US" dirty="0">
                <a:ln/>
                <a:solidFill>
                  <a:srgbClr val="000099"/>
                </a:solidFill>
                <a:cs typeface="Times New Roman" panose="02020603050405020304" pitchFamily="18" charset="0"/>
              </a:rPr>
              <a:t>: </a:t>
            </a:r>
            <a:r>
              <a:rPr lang="en-US" altLang="en-US" dirty="0" err="1">
                <a:ln/>
                <a:solidFill>
                  <a:srgbClr val="000099"/>
                </a:solidFill>
                <a:cs typeface="Times New Roman" panose="02020603050405020304" pitchFamily="18" charset="0"/>
              </a:rPr>
              <a:t>Toán</a:t>
            </a:r>
            <a:r>
              <a:rPr lang="en-US" altLang="en-US" dirty="0">
                <a:ln/>
                <a:solidFill>
                  <a:srgbClr val="000099"/>
                </a:solidFill>
                <a:cs typeface="Times New Roman" panose="02020603050405020304" pitchFamily="18" charset="0"/>
              </a:rPr>
              <a:t>/ </a:t>
            </a:r>
            <a:r>
              <a:rPr lang="en-US" altLang="en-US" dirty="0" err="1">
                <a:ln/>
                <a:solidFill>
                  <a:srgbClr val="000099"/>
                </a:solidFill>
                <a:cs typeface="Times New Roman" panose="02020603050405020304" pitchFamily="18" charset="0"/>
              </a:rPr>
              <a:t>Lớp</a:t>
            </a:r>
            <a:r>
              <a:rPr lang="en-US" altLang="en-US" dirty="0">
                <a:ln/>
                <a:solidFill>
                  <a:srgbClr val="000099"/>
                </a:solidFill>
                <a:cs typeface="Times New Roman" panose="02020603050405020304" pitchFamily="18" charset="0"/>
              </a:rPr>
              <a:t> 8 (</a:t>
            </a:r>
            <a:r>
              <a:rPr lang="en-US" altLang="en-US" dirty="0" err="1">
                <a:ln/>
                <a:solidFill>
                  <a:srgbClr val="000099"/>
                </a:solidFill>
                <a:cs typeface="Times New Roman" panose="02020603050405020304" pitchFamily="18" charset="0"/>
              </a:rPr>
              <a:t>KNTTVCS</a:t>
            </a:r>
            <a:r>
              <a:rPr lang="en-US" altLang="en-US" smtClean="0">
                <a:ln/>
                <a:solidFill>
                  <a:srgbClr val="000099"/>
                </a:solidFill>
                <a:cs typeface="Times New Roman" panose="02020603050405020304" pitchFamily="18" charset="0"/>
              </a:rPr>
              <a:t>)</a:t>
            </a:r>
            <a:endParaRPr lang="en-US" altLang="en-US" dirty="0">
              <a:ln/>
              <a:solidFill>
                <a:srgbClr val="000099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27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7620" y="0"/>
            <a:ext cx="9144000" cy="49244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ln/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BÀI 9: PHÂN TÍCH ĐA THỨC THÀNH NHÂN TỬ (</a:t>
            </a:r>
            <a:r>
              <a:rPr lang="en-US" sz="2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 descr="OPL20U25GSXzBJYl68kk8uQGfFKzs7yb1M4KJWUiLk6ZEvGF+qCIPSnY57AbBFCvTW2023.15.119+K4lPs7H94VUqPe2XwIsfPRnrXQE//QTEXxb8/8N4CNc6FpgZahzpTjFhMzSA7T/nHJa11DE8Ng2TP3iAmRczFlmslSuUNOgUeb6yRvs0="/>
          <p:cNvSpPr txBox="1"/>
          <p:nvPr/>
        </p:nvSpPr>
        <p:spPr>
          <a:xfrm>
            <a:off x="-91098" y="514350"/>
            <a:ext cx="9448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chung</a:t>
            </a:r>
            <a:endParaRPr lang="en-US" sz="2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itle 1" descr="OPL20U25GSXzBJYl68kk8uQGfFKzs7yb1M4KJWUiLk6ZEvGF+qCIPSnY57AbBFCvTW2023.15.11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817002D-A181-44C7-B6C0-D4E98D6E0662}"/>
              </a:ext>
            </a:extLst>
          </p:cNvPr>
          <p:cNvSpPr txBox="1">
            <a:spLocks/>
          </p:cNvSpPr>
          <p:nvPr/>
        </p:nvSpPr>
        <p:spPr>
          <a:xfrm>
            <a:off x="317406" y="3215081"/>
            <a:ext cx="8229600" cy="49966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ZW" sz="2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Content Placeholder 2" descr="OPL20U25GSXzBJYl68kk8uQGfFKzs7yb1M4KJWUiLk6ZEvGF+qCIPSnY57AbBFCvTW2023.15.11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849C118-BD8E-4A9C-A370-82A1F062D0FF}"/>
              </a:ext>
            </a:extLst>
          </p:cNvPr>
          <p:cNvSpPr txBox="1">
            <a:spLocks/>
          </p:cNvSpPr>
          <p:nvPr/>
        </p:nvSpPr>
        <p:spPr>
          <a:xfrm>
            <a:off x="304800" y="971550"/>
            <a:ext cx="8932234" cy="889003"/>
          </a:xfrm>
          <a:prstGeom prst="rect">
            <a:avLst/>
          </a:prstGeom>
        </p:spPr>
        <p:txBody>
          <a:bodyPr/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Phân tích đa thức thành nhân tử (hay thừa số) là</a:t>
            </a:r>
            <a:r>
              <a:rPr lang="en-US" sz="2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 đổi đa thức </a:t>
            </a:r>
            <a:r>
              <a:rPr lang="vi-VN" sz="2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 </a:t>
            </a:r>
            <a:r>
              <a:rPr lang="vi-VN" sz="2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 một tích </a:t>
            </a:r>
            <a:r>
              <a:rPr lang="vi-VN" sz="2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 những đa thức</a:t>
            </a:r>
            <a:r>
              <a:rPr lang="en-US" sz="2600" b="1" i="1" dirty="0">
                <a:solidFill>
                  <a:srgbClr val="0000FF"/>
                </a:solidFill>
              </a:rPr>
              <a:t>.</a:t>
            </a:r>
          </a:p>
          <a:p>
            <a:pPr marL="0" indent="0">
              <a:buFont typeface="Arial" pitchFamily="34" charset="0"/>
              <a:buNone/>
            </a:pPr>
            <a:endParaRPr lang="vi-VN" sz="2600" b="1" i="1" dirty="0">
              <a:solidFill>
                <a:srgbClr val="0000FF"/>
              </a:solidFill>
            </a:endParaRPr>
          </a:p>
          <a:p>
            <a:endParaRPr lang="en-ZW" sz="2600" b="1" i="1" dirty="0">
              <a:solidFill>
                <a:srgbClr val="0000FF"/>
              </a:solidFill>
            </a:endParaRPr>
          </a:p>
        </p:txBody>
      </p:sp>
      <p:sp>
        <p:nvSpPr>
          <p:cNvPr id="13" name="TextBox 12" descr="OPL20U25GSXzBJYl68kk8uQGfFKzs7yb1M4KJWUiLk6ZEvGF+qCIPSnY57AbBFCvTW2023.15.11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E319F2A-94CA-423A-9558-2BE8B285EF50}"/>
              </a:ext>
            </a:extLst>
          </p:cNvPr>
          <p:cNvSpPr txBox="1"/>
          <p:nvPr/>
        </p:nvSpPr>
        <p:spPr>
          <a:xfrm>
            <a:off x="317406" y="1816363"/>
            <a:ext cx="7467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i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6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6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6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 descr="OPL20U25GSXzBJYl68kk8uQGfFKzs7yb1M4KJWUiLk6ZEvGF+qCIPSnY57AbBFCvTW2023.15.11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9F9B334-923D-4819-AEB2-B1E6272EF590}"/>
                  </a:ext>
                </a:extLst>
              </p:cNvPr>
              <p:cNvSpPr txBox="1"/>
              <p:nvPr/>
            </p:nvSpPr>
            <p:spPr>
              <a:xfrm>
                <a:off x="317406" y="2182499"/>
                <a:ext cx="3992880" cy="1218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600" dirty="0">
                    <a:latin typeface="Cambria Math" pitchFamily="18" charset="0"/>
                    <a:ea typeface="Cambria Math" pitchFamily="18" charset="0"/>
                    <a:cs typeface="Times New Roman" pitchFamily="18" charset="0"/>
                  </a:rPr>
                  <a:t>a)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600" i="1">
                            <a:latin typeface="Cambria Math" panose="02040503050406030204" pitchFamily="18" charset="0"/>
                            <a:ea typeface="Cambria Math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600" i="1">
                            <a:latin typeface="Cambria Math" panose="02040503050406030204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 </m:t>
                        </m:r>
                        <m:r>
                          <a:rPr lang="en-US" sz="2600" i="1">
                            <a:latin typeface="Cambria Math" panose="02040503050406030204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600" i="1">
                            <a:latin typeface="Cambria Math" panose="02040503050406030204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600" dirty="0">
                    <a:latin typeface="Cambria Math" pitchFamily="18" charset="0"/>
                    <a:ea typeface="Cambria Math" pitchFamily="18" charset="0"/>
                    <a:cs typeface="Times New Roman" pitchFamily="18" charset="0"/>
                  </a:rPr>
                  <a:t>+</a:t>
                </a:r>
                <a14:m>
                  <m:oMath xmlns:m="http://schemas.openxmlformats.org/officeDocument/2006/math">
                    <m:r>
                      <a:rPr lang="en-US" sz="2600" i="1">
                        <a:latin typeface="Cambria Math" pitchFamily="18" charset="0"/>
                        <a:ea typeface="Cambria Math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endParaRPr lang="en-US" sz="2600" dirty="0">
                  <a:latin typeface="Cambria Math" pitchFamily="18" charset="0"/>
                  <a:ea typeface="Cambria Math" pitchFamily="18" charset="0"/>
                  <a:cs typeface="Times New Roman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600" dirty="0">
                    <a:latin typeface="Cambria Math" pitchFamily="18" charset="0"/>
                    <a:ea typeface="Cambria Math" pitchFamily="18" charset="0"/>
                    <a:cs typeface="Times New Roman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600" i="1">
                        <a:latin typeface="Cambria Math" pitchFamily="18" charset="0"/>
                        <a:ea typeface="Cambria Math" pitchFamily="18" charset="0"/>
                        <a:cs typeface="Times New Roman" pitchFamily="18" charset="0"/>
                      </a:rPr>
                      <m:t>2</m:t>
                    </m:r>
                    <m:d>
                      <m:dPr>
                        <m:ctrlPr>
                          <a:rPr lang="en-US" sz="2600" i="1">
                            <a:latin typeface="Cambria Math" panose="02040503050406030204" pitchFamily="18" charset="0"/>
                            <a:ea typeface="Cambria Math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sz="2600" i="1">
                            <a:latin typeface="Cambria Math" panose="02040503050406030204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sz="2600" i="1">
                            <a:latin typeface="Cambria Math" panose="02040503050406030204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+</m:t>
                        </m:r>
                        <m:r>
                          <a:rPr lang="en-US" sz="2600" i="1">
                            <a:latin typeface="Cambria Math" panose="02040503050406030204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𝑦</m:t>
                        </m:r>
                      </m:e>
                    </m:d>
                    <m:r>
                      <a:rPr lang="en-US" sz="2600" i="1">
                        <a:latin typeface="Cambria Math" pitchFamily="18" charset="0"/>
                        <a:ea typeface="Cambria Math" pitchFamily="18" charset="0"/>
                        <a:cs typeface="Times New Roman" pitchFamily="18" charset="0"/>
                      </a:rPr>
                      <m:t>−2</m:t>
                    </m:r>
                    <m:r>
                      <a:rPr lang="en-US" sz="2600" i="1">
                        <a:latin typeface="Cambria Math" pitchFamily="18" charset="0"/>
                        <a:ea typeface="Cambria Math" pitchFamily="18" charset="0"/>
                        <a:cs typeface="Times New Roman" pitchFamily="18" charset="0"/>
                      </a:rPr>
                      <m:t>𝑦</m:t>
                    </m:r>
                    <m:r>
                      <a:rPr lang="en-US" sz="2600" i="1">
                        <a:latin typeface="Cambria Math" pitchFamily="18" charset="0"/>
                        <a:ea typeface="Cambria Math" pitchFamily="18" charset="0"/>
                        <a:cs typeface="Times New Roman" pitchFamily="18" charset="0"/>
                      </a:rPr>
                      <m:t>(</m:t>
                    </m:r>
                    <m:r>
                      <a:rPr lang="en-US" sz="2600" i="1">
                        <a:latin typeface="Cambria Math" pitchFamily="18" charset="0"/>
                        <a:ea typeface="Cambria Math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sz="2600" i="1">
                        <a:latin typeface="Cambria Math" pitchFamily="18" charset="0"/>
                        <a:ea typeface="Cambria Math" pitchFamily="18" charset="0"/>
                        <a:cs typeface="Times New Roman" pitchFamily="18" charset="0"/>
                      </a:rPr>
                      <m:t>+</m:t>
                    </m:r>
                    <m:r>
                      <a:rPr lang="en-US" sz="2600" i="1">
                        <a:latin typeface="Cambria Math" pitchFamily="18" charset="0"/>
                        <a:ea typeface="Cambria Math" pitchFamily="18" charset="0"/>
                        <a:cs typeface="Times New Roman" pitchFamily="18" charset="0"/>
                      </a:rPr>
                      <m:t>𝑦</m:t>
                    </m:r>
                    <m:r>
                      <a:rPr lang="en-US" sz="2600" i="1">
                        <a:latin typeface="Cambria Math" pitchFamily="18" charset="0"/>
                        <a:ea typeface="Cambria Math" pitchFamily="18" charset="0"/>
                        <a:cs typeface="Times New Roman" pitchFamily="18" charset="0"/>
                      </a:rPr>
                      <m:t>)</m:t>
                    </m:r>
                  </m:oMath>
                </a14:m>
                <a:endParaRPr lang="en-US" sz="2600" dirty="0">
                  <a:latin typeface="Cambria Math" pitchFamily="18" charset="0"/>
                  <a:ea typeface="Cambria Math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 descr="OPL20U25GSXzBJYl68kk8uQGfFKzs7yb1M4KJWUiLk6ZEvGF+qCIPSnY57AbBFCvTW2023.15.11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9F9B334-923D-4819-AEB2-B1E6272EF5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406" y="2182499"/>
                <a:ext cx="3992880" cy="1218410"/>
              </a:xfrm>
              <a:prstGeom prst="rect">
                <a:avLst/>
              </a:prstGeom>
              <a:blipFill>
                <a:blip r:embed="rId2"/>
                <a:stretch>
                  <a:fillRect l="-2748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 descr="OPL20U25GSXzBJYl68kk8uQGfFKzs7yb1M4KJWUiLk6ZEvGF+qCIPSnY57AbBFCvTW2023.15.11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2370BCE-7066-46E1-88E2-DAD4F4B401A4}"/>
                  </a:ext>
                </a:extLst>
              </p:cNvPr>
              <p:cNvSpPr txBox="1"/>
              <p:nvPr/>
            </p:nvSpPr>
            <p:spPr>
              <a:xfrm>
                <a:off x="1553440" y="2300418"/>
                <a:ext cx="3909147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i="1" smtClean="0">
                          <a:latin typeface="Cambria Math" pitchFamily="18" charset="0"/>
                          <a:ea typeface="Cambria Math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sz="2600" i="1" smtClean="0">
                          <a:latin typeface="Cambria Math" pitchFamily="18" charset="0"/>
                          <a:ea typeface="Cambria Math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sz="2600" i="1" smtClean="0">
                          <a:latin typeface="Cambria Math" pitchFamily="18" charset="0"/>
                          <a:ea typeface="Cambria Math" pitchFamily="18" charset="0"/>
                          <a:cs typeface="Times New Roman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600" i="1">
                              <a:latin typeface="Cambria Math" panose="02040503050406030204" pitchFamily="18" charset="0"/>
                              <a:ea typeface="Cambria Math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600" i="1">
                              <a:latin typeface="Cambria Math" panose="02040503050406030204" pitchFamily="18" charset="0"/>
                              <a:ea typeface="Cambria Math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600" i="1">
                              <a:latin typeface="Cambria Math" panose="02040503050406030204" pitchFamily="18" charset="0"/>
                              <a:ea typeface="Cambria Math" pitchFamily="18" charset="0"/>
                              <a:cs typeface="Times New Roman" pitchFamily="18" charset="0"/>
                            </a:rPr>
                            <m:t>2 </m:t>
                          </m:r>
                        </m:sup>
                      </m:sSup>
                      <m:r>
                        <a:rPr lang="en-US" sz="2600" i="1">
                          <a:latin typeface="Cambria Math" pitchFamily="18" charset="0"/>
                          <a:ea typeface="Cambria Math" pitchFamily="18" charset="0"/>
                          <a:cs typeface="Times New Roman" pitchFamily="18" charset="0"/>
                        </a:rPr>
                        <m:t>+</m:t>
                      </m:r>
                      <m:r>
                        <a:rPr lang="en-US" sz="2600" i="1">
                          <a:latin typeface="Cambria Math" pitchFamily="18" charset="0"/>
                          <a:ea typeface="Cambria Math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sz="2600" i="1">
                          <a:latin typeface="Cambria Math" pitchFamily="18" charset="0"/>
                          <a:ea typeface="Cambria Math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sz="2600" i="1">
                          <a:latin typeface="Cambria Math" pitchFamily="18" charset="0"/>
                          <a:ea typeface="Cambria Math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sz="2600" i="1">
                          <a:latin typeface="Cambria Math" pitchFamily="18" charset="0"/>
                          <a:ea typeface="Cambria Math" pitchFamily="18" charset="0"/>
                          <a:cs typeface="Times New Roman" pitchFamily="18" charset="0"/>
                        </a:rPr>
                        <m:t>.(</m:t>
                      </m:r>
                      <m:sSup>
                        <m:sSupPr>
                          <m:ctrlPr>
                            <a:rPr lang="en-US" sz="2600" i="1">
                              <a:latin typeface="Cambria Math" panose="02040503050406030204" pitchFamily="18" charset="0"/>
                              <a:ea typeface="Cambria Math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600" i="1">
                              <a:latin typeface="Cambria Math" panose="02040503050406030204" pitchFamily="18" charset="0"/>
                              <a:ea typeface="Cambria Math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600" i="1">
                              <a:latin typeface="Cambria Math" panose="02040503050406030204" pitchFamily="18" charset="0"/>
                              <a:ea typeface="Cambria Math" pitchFamily="18" charset="0"/>
                              <a:cs typeface="Times New Roman" pitchFamily="18" charset="0"/>
                            </a:rPr>
                            <m:t>2 </m:t>
                          </m:r>
                        </m:sup>
                      </m:sSup>
                      <m:r>
                        <a:rPr lang="en-US" sz="2600" i="1">
                          <a:latin typeface="Cambria Math" pitchFamily="18" charset="0"/>
                          <a:ea typeface="Cambria Math" pitchFamily="18" charset="0"/>
                          <a:cs typeface="Times New Roman" pitchFamily="18" charset="0"/>
                        </a:rPr>
                        <m:t>+</m:t>
                      </m:r>
                      <m:r>
                        <a:rPr lang="en-US" sz="2600" b="0" i="1" smtClean="0">
                          <a:latin typeface="Cambria Math" pitchFamily="18" charset="0"/>
                          <a:ea typeface="Cambria Math" pitchFamily="18" charset="0"/>
                          <a:cs typeface="Times New Roman" pitchFamily="18" charset="0"/>
                        </a:rPr>
                        <m:t>1)</m:t>
                      </m:r>
                    </m:oMath>
                  </m:oMathPara>
                </a14:m>
                <a:endParaRPr lang="en-ZW" sz="2600" dirty="0"/>
              </a:p>
            </p:txBody>
          </p:sp>
        </mc:Choice>
        <mc:Fallback xmlns="">
          <p:sp>
            <p:nvSpPr>
              <p:cNvPr id="15" name="TextBox 14" descr="OPL20U25GSXzBJYl68kk8uQGfFKzs7yb1M4KJWUiLk6ZEvGF+qCIPSnY57AbBFCvTW2023.15.11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2370BCE-7066-46E1-88E2-DAD4F4B401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3440" y="2300418"/>
                <a:ext cx="3909147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 descr="OPL20U25GSXzBJYl68kk8uQGfFKzs7yb1M4KJWUiLk6ZEvGF+qCIPSnY57AbBFCvTW2023.15.11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4D5EB18-5749-474E-9B2C-6E363A3A9559}"/>
                  </a:ext>
                </a:extLst>
              </p:cNvPr>
              <p:cNvSpPr txBox="1"/>
              <p:nvPr/>
            </p:nvSpPr>
            <p:spPr>
              <a:xfrm>
                <a:off x="3839440" y="2791704"/>
                <a:ext cx="2717988" cy="6182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600" dirty="0">
                    <a:latin typeface="Cambria Math" pitchFamily="18" charset="0"/>
                    <a:ea typeface="Cambria Math" pitchFamily="18" charset="0"/>
                    <a:cs typeface="Times New Roman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2600">
                        <a:latin typeface="Cambria Math" pitchFamily="18" charset="0"/>
                        <a:ea typeface="Cambria Math" pitchFamily="18" charset="0"/>
                        <a:cs typeface="Times New Roman" pitchFamily="18" charset="0"/>
                      </a:rPr>
                      <m:t>(</m:t>
                    </m:r>
                    <m:r>
                      <a:rPr lang="en-US" sz="2600" i="1">
                        <a:latin typeface="Cambria Math" pitchFamily="18" charset="0"/>
                        <a:ea typeface="Cambria Math" pitchFamily="18" charset="0"/>
                        <a:cs typeface="Times New Roman" pitchFamily="18" charset="0"/>
                      </a:rPr>
                      <m:t>2−2</m:t>
                    </m:r>
                    <m:r>
                      <a:rPr lang="en-US" sz="2600" i="1">
                        <a:latin typeface="Cambria Math" pitchFamily="18" charset="0"/>
                        <a:ea typeface="Cambria Math" pitchFamily="18" charset="0"/>
                        <a:cs typeface="Times New Roman" pitchFamily="18" charset="0"/>
                      </a:rPr>
                      <m:t>𝑦</m:t>
                    </m:r>
                    <m:r>
                      <a:rPr lang="en-US" sz="2600" i="1">
                        <a:latin typeface="Cambria Math" pitchFamily="18" charset="0"/>
                        <a:ea typeface="Cambria Math" pitchFamily="18" charset="0"/>
                        <a:cs typeface="Times New Roman" pitchFamily="18" charset="0"/>
                      </a:rPr>
                      <m:t>)(</m:t>
                    </m:r>
                    <m:r>
                      <a:rPr lang="en-US" sz="2600" i="1">
                        <a:latin typeface="Cambria Math" pitchFamily="18" charset="0"/>
                        <a:ea typeface="Cambria Math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sz="2600" i="1">
                        <a:latin typeface="Cambria Math" pitchFamily="18" charset="0"/>
                        <a:ea typeface="Cambria Math" pitchFamily="18" charset="0"/>
                        <a:cs typeface="Times New Roman" pitchFamily="18" charset="0"/>
                      </a:rPr>
                      <m:t>+</m:t>
                    </m:r>
                    <m:r>
                      <a:rPr lang="en-US" sz="2600" i="1">
                        <a:latin typeface="Cambria Math" pitchFamily="18" charset="0"/>
                        <a:ea typeface="Cambria Math" pitchFamily="18" charset="0"/>
                        <a:cs typeface="Times New Roman" pitchFamily="18" charset="0"/>
                      </a:rPr>
                      <m:t>𝑦</m:t>
                    </m:r>
                    <m:r>
                      <a:rPr lang="en-US" sz="2600" i="1">
                        <a:latin typeface="Cambria Math" pitchFamily="18" charset="0"/>
                        <a:ea typeface="Cambria Math" pitchFamily="18" charset="0"/>
                        <a:cs typeface="Times New Roman" pitchFamily="18" charset="0"/>
                      </a:rPr>
                      <m:t>)</m:t>
                    </m:r>
                  </m:oMath>
                </a14:m>
                <a:endParaRPr lang="en-US" sz="2600" dirty="0">
                  <a:latin typeface="Cambria Math" pitchFamily="18" charset="0"/>
                  <a:ea typeface="Cambria Math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TextBox 19" descr="OPL20U25GSXzBJYl68kk8uQGfFKzs7yb1M4KJWUiLk6ZEvGF+qCIPSnY57AbBFCvTW2023.15.11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4D5EB18-5749-474E-9B2C-6E363A3A95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9440" y="2791704"/>
                <a:ext cx="2717988" cy="618246"/>
              </a:xfrm>
              <a:prstGeom prst="rect">
                <a:avLst/>
              </a:prstGeom>
              <a:blipFill>
                <a:blip r:embed="rId4"/>
                <a:stretch>
                  <a:fillRect l="-4036" b="-23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 descr="OPL20U25GSXzBJYl68kk8uQGfFKzs7yb1M4KJWUiLk6ZEvGF+qCIPSnY57AbBFCvTW2023.15.11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9731A9C-BF7C-4795-9FDD-53859DBE83A1}"/>
                  </a:ext>
                </a:extLst>
              </p:cNvPr>
              <p:cNvSpPr txBox="1"/>
              <p:nvPr/>
            </p:nvSpPr>
            <p:spPr>
              <a:xfrm>
                <a:off x="6426012" y="2791704"/>
                <a:ext cx="2717988" cy="6182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>
                  <a:lnSpc>
                    <a:spcPct val="150000"/>
                  </a:lnSpc>
                  <a:defRPr/>
                </a:pPr>
                <a:r>
                  <a:rPr lang="en-US" sz="2600" dirty="0">
                    <a:latin typeface="Cambria Math" pitchFamily="18" charset="0"/>
                    <a:ea typeface="Cambria Math" pitchFamily="18" charset="0"/>
                    <a:cs typeface="Times New Roman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2600">
                        <a:latin typeface="Cambria Math" pitchFamily="18" charset="0"/>
                        <a:ea typeface="Cambria Math" pitchFamily="18" charset="0"/>
                        <a:cs typeface="Times New Roman" pitchFamily="18" charset="0"/>
                      </a:rPr>
                      <m:t>2(</m:t>
                    </m:r>
                    <m:r>
                      <a:rPr lang="en-US" sz="2600" i="1">
                        <a:latin typeface="Cambria Math" pitchFamily="18" charset="0"/>
                        <a:ea typeface="Cambria Math" pitchFamily="18" charset="0"/>
                        <a:cs typeface="Times New Roman" pitchFamily="18" charset="0"/>
                      </a:rPr>
                      <m:t>1−</m:t>
                    </m:r>
                    <m:r>
                      <a:rPr lang="en-US" sz="2600" i="1">
                        <a:latin typeface="Cambria Math" pitchFamily="18" charset="0"/>
                        <a:ea typeface="Cambria Math" pitchFamily="18" charset="0"/>
                        <a:cs typeface="Times New Roman" pitchFamily="18" charset="0"/>
                      </a:rPr>
                      <m:t>𝑦</m:t>
                    </m:r>
                    <m:r>
                      <a:rPr lang="en-US" sz="2600" i="1">
                        <a:latin typeface="Cambria Math" pitchFamily="18" charset="0"/>
                        <a:ea typeface="Cambria Math" pitchFamily="18" charset="0"/>
                        <a:cs typeface="Times New Roman" pitchFamily="18" charset="0"/>
                      </a:rPr>
                      <m:t>)(</m:t>
                    </m:r>
                    <m:r>
                      <a:rPr lang="en-US" sz="2600" i="1">
                        <a:latin typeface="Cambria Math" pitchFamily="18" charset="0"/>
                        <a:ea typeface="Cambria Math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sz="2600" i="1">
                        <a:latin typeface="Cambria Math" pitchFamily="18" charset="0"/>
                        <a:ea typeface="Cambria Math" pitchFamily="18" charset="0"/>
                        <a:cs typeface="Times New Roman" pitchFamily="18" charset="0"/>
                      </a:rPr>
                      <m:t>+</m:t>
                    </m:r>
                    <m:r>
                      <a:rPr lang="en-US" sz="2600" i="1">
                        <a:latin typeface="Cambria Math" pitchFamily="18" charset="0"/>
                        <a:ea typeface="Cambria Math" pitchFamily="18" charset="0"/>
                        <a:cs typeface="Times New Roman" pitchFamily="18" charset="0"/>
                      </a:rPr>
                      <m:t>𝑦</m:t>
                    </m:r>
                    <m:r>
                      <a:rPr lang="en-US" sz="2600" i="1">
                        <a:latin typeface="Cambria Math" pitchFamily="18" charset="0"/>
                        <a:ea typeface="Cambria Math" pitchFamily="18" charset="0"/>
                        <a:cs typeface="Times New Roman" pitchFamily="18" charset="0"/>
                      </a:rPr>
                      <m:t>)</m:t>
                    </m:r>
                  </m:oMath>
                </a14:m>
                <a:endParaRPr lang="en-US" sz="2600" dirty="0">
                  <a:latin typeface="Cambria Math" pitchFamily="18" charset="0"/>
                  <a:ea typeface="Cambria Math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1" name="TextBox 20" descr="OPL20U25GSXzBJYl68kk8uQGfFKzs7yb1M4KJWUiLk6ZEvGF+qCIPSnY57AbBFCvTW2023.15.11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9731A9C-BF7C-4795-9FDD-53859DBE83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6012" y="2791704"/>
                <a:ext cx="2717988" cy="618246"/>
              </a:xfrm>
              <a:prstGeom prst="rect">
                <a:avLst/>
              </a:prstGeom>
              <a:blipFill>
                <a:blip r:embed="rId5"/>
                <a:stretch>
                  <a:fillRect l="-4036" b="-23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594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7620" y="0"/>
            <a:ext cx="9144000" cy="49244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ln/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BÀI 9: PHÂN TÍCH ĐA THỨC THÀNH NHÂN TỬ (</a:t>
            </a:r>
            <a:r>
              <a:rPr lang="en-US" sz="2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 descr="OPL20U25GSXzBJYl68kk8uQGfFKzs7yb1M4KJWUiLk6ZEvGF+qCIPSnY57AbBFCvTW2023.15.119+K4lPs7H94VUqPe2XwIsfPRnrXQE//QTEXxb8/8N4CNc6FpgZahzpTjFhMzSA7T/nHJa11DE8Ng2TP3iAmRczFlmslSuUNOgUeb6yRvs0="/>
          <p:cNvSpPr txBox="1"/>
          <p:nvPr/>
        </p:nvSpPr>
        <p:spPr>
          <a:xfrm>
            <a:off x="-91098" y="514350"/>
            <a:ext cx="9448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chung</a:t>
            </a:r>
            <a:endParaRPr lang="en-US" sz="2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itle 1" descr="OPL20U25GSXzBJYl68kk8uQGfFKzs7yb1M4KJWUiLk6ZEvGF+qCIPSnY57AbBFCvTW2023.15.11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817002D-A181-44C7-B6C0-D4E98D6E0662}"/>
              </a:ext>
            </a:extLst>
          </p:cNvPr>
          <p:cNvSpPr txBox="1">
            <a:spLocks/>
          </p:cNvSpPr>
          <p:nvPr/>
        </p:nvSpPr>
        <p:spPr>
          <a:xfrm>
            <a:off x="317406" y="3215081"/>
            <a:ext cx="8229600" cy="49966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ZW" sz="2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Content Placeholder 2" descr="OPL20U25GSXzBJYl68kk8uQGfFKzs7yb1M4KJWUiLk6ZEvGF+qCIPSnY57AbBFCvTW2023.15.11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849C118-BD8E-4A9C-A370-82A1F062D0FF}"/>
              </a:ext>
            </a:extLst>
          </p:cNvPr>
          <p:cNvSpPr txBox="1">
            <a:spLocks/>
          </p:cNvSpPr>
          <p:nvPr/>
        </p:nvSpPr>
        <p:spPr>
          <a:xfrm>
            <a:off x="304800" y="971550"/>
            <a:ext cx="8932234" cy="889003"/>
          </a:xfrm>
          <a:prstGeom prst="rect">
            <a:avLst/>
          </a:prstGeom>
        </p:spPr>
        <p:txBody>
          <a:bodyPr/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Phân tích đa thức thành nhân tử (hay thừa số) là</a:t>
            </a:r>
            <a:r>
              <a:rPr lang="en-US" sz="2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 đổi đa thức </a:t>
            </a:r>
            <a:r>
              <a:rPr lang="vi-VN" sz="2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 </a:t>
            </a:r>
            <a:r>
              <a:rPr lang="vi-VN" sz="2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 một tích </a:t>
            </a:r>
            <a:r>
              <a:rPr lang="vi-VN" sz="2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 những đa thức</a:t>
            </a:r>
            <a:r>
              <a:rPr lang="en-US" sz="2600" b="1" i="1" dirty="0">
                <a:solidFill>
                  <a:srgbClr val="0000FF"/>
                </a:solidFill>
              </a:rPr>
              <a:t>.</a:t>
            </a:r>
          </a:p>
          <a:p>
            <a:pPr marL="0" indent="0">
              <a:buFont typeface="Arial" pitchFamily="34" charset="0"/>
              <a:buNone/>
            </a:pPr>
            <a:endParaRPr lang="vi-VN" sz="2600" b="1" i="1" dirty="0">
              <a:solidFill>
                <a:srgbClr val="0000FF"/>
              </a:solidFill>
            </a:endParaRPr>
          </a:p>
          <a:p>
            <a:endParaRPr lang="en-ZW" sz="2600" b="1" i="1" dirty="0">
              <a:solidFill>
                <a:srgbClr val="0000FF"/>
              </a:solidFill>
            </a:endParaRPr>
          </a:p>
        </p:txBody>
      </p:sp>
      <p:sp>
        <p:nvSpPr>
          <p:cNvPr id="13" name="TextBox 12" descr="OPL20U25GSXzBJYl68kk8uQGfFKzs7yb1M4KJWUiLk6ZEvGF+qCIPSnY57AbBFCvTW2023.15.11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E319F2A-94CA-423A-9558-2BE8B285EF50}"/>
              </a:ext>
            </a:extLst>
          </p:cNvPr>
          <p:cNvSpPr txBox="1"/>
          <p:nvPr/>
        </p:nvSpPr>
        <p:spPr>
          <a:xfrm>
            <a:off x="317406" y="1816363"/>
            <a:ext cx="7467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i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6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6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 descr="OPL20U25GSXzBJYl68kk8uQGfFKzs7yb1M4KJWUiLk6ZEvGF+qCIPSnY57AbBFCvTW2023.15.11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9F9B334-923D-4819-AEB2-B1E6272EF590}"/>
                  </a:ext>
                </a:extLst>
              </p:cNvPr>
              <p:cNvSpPr txBox="1"/>
              <p:nvPr/>
            </p:nvSpPr>
            <p:spPr>
              <a:xfrm>
                <a:off x="317406" y="2182499"/>
                <a:ext cx="3992880" cy="1218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600" dirty="0">
                    <a:latin typeface="Cambria Math" pitchFamily="18" charset="0"/>
                    <a:ea typeface="Cambria Math" pitchFamily="18" charset="0"/>
                    <a:cs typeface="Times New Roman" pitchFamily="18" charset="0"/>
                  </a:rPr>
                  <a:t>a)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600" i="1">
                            <a:latin typeface="Cambria Math" panose="02040503050406030204" pitchFamily="18" charset="0"/>
                            <a:ea typeface="Cambria Math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600" i="1">
                            <a:latin typeface="Cambria Math" panose="02040503050406030204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 </m:t>
                        </m:r>
                        <m:r>
                          <a:rPr lang="en-US" sz="2600" i="1">
                            <a:latin typeface="Cambria Math" panose="02040503050406030204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600" i="1">
                            <a:latin typeface="Cambria Math" panose="02040503050406030204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600" dirty="0">
                    <a:latin typeface="Cambria Math" pitchFamily="18" charset="0"/>
                    <a:ea typeface="Cambria Math" pitchFamily="18" charset="0"/>
                    <a:cs typeface="Times New Roman" pitchFamily="18" charset="0"/>
                  </a:rPr>
                  <a:t>+</a:t>
                </a:r>
                <a14:m>
                  <m:oMath xmlns:m="http://schemas.openxmlformats.org/officeDocument/2006/math">
                    <m:r>
                      <a:rPr lang="en-US" sz="2600" i="1">
                        <a:latin typeface="Cambria Math" pitchFamily="18" charset="0"/>
                        <a:ea typeface="Cambria Math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endParaRPr lang="en-US" sz="2600" dirty="0">
                  <a:latin typeface="Cambria Math" pitchFamily="18" charset="0"/>
                  <a:ea typeface="Cambria Math" pitchFamily="18" charset="0"/>
                  <a:cs typeface="Times New Roman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600" dirty="0">
                    <a:latin typeface="Cambria Math" pitchFamily="18" charset="0"/>
                    <a:ea typeface="Cambria Math" pitchFamily="18" charset="0"/>
                    <a:cs typeface="Times New Roman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600" i="1">
                        <a:latin typeface="Cambria Math" pitchFamily="18" charset="0"/>
                        <a:ea typeface="Cambria Math" pitchFamily="18" charset="0"/>
                        <a:cs typeface="Times New Roman" pitchFamily="18" charset="0"/>
                      </a:rPr>
                      <m:t>2</m:t>
                    </m:r>
                    <m:d>
                      <m:dPr>
                        <m:ctrlPr>
                          <a:rPr lang="en-US" sz="2600" i="1">
                            <a:latin typeface="Cambria Math" panose="02040503050406030204" pitchFamily="18" charset="0"/>
                            <a:ea typeface="Cambria Math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sz="2600" i="1">
                            <a:latin typeface="Cambria Math" panose="02040503050406030204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sz="2600" i="1">
                            <a:latin typeface="Cambria Math" panose="02040503050406030204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+</m:t>
                        </m:r>
                        <m:r>
                          <a:rPr lang="en-US" sz="2600" i="1">
                            <a:latin typeface="Cambria Math" panose="02040503050406030204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𝑦</m:t>
                        </m:r>
                      </m:e>
                    </m:d>
                    <m:r>
                      <a:rPr lang="en-US" sz="2600" i="1">
                        <a:latin typeface="Cambria Math" pitchFamily="18" charset="0"/>
                        <a:ea typeface="Cambria Math" pitchFamily="18" charset="0"/>
                        <a:cs typeface="Times New Roman" pitchFamily="18" charset="0"/>
                      </a:rPr>
                      <m:t>−2</m:t>
                    </m:r>
                    <m:r>
                      <a:rPr lang="en-US" sz="2600" i="1">
                        <a:latin typeface="Cambria Math" pitchFamily="18" charset="0"/>
                        <a:ea typeface="Cambria Math" pitchFamily="18" charset="0"/>
                        <a:cs typeface="Times New Roman" pitchFamily="18" charset="0"/>
                      </a:rPr>
                      <m:t>𝑦</m:t>
                    </m:r>
                    <m:r>
                      <a:rPr lang="en-US" sz="2600" i="1">
                        <a:latin typeface="Cambria Math" pitchFamily="18" charset="0"/>
                        <a:ea typeface="Cambria Math" pitchFamily="18" charset="0"/>
                        <a:cs typeface="Times New Roman" pitchFamily="18" charset="0"/>
                      </a:rPr>
                      <m:t>(</m:t>
                    </m:r>
                    <m:r>
                      <a:rPr lang="en-US" sz="2600" i="1">
                        <a:latin typeface="Cambria Math" pitchFamily="18" charset="0"/>
                        <a:ea typeface="Cambria Math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sz="2600" i="1">
                        <a:latin typeface="Cambria Math" pitchFamily="18" charset="0"/>
                        <a:ea typeface="Cambria Math" pitchFamily="18" charset="0"/>
                        <a:cs typeface="Times New Roman" pitchFamily="18" charset="0"/>
                      </a:rPr>
                      <m:t>+</m:t>
                    </m:r>
                    <m:r>
                      <a:rPr lang="en-US" sz="2600" i="1">
                        <a:latin typeface="Cambria Math" pitchFamily="18" charset="0"/>
                        <a:ea typeface="Cambria Math" pitchFamily="18" charset="0"/>
                        <a:cs typeface="Times New Roman" pitchFamily="18" charset="0"/>
                      </a:rPr>
                      <m:t>𝑦</m:t>
                    </m:r>
                    <m:r>
                      <a:rPr lang="en-US" sz="2600" i="1">
                        <a:latin typeface="Cambria Math" pitchFamily="18" charset="0"/>
                        <a:ea typeface="Cambria Math" pitchFamily="18" charset="0"/>
                        <a:cs typeface="Times New Roman" pitchFamily="18" charset="0"/>
                      </a:rPr>
                      <m:t>)</m:t>
                    </m:r>
                  </m:oMath>
                </a14:m>
                <a:endParaRPr lang="en-US" sz="2600" dirty="0">
                  <a:latin typeface="Cambria Math" pitchFamily="18" charset="0"/>
                  <a:ea typeface="Cambria Math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 descr="OPL20U25GSXzBJYl68kk8uQGfFKzs7yb1M4KJWUiLk6ZEvGF+qCIPSnY57AbBFCvTW2023.15.11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9F9B334-923D-4819-AEB2-B1E6272EF5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406" y="2182499"/>
                <a:ext cx="3992880" cy="1218410"/>
              </a:xfrm>
              <a:prstGeom prst="rect">
                <a:avLst/>
              </a:prstGeom>
              <a:blipFill>
                <a:blip r:embed="rId3"/>
                <a:stretch>
                  <a:fillRect l="-2748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 descr="OPL20U25GSXzBJYl68kk8uQGfFKzs7yb1M4KJWUiLk6ZEvGF+qCIPSnY57AbBFCvTW2023.15.11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2370BCE-7066-46E1-88E2-DAD4F4B401A4}"/>
                  </a:ext>
                </a:extLst>
              </p:cNvPr>
              <p:cNvSpPr txBox="1"/>
              <p:nvPr/>
            </p:nvSpPr>
            <p:spPr>
              <a:xfrm>
                <a:off x="1553440" y="2300418"/>
                <a:ext cx="3909147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i="1" smtClean="0">
                          <a:latin typeface="Cambria Math" pitchFamily="18" charset="0"/>
                          <a:ea typeface="Cambria Math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sz="2600" i="1" smtClean="0">
                          <a:latin typeface="Cambria Math" pitchFamily="18" charset="0"/>
                          <a:ea typeface="Cambria Math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sz="2600" i="1" smtClean="0">
                          <a:latin typeface="Cambria Math" pitchFamily="18" charset="0"/>
                          <a:ea typeface="Cambria Math" pitchFamily="18" charset="0"/>
                          <a:cs typeface="Times New Roman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600" i="1">
                              <a:latin typeface="Cambria Math" panose="02040503050406030204" pitchFamily="18" charset="0"/>
                              <a:ea typeface="Cambria Math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600" i="1">
                              <a:latin typeface="Cambria Math" panose="02040503050406030204" pitchFamily="18" charset="0"/>
                              <a:ea typeface="Cambria Math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600" i="1">
                              <a:latin typeface="Cambria Math" panose="02040503050406030204" pitchFamily="18" charset="0"/>
                              <a:ea typeface="Cambria Math" pitchFamily="18" charset="0"/>
                              <a:cs typeface="Times New Roman" pitchFamily="18" charset="0"/>
                            </a:rPr>
                            <m:t>2 </m:t>
                          </m:r>
                        </m:sup>
                      </m:sSup>
                      <m:r>
                        <a:rPr lang="en-US" sz="2600" i="1">
                          <a:latin typeface="Cambria Math" pitchFamily="18" charset="0"/>
                          <a:ea typeface="Cambria Math" pitchFamily="18" charset="0"/>
                          <a:cs typeface="Times New Roman" pitchFamily="18" charset="0"/>
                        </a:rPr>
                        <m:t>+</m:t>
                      </m:r>
                      <m:r>
                        <a:rPr lang="en-US" sz="2600" i="1">
                          <a:latin typeface="Cambria Math" pitchFamily="18" charset="0"/>
                          <a:ea typeface="Cambria Math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sz="2600" i="1">
                          <a:latin typeface="Cambria Math" pitchFamily="18" charset="0"/>
                          <a:ea typeface="Cambria Math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sz="2600" i="1">
                          <a:latin typeface="Cambria Math" pitchFamily="18" charset="0"/>
                          <a:ea typeface="Cambria Math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sz="2600" i="1">
                          <a:latin typeface="Cambria Math" pitchFamily="18" charset="0"/>
                          <a:ea typeface="Cambria Math" pitchFamily="18" charset="0"/>
                          <a:cs typeface="Times New Roman" pitchFamily="18" charset="0"/>
                        </a:rPr>
                        <m:t>.(</m:t>
                      </m:r>
                      <m:sSup>
                        <m:sSupPr>
                          <m:ctrlPr>
                            <a:rPr lang="en-US" sz="2600" i="1">
                              <a:latin typeface="Cambria Math" panose="02040503050406030204" pitchFamily="18" charset="0"/>
                              <a:ea typeface="Cambria Math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600" i="1">
                              <a:latin typeface="Cambria Math" panose="02040503050406030204" pitchFamily="18" charset="0"/>
                              <a:ea typeface="Cambria Math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600" i="1">
                              <a:latin typeface="Cambria Math" panose="02040503050406030204" pitchFamily="18" charset="0"/>
                              <a:ea typeface="Cambria Math" pitchFamily="18" charset="0"/>
                              <a:cs typeface="Times New Roman" pitchFamily="18" charset="0"/>
                            </a:rPr>
                            <m:t>2 </m:t>
                          </m:r>
                        </m:sup>
                      </m:sSup>
                      <m:r>
                        <a:rPr lang="en-US" sz="2600" i="1">
                          <a:latin typeface="Cambria Math" pitchFamily="18" charset="0"/>
                          <a:ea typeface="Cambria Math" pitchFamily="18" charset="0"/>
                          <a:cs typeface="Times New Roman" pitchFamily="18" charset="0"/>
                        </a:rPr>
                        <m:t>+</m:t>
                      </m:r>
                      <m:r>
                        <a:rPr lang="en-US" sz="2600" b="0" i="1" smtClean="0">
                          <a:latin typeface="Cambria Math" pitchFamily="18" charset="0"/>
                          <a:ea typeface="Cambria Math" pitchFamily="18" charset="0"/>
                          <a:cs typeface="Times New Roman" pitchFamily="18" charset="0"/>
                        </a:rPr>
                        <m:t>1)</m:t>
                      </m:r>
                    </m:oMath>
                  </m:oMathPara>
                </a14:m>
                <a:endParaRPr lang="en-ZW" sz="2600" dirty="0"/>
              </a:p>
            </p:txBody>
          </p:sp>
        </mc:Choice>
        <mc:Fallback xmlns="">
          <p:sp>
            <p:nvSpPr>
              <p:cNvPr id="15" name="TextBox 14" descr="OPL20U25GSXzBJYl68kk8uQGfFKzs7yb1M4KJWUiLk6ZEvGF+qCIPSnY57AbBFCvTW2023.15.11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2370BCE-7066-46E1-88E2-DAD4F4B401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3440" y="2300418"/>
                <a:ext cx="3909147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 descr="OPL20U25GSXzBJYl68kk8uQGfFKzs7yb1M4KJWUiLk6ZEvGF+qCIPSnY57AbBFCvTW2023.15.11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4D5EB18-5749-474E-9B2C-6E363A3A9559}"/>
                  </a:ext>
                </a:extLst>
              </p:cNvPr>
              <p:cNvSpPr txBox="1"/>
              <p:nvPr/>
            </p:nvSpPr>
            <p:spPr>
              <a:xfrm>
                <a:off x="3839440" y="2791704"/>
                <a:ext cx="2717988" cy="6182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600" dirty="0">
                    <a:latin typeface="Cambria Math" pitchFamily="18" charset="0"/>
                    <a:ea typeface="Cambria Math" pitchFamily="18" charset="0"/>
                    <a:cs typeface="Times New Roman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2600">
                        <a:latin typeface="Cambria Math" pitchFamily="18" charset="0"/>
                        <a:ea typeface="Cambria Math" pitchFamily="18" charset="0"/>
                        <a:cs typeface="Times New Roman" pitchFamily="18" charset="0"/>
                      </a:rPr>
                      <m:t>(</m:t>
                    </m:r>
                    <m:r>
                      <a:rPr lang="en-US" sz="2600" i="1">
                        <a:latin typeface="Cambria Math" pitchFamily="18" charset="0"/>
                        <a:ea typeface="Cambria Math" pitchFamily="18" charset="0"/>
                        <a:cs typeface="Times New Roman" pitchFamily="18" charset="0"/>
                      </a:rPr>
                      <m:t>2−2</m:t>
                    </m:r>
                    <m:r>
                      <a:rPr lang="en-US" sz="2600" i="1">
                        <a:latin typeface="Cambria Math" pitchFamily="18" charset="0"/>
                        <a:ea typeface="Cambria Math" pitchFamily="18" charset="0"/>
                        <a:cs typeface="Times New Roman" pitchFamily="18" charset="0"/>
                      </a:rPr>
                      <m:t>𝑦</m:t>
                    </m:r>
                    <m:r>
                      <a:rPr lang="en-US" sz="2600" i="1">
                        <a:latin typeface="Cambria Math" pitchFamily="18" charset="0"/>
                        <a:ea typeface="Cambria Math" pitchFamily="18" charset="0"/>
                        <a:cs typeface="Times New Roman" pitchFamily="18" charset="0"/>
                      </a:rPr>
                      <m:t>)(</m:t>
                    </m:r>
                    <m:r>
                      <a:rPr lang="en-US" sz="2600" i="1">
                        <a:latin typeface="Cambria Math" pitchFamily="18" charset="0"/>
                        <a:ea typeface="Cambria Math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sz="2600" i="1">
                        <a:latin typeface="Cambria Math" pitchFamily="18" charset="0"/>
                        <a:ea typeface="Cambria Math" pitchFamily="18" charset="0"/>
                        <a:cs typeface="Times New Roman" pitchFamily="18" charset="0"/>
                      </a:rPr>
                      <m:t>+</m:t>
                    </m:r>
                    <m:r>
                      <a:rPr lang="en-US" sz="2600" i="1">
                        <a:latin typeface="Cambria Math" pitchFamily="18" charset="0"/>
                        <a:ea typeface="Cambria Math" pitchFamily="18" charset="0"/>
                        <a:cs typeface="Times New Roman" pitchFamily="18" charset="0"/>
                      </a:rPr>
                      <m:t>𝑦</m:t>
                    </m:r>
                    <m:r>
                      <a:rPr lang="en-US" sz="2600" i="1">
                        <a:latin typeface="Cambria Math" pitchFamily="18" charset="0"/>
                        <a:ea typeface="Cambria Math" pitchFamily="18" charset="0"/>
                        <a:cs typeface="Times New Roman" pitchFamily="18" charset="0"/>
                      </a:rPr>
                      <m:t>)</m:t>
                    </m:r>
                  </m:oMath>
                </a14:m>
                <a:endParaRPr lang="en-US" sz="2600" dirty="0">
                  <a:latin typeface="Cambria Math" pitchFamily="18" charset="0"/>
                  <a:ea typeface="Cambria Math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TextBox 19" descr="OPL20U25GSXzBJYl68kk8uQGfFKzs7yb1M4KJWUiLk6ZEvGF+qCIPSnY57AbBFCvTW2023.15.11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4D5EB18-5749-474E-9B2C-6E363A3A95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9440" y="2791704"/>
                <a:ext cx="2717988" cy="618246"/>
              </a:xfrm>
              <a:prstGeom prst="rect">
                <a:avLst/>
              </a:prstGeom>
              <a:blipFill>
                <a:blip r:embed="rId5"/>
                <a:stretch>
                  <a:fillRect l="-4036" b="-23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 descr="OPL20U25GSXzBJYl68kk8uQGfFKzs7yb1M4KJWUiLk6ZEvGF+qCIPSnY57AbBFCvTW2023.15.11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9731A9C-BF7C-4795-9FDD-53859DBE83A1}"/>
                  </a:ext>
                </a:extLst>
              </p:cNvPr>
              <p:cNvSpPr txBox="1"/>
              <p:nvPr/>
            </p:nvSpPr>
            <p:spPr>
              <a:xfrm>
                <a:off x="6426012" y="2791704"/>
                <a:ext cx="2717988" cy="6182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>
                  <a:lnSpc>
                    <a:spcPct val="150000"/>
                  </a:lnSpc>
                  <a:defRPr/>
                </a:pPr>
                <a:r>
                  <a:rPr lang="en-US" sz="2600" dirty="0">
                    <a:latin typeface="Cambria Math" pitchFamily="18" charset="0"/>
                    <a:ea typeface="Cambria Math" pitchFamily="18" charset="0"/>
                    <a:cs typeface="Times New Roman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2600">
                        <a:latin typeface="Cambria Math" pitchFamily="18" charset="0"/>
                        <a:ea typeface="Cambria Math" pitchFamily="18" charset="0"/>
                        <a:cs typeface="Times New Roman" pitchFamily="18" charset="0"/>
                      </a:rPr>
                      <m:t>2(</m:t>
                    </m:r>
                    <m:r>
                      <a:rPr lang="en-US" sz="2600" i="1">
                        <a:latin typeface="Cambria Math" pitchFamily="18" charset="0"/>
                        <a:ea typeface="Cambria Math" pitchFamily="18" charset="0"/>
                        <a:cs typeface="Times New Roman" pitchFamily="18" charset="0"/>
                      </a:rPr>
                      <m:t>1−</m:t>
                    </m:r>
                    <m:r>
                      <a:rPr lang="en-US" sz="2600" i="1">
                        <a:latin typeface="Cambria Math" pitchFamily="18" charset="0"/>
                        <a:ea typeface="Cambria Math" pitchFamily="18" charset="0"/>
                        <a:cs typeface="Times New Roman" pitchFamily="18" charset="0"/>
                      </a:rPr>
                      <m:t>𝑦</m:t>
                    </m:r>
                    <m:r>
                      <a:rPr lang="en-US" sz="2600" i="1">
                        <a:latin typeface="Cambria Math" pitchFamily="18" charset="0"/>
                        <a:ea typeface="Cambria Math" pitchFamily="18" charset="0"/>
                        <a:cs typeface="Times New Roman" pitchFamily="18" charset="0"/>
                      </a:rPr>
                      <m:t>)(</m:t>
                    </m:r>
                    <m:r>
                      <a:rPr lang="en-US" sz="2600" i="1">
                        <a:latin typeface="Cambria Math" pitchFamily="18" charset="0"/>
                        <a:ea typeface="Cambria Math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sz="2600" i="1">
                        <a:latin typeface="Cambria Math" pitchFamily="18" charset="0"/>
                        <a:ea typeface="Cambria Math" pitchFamily="18" charset="0"/>
                        <a:cs typeface="Times New Roman" pitchFamily="18" charset="0"/>
                      </a:rPr>
                      <m:t>+</m:t>
                    </m:r>
                    <m:r>
                      <a:rPr lang="en-US" sz="2600" i="1">
                        <a:latin typeface="Cambria Math" pitchFamily="18" charset="0"/>
                        <a:ea typeface="Cambria Math" pitchFamily="18" charset="0"/>
                        <a:cs typeface="Times New Roman" pitchFamily="18" charset="0"/>
                      </a:rPr>
                      <m:t>𝑦</m:t>
                    </m:r>
                    <m:r>
                      <a:rPr lang="en-US" sz="2600" i="1">
                        <a:latin typeface="Cambria Math" pitchFamily="18" charset="0"/>
                        <a:ea typeface="Cambria Math" pitchFamily="18" charset="0"/>
                        <a:cs typeface="Times New Roman" pitchFamily="18" charset="0"/>
                      </a:rPr>
                      <m:t>)</m:t>
                    </m:r>
                  </m:oMath>
                </a14:m>
                <a:endParaRPr lang="en-US" sz="2600" dirty="0">
                  <a:latin typeface="Cambria Math" pitchFamily="18" charset="0"/>
                  <a:ea typeface="Cambria Math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1" name="TextBox 20" descr="OPL20U25GSXzBJYl68kk8uQGfFKzs7yb1M4KJWUiLk6ZEvGF+qCIPSnY57AbBFCvTW2023.15.11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9731A9C-BF7C-4795-9FDD-53859DBE83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6012" y="2791704"/>
                <a:ext cx="2717988" cy="618246"/>
              </a:xfrm>
              <a:prstGeom prst="rect">
                <a:avLst/>
              </a:prstGeom>
              <a:blipFill>
                <a:blip r:embed="rId6"/>
                <a:stretch>
                  <a:fillRect l="-4036" b="-23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itle 1" descr="OPL20U25GSXzBJYl68kk8uQGfFKzs7yb1M4KJWUiLk6ZEvGF+qCIPSnY57AbBFCvTW2023.15.11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E7C7BBE-346D-4CBA-976B-85BE232EF15C}"/>
              </a:ext>
            </a:extLst>
          </p:cNvPr>
          <p:cNvSpPr txBox="1">
            <a:spLocks/>
          </p:cNvSpPr>
          <p:nvPr/>
        </p:nvSpPr>
        <p:spPr>
          <a:xfrm>
            <a:off x="312683" y="3400252"/>
            <a:ext cx="8229600" cy="91769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600" b="1" i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6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6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endParaRPr lang="en-ZW" sz="2600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A4205582-460B-48B7-9E84-E74E3303EEE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4800" y="3886936"/>
                <a:ext cx="5628290" cy="1103245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57175" indent="-257175" algn="l" defTabSz="6858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57213" indent="-214313" algn="l" defTabSz="6858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spcBef>
                    <a:spcPts val="0"/>
                  </a:spcBef>
                  <a:buFont typeface="Arial" pitchFamily="34" charset="0"/>
                  <a:buNone/>
                  <a:defRPr/>
                </a:pPr>
                <a:r>
                  <a:rPr lang="en-US" sz="2600" dirty="0">
                    <a:latin typeface="Cambria Math" pitchFamily="18" charset="0"/>
                    <a:ea typeface="Cambria Math" pitchFamily="18" charset="0"/>
                  </a:rPr>
                  <a:t> </a:t>
                </a:r>
                <a:r>
                  <a:rPr lang="en-US" sz="2600" dirty="0">
                    <a:latin typeface="Cambria Math" pitchFamily="18" charset="0"/>
                    <a:ea typeface="Cambria Math" pitchFamily="18" charset="0"/>
                    <a:cs typeface="Times New Roman" pitchFamily="18" charset="0"/>
                  </a:rPr>
                  <a:t>a)</a:t>
                </a:r>
                <a14:m>
                  <m:oMath xmlns:m="http://schemas.openxmlformats.org/officeDocument/2006/math">
                    <m:r>
                      <a:rPr lang="en-US" sz="2600" smtClean="0">
                        <a:latin typeface="Cambria Math"/>
                        <a:ea typeface="Cambria Math" pitchFamily="18" charset="0"/>
                      </a:rPr>
                      <m:t> </m:t>
                    </m:r>
                    <m:r>
                      <a:rPr lang="en-US" sz="2600">
                        <a:latin typeface="Cambria Math" pitchFamily="18" charset="0"/>
                        <a:ea typeface="Cambria Math" pitchFamily="18" charset="0"/>
                      </a:rPr>
                      <m:t>6</m:t>
                    </m:r>
                    <m:sSup>
                      <m:sSupPr>
                        <m:ctrlPr>
                          <a:rPr lang="en-ZW" sz="2600" i="1">
                            <a:latin typeface="Cambria Math" panose="02040503050406030204" pitchFamily="18" charset="0"/>
                            <a:ea typeface="Cambria Math" pitchFamily="18" charset="0"/>
                          </a:rPr>
                        </m:ctrlPr>
                      </m:sSupPr>
                      <m:e>
                        <m:r>
                          <a:rPr lang="en-US" sz="2600" i="1">
                            <a:latin typeface="Cambria Math" panose="02040503050406030204" pitchFamily="18" charset="0"/>
                            <a:ea typeface="Cambria Math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600">
                            <a:latin typeface="Cambria Math" pitchFamily="18" charset="0"/>
                            <a:ea typeface="Cambria Math" pitchFamily="18" charset="0"/>
                          </a:rPr>
                          <m:t>3</m:t>
                        </m:r>
                      </m:sup>
                    </m:sSup>
                    <m:r>
                      <a:rPr lang="en-US" sz="2600" i="1">
                        <a:latin typeface="Cambria Math" pitchFamily="18" charset="0"/>
                        <a:ea typeface="Cambria Math" pitchFamily="18" charset="0"/>
                      </a:rPr>
                      <m:t>+</m:t>
                    </m:r>
                    <m:r>
                      <a:rPr lang="en-US" sz="2600">
                        <a:latin typeface="Cambria Math" pitchFamily="18" charset="0"/>
                        <a:ea typeface="Cambria Math" pitchFamily="18" charset="0"/>
                      </a:rPr>
                      <m:t>2</m:t>
                    </m:r>
                    <m:r>
                      <a:rPr lang="en-US" sz="2600" i="1">
                        <a:latin typeface="Cambria Math" pitchFamily="18" charset="0"/>
                        <a:ea typeface="Cambria Math" pitchFamily="18" charset="0"/>
                      </a:rPr>
                      <m:t>𝑦</m:t>
                    </m:r>
                  </m:oMath>
                </a14:m>
                <a:r>
                  <a:rPr lang="en-US" sz="2600" i="1" dirty="0">
                    <a:latin typeface="Cambria Math" pitchFamily="18" charset="0"/>
                    <a:ea typeface="Cambria Math" pitchFamily="18" charset="0"/>
                    <a:cs typeface="Times New Roman" pitchFamily="18" charset="0"/>
                  </a:rPr>
                  <a:t>                                              </a:t>
                </a:r>
              </a:p>
              <a:p>
                <a:pPr marL="0" indent="0">
                  <a:spcBef>
                    <a:spcPts val="0"/>
                  </a:spcBef>
                  <a:buFont typeface="Arial" pitchFamily="34" charset="0"/>
                  <a:buNone/>
                  <a:defRPr/>
                </a:pPr>
                <a:endParaRPr lang="en-US" sz="2600" dirty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A4205582-460B-48B7-9E84-E74E3303EE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3886936"/>
                <a:ext cx="5628290" cy="1103245"/>
              </a:xfrm>
              <a:prstGeom prst="rect">
                <a:avLst/>
              </a:prstGeom>
              <a:blipFill>
                <a:blip r:embed="rId7"/>
                <a:stretch>
                  <a:fillRect l="-650" t="-55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653D0352-C857-45AE-B717-9D2A5433277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3131028"/>
                  </p:ext>
                </p:extLst>
              </p:nvPr>
            </p:nvGraphicFramePr>
            <p:xfrm>
              <a:off x="4064344" y="3883807"/>
              <a:ext cx="4419600" cy="557927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44196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</a:tblGrid>
                  <a:tr h="557927">
                    <a:tc>
                      <a:txBody>
                        <a:bodyPr/>
                        <a:lstStyle/>
                        <a:p>
                          <a:r>
                            <a:rPr lang="en-US" sz="2800" kern="1200" dirty="0"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+mn-ea"/>
                              <a:cs typeface="Times New Roman" pitchFamily="18" charset="0"/>
                            </a:rPr>
                            <a:t>b) </a:t>
                          </a:r>
                          <a14:m>
                            <m:oMath xmlns:m="http://schemas.openxmlformats.org/officeDocument/2006/math">
                              <m:r>
                                <a:rPr lang="en-US" sz="2800" kern="120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  <a:ea typeface="+mn-ea"/>
                                  <a:cs typeface="+mn-cs"/>
                                </a:rPr>
                                <m:t>4</m:t>
                              </m:r>
                              <m:d>
                                <m:dPr>
                                  <m:ctrlPr>
                                    <a:rPr lang="en-ZW" sz="2800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𝑥</m:t>
                                  </m:r>
                                  <m:r>
                                    <a:rPr lang="en-US" sz="2800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−</m:t>
                                  </m:r>
                                  <m:r>
                                    <a:rPr lang="en-US" sz="2800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sz="2800" i="1" kern="120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lang="en-US" sz="2800" kern="120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  <a:ea typeface="+mn-ea"/>
                                  <a:cs typeface="+mn-cs"/>
                                </a:rPr>
                                <m:t>3</m:t>
                              </m:r>
                              <m:r>
                                <a:rPr lang="en-US" sz="2800" i="1" kern="120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  <a:ea typeface="+mn-ea"/>
                                  <a:cs typeface="+mn-cs"/>
                                </a:rPr>
                                <m:t>𝑥</m:t>
                              </m:r>
                              <m:d>
                                <m:dPr>
                                  <m:ctrlPr>
                                    <a:rPr lang="en-ZW" sz="2800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𝑥</m:t>
                                  </m:r>
                                  <m:r>
                                    <a:rPr lang="en-US" sz="2800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−</m:t>
                                  </m:r>
                                  <m:r>
                                    <a:rPr lang="en-US" sz="2800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𝑦</m:t>
                                  </m:r>
                                </m:e>
                              </m:d>
                            </m:oMath>
                          </a14:m>
                          <a:endParaRPr lang="en-US" sz="2800" i="1" kern="1200" dirty="0"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+mn-ea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653D0352-C857-45AE-B717-9D2A5433277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3131028"/>
                  </p:ext>
                </p:extLst>
              </p:nvPr>
            </p:nvGraphicFramePr>
            <p:xfrm>
              <a:off x="4064344" y="3883807"/>
              <a:ext cx="4419600" cy="557927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44196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</a:tblGrid>
                  <a:tr h="55792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8"/>
                          <a:stretch>
                            <a:fillRect t="-10870" b="-2282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4963BFC-B522-45B5-9E5E-214A2FAA86AC}"/>
                  </a:ext>
                </a:extLst>
              </p:cNvPr>
              <p:cNvSpPr txBox="1"/>
              <p:nvPr/>
            </p:nvSpPr>
            <p:spPr>
              <a:xfrm>
                <a:off x="304800" y="4417388"/>
                <a:ext cx="2376355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i="1">
                          <a:latin typeface="Cambria Math"/>
                        </a:rPr>
                        <m:t>=</m:t>
                      </m:r>
                      <m:r>
                        <a:rPr lang="en-US" sz="2600">
                          <a:latin typeface="Cambria Math"/>
                        </a:rPr>
                        <m:t>2</m:t>
                      </m:r>
                      <m:r>
                        <a:rPr lang="en-US" sz="2600" i="1">
                          <a:latin typeface="Cambria Math"/>
                        </a:rPr>
                        <m:t>𝑦</m:t>
                      </m:r>
                      <m:d>
                        <m:dPr>
                          <m:ctrlPr>
                            <a:rPr lang="en-ZW" sz="2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00">
                              <a:latin typeface="Cambria Math"/>
                            </a:rPr>
                            <m:t>3</m:t>
                          </m:r>
                          <m:sSup>
                            <m:sSupPr>
                              <m:ctrlPr>
                                <a:rPr lang="en-ZW" sz="2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i="1">
                                  <a:latin typeface="Cambria Math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60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600" i="1">
                              <a:latin typeface="Cambria Math"/>
                            </a:rPr>
                            <m:t>+</m:t>
                          </m:r>
                          <m:r>
                            <a:rPr lang="en-US" sz="2600">
                              <a:latin typeface="Cambria Math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lang="en-ZW" sz="26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4963BFC-B522-45B5-9E5E-214A2FAA86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4417388"/>
                <a:ext cx="2376355" cy="4924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D0F42BF-909A-4D7B-9092-C77CF01869FC}"/>
                  </a:ext>
                </a:extLst>
              </p:cNvPr>
              <p:cNvSpPr txBox="1"/>
              <p:nvPr/>
            </p:nvSpPr>
            <p:spPr>
              <a:xfrm>
                <a:off x="4050660" y="4417388"/>
                <a:ext cx="2984443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i="1">
                          <a:latin typeface="Cambria Math" pitchFamily="18" charset="0"/>
                          <a:ea typeface="Cambria Math" pitchFamily="18" charset="0"/>
                        </a:rPr>
                        <m:t>=</m:t>
                      </m:r>
                      <m:d>
                        <m:dPr>
                          <m:ctrlPr>
                            <a:rPr lang="en-ZW" sz="2600" i="1">
                              <a:latin typeface="Cambria Math" panose="02040503050406030204" pitchFamily="18" charset="0"/>
                              <a:ea typeface="Cambria Math" pitchFamily="18" charset="0"/>
                            </a:rPr>
                          </m:ctrlPr>
                        </m:dPr>
                        <m:e>
                          <m:r>
                            <a:rPr lang="en-US" sz="2600" i="1">
                              <a:latin typeface="Cambria Math" panose="02040503050406030204" pitchFamily="18" charset="0"/>
                              <a:ea typeface="Cambria Math" pitchFamily="18" charset="0"/>
                            </a:rPr>
                            <m:t>𝑥</m:t>
                          </m:r>
                          <m:r>
                            <a:rPr lang="en-US" sz="2600" i="1">
                              <a:latin typeface="Cambria Math" panose="02040503050406030204" pitchFamily="18" charset="0"/>
                              <a:ea typeface="Cambria Math" pitchFamily="18" charset="0"/>
                            </a:rPr>
                            <m:t>−</m:t>
                          </m:r>
                          <m:r>
                            <a:rPr lang="en-US" sz="2600" i="1">
                              <a:latin typeface="Cambria Math" panose="02040503050406030204" pitchFamily="18" charset="0"/>
                              <a:ea typeface="Cambria Math" pitchFamily="18" charset="0"/>
                            </a:rPr>
                            <m:t>𝑦</m:t>
                          </m:r>
                        </m:e>
                      </m:d>
                      <m:d>
                        <m:dPr>
                          <m:ctrlPr>
                            <a:rPr lang="en-ZW" sz="2600" i="1">
                              <a:latin typeface="Cambria Math" panose="02040503050406030204" pitchFamily="18" charset="0"/>
                              <a:ea typeface="Cambria Math" pitchFamily="18" charset="0"/>
                            </a:rPr>
                          </m:ctrlPr>
                        </m:dPr>
                        <m:e>
                          <m:r>
                            <a:rPr lang="en-US" sz="2600">
                              <a:latin typeface="Cambria Math" pitchFamily="18" charset="0"/>
                              <a:ea typeface="Cambria Math" pitchFamily="18" charset="0"/>
                            </a:rPr>
                            <m:t>4</m:t>
                          </m:r>
                          <m:r>
                            <a:rPr lang="en-US" sz="2600" i="1">
                              <a:latin typeface="Cambria Math" pitchFamily="18" charset="0"/>
                              <a:ea typeface="Cambria Math" pitchFamily="18" charset="0"/>
                            </a:rPr>
                            <m:t>−</m:t>
                          </m:r>
                          <m:r>
                            <a:rPr lang="en-US" sz="2600">
                              <a:latin typeface="Cambria Math" pitchFamily="18" charset="0"/>
                              <a:ea typeface="Cambria Math" pitchFamily="18" charset="0"/>
                            </a:rPr>
                            <m:t>3</m:t>
                          </m:r>
                          <m:r>
                            <a:rPr lang="en-US" sz="2600" i="1">
                              <a:latin typeface="Cambria Math" panose="02040503050406030204" pitchFamily="18" charset="0"/>
                              <a:ea typeface="Cambria Math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ZW" sz="2600" dirty="0">
                  <a:latin typeface="Cambria Math" pitchFamily="18" charset="0"/>
                  <a:ea typeface="Cambria Math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D0F42BF-909A-4D7B-9092-C77CF01869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0660" y="4417388"/>
                <a:ext cx="2984443" cy="4924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295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20" grpId="0"/>
      <p:bldP spid="21" grpId="0"/>
      <p:bldP spid="16" grpId="0"/>
      <p:bldP spid="17" grpId="0" uiExpand="1" build="p"/>
      <p:bldP spid="19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7620" y="0"/>
            <a:ext cx="9144000" cy="49244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ln/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BÀI 9: PHÂN TÍCH ĐA THỨC THÀNH NHÂN TỬ (</a:t>
            </a:r>
            <a:r>
              <a:rPr lang="en-US" sz="2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 descr="OPL20U25GSXzBJYl68kk8uQGfFKzs7yb1M4KJWUiLk6ZEvGF+qCIPSnY57AbBFCvTW2023.15.119+K4lPs7H94VUqPe2XwIsfPRnrXQE//QTEXxb8/8N4CNc6FpgZahzpTjFhMzSA7T/nHJa11DE8Ng2TP3iAmRczFlmslSuUNOgUeb6yRvs0="/>
          <p:cNvSpPr txBox="1"/>
          <p:nvPr/>
        </p:nvSpPr>
        <p:spPr>
          <a:xfrm>
            <a:off x="-91098" y="514350"/>
            <a:ext cx="9448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chung</a:t>
            </a:r>
            <a:endParaRPr lang="en-US" sz="2600" b="1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 descr="OPL20U25GSXzBJYl68kk8uQGfFKzs7yb1M4KJWUiLk6ZEvGF+qCIPSnY57AbBFCvTW2023.15.11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486E600-DF10-4328-AF03-D5CAD370A862}"/>
                  </a:ext>
                </a:extLst>
              </p:cNvPr>
              <p:cNvSpPr/>
              <p:nvPr/>
            </p:nvSpPr>
            <p:spPr>
              <a:xfrm>
                <a:off x="228600" y="960478"/>
                <a:ext cx="5199757" cy="5014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85800">
                  <a:defRPr/>
                </a:pPr>
                <a:r>
                  <a:rPr lang="en-US" sz="2600" b="1" i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Times New Roman" pitchFamily="18" charset="0"/>
                    <a:ea typeface="+mj-ea"/>
                    <a:cs typeface="Times New Roman" pitchFamily="18" charset="0"/>
                  </a:rPr>
                  <a:t>Vận </a:t>
                </a:r>
                <a:r>
                  <a:rPr lang="en-US" sz="2600" b="1" i="1" dirty="0" err="1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Times New Roman" pitchFamily="18" charset="0"/>
                    <a:ea typeface="+mj-ea"/>
                    <a:cs typeface="Times New Roman" pitchFamily="18" charset="0"/>
                  </a:rPr>
                  <a:t>dụng</a:t>
                </a:r>
                <a:r>
                  <a:rPr lang="en-US" sz="2600" b="1" i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Times New Roman" pitchFamily="18" charset="0"/>
                    <a:ea typeface="+mj-ea"/>
                    <a:cs typeface="Times New Roman" pitchFamily="18" charset="0"/>
                  </a:rPr>
                  <a:t> 1: </a:t>
                </a:r>
                <a:r>
                  <a:rPr lang="en-US" sz="2600" dirty="0" err="1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Times New Roman" pitchFamily="18" charset="0"/>
                    <a:ea typeface="+mj-ea"/>
                    <a:cs typeface="Times New Roman" pitchFamily="18" charset="0"/>
                  </a:rPr>
                  <a:t>Tìm</a:t>
                </a:r>
                <a:r>
                  <a:rPr lang="en-US" sz="26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Times New Roman" pitchFamily="18" charset="0"/>
                    <a:ea typeface="+mj-ea"/>
                    <a:cs typeface="Times New Roman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60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+mj-ea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sz="26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Times New Roman" pitchFamily="18" charset="0"/>
                    <a:ea typeface="+mj-ea"/>
                    <a:cs typeface="Times New Roman" pitchFamily="18" charset="0"/>
                  </a:rPr>
                  <a:t> để  </a:t>
                </a:r>
                <a14:m>
                  <m:oMath xmlns:m="http://schemas.openxmlformats.org/officeDocument/2006/math">
                    <m:r>
                      <a:rPr lang="en-US" sz="260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+mj-ea"/>
                        <a:cs typeface="Times New Roman" pitchFamily="18" charset="0"/>
                      </a:rPr>
                      <m:t>2</m:t>
                    </m:r>
                    <m:sSup>
                      <m:sSupPr>
                        <m:ctrlPr>
                          <a:rPr lang="en-ZW" sz="2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+mj-ea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60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+mj-ea"/>
                            <a:cs typeface="Times New Roman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60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+mj-ea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sz="260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+mj-ea"/>
                        <a:cs typeface="Times New Roman" pitchFamily="18" charset="0"/>
                      </a:rPr>
                      <m:t>+</m:t>
                    </m:r>
                    <m:r>
                      <a:rPr lang="en-US" sz="260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+mj-ea"/>
                        <a:cs typeface="Times New Roman" pitchFamily="18" charset="0"/>
                      </a:rPr>
                      <m:t>𝑥</m:t>
                    </m:r>
                    <m:r>
                      <a:rPr lang="en-US" sz="260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+mj-ea"/>
                        <a:cs typeface="Times New Roman" pitchFamily="18" charset="0"/>
                      </a:rPr>
                      <m:t>=0</m:t>
                    </m:r>
                  </m:oMath>
                </a14:m>
                <a:endParaRPr lang="en-ZW" sz="26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ea typeface="+mj-ea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Rectangle 3" descr="OPL20U25GSXzBJYl68kk8uQGfFKzs7yb1M4KJWUiLk6ZEvGF+qCIPSnY57AbBFCvTW2023.15.11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486E600-DF10-4328-AF03-D5CAD370A8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960478"/>
                <a:ext cx="5199757" cy="501484"/>
              </a:xfrm>
              <a:prstGeom prst="rect">
                <a:avLst/>
              </a:prstGeom>
              <a:blipFill>
                <a:blip r:embed="rId2"/>
                <a:stretch>
                  <a:fillRect l="-2113" t="-12195" b="-280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 descr="OPL20U25GSXzBJYl68kk8uQGfFKzs7yb1M4KJWUiLk6ZEvGF+qCIPSnY57AbBFCvTW2023.15.11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C92443F-9BB8-46EF-B21C-F99981B1A5F8}"/>
                  </a:ext>
                </a:extLst>
              </p:cNvPr>
              <p:cNvSpPr/>
              <p:nvPr/>
            </p:nvSpPr>
            <p:spPr>
              <a:xfrm>
                <a:off x="2133600" y="1524928"/>
                <a:ext cx="2586606" cy="4924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600">
                          <a:latin typeface="Cambria Math"/>
                        </a:rPr>
                        <m:t>2</m:t>
                      </m:r>
                      <m:sSup>
                        <m:sSupPr>
                          <m:ctrlPr>
                            <a:rPr lang="en-ZW" sz="2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600" i="1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sz="260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600" i="1">
                          <a:latin typeface="Cambria Math"/>
                        </a:rPr>
                        <m:t>+</m:t>
                      </m:r>
                      <m:r>
                        <a:rPr lang="en-US" sz="2600" i="1">
                          <a:latin typeface="Cambria Math"/>
                        </a:rPr>
                        <m:t>𝑥</m:t>
                      </m:r>
                      <m:r>
                        <a:rPr lang="en-US" sz="2600" i="1">
                          <a:latin typeface="Cambria Math"/>
                        </a:rPr>
                        <m:t>=</m:t>
                      </m:r>
                      <m:r>
                        <a:rPr lang="en-US" sz="260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en-ZW" sz="2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6" name="Rectangle 25" descr="OPL20U25GSXzBJYl68kk8uQGfFKzs7yb1M4KJWUiLk6ZEvGF+qCIPSnY57AbBFCvTW2023.15.11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C92443F-9BB8-46EF-B21C-F99981B1A5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0" y="1524928"/>
                <a:ext cx="2586606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Explosion 1 10" descr="OPL20U25GSXzBJYl68kk8uQGfFKzs7yb1M4KJWUiLk6ZEvGF+qCIPSnY57AbBFCvTW2023.15.11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B36AB3F-BD06-4C9C-9781-AA2137F7F057}"/>
              </a:ext>
            </a:extLst>
          </p:cNvPr>
          <p:cNvSpPr/>
          <p:nvPr/>
        </p:nvSpPr>
        <p:spPr>
          <a:xfrm>
            <a:off x="6858000" y="3333750"/>
            <a:ext cx="2133600" cy="1691376"/>
          </a:xfrm>
          <a:prstGeom prst="irregularSeal1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CÁ NHÂN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 descr="OPL20U25GSXzBJYl68kk8uQGfFKzs7yb1M4KJWUiLk6ZEvGF+qCIPSnY57AbBFCvTW2023.15.11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AFE7F07-D355-4C96-B104-06F7A91BB9EA}"/>
                  </a:ext>
                </a:extLst>
              </p:cNvPr>
              <p:cNvSpPr txBox="1"/>
              <p:nvPr/>
            </p:nvSpPr>
            <p:spPr>
              <a:xfrm>
                <a:off x="1676400" y="2043063"/>
                <a:ext cx="3810000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600" i="1">
                          <a:latin typeface="Cambria Math"/>
                        </a:rPr>
                        <m:t>⇔</m:t>
                      </m:r>
                      <m:r>
                        <a:rPr lang="en-US" sz="2600" i="1">
                          <a:latin typeface="Cambria Math"/>
                        </a:rPr>
                        <m:t>𝑥</m:t>
                      </m:r>
                      <m:d>
                        <m:dPr>
                          <m:ctrlPr>
                            <a:rPr lang="en-ZW" sz="2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00">
                              <a:latin typeface="Cambria Math"/>
                            </a:rPr>
                            <m:t>2</m:t>
                          </m:r>
                          <m:r>
                            <a:rPr lang="en-US" sz="2600" i="1">
                              <a:latin typeface="Cambria Math"/>
                            </a:rPr>
                            <m:t>𝑥</m:t>
                          </m:r>
                          <m:r>
                            <a:rPr lang="en-US" sz="2600" i="1">
                              <a:latin typeface="Cambria Math"/>
                            </a:rPr>
                            <m:t>+</m:t>
                          </m:r>
                          <m:r>
                            <a:rPr lang="en-US" sz="2600">
                              <a:latin typeface="Cambria Math"/>
                            </a:rPr>
                            <m:t>1</m:t>
                          </m:r>
                        </m:e>
                      </m:d>
                      <m:r>
                        <a:rPr lang="en-US" sz="2600" i="1">
                          <a:latin typeface="Cambria Math"/>
                        </a:rPr>
                        <m:t>=</m:t>
                      </m:r>
                      <m:r>
                        <a:rPr lang="en-US" sz="260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en-ZW" sz="2600" dirty="0"/>
              </a:p>
            </p:txBody>
          </p:sp>
        </mc:Choice>
        <mc:Fallback xmlns="">
          <p:sp>
            <p:nvSpPr>
              <p:cNvPr id="28" name="TextBox 27" descr="OPL20U25GSXzBJYl68kk8uQGfFKzs7yb1M4KJWUiLk6ZEvGF+qCIPSnY57AbBFCvTW2023.15.11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AFE7F07-D355-4C96-B104-06F7A91BB9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2043063"/>
                <a:ext cx="3810000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 descr="OPL20U25GSXzBJYl68kk8uQGfFKzs7yb1M4KJWUiLk6ZEvGF+qCIPSnY57AbBFCvTW2023.15.11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941FA0C-DD19-420F-842F-01299332CA26}"/>
                  </a:ext>
                </a:extLst>
              </p:cNvPr>
              <p:cNvSpPr txBox="1"/>
              <p:nvPr/>
            </p:nvSpPr>
            <p:spPr>
              <a:xfrm>
                <a:off x="1676400" y="2445463"/>
                <a:ext cx="4953000" cy="1364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600" i="1">
                          <a:latin typeface="Cambria Math"/>
                        </a:rPr>
                        <m:t>⇔</m:t>
                      </m:r>
                      <m:d>
                        <m:dPr>
                          <m:begChr m:val="["/>
                          <m:endChr m:val=""/>
                          <m:ctrlPr>
                            <a:rPr lang="en-ZW" sz="2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ZW" sz="26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600" i="1">
                                    <a:latin typeface="Cambria Math"/>
                                  </a:rPr>
                                  <m:t>𝑥</m:t>
                                </m:r>
                                <m:r>
                                  <a:rPr lang="en-US" sz="2600" i="1">
                                    <a:latin typeface="Cambria Math"/>
                                  </a:rPr>
                                  <m:t>=</m:t>
                                </m:r>
                                <m:r>
                                  <a:rPr lang="en-US" sz="260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600">
                                    <a:latin typeface="Cambria Math"/>
                                  </a:rPr>
                                  <m:t>2</m:t>
                                </m:r>
                                <m:r>
                                  <a:rPr lang="en-US" sz="2600" i="1">
                                    <a:latin typeface="Cambria Math"/>
                                  </a:rPr>
                                  <m:t>𝑥</m:t>
                                </m:r>
                                <m:r>
                                  <a:rPr lang="en-US" sz="2600" i="1">
                                    <a:latin typeface="Cambria Math"/>
                                  </a:rPr>
                                  <m:t>+</m:t>
                                </m:r>
                                <m:r>
                                  <a:rPr lang="en-US" sz="2600">
                                    <a:latin typeface="Cambria Math"/>
                                  </a:rPr>
                                  <m:t>1</m:t>
                                </m:r>
                                <m:r>
                                  <a:rPr lang="en-US" sz="2600" i="1">
                                    <a:latin typeface="Cambria Math"/>
                                  </a:rPr>
                                  <m:t>=</m:t>
                                </m:r>
                                <m:r>
                                  <a:rPr lang="en-US" sz="260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600" i="1">
                          <a:latin typeface="Cambria Math"/>
                        </a:rPr>
                        <m:t>⇔</m:t>
                      </m:r>
                      <m:d>
                        <m:dPr>
                          <m:begChr m:val="["/>
                          <m:endChr m:val=""/>
                          <m:ctrlPr>
                            <a:rPr lang="en-ZW" sz="2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ZW" sz="26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600" i="1">
                                    <a:latin typeface="Cambria Math"/>
                                  </a:rPr>
                                  <m:t>𝑥</m:t>
                                </m:r>
                                <m:r>
                                  <a:rPr lang="en-US" sz="2600" i="1">
                                    <a:latin typeface="Cambria Math"/>
                                  </a:rPr>
                                  <m:t>=</m:t>
                                </m:r>
                                <m:r>
                                  <a:rPr lang="en-US" sz="260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600" i="1">
                                    <a:latin typeface="Cambria Math"/>
                                  </a:rPr>
                                  <m:t>𝑥</m:t>
                                </m:r>
                                <m:r>
                                  <a:rPr lang="en-US" sz="2600" i="1">
                                    <a:latin typeface="Cambria Math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ZW" sz="2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600" i="1"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en-US" sz="2600">
                                        <a:latin typeface="Cambria Math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2600">
                                        <a:latin typeface="Cambria Math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ZW" sz="2600" dirty="0"/>
              </a:p>
            </p:txBody>
          </p:sp>
        </mc:Choice>
        <mc:Fallback xmlns="">
          <p:sp>
            <p:nvSpPr>
              <p:cNvPr id="29" name="TextBox 28" descr="OPL20U25GSXzBJYl68kk8uQGfFKzs7yb1M4KJWUiLk6ZEvGF+qCIPSnY57AbBFCvTW2023.15.11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941FA0C-DD19-420F-842F-01299332CA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2445463"/>
                <a:ext cx="4953000" cy="136402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 descr="OPL20U25GSXzBJYl68kk8uQGfFKzs7yb1M4KJWUiLk6ZEvGF+qCIPSnY57AbBFCvTW2023.15.11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BCEEC8B-04B2-402C-9056-5F81F56C21BC}"/>
                  </a:ext>
                </a:extLst>
              </p:cNvPr>
              <p:cNvSpPr txBox="1"/>
              <p:nvPr/>
            </p:nvSpPr>
            <p:spPr>
              <a:xfrm>
                <a:off x="1676400" y="3867150"/>
                <a:ext cx="3338414" cy="10574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600" dirty="0">
                    <a:latin typeface="Cambria Math" pitchFamily="18" charset="0"/>
                    <a:ea typeface="Cambria Math" pitchFamily="18" charset="0"/>
                    <a:cs typeface="Times New Roman" pitchFamily="18" charset="0"/>
                  </a:rPr>
                  <a:t>Vậy </a:t>
                </a:r>
                <a14:m>
                  <m:oMath xmlns:m="http://schemas.openxmlformats.org/officeDocument/2006/math">
                    <m:r>
                      <a:rPr lang="en-US" sz="2600" i="1">
                        <a:latin typeface="Cambria Math" pitchFamily="18" charset="0"/>
                        <a:ea typeface="Cambria Math" pitchFamily="18" charset="0"/>
                      </a:rPr>
                      <m:t>𝑥</m:t>
                    </m:r>
                    <m:r>
                      <a:rPr lang="en-US" sz="2600" i="1">
                        <a:latin typeface="Cambria Math" pitchFamily="18" charset="0"/>
                        <a:ea typeface="Cambria Math" pitchFamily="18" charset="0"/>
                      </a:rPr>
                      <m:t>=</m:t>
                    </m:r>
                    <m:r>
                      <a:rPr lang="en-US" sz="2600">
                        <a:latin typeface="Cambria Math" pitchFamily="18" charset="0"/>
                        <a:ea typeface="Cambria Math" pitchFamily="18" charset="0"/>
                      </a:rPr>
                      <m:t>0</m:t>
                    </m:r>
                  </m:oMath>
                </a14:m>
                <a:r>
                  <a:rPr lang="en-US" sz="2600" dirty="0">
                    <a:latin typeface="Cambria Math" pitchFamily="18" charset="0"/>
                    <a:ea typeface="Cambria Math" pitchFamily="18" charset="0"/>
                    <a:cs typeface="Times New Roman" pitchFamily="18" charset="0"/>
                  </a:rPr>
                  <a:t> </a:t>
                </a:r>
                <a:r>
                  <a:rPr lang="en-US" sz="2600" dirty="0" err="1">
                    <a:latin typeface="Cambria Math" pitchFamily="18" charset="0"/>
                    <a:ea typeface="Cambria Math" pitchFamily="18" charset="0"/>
                    <a:cs typeface="Times New Roman" pitchFamily="18" charset="0"/>
                  </a:rPr>
                  <a:t>hoặc</a:t>
                </a:r>
                <a:r>
                  <a:rPr lang="en-US" sz="2600" dirty="0">
                    <a:latin typeface="Cambria Math" pitchFamily="18" charset="0"/>
                    <a:ea typeface="Cambria Math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i="1">
                        <a:latin typeface="Cambria Math" pitchFamily="18" charset="0"/>
                        <a:ea typeface="Cambria Math" pitchFamily="18" charset="0"/>
                      </a:rPr>
                      <m:t>𝑥</m:t>
                    </m:r>
                    <m:r>
                      <a:rPr lang="en-US" sz="2600" i="1">
                        <a:latin typeface="Cambria Math" pitchFamily="18" charset="0"/>
                        <a:ea typeface="Cambria Math" pitchFamily="18" charset="0"/>
                      </a:rPr>
                      <m:t>=</m:t>
                    </m:r>
                    <m:f>
                      <m:fPr>
                        <m:ctrlPr>
                          <a:rPr lang="en-ZW" sz="2600" i="1">
                            <a:latin typeface="Cambria Math" panose="02040503050406030204" pitchFamily="18" charset="0"/>
                            <a:ea typeface="Cambria Math" pitchFamily="18" charset="0"/>
                          </a:rPr>
                        </m:ctrlPr>
                      </m:fPr>
                      <m:num>
                        <m:r>
                          <a:rPr lang="en-US" sz="2600" i="1">
                            <a:latin typeface="Cambria Math" pitchFamily="18" charset="0"/>
                            <a:ea typeface="Cambria Math" pitchFamily="18" charset="0"/>
                          </a:rPr>
                          <m:t>−</m:t>
                        </m:r>
                        <m:r>
                          <a:rPr lang="en-US" sz="2600">
                            <a:latin typeface="Cambria Math" pitchFamily="18" charset="0"/>
                            <a:ea typeface="Cambria Math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600">
                            <a:latin typeface="Cambria Math" pitchFamily="18" charset="0"/>
                            <a:ea typeface="Cambria Math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ZW" sz="2600" dirty="0">
                  <a:latin typeface="Cambria Math" pitchFamily="18" charset="0"/>
                  <a:ea typeface="Cambria Math" pitchFamily="18" charset="0"/>
                  <a:cs typeface="Times New Roman" pitchFamily="18" charset="0"/>
                </a:endParaRPr>
              </a:p>
              <a:p>
                <a:endParaRPr lang="en-ZW" sz="2600" dirty="0">
                  <a:latin typeface="Cambria Math" pitchFamily="18" charset="0"/>
                  <a:ea typeface="Cambria Math" pitchFamily="18" charset="0"/>
                </a:endParaRPr>
              </a:p>
            </p:txBody>
          </p:sp>
        </mc:Choice>
        <mc:Fallback xmlns="">
          <p:sp>
            <p:nvSpPr>
              <p:cNvPr id="30" name="TextBox 29" descr="OPL20U25GSXzBJYl68kk8uQGfFKzs7yb1M4KJWUiLk6ZEvGF+qCIPSnY57AbBFCvTW2023.15.11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BCEEC8B-04B2-402C-9056-5F81F56C21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3867150"/>
                <a:ext cx="3338414" cy="1057405"/>
              </a:xfrm>
              <a:prstGeom prst="rect">
                <a:avLst/>
              </a:prstGeom>
              <a:blipFill>
                <a:blip r:embed="rId6"/>
                <a:stretch>
                  <a:fillRect l="-32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267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6" grpId="0"/>
      <p:bldP spid="27" grpId="0" animBg="1"/>
      <p:bldP spid="27" grpId="1" animBg="1"/>
      <p:bldP spid="28" grpId="0"/>
      <p:bldP spid="29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7620" y="0"/>
            <a:ext cx="9144000" cy="49244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ln/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BÀI 9: PHÂN TÍCH ĐA THỨC THÀNH NHÂN TỬ (</a:t>
            </a:r>
            <a:r>
              <a:rPr lang="en-US" sz="2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 descr="OPL20U25GSXzBJYl68kk8uQGfFKzs7yb1M4KJWUiLk6ZEvGF+qCIPSnY57AbBFCvTW2023.15.119+K4lPs7H94VUqPe2XwIsfPRnrXQE//QTEXxb8/8N4CNc6FpgZahzpTjFhMzSA7T/nHJa11DE8Ng2TP3iAmRczFlmslSuUNOgUeb6yRvs0="/>
          <p:cNvSpPr txBox="1"/>
          <p:nvPr/>
        </p:nvSpPr>
        <p:spPr>
          <a:xfrm>
            <a:off x="-91098" y="514350"/>
            <a:ext cx="9448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chung</a:t>
            </a:r>
            <a:endParaRPr lang="en-US" sz="2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itle 1" descr="OPL20U25GSXzBJYl68kk8uQGfFKzs7yb1M4KJWUiLk6ZEvGF+qCIPSnY57AbBFCvTW2023.15.11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1D1D1F3-94E6-4194-9501-200C4D91F7D1}"/>
              </a:ext>
            </a:extLst>
          </p:cNvPr>
          <p:cNvSpPr txBox="1">
            <a:spLocks/>
          </p:cNvSpPr>
          <p:nvPr/>
        </p:nvSpPr>
        <p:spPr>
          <a:xfrm>
            <a:off x="-75332" y="514350"/>
            <a:ext cx="9226952" cy="85725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6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đẳng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Content Placeholder 2" descr="OPL20U25GSXzBJYl68kk8uQGfFKzs7yb1M4KJWUiLk6ZEvGF+qCIPSnY57AbBFCvTW2023.15.11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FFB41C0-8F2F-4A90-BB22-9DE21A8E9EEE}"/>
              </a:ext>
            </a:extLst>
          </p:cNvPr>
          <p:cNvSpPr txBox="1">
            <a:spLocks/>
          </p:cNvSpPr>
          <p:nvPr/>
        </p:nvSpPr>
        <p:spPr>
          <a:xfrm>
            <a:off x="304800" y="1822327"/>
            <a:ext cx="7286168" cy="638339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600" b="1" i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6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6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endParaRPr lang="en-ZW" sz="2600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 descr="OPL20U25GSXzBJYl68kk8uQGfFKzs7yb1M4KJWUiLk6ZEvGF+qCIPSnY57AbBFCvTW2023.15.11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09D8F03-DB07-44FB-8404-8A88E7A6CE75}"/>
                  </a:ext>
                </a:extLst>
              </p:cNvPr>
              <p:cNvSpPr txBox="1"/>
              <p:nvPr/>
            </p:nvSpPr>
            <p:spPr>
              <a:xfrm>
                <a:off x="1234586" y="2298826"/>
                <a:ext cx="2185791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ZW" sz="2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latin typeface="Cambria Math"/>
                          </a:rPr>
                          <m:t>𝑎</m:t>
                        </m:r>
                        <m:r>
                          <a:rPr lang="en-US" sz="2600" b="0" i="1" smtClean="0">
                            <a:latin typeface="Cambria Math"/>
                          </a:rPr>
                          <m:t>) </m:t>
                        </m:r>
                        <m:r>
                          <a:rPr lang="en-US" sz="2600" b="0" i="1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ZW" sz="2600" i="1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ZW" sz="2600" dirty="0">
                    <a:latin typeface="Times New Roman" pitchFamily="18" charset="0"/>
                    <a:cs typeface="Times New Roman" pitchFamily="18" charset="0"/>
                  </a:rPr>
                  <a:t> -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b="0" i="0" smtClean="0">
                        <a:latin typeface="Cambria Math"/>
                      </a:rPr>
                      <m:t>8</m:t>
                    </m:r>
                    <m:r>
                      <a:rPr lang="en-US" sz="2600" i="1">
                        <a:latin typeface="Cambria Math"/>
                      </a:rPr>
                      <m:t>𝑥</m:t>
                    </m:r>
                    <m:r>
                      <a:rPr lang="en-US" sz="2600" i="1">
                        <a:latin typeface="Cambria Math"/>
                      </a:rPr>
                      <m:t> </m:t>
                    </m:r>
                  </m:oMath>
                </a14:m>
                <a:r>
                  <a:rPr lang="en-ZW" sz="2600" dirty="0">
                    <a:latin typeface="Times New Roman" pitchFamily="18" charset="0"/>
                    <a:cs typeface="Times New Roman" pitchFamily="18" charset="0"/>
                  </a:rPr>
                  <a:t>+16</a:t>
                </a:r>
              </a:p>
            </p:txBody>
          </p:sp>
        </mc:Choice>
        <mc:Fallback xmlns="">
          <p:sp>
            <p:nvSpPr>
              <p:cNvPr id="12" name="TextBox 11" descr="OPL20U25GSXzBJYl68kk8uQGfFKzs7yb1M4KJWUiLk6ZEvGF+qCIPSnY57AbBFCvTW2023.15.11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09D8F03-DB07-44FB-8404-8A88E7A6CE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4586" y="2298826"/>
                <a:ext cx="2185791" cy="492443"/>
              </a:xfrm>
              <a:prstGeom prst="rect">
                <a:avLst/>
              </a:prstGeom>
              <a:blipFill>
                <a:blip r:embed="rId2"/>
                <a:stretch>
                  <a:fillRect t="-11111" r="-3911" b="-30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 descr="OPL20U25GSXzBJYl68kk8uQGfFKzs7yb1M4KJWUiLk6ZEvGF+qCIPSnY57AbBFCvTW2023.15.11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1A417DC-C816-420D-B83E-350EF9F0E4A8}"/>
                  </a:ext>
                </a:extLst>
              </p:cNvPr>
              <p:cNvSpPr txBox="1"/>
              <p:nvPr/>
            </p:nvSpPr>
            <p:spPr>
              <a:xfrm>
                <a:off x="1234586" y="2784306"/>
                <a:ext cx="2391809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ZW" sz="2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latin typeface="Cambria Math"/>
                          </a:rPr>
                          <m:t>𝑐</m:t>
                        </m:r>
                        <m:r>
                          <a:rPr lang="en-US" sz="2600" b="0" i="1" smtClean="0">
                            <a:latin typeface="Cambria Math"/>
                          </a:rPr>
                          <m:t>) 9</m:t>
                        </m:r>
                        <m:r>
                          <a:rPr lang="en-US" sz="2600" b="0" i="1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ZW" sz="2600" i="1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ZW" sz="2600" dirty="0">
                    <a:latin typeface="Times New Roman" pitchFamily="18" charset="0"/>
                    <a:cs typeface="Times New Roman" pitchFamily="18" charset="0"/>
                  </a:rPr>
                  <a:t> +12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i="1">
                        <a:latin typeface="Cambria Math"/>
                      </a:rPr>
                      <m:t>𝑥</m:t>
                    </m:r>
                    <m:r>
                      <a:rPr lang="en-US" sz="2600" i="1">
                        <a:latin typeface="Cambria Math"/>
                      </a:rPr>
                      <m:t> </m:t>
                    </m:r>
                  </m:oMath>
                </a14:m>
                <a:r>
                  <a:rPr lang="en-ZW" sz="2600" dirty="0">
                    <a:latin typeface="Times New Roman" pitchFamily="18" charset="0"/>
                    <a:cs typeface="Times New Roman" pitchFamily="18" charset="0"/>
                  </a:rPr>
                  <a:t>+4</a:t>
                </a:r>
              </a:p>
            </p:txBody>
          </p:sp>
        </mc:Choice>
        <mc:Fallback xmlns="">
          <p:sp>
            <p:nvSpPr>
              <p:cNvPr id="13" name="TextBox 12" descr="OPL20U25GSXzBJYl68kk8uQGfFKzs7yb1M4KJWUiLk6ZEvGF+qCIPSnY57AbBFCvTW2023.15.11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1A417DC-C816-420D-B83E-350EF9F0E4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4586" y="2784306"/>
                <a:ext cx="2391809" cy="492443"/>
              </a:xfrm>
              <a:prstGeom prst="rect">
                <a:avLst/>
              </a:prstGeom>
              <a:blipFill>
                <a:blip r:embed="rId3"/>
                <a:stretch>
                  <a:fillRect t="-12346" r="-4082" b="-29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 descr="OPL20U25GSXzBJYl68kk8uQGfFKzs7yb1M4KJWUiLk6ZEvGF+qCIPSnY57AbBFCvTW2023.15.11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BA16C70-480B-4260-A604-9042FAFC8EF3}"/>
                  </a:ext>
                </a:extLst>
              </p:cNvPr>
              <p:cNvSpPr txBox="1"/>
              <p:nvPr/>
            </p:nvSpPr>
            <p:spPr>
              <a:xfrm>
                <a:off x="4384186" y="2291862"/>
                <a:ext cx="1211485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ZW" sz="2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latin typeface="Cambria Math"/>
                          </a:rPr>
                          <m:t>𝑏</m:t>
                        </m:r>
                        <m:r>
                          <a:rPr lang="en-US" sz="2600" b="0" i="1" smtClean="0">
                            <a:latin typeface="Cambria Math"/>
                          </a:rPr>
                          <m:t>) </m:t>
                        </m:r>
                        <m:r>
                          <a:rPr lang="en-US" sz="2600" b="0" i="1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ZW" sz="2600" i="1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ZW" sz="2600" dirty="0">
                    <a:latin typeface="Times New Roman" pitchFamily="18" charset="0"/>
                    <a:cs typeface="Times New Roman" pitchFamily="18" charset="0"/>
                  </a:rPr>
                  <a:t>-3</a:t>
                </a:r>
              </a:p>
            </p:txBody>
          </p:sp>
        </mc:Choice>
        <mc:Fallback xmlns="">
          <p:sp>
            <p:nvSpPr>
              <p:cNvPr id="14" name="TextBox 13" descr="OPL20U25GSXzBJYl68kk8uQGfFKzs7yb1M4KJWUiLk6ZEvGF+qCIPSnY57AbBFCvTW2023.15.11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BA16C70-480B-4260-A604-9042FAFC8E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4186" y="2291862"/>
                <a:ext cx="1211485" cy="492443"/>
              </a:xfrm>
              <a:prstGeom prst="rect">
                <a:avLst/>
              </a:prstGeom>
              <a:blipFill>
                <a:blip r:embed="rId4"/>
                <a:stretch>
                  <a:fillRect t="-11111" r="-8040" b="-29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 descr="OPL20U25GSXzBJYl68kk8uQGfFKzs7yb1M4KJWUiLk6ZEvGF+qCIPSnY57AbBFCvTW2023.15.11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19D9493-82CB-4D41-833F-05A7D6E9FD94}"/>
                  </a:ext>
                </a:extLst>
              </p:cNvPr>
              <p:cNvSpPr txBox="1"/>
              <p:nvPr/>
            </p:nvSpPr>
            <p:spPr>
              <a:xfrm>
                <a:off x="4384186" y="2784305"/>
                <a:ext cx="1580241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ZW" sz="2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latin typeface="Cambria Math"/>
                          </a:rPr>
                          <m:t>𝑑</m:t>
                        </m:r>
                        <m:r>
                          <a:rPr lang="en-US" sz="2600" b="0" i="1" smtClean="0">
                            <a:latin typeface="Cambria Math"/>
                          </a:rPr>
                          <m:t>) 8</m:t>
                        </m:r>
                        <m:r>
                          <a:rPr lang="en-US" sz="2600" b="0" i="1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sz="2600" b="0" i="1" smtClean="0">
                            <a:latin typeface="Cambria Math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ZW" sz="2600" dirty="0">
                    <a:latin typeface="Times New Roman" pitchFamily="18" charset="0"/>
                    <a:cs typeface="Times New Roman" pitchFamily="18" charset="0"/>
                  </a:rPr>
                  <a:t>-27</a:t>
                </a:r>
              </a:p>
            </p:txBody>
          </p:sp>
        </mc:Choice>
        <mc:Fallback xmlns="">
          <p:sp>
            <p:nvSpPr>
              <p:cNvPr id="15" name="TextBox 14" descr="OPL20U25GSXzBJYl68kk8uQGfFKzs7yb1M4KJWUiLk6ZEvGF+qCIPSnY57AbBFCvTW2023.15.11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19D9493-82CB-4D41-833F-05A7D6E9FD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4186" y="2784305"/>
                <a:ext cx="1580241" cy="492443"/>
              </a:xfrm>
              <a:prstGeom prst="rect">
                <a:avLst/>
              </a:prstGeom>
              <a:blipFill>
                <a:blip r:embed="rId5"/>
                <a:stretch>
                  <a:fillRect t="-12346" r="-6178" b="-29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6" name="Table 15" descr="OPL20U25GSXzBJYl68kk8uQGfFKzs7yb1M4KJWUiLk6ZEvGF+qCIPSnY57AbBFCvTW2023.15.11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854B2B2-5233-4C2E-BC42-87EE5835A7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9705296"/>
              </p:ext>
            </p:extLst>
          </p:nvPr>
        </p:nvGraphicFramePr>
        <p:xfrm>
          <a:off x="304086" y="3216075"/>
          <a:ext cx="983124" cy="4648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831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pPr algn="l"/>
                      <a:r>
                        <a:rPr lang="en-US" sz="2600" i="1" kern="1200" dirty="0" err="1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Giải</a:t>
                      </a:r>
                      <a:r>
                        <a:rPr lang="en-US" sz="2600" i="1" kern="12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:</a:t>
                      </a:r>
                      <a:endParaRPr lang="en-ZW" sz="2600" i="1" kern="12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 descr="OPL20U25GSXzBJYl68kk8uQGfFKzs7yb1M4KJWUiLk6ZEvGF+qCIPSnY57AbBFCvTW2023.15.11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1B0F9ED-17A8-44C6-B5FD-DB5111530FE5}"/>
                  </a:ext>
                </a:extLst>
              </p:cNvPr>
              <p:cNvSpPr txBox="1"/>
              <p:nvPr/>
            </p:nvSpPr>
            <p:spPr>
              <a:xfrm>
                <a:off x="1242469" y="3217953"/>
                <a:ext cx="2104038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ZW" sz="2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latin typeface="Cambria Math"/>
                          </a:rPr>
                          <m:t>𝑎</m:t>
                        </m:r>
                        <m:r>
                          <a:rPr lang="en-US" sz="2600" b="0" i="1" smtClean="0">
                            <a:latin typeface="Cambria Math"/>
                          </a:rPr>
                          <m:t>)</m:t>
                        </m:r>
                        <m:r>
                          <a:rPr lang="en-US" sz="2600" b="0" i="1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ZW" sz="2600" i="1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ZW" sz="2600" dirty="0">
                    <a:latin typeface="Times New Roman" pitchFamily="18" charset="0"/>
                    <a:cs typeface="Times New Roman" pitchFamily="18" charset="0"/>
                  </a:rPr>
                  <a:t> -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b="0" i="0" smtClean="0">
                        <a:latin typeface="Cambria Math"/>
                      </a:rPr>
                      <m:t>8</m:t>
                    </m:r>
                    <m:r>
                      <a:rPr lang="en-US" sz="2600" i="1">
                        <a:latin typeface="Cambria Math"/>
                      </a:rPr>
                      <m:t>𝑥</m:t>
                    </m:r>
                    <m:r>
                      <a:rPr lang="en-US" sz="2600" i="1">
                        <a:latin typeface="Cambria Math"/>
                      </a:rPr>
                      <m:t> </m:t>
                    </m:r>
                  </m:oMath>
                </a14:m>
                <a:r>
                  <a:rPr lang="en-ZW" sz="2600" dirty="0">
                    <a:latin typeface="Times New Roman" pitchFamily="18" charset="0"/>
                    <a:cs typeface="Times New Roman" pitchFamily="18" charset="0"/>
                  </a:rPr>
                  <a:t>+16</a:t>
                </a:r>
              </a:p>
            </p:txBody>
          </p:sp>
        </mc:Choice>
        <mc:Fallback xmlns="">
          <p:sp>
            <p:nvSpPr>
              <p:cNvPr id="17" name="TextBox 16" descr="OPL20U25GSXzBJYl68kk8uQGfFKzs7yb1M4KJWUiLk6ZEvGF+qCIPSnY57AbBFCvTW2023.15.11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1B0F9ED-17A8-44C6-B5FD-DB5111530F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2469" y="3217953"/>
                <a:ext cx="2104038" cy="492443"/>
              </a:xfrm>
              <a:prstGeom prst="rect">
                <a:avLst/>
              </a:prstGeom>
              <a:blipFill>
                <a:blip r:embed="rId6"/>
                <a:stretch>
                  <a:fillRect t="-11111" r="-4348" b="-29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7449D28-0CE1-4579-BD9C-386CD626BB4F}"/>
                  </a:ext>
                </a:extLst>
              </p:cNvPr>
              <p:cNvSpPr txBox="1"/>
              <p:nvPr/>
            </p:nvSpPr>
            <p:spPr>
              <a:xfrm>
                <a:off x="3367677" y="3212361"/>
                <a:ext cx="2596416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ZW" sz="2600" i="1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ZW" sz="2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ZW" sz="2600" i="1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ZW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b="0" i="0" smtClean="0">
                        <a:latin typeface="Cambria Math"/>
                      </a:rPr>
                      <m:t>2.</m:t>
                    </m:r>
                    <m:r>
                      <a:rPr lang="en-US" sz="2600" i="1">
                        <a:latin typeface="Cambria Math"/>
                      </a:rPr>
                      <m:t>𝑥</m:t>
                    </m:r>
                    <m:r>
                      <a:rPr lang="en-US" sz="2600" b="0" i="1" smtClean="0">
                        <a:latin typeface="Cambria Math"/>
                      </a:rPr>
                      <m:t>.4+</m:t>
                    </m:r>
                    <m:sSup>
                      <m:sSupPr>
                        <m:ctrlPr>
                          <a:rPr lang="en-ZW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latin typeface="Cambria Math"/>
                          </a:rPr>
                          <m:t>4</m:t>
                        </m:r>
                      </m:e>
                      <m:sup>
                        <m:r>
                          <a:rPr lang="en-ZW" sz="2600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en-ZW" sz="2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7449D28-0CE1-4579-BD9C-386CD626BB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7677" y="3212361"/>
                <a:ext cx="2596416" cy="492443"/>
              </a:xfrm>
              <a:prstGeom prst="rect">
                <a:avLst/>
              </a:prstGeom>
              <a:blipFill>
                <a:blip r:embed="rId7"/>
                <a:stretch>
                  <a:fillRect t="-11111" b="-29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33E16B6-EA0E-4B76-A0B3-97456C72FA42}"/>
                  </a:ext>
                </a:extLst>
              </p:cNvPr>
              <p:cNvSpPr txBox="1"/>
              <p:nvPr/>
            </p:nvSpPr>
            <p:spPr>
              <a:xfrm>
                <a:off x="5888291" y="3210518"/>
                <a:ext cx="1800749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ZW" sz="2600" i="1" smtClean="0">
                          <a:latin typeface="Cambria Math"/>
                        </a:rPr>
                        <m:t>=</m:t>
                      </m:r>
                      <m:r>
                        <a:rPr lang="en-US" sz="2600" b="0" i="1" smtClean="0">
                          <a:latin typeface="Cambria Math"/>
                        </a:rPr>
                        <m:t>(</m:t>
                      </m:r>
                      <m:r>
                        <a:rPr lang="en-US" sz="2600" b="0" i="1" smtClean="0">
                          <a:latin typeface="Cambria Math"/>
                        </a:rPr>
                        <m:t>𝑥</m:t>
                      </m:r>
                      <m:r>
                        <a:rPr lang="en-US" sz="2600" b="0" i="1" smtClean="0">
                          <a:latin typeface="Cambria Math"/>
                        </a:rPr>
                        <m:t>−4</m:t>
                      </m:r>
                      <m:sSup>
                        <m:sSupPr>
                          <m:ctrlPr>
                            <a:rPr lang="en-ZW" sz="2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600" b="0" i="1" smtClean="0">
                              <a:latin typeface="Cambria Math"/>
                            </a:rPr>
                            <m:t>)</m:t>
                          </m:r>
                        </m:e>
                        <m:sup>
                          <m:r>
                            <a:rPr lang="en-ZW" sz="260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ZW" sz="2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33E16B6-EA0E-4B76-A0B3-97456C72FA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8291" y="3210518"/>
                <a:ext cx="1800749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AD52A9E-010A-4126-B76E-3C3FFC8B753A}"/>
                  </a:ext>
                </a:extLst>
              </p:cNvPr>
              <p:cNvSpPr txBox="1"/>
              <p:nvPr/>
            </p:nvSpPr>
            <p:spPr>
              <a:xfrm>
                <a:off x="1242469" y="3655392"/>
                <a:ext cx="1211485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ZW" sz="2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latin typeface="Cambria Math"/>
                          </a:rPr>
                          <m:t>𝑏</m:t>
                        </m:r>
                        <m:r>
                          <a:rPr lang="en-US" sz="2600" b="0" i="1" smtClean="0">
                            <a:latin typeface="Cambria Math"/>
                          </a:rPr>
                          <m:t>) </m:t>
                        </m:r>
                        <m:r>
                          <a:rPr lang="en-US" sz="2600" b="0" i="1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ZW" sz="2600" i="1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ZW" sz="2600" dirty="0">
                    <a:latin typeface="Times New Roman" pitchFamily="18" charset="0"/>
                    <a:cs typeface="Times New Roman" pitchFamily="18" charset="0"/>
                  </a:rPr>
                  <a:t>-3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AD52A9E-010A-4126-B76E-3C3FFC8B75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2469" y="3655392"/>
                <a:ext cx="1211485" cy="492443"/>
              </a:xfrm>
              <a:prstGeom prst="rect">
                <a:avLst/>
              </a:prstGeom>
              <a:blipFill>
                <a:blip r:embed="rId9"/>
                <a:stretch>
                  <a:fillRect t="-12500" r="-8040" b="-3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400E7C0-716D-44E8-911E-33A02F736206}"/>
                  </a:ext>
                </a:extLst>
              </p:cNvPr>
              <p:cNvSpPr txBox="1"/>
              <p:nvPr/>
            </p:nvSpPr>
            <p:spPr>
              <a:xfrm>
                <a:off x="2348797" y="3579142"/>
                <a:ext cx="1834156" cy="5223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ZW" sz="2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latin typeface="Cambria Math"/>
                          </a:rPr>
                          <m:t>= </m:t>
                        </m:r>
                        <m:r>
                          <a:rPr lang="en-US" sz="2600" b="0" i="1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ZW" sz="2600" i="1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ZW" sz="2600" dirty="0">
                    <a:latin typeface="Times New Roman" pitchFamily="18" charset="0"/>
                    <a:cs typeface="Times New Roman" pitchFamily="18" charset="0"/>
                  </a:rPr>
                  <a:t>-(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ZW" sz="260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ZW" sz="2600" i="1" dirty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√</m:t>
                        </m:r>
                        <m:r>
                          <m:rPr>
                            <m:nor/>
                          </m:rPr>
                          <a:rPr lang="en-ZW" sz="2600" dirty="0">
                            <a:latin typeface="Times New Roman" pitchFamily="18" charset="0"/>
                            <a:cs typeface="Times New Roman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2600" b="0" i="0" dirty="0" smtClean="0">
                            <a:latin typeface="Times New Roman" pitchFamily="18" charset="0"/>
                            <a:cs typeface="Times New Roman" pitchFamily="18" charset="0"/>
                          </a:rPr>
                          <m:t>)</m:t>
                        </m:r>
                      </m:e>
                      <m:sup>
                        <m:r>
                          <a:rPr lang="en-ZW" sz="2600" i="1" dirty="0" smtClean="0"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ZW" sz="2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400E7C0-716D-44E8-911E-33A02F7362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8797" y="3579142"/>
                <a:ext cx="1834156" cy="522322"/>
              </a:xfrm>
              <a:prstGeom prst="rect">
                <a:avLst/>
              </a:prstGeom>
              <a:blipFill>
                <a:blip r:embed="rId10"/>
                <a:stretch>
                  <a:fillRect t="-4651" b="-290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F0CBABB-CD5F-48C5-8FBD-3CB2208E79B2}"/>
                  </a:ext>
                </a:extLst>
              </p:cNvPr>
              <p:cNvSpPr txBox="1"/>
              <p:nvPr/>
            </p:nvSpPr>
            <p:spPr>
              <a:xfrm>
                <a:off x="4060142" y="3584976"/>
                <a:ext cx="3137846" cy="5223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ZW" sz="2600" i="1" dirty="0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sz="2600" b="0" i="1" dirty="0" smtClean="0">
                          <a:latin typeface="Cambria Math"/>
                          <a:cs typeface="Times New Roman" pitchFamily="18" charset="0"/>
                        </a:rPr>
                        <m:t>(</m:t>
                      </m:r>
                      <m:r>
                        <a:rPr lang="en-US" sz="2600" b="0" i="1" dirty="0" smtClean="0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sz="2600" b="0" i="1" dirty="0" smtClean="0">
                          <a:latin typeface="Cambria Math"/>
                          <a:cs typeface="Times New Roman" pitchFamily="18" charset="0"/>
                        </a:rPr>
                        <m:t>+√3)(</m:t>
                      </m:r>
                      <m:r>
                        <a:rPr lang="en-US" sz="2600" b="0" i="1" dirty="0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sz="2600" b="0" i="1" dirty="0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−√3)</m:t>
                      </m:r>
                    </m:oMath>
                  </m:oMathPara>
                </a14:m>
                <a:endParaRPr lang="en-ZW" sz="2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F0CBABB-CD5F-48C5-8FBD-3CB2208E79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0142" y="3584976"/>
                <a:ext cx="3137846" cy="52232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C8E9B73-E7B4-4DBB-B4FF-DD5BBE5723CB}"/>
                  </a:ext>
                </a:extLst>
              </p:cNvPr>
              <p:cNvSpPr txBox="1"/>
              <p:nvPr/>
            </p:nvSpPr>
            <p:spPr>
              <a:xfrm>
                <a:off x="1242469" y="4103307"/>
                <a:ext cx="2391809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ZW" sz="2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latin typeface="Cambria Math"/>
                          </a:rPr>
                          <m:t>𝑐</m:t>
                        </m:r>
                        <m:r>
                          <a:rPr lang="en-US" sz="2600" b="0" i="1" smtClean="0">
                            <a:latin typeface="Cambria Math"/>
                          </a:rPr>
                          <m:t>) 9</m:t>
                        </m:r>
                        <m:r>
                          <a:rPr lang="en-US" sz="2600" b="0" i="1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ZW" sz="2600" i="1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ZW" sz="2600" dirty="0">
                    <a:latin typeface="Times New Roman" pitchFamily="18" charset="0"/>
                    <a:cs typeface="Times New Roman" pitchFamily="18" charset="0"/>
                  </a:rPr>
                  <a:t> +12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i="1">
                        <a:latin typeface="Cambria Math"/>
                      </a:rPr>
                      <m:t>𝑥</m:t>
                    </m:r>
                    <m:r>
                      <a:rPr lang="en-US" sz="2600" i="1">
                        <a:latin typeface="Cambria Math"/>
                      </a:rPr>
                      <m:t> </m:t>
                    </m:r>
                  </m:oMath>
                </a14:m>
                <a:r>
                  <a:rPr lang="en-ZW" sz="2600" dirty="0">
                    <a:latin typeface="Times New Roman" pitchFamily="18" charset="0"/>
                    <a:cs typeface="Times New Roman" pitchFamily="18" charset="0"/>
                  </a:rPr>
                  <a:t>+4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C8E9B73-E7B4-4DBB-B4FF-DD5BBE5723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2469" y="4103307"/>
                <a:ext cx="2391809" cy="492443"/>
              </a:xfrm>
              <a:prstGeom prst="rect">
                <a:avLst/>
              </a:prstGeom>
              <a:blipFill>
                <a:blip r:embed="rId12"/>
                <a:stretch>
                  <a:fillRect t="-11111" r="-4082" b="-30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CE241D9-766B-4C56-9B98-EFB28B291253}"/>
                  </a:ext>
                </a:extLst>
              </p:cNvPr>
              <p:cNvSpPr txBox="1"/>
              <p:nvPr/>
            </p:nvSpPr>
            <p:spPr>
              <a:xfrm>
                <a:off x="3634278" y="4101464"/>
                <a:ext cx="3397084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ZW" sz="2600" i="1" smtClean="0">
                        <a:latin typeface="Cambria Math"/>
                      </a:rPr>
                      <m:t>=</m:t>
                    </m:r>
                    <m:r>
                      <a:rPr lang="en-US" sz="2600" b="0" i="1" smtClean="0">
                        <a:latin typeface="Cambria Math"/>
                      </a:rPr>
                      <m:t>(3</m:t>
                    </m:r>
                    <m:sSup>
                      <m:sSupPr>
                        <m:ctrlPr>
                          <a:rPr lang="en-ZW" sz="2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latin typeface="Cambria Math"/>
                          </a:rPr>
                          <m:t>𝑥</m:t>
                        </m:r>
                        <m:r>
                          <a:rPr lang="en-US" sz="2600" b="0" i="1" smtClean="0">
                            <a:latin typeface="Cambria Math"/>
                          </a:rPr>
                          <m:t>)</m:t>
                        </m:r>
                      </m:e>
                      <m:sup>
                        <m:r>
                          <a:rPr lang="en-ZW" sz="2600" i="1" smtClean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2600" b="0" i="0" smtClean="0">
                        <a:latin typeface="Cambria Math"/>
                      </a:rPr>
                      <m:t>+</m:t>
                    </m:r>
                    <m:r>
                      <a:rPr lang="en-US" sz="2600" b="0" i="1" dirty="0" smtClean="0">
                        <a:latin typeface="Cambria Math"/>
                      </a:rPr>
                      <m:t>2.3</m:t>
                    </m:r>
                    <m:r>
                      <a:rPr lang="en-US" sz="2600" b="0" i="1" dirty="0" smtClean="0">
                        <a:latin typeface="Cambria Math"/>
                      </a:rPr>
                      <m:t>𝑥</m:t>
                    </m:r>
                    <m:r>
                      <a:rPr lang="en-US" sz="2600" b="0" i="1" dirty="0" smtClean="0">
                        <a:latin typeface="Cambria Math"/>
                      </a:rPr>
                      <m:t>.2+</m:t>
                    </m:r>
                  </m:oMath>
                </a14:m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ZW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en-ZW" sz="2600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en-ZW" sz="2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CE241D9-766B-4C56-9B98-EFB28B2912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4278" y="4101464"/>
                <a:ext cx="3397084" cy="49244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C7AD09D-2967-4BC2-84B7-2574968FFF1E}"/>
                  </a:ext>
                </a:extLst>
              </p:cNvPr>
              <p:cNvSpPr txBox="1"/>
              <p:nvPr/>
            </p:nvSpPr>
            <p:spPr>
              <a:xfrm>
                <a:off x="6908984" y="4101464"/>
                <a:ext cx="1985094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ZW" sz="2600" i="1" smtClean="0">
                          <a:latin typeface="Cambria Math"/>
                        </a:rPr>
                        <m:t>=</m:t>
                      </m:r>
                      <m:r>
                        <a:rPr lang="en-US" sz="2600" b="0" i="1" smtClean="0">
                          <a:latin typeface="Cambria Math"/>
                        </a:rPr>
                        <m:t>(</m:t>
                      </m:r>
                      <m:sSup>
                        <m:sSupPr>
                          <m:ctrlPr>
                            <a:rPr lang="en-ZW" sz="2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600" b="0" i="1" smtClean="0">
                              <a:latin typeface="Cambria Math"/>
                            </a:rPr>
                            <m:t>3</m:t>
                          </m:r>
                          <m:r>
                            <a:rPr lang="en-US" sz="2600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sz="2600" b="0" i="1" smtClean="0">
                              <a:latin typeface="Cambria Math"/>
                            </a:rPr>
                            <m:t>+2)</m:t>
                          </m:r>
                        </m:e>
                        <m:sup>
                          <m:r>
                            <a:rPr lang="en-ZW" sz="260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ZW" sz="2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C7AD09D-2967-4BC2-84B7-2574968FFF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8984" y="4101464"/>
                <a:ext cx="1985094" cy="49244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5CB961C-CDEE-4A70-AE34-7A95D895D3B5}"/>
                  </a:ext>
                </a:extLst>
              </p:cNvPr>
              <p:cNvSpPr txBox="1"/>
              <p:nvPr/>
            </p:nvSpPr>
            <p:spPr>
              <a:xfrm>
                <a:off x="1245097" y="4593907"/>
                <a:ext cx="1580241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ZW" sz="2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latin typeface="Cambria Math"/>
                          </a:rPr>
                          <m:t>𝑑</m:t>
                        </m:r>
                        <m:r>
                          <a:rPr lang="en-US" sz="2600" b="0" i="1" smtClean="0">
                            <a:latin typeface="Cambria Math"/>
                          </a:rPr>
                          <m:t>) 8</m:t>
                        </m:r>
                        <m:r>
                          <a:rPr lang="en-US" sz="2600" b="0" i="1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sz="2600" b="0" i="1" smtClean="0">
                            <a:latin typeface="Cambria Math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ZW" sz="2600" dirty="0">
                    <a:latin typeface="Times New Roman" pitchFamily="18" charset="0"/>
                    <a:cs typeface="Times New Roman" pitchFamily="18" charset="0"/>
                  </a:rPr>
                  <a:t>-27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5CB961C-CDEE-4A70-AE34-7A95D895D3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5097" y="4593907"/>
                <a:ext cx="1580241" cy="492443"/>
              </a:xfrm>
              <a:prstGeom prst="rect">
                <a:avLst/>
              </a:prstGeom>
              <a:blipFill>
                <a:blip r:embed="rId15"/>
                <a:stretch>
                  <a:fillRect t="-12500" r="-6178" b="-3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524A746-B443-4622-97AB-24CBF7E03672}"/>
                  </a:ext>
                </a:extLst>
              </p:cNvPr>
              <p:cNvSpPr txBox="1"/>
              <p:nvPr/>
            </p:nvSpPr>
            <p:spPr>
              <a:xfrm>
                <a:off x="2750686" y="4593906"/>
                <a:ext cx="2140009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ZW" sz="2600" i="1" smtClean="0">
                          <a:latin typeface="Cambria Math"/>
                        </a:rPr>
                        <m:t>=</m:t>
                      </m:r>
                      <m:r>
                        <a:rPr lang="en-US" sz="2600" b="0" i="1" smtClean="0">
                          <a:latin typeface="Cambria Math"/>
                        </a:rPr>
                        <m:t>(2</m:t>
                      </m:r>
                      <m:r>
                        <a:rPr lang="en-US" sz="2600" b="0" i="1" smtClean="0">
                          <a:latin typeface="Cambria Math"/>
                        </a:rPr>
                        <m:t>𝑥</m:t>
                      </m:r>
                      <m:sSup>
                        <m:sSupPr>
                          <m:ctrlPr>
                            <a:rPr lang="en-ZW" sz="2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600" b="0" i="1" smtClean="0">
                              <a:latin typeface="Cambria Math"/>
                            </a:rPr>
                            <m:t>)</m:t>
                          </m:r>
                        </m:e>
                        <m:sup>
                          <m:r>
                            <a:rPr lang="en-US" sz="2600" b="0" i="1" smtClean="0">
                              <a:latin typeface="Cambria Math"/>
                            </a:rPr>
                            <m:t>3</m:t>
                          </m:r>
                        </m:sup>
                      </m:sSup>
                      <m:r>
                        <a:rPr lang="en-US" sz="2600" b="0" i="1" smtClean="0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en-ZW" sz="2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600" b="0" i="1" smtClean="0">
                              <a:latin typeface="Cambria Math"/>
                            </a:rPr>
                            <m:t>3</m:t>
                          </m:r>
                        </m:e>
                        <m:sup>
                          <m:r>
                            <a:rPr lang="en-US" sz="2600" b="0" i="1" smtClean="0">
                              <a:latin typeface="Cambria Math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ZW" sz="2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524A746-B443-4622-97AB-24CBF7E036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0686" y="4593906"/>
                <a:ext cx="2140009" cy="49244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3085A41-027E-482E-B01C-E46F964ABED2}"/>
                  </a:ext>
                </a:extLst>
              </p:cNvPr>
              <p:cNvSpPr txBox="1"/>
              <p:nvPr/>
            </p:nvSpPr>
            <p:spPr>
              <a:xfrm>
                <a:off x="4792960" y="4577854"/>
                <a:ext cx="3991413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ZW" sz="2600" i="1" smtClean="0">
                          <a:latin typeface="Cambria Math"/>
                        </a:rPr>
                        <m:t>=</m:t>
                      </m:r>
                      <m:r>
                        <a:rPr lang="en-US" sz="2600" i="1" smtClean="0">
                          <a:latin typeface="Cambria Math"/>
                        </a:rPr>
                        <m:t>(</m:t>
                      </m:r>
                      <m:r>
                        <a:rPr lang="en-US" sz="2600" b="0" i="1" smtClean="0">
                          <a:latin typeface="Cambria Math"/>
                        </a:rPr>
                        <m:t>2</m:t>
                      </m:r>
                      <m:r>
                        <a:rPr lang="en-US" sz="2600" b="0" i="1" smtClean="0">
                          <a:latin typeface="Cambria Math"/>
                        </a:rPr>
                        <m:t>𝑥</m:t>
                      </m:r>
                      <m:r>
                        <a:rPr lang="en-US" sz="2600" b="0" i="1" smtClean="0">
                          <a:latin typeface="Cambria Math"/>
                        </a:rPr>
                        <m:t>−3)(</m:t>
                      </m:r>
                      <m:sSup>
                        <m:sSupPr>
                          <m:ctrlPr>
                            <a:rPr lang="en-ZW" sz="26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600" b="0" i="1" dirty="0" smtClean="0">
                              <a:latin typeface="Cambria Math"/>
                            </a:rPr>
                            <m:t>4</m:t>
                          </m:r>
                          <m:r>
                            <a:rPr lang="en-US" sz="2600" b="0" i="1" dirty="0" smtClean="0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ZW" sz="2600" i="1" dirty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600" b="0" i="1" dirty="0" smtClean="0">
                          <a:latin typeface="Cambria Math"/>
                        </a:rPr>
                        <m:t>+6</m:t>
                      </m:r>
                      <m:r>
                        <a:rPr lang="en-US" sz="2600" b="0" i="1" dirty="0" smtClean="0">
                          <a:latin typeface="Cambria Math"/>
                        </a:rPr>
                        <m:t>𝑥</m:t>
                      </m:r>
                      <m:r>
                        <a:rPr lang="en-US" sz="2600" b="0" i="1" dirty="0" smtClean="0">
                          <a:latin typeface="Cambria Math"/>
                        </a:rPr>
                        <m:t>+9)</m:t>
                      </m:r>
                    </m:oMath>
                  </m:oMathPara>
                </a14:m>
                <a:endParaRPr lang="en-ZW" sz="2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3085A41-027E-482E-B01C-E46F964ABE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2960" y="4577854"/>
                <a:ext cx="3991413" cy="49244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555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500"/>
                            </p:stCondLst>
                            <p:childTnLst>
                              <p:par>
                                <p:cTn id="7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0"/>
                            </p:stCondLst>
                            <p:childTnLst>
                              <p:par>
                                <p:cTn id="7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500"/>
                            </p:stCondLst>
                            <p:childTnLst>
                              <p:par>
                                <p:cTn id="8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  <p:bldP spid="15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31" grpId="0"/>
      <p:bldP spid="32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7620" y="0"/>
            <a:ext cx="9144000" cy="49244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ln/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BÀI 9: PHÂN TÍCH ĐA THỨC THÀNH NHÂN TỬ (</a:t>
            </a:r>
            <a:r>
              <a:rPr lang="en-US" sz="2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 descr="OPL20U25GSXzBJYl68kk8uQGfFKzs7yb1M4KJWUiLk6ZEvGF+qCIPSnY57AbBFCvTW2023.15.119+K4lPs7H94VUqPe2XwIsfPRnrXQE//QTEXxb8/8N4CNc6FpgZahzpTjFhMzSA7T/nHJa11DE8Ng2TP3iAmRczFlmslSuUNOgUeb6yRvs0="/>
          <p:cNvSpPr txBox="1"/>
          <p:nvPr/>
        </p:nvSpPr>
        <p:spPr>
          <a:xfrm>
            <a:off x="-91098" y="514350"/>
            <a:ext cx="9448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chung</a:t>
            </a:r>
            <a:endParaRPr lang="en-US" sz="2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itle 1" descr="OPL20U25GSXzBJYl68kk8uQGfFKzs7yb1M4KJWUiLk6ZEvGF+qCIPSnY57AbBFCvTW2023.15.11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1D1D1F3-94E6-4194-9501-200C4D91F7D1}"/>
              </a:ext>
            </a:extLst>
          </p:cNvPr>
          <p:cNvSpPr txBox="1">
            <a:spLocks/>
          </p:cNvSpPr>
          <p:nvPr/>
        </p:nvSpPr>
        <p:spPr>
          <a:xfrm>
            <a:off x="-75332" y="514350"/>
            <a:ext cx="9226952" cy="85725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6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đẳng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7" name="Title 1" descr="OPL20U25GSXzBJYl68kk8uQGfFKzs7yb1M4KJWUiLk6ZEvGF+qCIPSnY57AbBFCvTW2023.15.11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FEDBD0D-6D7A-408D-8C50-9586E2CAC4AA}"/>
              </a:ext>
            </a:extLst>
          </p:cNvPr>
          <p:cNvSpPr txBox="1">
            <a:spLocks/>
          </p:cNvSpPr>
          <p:nvPr/>
        </p:nvSpPr>
        <p:spPr>
          <a:xfrm>
            <a:off x="304800" y="1723852"/>
            <a:ext cx="8229600" cy="54309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600" b="1" i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6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6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endParaRPr lang="en-ZW" sz="2600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 descr="OPL20U25GSXzBJYl68kk8uQGfFKzs7yb1M4KJWUiLk6ZEvGF+qCIPSnY57AbBFCvTW2023.15.11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322C141-073A-452E-A796-CD80D32F3A21}"/>
                  </a:ext>
                </a:extLst>
              </p:cNvPr>
              <p:cNvSpPr/>
              <p:nvPr/>
            </p:nvSpPr>
            <p:spPr>
              <a:xfrm>
                <a:off x="2139435" y="2179182"/>
                <a:ext cx="2397323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600" dirty="0">
                    <a:latin typeface="Times New Roman" pitchFamily="18" charset="0"/>
                    <a:cs typeface="Times New Roman" pitchFamily="18" charset="0"/>
                  </a:rPr>
                  <a:t>a)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ZW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ZW" sz="2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6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2600" i="1">
                                <a:latin typeface="Cambria Math"/>
                              </a:rPr>
                              <m:t>+</m:t>
                            </m:r>
                            <m:r>
                              <a:rPr lang="en-US" sz="2600">
                                <a:latin typeface="Cambria Math"/>
                              </a:rPr>
                              <m:t>1</m:t>
                            </m:r>
                          </m:e>
                        </m:d>
                      </m:e>
                      <m:sup>
                        <m:r>
                          <a:rPr lang="en-US" sz="260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2600" i="1">
                        <a:latin typeface="Cambria Math"/>
                      </a:rPr>
                      <m:t>−</m:t>
                    </m:r>
                    <m:sSup>
                      <m:sSupPr>
                        <m:ctrlPr>
                          <a:rPr lang="en-ZW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i="1">
                            <a:latin typeface="Cambria Math"/>
                          </a:rPr>
                          <m:t>𝑦</m:t>
                        </m:r>
                      </m:e>
                      <m:sup>
                        <m:r>
                          <a:rPr lang="en-US" sz="260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en-ZW" sz="2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8" name="Rectangle 27" descr="OPL20U25GSXzBJYl68kk8uQGfFKzs7yb1M4KJWUiLk6ZEvGF+qCIPSnY57AbBFCvTW2023.15.11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322C141-073A-452E-A796-CD80D32F3A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9435" y="2179182"/>
                <a:ext cx="2397323" cy="492443"/>
              </a:xfrm>
              <a:prstGeom prst="rect">
                <a:avLst/>
              </a:prstGeom>
              <a:blipFill>
                <a:blip r:embed="rId2"/>
                <a:stretch>
                  <a:fillRect l="-4580" t="-11111" b="-30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 descr="OPL20U25GSXzBJYl68kk8uQGfFKzs7yb1M4KJWUiLk6ZEvGF+qCIPSnY57AbBFCvTW2023.15.11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F80D6B8-BA92-47AA-849F-7CAF0D5BFA42}"/>
                  </a:ext>
                </a:extLst>
              </p:cNvPr>
              <p:cNvSpPr/>
              <p:nvPr/>
            </p:nvSpPr>
            <p:spPr>
              <a:xfrm>
                <a:off x="2133600" y="2647950"/>
                <a:ext cx="3178627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600" dirty="0">
                    <a:latin typeface="Times New Roman" pitchFamily="18" charset="0"/>
                    <a:cs typeface="Times New Roman" pitchFamily="18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ZW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sz="2600">
                            <a:latin typeface="Cambria Math"/>
                          </a:rPr>
                          <m:t>3</m:t>
                        </m:r>
                      </m:sup>
                    </m:sSup>
                    <m:r>
                      <a:rPr lang="en-US" sz="2600" i="1">
                        <a:latin typeface="Cambria Math"/>
                      </a:rPr>
                      <m:t>+</m:t>
                    </m:r>
                    <m:r>
                      <a:rPr lang="en-US" sz="2600">
                        <a:latin typeface="Cambria Math"/>
                      </a:rPr>
                      <m:t>3</m:t>
                    </m:r>
                    <m:sSup>
                      <m:sSupPr>
                        <m:ctrlPr>
                          <a:rPr lang="en-ZW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sz="260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2600" i="1">
                        <a:latin typeface="Cambria Math"/>
                      </a:rPr>
                      <m:t>+</m:t>
                    </m:r>
                    <m:r>
                      <a:rPr lang="en-US" sz="2600">
                        <a:latin typeface="Cambria Math"/>
                      </a:rPr>
                      <m:t>3</m:t>
                    </m:r>
                    <m:r>
                      <a:rPr lang="en-US" sz="2600" i="1">
                        <a:latin typeface="Cambria Math"/>
                      </a:rPr>
                      <m:t>𝑥</m:t>
                    </m:r>
                    <m:r>
                      <a:rPr lang="en-US" sz="2600" i="1">
                        <a:latin typeface="Cambria Math"/>
                      </a:rPr>
                      <m:t>+</m:t>
                    </m:r>
                    <m:r>
                      <a:rPr lang="en-US" sz="2600">
                        <a:latin typeface="Cambria Math"/>
                      </a:rPr>
                      <m:t>1</m:t>
                    </m:r>
                  </m:oMath>
                </a14:m>
                <a:endParaRPr lang="en-ZW" sz="2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9" name="Rectangle 28" descr="OPL20U25GSXzBJYl68kk8uQGfFKzs7yb1M4KJWUiLk6ZEvGF+qCIPSnY57AbBFCvTW2023.15.11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F80D6B8-BA92-47AA-849F-7CAF0D5BFA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0" y="2647950"/>
                <a:ext cx="3178627" cy="492443"/>
              </a:xfrm>
              <a:prstGeom prst="rect">
                <a:avLst/>
              </a:prstGeom>
              <a:blipFill>
                <a:blip r:embed="rId3"/>
                <a:stretch>
                  <a:fillRect l="-3455" t="-11111" b="-30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 descr="OPL20U25GSXzBJYl68kk8uQGfFKzs7yb1M4KJWUiLk6ZEvGF+qCIPSnY57AbBFCvTW2023.15.11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B910AE6-A2B9-48C7-976E-17B4924C401F}"/>
                  </a:ext>
                </a:extLst>
              </p:cNvPr>
              <p:cNvSpPr/>
              <p:nvPr/>
            </p:nvSpPr>
            <p:spPr>
              <a:xfrm>
                <a:off x="2133600" y="3146107"/>
                <a:ext cx="3849414" cy="4924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600" dirty="0">
                    <a:latin typeface="Times New Roman" pitchFamily="18" charset="0"/>
                    <a:cs typeface="Times New Roman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2600">
                        <a:latin typeface="Cambria Math"/>
                      </a:rPr>
                      <m:t>8</m:t>
                    </m:r>
                    <m:sSup>
                      <m:sSupPr>
                        <m:ctrlPr>
                          <a:rPr lang="en-ZW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sz="2600">
                            <a:latin typeface="Cambria Math"/>
                          </a:rPr>
                          <m:t>3</m:t>
                        </m:r>
                      </m:sup>
                    </m:sSup>
                    <m:r>
                      <a:rPr lang="en-US" sz="2600" i="1">
                        <a:latin typeface="Cambria Math"/>
                      </a:rPr>
                      <m:t>−</m:t>
                    </m:r>
                    <m:r>
                      <a:rPr lang="en-US" sz="2600">
                        <a:latin typeface="Cambria Math"/>
                      </a:rPr>
                      <m:t>12</m:t>
                    </m:r>
                    <m:sSup>
                      <m:sSupPr>
                        <m:ctrlPr>
                          <a:rPr lang="en-ZW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sz="260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2600" i="1">
                        <a:latin typeface="Cambria Math"/>
                      </a:rPr>
                      <m:t>+</m:t>
                    </m:r>
                    <m:r>
                      <a:rPr lang="en-US" sz="2600">
                        <a:latin typeface="Cambria Math"/>
                      </a:rPr>
                      <m:t>6</m:t>
                    </m:r>
                    <m:r>
                      <a:rPr lang="en-US" sz="2600" i="1">
                        <a:latin typeface="Cambria Math"/>
                      </a:rPr>
                      <m:t>𝑥</m:t>
                    </m:r>
                    <m:r>
                      <a:rPr lang="en-US" sz="2600" i="1">
                        <a:latin typeface="Cambria Math"/>
                      </a:rPr>
                      <m:t>−</m:t>
                    </m:r>
                    <m:r>
                      <a:rPr lang="en-US" sz="2600">
                        <a:latin typeface="Cambria Math"/>
                      </a:rPr>
                      <m:t>1</m:t>
                    </m:r>
                  </m:oMath>
                </a14:m>
                <a:endParaRPr lang="en-ZW" sz="2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0" name="Rectangle 29" descr="OPL20U25GSXzBJYl68kk8uQGfFKzs7yb1M4KJWUiLk6ZEvGF+qCIPSnY57AbBFCvTW2023.15.11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B910AE6-A2B9-48C7-976E-17B4924C40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0" y="3146107"/>
                <a:ext cx="3849414" cy="492443"/>
              </a:xfrm>
              <a:prstGeom prst="rect">
                <a:avLst/>
              </a:prstGeom>
              <a:blipFill>
                <a:blip r:embed="rId4"/>
                <a:stretch>
                  <a:fillRect l="-2853" t="-11111" b="-30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Explosion 1 17" descr="OPL20U25GSXzBJYl68kk8uQGfFKzs7yb1M4KJWUiLk6ZEvGF+qCIPSnY57AbBFCvTW2023.15.11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31BFFB5-3F53-475C-A2A7-5EBB237093DB}"/>
              </a:ext>
            </a:extLst>
          </p:cNvPr>
          <p:cNvSpPr/>
          <p:nvPr/>
        </p:nvSpPr>
        <p:spPr>
          <a:xfrm>
            <a:off x="5312227" y="2307812"/>
            <a:ext cx="4103685" cy="1172718"/>
          </a:xfrm>
          <a:prstGeom prst="irregularSeal1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 CÁ NHÂN</a:t>
            </a:r>
          </a:p>
        </p:txBody>
      </p:sp>
      <p:graphicFrame>
        <p:nvGraphicFramePr>
          <p:cNvPr id="35" name="Table 34" descr="OPL20U25GSXzBJYl68kk8uQGfFKzs7yb1M4KJWUiLk6ZEvGF+qCIPSnY57AbBFCvTW2023.15.11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63D7A4A-31E1-4807-B06A-EFD3D2C1A2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8886676"/>
              </p:ext>
            </p:extLst>
          </p:nvPr>
        </p:nvGraphicFramePr>
        <p:xfrm>
          <a:off x="304800" y="3671887"/>
          <a:ext cx="983124" cy="4648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831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pPr algn="l"/>
                      <a:r>
                        <a:rPr lang="en-US" sz="2600" i="1" kern="1200" dirty="0" err="1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Giải</a:t>
                      </a:r>
                      <a:r>
                        <a:rPr lang="en-US" sz="2600" i="1" kern="12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:</a:t>
                      </a:r>
                      <a:endParaRPr lang="en-ZW" sz="2600" i="1" kern="12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 descr="OPL20U25GSXzBJYl68kk8uQGfFKzs7yb1M4KJWUiLk6ZEvGF+qCIPSnY57AbBFCvTW2023.15.11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7028082-F29D-477F-8928-A7DFC9793270}"/>
                  </a:ext>
                </a:extLst>
              </p:cNvPr>
              <p:cNvSpPr/>
              <p:nvPr/>
            </p:nvSpPr>
            <p:spPr>
              <a:xfrm>
                <a:off x="1114503" y="3644264"/>
                <a:ext cx="2322815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600" dirty="0">
                    <a:latin typeface="Times New Roman" pitchFamily="18" charset="0"/>
                    <a:cs typeface="Times New Roman" pitchFamily="18" charset="0"/>
                  </a:rPr>
                  <a:t>a)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ZW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ZW" sz="2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6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2600" i="1">
                                <a:latin typeface="Cambria Math"/>
                              </a:rPr>
                              <m:t>+</m:t>
                            </m:r>
                            <m:r>
                              <a:rPr lang="en-US" sz="2600">
                                <a:latin typeface="Cambria Math"/>
                              </a:rPr>
                              <m:t>1</m:t>
                            </m:r>
                          </m:e>
                        </m:d>
                      </m:e>
                      <m:sup>
                        <m:r>
                          <a:rPr lang="en-US" sz="260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2600" i="1">
                        <a:latin typeface="Cambria Math"/>
                      </a:rPr>
                      <m:t>−</m:t>
                    </m:r>
                    <m:sSup>
                      <m:sSupPr>
                        <m:ctrlPr>
                          <a:rPr lang="en-ZW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i="1">
                            <a:latin typeface="Cambria Math"/>
                          </a:rPr>
                          <m:t>𝑦</m:t>
                        </m:r>
                      </m:e>
                      <m:sup>
                        <m:r>
                          <a:rPr lang="en-US" sz="260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en-ZW" sz="2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6" name="Rectangle 35" descr="OPL20U25GSXzBJYl68kk8uQGfFKzs7yb1M4KJWUiLk6ZEvGF+qCIPSnY57AbBFCvTW2023.15.11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7028082-F29D-477F-8928-A7DFC97932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4503" y="3644264"/>
                <a:ext cx="2322815" cy="492443"/>
              </a:xfrm>
              <a:prstGeom prst="rect">
                <a:avLst/>
              </a:prstGeom>
              <a:blipFill>
                <a:blip r:embed="rId5"/>
                <a:stretch>
                  <a:fillRect l="-4724" t="-11111" b="-29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2F736BE2-6888-4D21-9138-BE78F06AC0F3}"/>
                  </a:ext>
                </a:extLst>
              </p:cNvPr>
              <p:cNvSpPr/>
              <p:nvPr/>
            </p:nvSpPr>
            <p:spPr>
              <a:xfrm>
                <a:off x="3352800" y="3646301"/>
                <a:ext cx="4267200" cy="4924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60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ZW" sz="2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ZW" sz="2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600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sz="2600" i="1"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sz="2600">
                                  <a:latin typeface="Cambria Math"/>
                                </a:rPr>
                                <m:t>1</m:t>
                              </m:r>
                            </m:e>
                          </m:d>
                          <m:r>
                            <a:rPr lang="en-US" sz="2600" i="1">
                              <a:latin typeface="Cambria Math"/>
                            </a:rPr>
                            <m:t>−</m:t>
                          </m:r>
                          <m:r>
                            <a:rPr lang="en-US" sz="2600" i="1">
                              <a:latin typeface="Cambria Math"/>
                            </a:rPr>
                            <m:t>𝑦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ZW" sz="2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ZW" sz="2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600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sz="2600" i="1"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sz="2600">
                                  <a:latin typeface="Cambria Math"/>
                                </a:rPr>
                                <m:t>1</m:t>
                              </m:r>
                            </m:e>
                          </m:d>
                          <m:r>
                            <a:rPr lang="en-US" sz="2600" i="1">
                              <a:latin typeface="Cambria Math"/>
                            </a:rPr>
                            <m:t>+</m:t>
                          </m:r>
                          <m:r>
                            <a:rPr lang="en-US" sz="2600" i="1">
                              <a:latin typeface="Cambria Math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ZW" sz="2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2F736BE2-6888-4D21-9138-BE78F06AC0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3646301"/>
                <a:ext cx="4267200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0EEC57E1-D25D-42DF-9DFE-DF7A8F62303A}"/>
                  </a:ext>
                </a:extLst>
              </p:cNvPr>
              <p:cNvSpPr/>
              <p:nvPr/>
            </p:nvSpPr>
            <p:spPr>
              <a:xfrm>
                <a:off x="3352800" y="4171950"/>
                <a:ext cx="3869393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600" i="1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ZW" sz="2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00" i="1">
                              <a:latin typeface="Cambria Math"/>
                            </a:rPr>
                            <m:t>𝑥</m:t>
                          </m:r>
                          <m:r>
                            <a:rPr lang="en-US" sz="2600" i="1">
                              <a:latin typeface="Cambria Math"/>
                            </a:rPr>
                            <m:t>+</m:t>
                          </m:r>
                          <m:r>
                            <a:rPr lang="en-US" sz="2600">
                              <a:latin typeface="Cambria Math"/>
                            </a:rPr>
                            <m:t>1</m:t>
                          </m:r>
                          <m:r>
                            <a:rPr lang="en-US" sz="2600" i="1">
                              <a:latin typeface="Cambria Math"/>
                            </a:rPr>
                            <m:t>−</m:t>
                          </m:r>
                          <m:r>
                            <a:rPr lang="en-US" sz="2600" i="1">
                              <a:latin typeface="Cambria Math"/>
                            </a:rPr>
                            <m:t>𝑦</m:t>
                          </m:r>
                        </m:e>
                      </m:d>
                      <m:d>
                        <m:dPr>
                          <m:ctrlPr>
                            <a:rPr lang="en-ZW" sz="2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00" i="1">
                              <a:latin typeface="Cambria Math"/>
                            </a:rPr>
                            <m:t>𝑥</m:t>
                          </m:r>
                          <m:r>
                            <a:rPr lang="en-US" sz="2600" i="1">
                              <a:latin typeface="Cambria Math"/>
                            </a:rPr>
                            <m:t>+</m:t>
                          </m:r>
                          <m:r>
                            <a:rPr lang="en-US" sz="2600">
                              <a:latin typeface="Cambria Math"/>
                            </a:rPr>
                            <m:t>1</m:t>
                          </m:r>
                          <m:r>
                            <a:rPr lang="en-US" sz="2600" i="1">
                              <a:latin typeface="Cambria Math"/>
                            </a:rPr>
                            <m:t>+</m:t>
                          </m:r>
                          <m:r>
                            <a:rPr lang="en-US" sz="2600" i="1">
                              <a:latin typeface="Cambria Math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ZW" sz="2600" dirty="0"/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0EEC57E1-D25D-42DF-9DFE-DF7A8F6230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4171950"/>
                <a:ext cx="3869393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988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4" grpId="0" animBg="1"/>
      <p:bldP spid="34" grpId="1" animBg="1"/>
      <p:bldP spid="36" grpId="0"/>
      <p:bldP spid="37" grpId="0"/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7620" y="0"/>
            <a:ext cx="9144000" cy="49244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ln/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BÀI 9: PHÂN TÍCH ĐA THỨC THÀNH NHÂN TỬ (</a:t>
            </a:r>
            <a:r>
              <a:rPr lang="en-US" sz="2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 descr="OPL20U25GSXzBJYl68kk8uQGfFKzs7yb1M4KJWUiLk6ZEvGF+qCIPSnY57AbBFCvTW2023.15.119+K4lPs7H94VUqPe2XwIsfPRnrXQE//QTEXxb8/8N4CNc6FpgZahzpTjFhMzSA7T/nHJa11DE8Ng2TP3iAmRczFlmslSuUNOgUeb6yRvs0="/>
          <p:cNvSpPr txBox="1"/>
          <p:nvPr/>
        </p:nvSpPr>
        <p:spPr>
          <a:xfrm>
            <a:off x="-91098" y="514350"/>
            <a:ext cx="9448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chung</a:t>
            </a:r>
            <a:endParaRPr lang="en-US" sz="2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itle 1" descr="OPL20U25GSXzBJYl68kk8uQGfFKzs7yb1M4KJWUiLk6ZEvGF+qCIPSnY57AbBFCvTW2023.15.11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1D1D1F3-94E6-4194-9501-200C4D91F7D1}"/>
              </a:ext>
            </a:extLst>
          </p:cNvPr>
          <p:cNvSpPr txBox="1">
            <a:spLocks/>
          </p:cNvSpPr>
          <p:nvPr/>
        </p:nvSpPr>
        <p:spPr>
          <a:xfrm>
            <a:off x="-75332" y="514350"/>
            <a:ext cx="9226952" cy="85725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6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đẳng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7" name="Title 1" descr="OPL20U25GSXzBJYl68kk8uQGfFKzs7yb1M4KJWUiLk6ZEvGF+qCIPSnY57AbBFCvTW2023.15.11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FEDBD0D-6D7A-408D-8C50-9586E2CAC4AA}"/>
              </a:ext>
            </a:extLst>
          </p:cNvPr>
          <p:cNvSpPr txBox="1">
            <a:spLocks/>
          </p:cNvSpPr>
          <p:nvPr/>
        </p:nvSpPr>
        <p:spPr>
          <a:xfrm>
            <a:off x="304800" y="1723852"/>
            <a:ext cx="8229600" cy="54309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600" b="1" i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6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6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endParaRPr lang="en-ZW" sz="2600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 descr="OPL20U25GSXzBJYl68kk8uQGfFKzs7yb1M4KJWUiLk6ZEvGF+qCIPSnY57AbBFCvTW2023.15.11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322C141-073A-452E-A796-CD80D32F3A21}"/>
                  </a:ext>
                </a:extLst>
              </p:cNvPr>
              <p:cNvSpPr/>
              <p:nvPr/>
            </p:nvSpPr>
            <p:spPr>
              <a:xfrm>
                <a:off x="2139435" y="2179182"/>
                <a:ext cx="2397323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600" dirty="0">
                    <a:latin typeface="Times New Roman" pitchFamily="18" charset="0"/>
                    <a:cs typeface="Times New Roman" pitchFamily="18" charset="0"/>
                  </a:rPr>
                  <a:t>a)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ZW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ZW" sz="2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6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2600" i="1">
                                <a:latin typeface="Cambria Math"/>
                              </a:rPr>
                              <m:t>+</m:t>
                            </m:r>
                            <m:r>
                              <a:rPr lang="en-US" sz="2600">
                                <a:latin typeface="Cambria Math"/>
                              </a:rPr>
                              <m:t>1</m:t>
                            </m:r>
                          </m:e>
                        </m:d>
                      </m:e>
                      <m:sup>
                        <m:r>
                          <a:rPr lang="en-US" sz="260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2600" i="1">
                        <a:latin typeface="Cambria Math"/>
                      </a:rPr>
                      <m:t>−</m:t>
                    </m:r>
                    <m:sSup>
                      <m:sSupPr>
                        <m:ctrlPr>
                          <a:rPr lang="en-ZW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i="1">
                            <a:latin typeface="Cambria Math"/>
                          </a:rPr>
                          <m:t>𝑦</m:t>
                        </m:r>
                      </m:e>
                      <m:sup>
                        <m:r>
                          <a:rPr lang="en-US" sz="260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en-ZW" sz="2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8" name="Rectangle 27" descr="OPL20U25GSXzBJYl68kk8uQGfFKzs7yb1M4KJWUiLk6ZEvGF+qCIPSnY57AbBFCvTW2023.15.11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322C141-073A-452E-A796-CD80D32F3A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9435" y="2179182"/>
                <a:ext cx="2397323" cy="492443"/>
              </a:xfrm>
              <a:prstGeom prst="rect">
                <a:avLst/>
              </a:prstGeom>
              <a:blipFill>
                <a:blip r:embed="rId2"/>
                <a:stretch>
                  <a:fillRect l="-4580" t="-11111" b="-30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 descr="OPL20U25GSXzBJYl68kk8uQGfFKzs7yb1M4KJWUiLk6ZEvGF+qCIPSnY57AbBFCvTW2023.15.11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F80D6B8-BA92-47AA-849F-7CAF0D5BFA42}"/>
                  </a:ext>
                </a:extLst>
              </p:cNvPr>
              <p:cNvSpPr/>
              <p:nvPr/>
            </p:nvSpPr>
            <p:spPr>
              <a:xfrm>
                <a:off x="2133600" y="2647950"/>
                <a:ext cx="3178627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600" dirty="0">
                    <a:latin typeface="Times New Roman" pitchFamily="18" charset="0"/>
                    <a:cs typeface="Times New Roman" pitchFamily="18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ZW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sz="2600">
                            <a:latin typeface="Cambria Math"/>
                          </a:rPr>
                          <m:t>3</m:t>
                        </m:r>
                      </m:sup>
                    </m:sSup>
                    <m:r>
                      <a:rPr lang="en-US" sz="2600" i="1">
                        <a:latin typeface="Cambria Math"/>
                      </a:rPr>
                      <m:t>+</m:t>
                    </m:r>
                    <m:r>
                      <a:rPr lang="en-US" sz="2600">
                        <a:latin typeface="Cambria Math"/>
                      </a:rPr>
                      <m:t>3</m:t>
                    </m:r>
                    <m:sSup>
                      <m:sSupPr>
                        <m:ctrlPr>
                          <a:rPr lang="en-ZW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sz="260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2600" i="1">
                        <a:latin typeface="Cambria Math"/>
                      </a:rPr>
                      <m:t>+</m:t>
                    </m:r>
                    <m:r>
                      <a:rPr lang="en-US" sz="2600">
                        <a:latin typeface="Cambria Math"/>
                      </a:rPr>
                      <m:t>3</m:t>
                    </m:r>
                    <m:r>
                      <a:rPr lang="en-US" sz="2600" i="1">
                        <a:latin typeface="Cambria Math"/>
                      </a:rPr>
                      <m:t>𝑥</m:t>
                    </m:r>
                    <m:r>
                      <a:rPr lang="en-US" sz="2600" i="1">
                        <a:latin typeface="Cambria Math"/>
                      </a:rPr>
                      <m:t>+</m:t>
                    </m:r>
                    <m:r>
                      <a:rPr lang="en-US" sz="2600">
                        <a:latin typeface="Cambria Math"/>
                      </a:rPr>
                      <m:t>1</m:t>
                    </m:r>
                  </m:oMath>
                </a14:m>
                <a:endParaRPr lang="en-ZW" sz="2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9" name="Rectangle 28" descr="OPL20U25GSXzBJYl68kk8uQGfFKzs7yb1M4KJWUiLk6ZEvGF+qCIPSnY57AbBFCvTW2023.15.11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F80D6B8-BA92-47AA-849F-7CAF0D5BFA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0" y="2647950"/>
                <a:ext cx="3178627" cy="492443"/>
              </a:xfrm>
              <a:prstGeom prst="rect">
                <a:avLst/>
              </a:prstGeom>
              <a:blipFill>
                <a:blip r:embed="rId3"/>
                <a:stretch>
                  <a:fillRect l="-3455" t="-11111" b="-30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 descr="OPL20U25GSXzBJYl68kk8uQGfFKzs7yb1M4KJWUiLk6ZEvGF+qCIPSnY57AbBFCvTW2023.15.11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B910AE6-A2B9-48C7-976E-17B4924C401F}"/>
                  </a:ext>
                </a:extLst>
              </p:cNvPr>
              <p:cNvSpPr/>
              <p:nvPr/>
            </p:nvSpPr>
            <p:spPr>
              <a:xfrm>
                <a:off x="2133600" y="3146107"/>
                <a:ext cx="3849414" cy="4924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600" dirty="0">
                    <a:latin typeface="Times New Roman" pitchFamily="18" charset="0"/>
                    <a:cs typeface="Times New Roman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2600">
                        <a:latin typeface="Cambria Math"/>
                      </a:rPr>
                      <m:t>8</m:t>
                    </m:r>
                    <m:sSup>
                      <m:sSupPr>
                        <m:ctrlPr>
                          <a:rPr lang="en-ZW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sz="2600">
                            <a:latin typeface="Cambria Math"/>
                          </a:rPr>
                          <m:t>3</m:t>
                        </m:r>
                      </m:sup>
                    </m:sSup>
                    <m:r>
                      <a:rPr lang="en-US" sz="2600" i="1">
                        <a:latin typeface="Cambria Math"/>
                      </a:rPr>
                      <m:t>−</m:t>
                    </m:r>
                    <m:r>
                      <a:rPr lang="en-US" sz="2600">
                        <a:latin typeface="Cambria Math"/>
                      </a:rPr>
                      <m:t>12</m:t>
                    </m:r>
                    <m:sSup>
                      <m:sSupPr>
                        <m:ctrlPr>
                          <a:rPr lang="en-ZW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sz="260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2600" i="1">
                        <a:latin typeface="Cambria Math"/>
                      </a:rPr>
                      <m:t>+</m:t>
                    </m:r>
                    <m:r>
                      <a:rPr lang="en-US" sz="2600">
                        <a:latin typeface="Cambria Math"/>
                      </a:rPr>
                      <m:t>6</m:t>
                    </m:r>
                    <m:r>
                      <a:rPr lang="en-US" sz="2600" i="1">
                        <a:latin typeface="Cambria Math"/>
                      </a:rPr>
                      <m:t>𝑥</m:t>
                    </m:r>
                    <m:r>
                      <a:rPr lang="en-US" sz="2600" i="1">
                        <a:latin typeface="Cambria Math"/>
                      </a:rPr>
                      <m:t>−</m:t>
                    </m:r>
                    <m:r>
                      <a:rPr lang="en-US" sz="2600">
                        <a:latin typeface="Cambria Math"/>
                      </a:rPr>
                      <m:t>1</m:t>
                    </m:r>
                  </m:oMath>
                </a14:m>
                <a:endParaRPr lang="en-ZW" sz="2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0" name="Rectangle 29" descr="OPL20U25GSXzBJYl68kk8uQGfFKzs7yb1M4KJWUiLk6ZEvGF+qCIPSnY57AbBFCvTW2023.15.11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B910AE6-A2B9-48C7-976E-17B4924C40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0" y="3146107"/>
                <a:ext cx="3849414" cy="492443"/>
              </a:xfrm>
              <a:prstGeom prst="rect">
                <a:avLst/>
              </a:prstGeom>
              <a:blipFill>
                <a:blip r:embed="rId4"/>
                <a:stretch>
                  <a:fillRect l="-2853" t="-11111" b="-30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5" name="Table 34" descr="OPL20U25GSXzBJYl68kk8uQGfFKzs7yb1M4KJWUiLk6ZEvGF+qCIPSnY57AbBFCvTW2023.15.11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63D7A4A-31E1-4807-B06A-EFD3D2C1A2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0334776"/>
              </p:ext>
            </p:extLst>
          </p:nvPr>
        </p:nvGraphicFramePr>
        <p:xfrm>
          <a:off x="304800" y="3671887"/>
          <a:ext cx="983124" cy="4648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831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pPr algn="l"/>
                      <a:r>
                        <a:rPr lang="en-US" sz="2600" i="1" kern="1200" dirty="0" err="1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Giải</a:t>
                      </a:r>
                      <a:r>
                        <a:rPr lang="en-US" sz="2600" i="1" kern="12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:</a:t>
                      </a:r>
                      <a:endParaRPr lang="en-ZW" sz="2600" i="1" kern="12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 descr="OPL20U25GSXzBJYl68kk8uQGfFKzs7yb1M4KJWUiLk6ZEvGF+qCIPSnY57AbBFCvTW2023.15.11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2DCEC96-3CC9-4D76-AE57-4D8023C145FE}"/>
                  </a:ext>
                </a:extLst>
              </p:cNvPr>
              <p:cNvSpPr/>
              <p:nvPr/>
            </p:nvSpPr>
            <p:spPr>
              <a:xfrm>
                <a:off x="1143000" y="3647677"/>
                <a:ext cx="3020763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600" dirty="0">
                    <a:latin typeface="Times New Roman" pitchFamily="18" charset="0"/>
                    <a:cs typeface="Times New Roman" pitchFamily="18" charset="0"/>
                  </a:rPr>
                  <a:t>b)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ZW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latin typeface="Cambria Math"/>
                          </a:rPr>
                          <m:t> </m:t>
                        </m:r>
                        <m:r>
                          <a:rPr lang="en-US" sz="2600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sz="2600">
                            <a:latin typeface="Cambria Math"/>
                          </a:rPr>
                          <m:t>3</m:t>
                        </m:r>
                      </m:sup>
                    </m:sSup>
                    <m:r>
                      <a:rPr lang="en-US" sz="2600" i="1">
                        <a:latin typeface="Cambria Math"/>
                      </a:rPr>
                      <m:t>+</m:t>
                    </m:r>
                    <m:r>
                      <a:rPr lang="en-US" sz="2600">
                        <a:latin typeface="Cambria Math"/>
                      </a:rPr>
                      <m:t>3</m:t>
                    </m:r>
                    <m:sSup>
                      <m:sSupPr>
                        <m:ctrlPr>
                          <a:rPr lang="en-ZW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sz="260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2600" i="1">
                        <a:latin typeface="Cambria Math"/>
                      </a:rPr>
                      <m:t>+</m:t>
                    </m:r>
                    <m:r>
                      <a:rPr lang="en-US" sz="2600">
                        <a:latin typeface="Cambria Math"/>
                      </a:rPr>
                      <m:t>3</m:t>
                    </m:r>
                    <m:r>
                      <a:rPr lang="en-US" sz="2600" i="1">
                        <a:latin typeface="Cambria Math"/>
                      </a:rPr>
                      <m:t>𝑥</m:t>
                    </m:r>
                    <m:r>
                      <a:rPr lang="en-US" sz="2600" i="1">
                        <a:latin typeface="Cambria Math"/>
                      </a:rPr>
                      <m:t>+</m:t>
                    </m:r>
                    <m:r>
                      <a:rPr lang="en-US" sz="2600">
                        <a:latin typeface="Cambria Math"/>
                      </a:rPr>
                      <m:t>1</m:t>
                    </m:r>
                  </m:oMath>
                </a14:m>
                <a:endParaRPr lang="en-ZW" sz="2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Rectangle 13" descr="OPL20U25GSXzBJYl68kk8uQGfFKzs7yb1M4KJWUiLk6ZEvGF+qCIPSnY57AbBFCvTW2023.15.11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2DCEC96-3CC9-4D76-AE57-4D8023C145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3647677"/>
                <a:ext cx="3020763" cy="492443"/>
              </a:xfrm>
              <a:prstGeom prst="rect">
                <a:avLst/>
              </a:prstGeom>
              <a:blipFill>
                <a:blip r:embed="rId5"/>
                <a:stretch>
                  <a:fillRect l="-3636" t="-11111" b="-30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 descr="OPL20U25GSXzBJYl68kk8uQGfFKzs7yb1M4KJWUiLk6ZEvGF+qCIPSnY57AbBFCvTW2023.15.11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C0C1C54-CA34-4C8B-A73A-F6AC278BF74D}"/>
                  </a:ext>
                </a:extLst>
              </p:cNvPr>
              <p:cNvSpPr/>
              <p:nvPr/>
            </p:nvSpPr>
            <p:spPr>
              <a:xfrm>
                <a:off x="4050424" y="3653391"/>
                <a:ext cx="1809790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ZW" sz="2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ZW" sz="2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600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sz="2600" i="1"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sz="2600">
                                  <a:latin typeface="Cambria Math"/>
                                </a:rPr>
                                <m:t>1</m:t>
                              </m:r>
                            </m:e>
                          </m:d>
                        </m:e>
                        <m:sup>
                          <m:r>
                            <a:rPr lang="en-US" sz="2600">
                              <a:latin typeface="Cambria Math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ZW" sz="2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Rectangle 14" descr="OPL20U25GSXzBJYl68kk8uQGfFKzs7yb1M4KJWUiLk6ZEvGF+qCIPSnY57AbBFCvTW2023.15.11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C0C1C54-CA34-4C8B-A73A-F6AC278BF7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0424" y="3653391"/>
                <a:ext cx="1809790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107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7620" y="0"/>
            <a:ext cx="9144000" cy="49244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ln/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BÀI 9: PHÂN TÍCH ĐA THỨC THÀNH NHÂN TỬ (</a:t>
            </a:r>
            <a:r>
              <a:rPr lang="en-US" sz="2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 descr="OPL20U25GSXzBJYl68kk8uQGfFKzs7yb1M4KJWUiLk6ZEvGF+qCIPSnY57AbBFCvTW2023.15.119+K4lPs7H94VUqPe2XwIsfPRnrXQE//QTEXxb8/8N4CNc6FpgZahzpTjFhMzSA7T/nHJa11DE8Ng2TP3iAmRczFlmslSuUNOgUeb6yRvs0="/>
          <p:cNvSpPr txBox="1"/>
          <p:nvPr/>
        </p:nvSpPr>
        <p:spPr>
          <a:xfrm>
            <a:off x="-91098" y="514350"/>
            <a:ext cx="9448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chung</a:t>
            </a:r>
            <a:endParaRPr lang="en-US" sz="2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itle 1" descr="OPL20U25GSXzBJYl68kk8uQGfFKzs7yb1M4KJWUiLk6ZEvGF+qCIPSnY57AbBFCvTW2023.15.11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1D1D1F3-94E6-4194-9501-200C4D91F7D1}"/>
              </a:ext>
            </a:extLst>
          </p:cNvPr>
          <p:cNvSpPr txBox="1">
            <a:spLocks/>
          </p:cNvSpPr>
          <p:nvPr/>
        </p:nvSpPr>
        <p:spPr>
          <a:xfrm>
            <a:off x="-75332" y="514350"/>
            <a:ext cx="9226952" cy="85725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6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đẳng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7" name="Title 1" descr="OPL20U25GSXzBJYl68kk8uQGfFKzs7yb1M4KJWUiLk6ZEvGF+qCIPSnY57AbBFCvTW2023.15.11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FEDBD0D-6D7A-408D-8C50-9586E2CAC4AA}"/>
              </a:ext>
            </a:extLst>
          </p:cNvPr>
          <p:cNvSpPr txBox="1">
            <a:spLocks/>
          </p:cNvSpPr>
          <p:nvPr/>
        </p:nvSpPr>
        <p:spPr>
          <a:xfrm>
            <a:off x="304800" y="1723852"/>
            <a:ext cx="8229600" cy="54309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600" b="1" i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6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6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6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endParaRPr lang="en-ZW" sz="2600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 descr="OPL20U25GSXzBJYl68kk8uQGfFKzs7yb1M4KJWUiLk6ZEvGF+qCIPSnY57AbBFCvTW2023.15.11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322C141-073A-452E-A796-CD80D32F3A21}"/>
                  </a:ext>
                </a:extLst>
              </p:cNvPr>
              <p:cNvSpPr/>
              <p:nvPr/>
            </p:nvSpPr>
            <p:spPr>
              <a:xfrm>
                <a:off x="2139435" y="2179182"/>
                <a:ext cx="2397323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600" dirty="0">
                    <a:latin typeface="Times New Roman" pitchFamily="18" charset="0"/>
                    <a:cs typeface="Times New Roman" pitchFamily="18" charset="0"/>
                  </a:rPr>
                  <a:t>a)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ZW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ZW" sz="2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6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2600" i="1">
                                <a:latin typeface="Cambria Math"/>
                              </a:rPr>
                              <m:t>+</m:t>
                            </m:r>
                            <m:r>
                              <a:rPr lang="en-US" sz="2600">
                                <a:latin typeface="Cambria Math"/>
                              </a:rPr>
                              <m:t>1</m:t>
                            </m:r>
                          </m:e>
                        </m:d>
                      </m:e>
                      <m:sup>
                        <m:r>
                          <a:rPr lang="en-US" sz="260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2600" i="1">
                        <a:latin typeface="Cambria Math"/>
                      </a:rPr>
                      <m:t>−</m:t>
                    </m:r>
                    <m:sSup>
                      <m:sSupPr>
                        <m:ctrlPr>
                          <a:rPr lang="en-ZW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i="1">
                            <a:latin typeface="Cambria Math"/>
                          </a:rPr>
                          <m:t>𝑦</m:t>
                        </m:r>
                      </m:e>
                      <m:sup>
                        <m:r>
                          <a:rPr lang="en-US" sz="260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en-ZW" sz="2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8" name="Rectangle 27" descr="OPL20U25GSXzBJYl68kk8uQGfFKzs7yb1M4KJWUiLk6ZEvGF+qCIPSnY57AbBFCvTW2023.15.11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322C141-073A-452E-A796-CD80D32F3A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9435" y="2179182"/>
                <a:ext cx="2397323" cy="492443"/>
              </a:xfrm>
              <a:prstGeom prst="rect">
                <a:avLst/>
              </a:prstGeom>
              <a:blipFill>
                <a:blip r:embed="rId2"/>
                <a:stretch>
                  <a:fillRect l="-4580" t="-11111" b="-30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 descr="OPL20U25GSXzBJYl68kk8uQGfFKzs7yb1M4KJWUiLk6ZEvGF+qCIPSnY57AbBFCvTW2023.15.11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F80D6B8-BA92-47AA-849F-7CAF0D5BFA42}"/>
                  </a:ext>
                </a:extLst>
              </p:cNvPr>
              <p:cNvSpPr/>
              <p:nvPr/>
            </p:nvSpPr>
            <p:spPr>
              <a:xfrm>
                <a:off x="2133600" y="2647950"/>
                <a:ext cx="3178627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600" dirty="0">
                    <a:latin typeface="Times New Roman" pitchFamily="18" charset="0"/>
                    <a:cs typeface="Times New Roman" pitchFamily="18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ZW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sz="2600">
                            <a:latin typeface="Cambria Math"/>
                          </a:rPr>
                          <m:t>3</m:t>
                        </m:r>
                      </m:sup>
                    </m:sSup>
                    <m:r>
                      <a:rPr lang="en-US" sz="2600" i="1">
                        <a:latin typeface="Cambria Math"/>
                      </a:rPr>
                      <m:t>+</m:t>
                    </m:r>
                    <m:r>
                      <a:rPr lang="en-US" sz="2600">
                        <a:latin typeface="Cambria Math"/>
                      </a:rPr>
                      <m:t>3</m:t>
                    </m:r>
                    <m:sSup>
                      <m:sSupPr>
                        <m:ctrlPr>
                          <a:rPr lang="en-ZW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sz="260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2600" i="1">
                        <a:latin typeface="Cambria Math"/>
                      </a:rPr>
                      <m:t>+</m:t>
                    </m:r>
                    <m:r>
                      <a:rPr lang="en-US" sz="2600">
                        <a:latin typeface="Cambria Math"/>
                      </a:rPr>
                      <m:t>3</m:t>
                    </m:r>
                    <m:r>
                      <a:rPr lang="en-US" sz="2600" i="1">
                        <a:latin typeface="Cambria Math"/>
                      </a:rPr>
                      <m:t>𝑥</m:t>
                    </m:r>
                    <m:r>
                      <a:rPr lang="en-US" sz="2600" i="1">
                        <a:latin typeface="Cambria Math"/>
                      </a:rPr>
                      <m:t>+</m:t>
                    </m:r>
                    <m:r>
                      <a:rPr lang="en-US" sz="2600">
                        <a:latin typeface="Cambria Math"/>
                      </a:rPr>
                      <m:t>1</m:t>
                    </m:r>
                  </m:oMath>
                </a14:m>
                <a:endParaRPr lang="en-ZW" sz="2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9" name="Rectangle 28" descr="OPL20U25GSXzBJYl68kk8uQGfFKzs7yb1M4KJWUiLk6ZEvGF+qCIPSnY57AbBFCvTW2023.15.11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F80D6B8-BA92-47AA-849F-7CAF0D5BFA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0" y="2647950"/>
                <a:ext cx="3178627" cy="492443"/>
              </a:xfrm>
              <a:prstGeom prst="rect">
                <a:avLst/>
              </a:prstGeom>
              <a:blipFill>
                <a:blip r:embed="rId3"/>
                <a:stretch>
                  <a:fillRect l="-3455" t="-11111" b="-30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 descr="OPL20U25GSXzBJYl68kk8uQGfFKzs7yb1M4KJWUiLk6ZEvGF+qCIPSnY57AbBFCvTW2023.15.11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B910AE6-A2B9-48C7-976E-17B4924C401F}"/>
                  </a:ext>
                </a:extLst>
              </p:cNvPr>
              <p:cNvSpPr/>
              <p:nvPr/>
            </p:nvSpPr>
            <p:spPr>
              <a:xfrm>
                <a:off x="2133600" y="3146107"/>
                <a:ext cx="3849414" cy="4924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600" dirty="0">
                    <a:latin typeface="Times New Roman" pitchFamily="18" charset="0"/>
                    <a:cs typeface="Times New Roman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2600">
                        <a:latin typeface="Cambria Math"/>
                      </a:rPr>
                      <m:t>8</m:t>
                    </m:r>
                    <m:sSup>
                      <m:sSupPr>
                        <m:ctrlPr>
                          <a:rPr lang="en-ZW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sz="2600">
                            <a:latin typeface="Cambria Math"/>
                          </a:rPr>
                          <m:t>3</m:t>
                        </m:r>
                      </m:sup>
                    </m:sSup>
                    <m:r>
                      <a:rPr lang="en-US" sz="2600" i="1">
                        <a:latin typeface="Cambria Math"/>
                      </a:rPr>
                      <m:t>−</m:t>
                    </m:r>
                    <m:r>
                      <a:rPr lang="en-US" sz="2600">
                        <a:latin typeface="Cambria Math"/>
                      </a:rPr>
                      <m:t>12</m:t>
                    </m:r>
                    <m:sSup>
                      <m:sSupPr>
                        <m:ctrlPr>
                          <a:rPr lang="en-ZW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sz="260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2600" i="1">
                        <a:latin typeface="Cambria Math"/>
                      </a:rPr>
                      <m:t>+</m:t>
                    </m:r>
                    <m:r>
                      <a:rPr lang="en-US" sz="2600">
                        <a:latin typeface="Cambria Math"/>
                      </a:rPr>
                      <m:t>6</m:t>
                    </m:r>
                    <m:r>
                      <a:rPr lang="en-US" sz="2600" i="1">
                        <a:latin typeface="Cambria Math"/>
                      </a:rPr>
                      <m:t>𝑥</m:t>
                    </m:r>
                    <m:r>
                      <a:rPr lang="en-US" sz="2600" i="1">
                        <a:latin typeface="Cambria Math"/>
                      </a:rPr>
                      <m:t>−</m:t>
                    </m:r>
                    <m:r>
                      <a:rPr lang="en-US" sz="2600">
                        <a:latin typeface="Cambria Math"/>
                      </a:rPr>
                      <m:t>1</m:t>
                    </m:r>
                  </m:oMath>
                </a14:m>
                <a:endParaRPr lang="en-ZW" sz="2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0" name="Rectangle 29" descr="OPL20U25GSXzBJYl68kk8uQGfFKzs7yb1M4KJWUiLk6ZEvGF+qCIPSnY57AbBFCvTW2023.15.11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B910AE6-A2B9-48C7-976E-17B4924C40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0" y="3146107"/>
                <a:ext cx="3849414" cy="492443"/>
              </a:xfrm>
              <a:prstGeom prst="rect">
                <a:avLst/>
              </a:prstGeom>
              <a:blipFill>
                <a:blip r:embed="rId4"/>
                <a:stretch>
                  <a:fillRect l="-2853" t="-11111" b="-30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5" name="Table 34" descr="OPL20U25GSXzBJYl68kk8uQGfFKzs7yb1M4KJWUiLk6ZEvGF+qCIPSnY57AbBFCvTW2023.15.11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63D7A4A-31E1-4807-B06A-EFD3D2C1A2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6532637"/>
              </p:ext>
            </p:extLst>
          </p:nvPr>
        </p:nvGraphicFramePr>
        <p:xfrm>
          <a:off x="304800" y="3671887"/>
          <a:ext cx="983124" cy="4648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831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pPr algn="l"/>
                      <a:r>
                        <a:rPr lang="en-US" sz="2600" i="1" kern="1200" dirty="0" err="1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Giải</a:t>
                      </a:r>
                      <a:r>
                        <a:rPr lang="en-US" sz="2600" i="1" kern="12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:</a:t>
                      </a:r>
                      <a:endParaRPr lang="en-ZW" sz="2600" i="1" kern="12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 descr="OPL20U25GSXzBJYl68kk8uQGfFKzs7yb1M4KJWUiLk6ZEvGF+qCIPSnY57AbBFCvTW2023.15.11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E28CA34-4D39-4BB7-87D5-DC4F6F651977}"/>
                  </a:ext>
                </a:extLst>
              </p:cNvPr>
              <p:cNvSpPr/>
              <p:nvPr/>
            </p:nvSpPr>
            <p:spPr>
              <a:xfrm>
                <a:off x="1219200" y="3638550"/>
                <a:ext cx="3528082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600" dirty="0">
                    <a:latin typeface="Times New Roman" pitchFamily="18" charset="0"/>
                    <a:cs typeface="Times New Roman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2600">
                        <a:latin typeface="Cambria Math"/>
                      </a:rPr>
                      <m:t>8</m:t>
                    </m:r>
                    <m:sSup>
                      <m:sSupPr>
                        <m:ctrlPr>
                          <a:rPr lang="en-ZW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sz="2600">
                            <a:latin typeface="Cambria Math"/>
                          </a:rPr>
                          <m:t>3</m:t>
                        </m:r>
                      </m:sup>
                    </m:sSup>
                    <m:r>
                      <a:rPr lang="en-US" sz="2600" i="1">
                        <a:latin typeface="Cambria Math"/>
                      </a:rPr>
                      <m:t>−</m:t>
                    </m:r>
                    <m:r>
                      <a:rPr lang="en-US" sz="2600">
                        <a:latin typeface="Cambria Math"/>
                      </a:rPr>
                      <m:t>12</m:t>
                    </m:r>
                    <m:sSup>
                      <m:sSupPr>
                        <m:ctrlPr>
                          <a:rPr lang="en-ZW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sz="260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2600" i="1">
                        <a:latin typeface="Cambria Math"/>
                      </a:rPr>
                      <m:t>+</m:t>
                    </m:r>
                    <m:r>
                      <a:rPr lang="en-US" sz="2600">
                        <a:latin typeface="Cambria Math"/>
                      </a:rPr>
                      <m:t>6</m:t>
                    </m:r>
                    <m:r>
                      <a:rPr lang="en-US" sz="2600" i="1">
                        <a:latin typeface="Cambria Math"/>
                      </a:rPr>
                      <m:t>𝑥</m:t>
                    </m:r>
                    <m:r>
                      <a:rPr lang="en-US" sz="2600" i="1">
                        <a:latin typeface="Cambria Math"/>
                      </a:rPr>
                      <m:t>−</m:t>
                    </m:r>
                    <m:r>
                      <a:rPr lang="en-US" sz="2600">
                        <a:latin typeface="Cambria Math"/>
                      </a:rPr>
                      <m:t>1</m:t>
                    </m:r>
                  </m:oMath>
                </a14:m>
                <a:endParaRPr lang="en-ZW" sz="2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Rectangle 15" descr="OPL20U25GSXzBJYl68kk8uQGfFKzs7yb1M4KJWUiLk6ZEvGF+qCIPSnY57AbBFCvTW2023.15.11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E28CA34-4D39-4BB7-87D5-DC4F6F6519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3638550"/>
                <a:ext cx="3528082" cy="492443"/>
              </a:xfrm>
              <a:prstGeom prst="rect">
                <a:avLst/>
              </a:prstGeom>
              <a:blipFill>
                <a:blip r:embed="rId5"/>
                <a:stretch>
                  <a:fillRect l="-3109" t="-11111" b="-29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 descr="OPL20U25GSXzBJYl68kk8uQGfFKzs7yb1M4KJWUiLk6ZEvGF+qCIPSnY57AbBFCvTW2023.15.11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AF2801A-1B57-4F26-8CA4-F601335068C6}"/>
                  </a:ext>
                </a:extLst>
              </p:cNvPr>
              <p:cNvSpPr/>
              <p:nvPr/>
            </p:nvSpPr>
            <p:spPr>
              <a:xfrm>
                <a:off x="1143000" y="4130993"/>
                <a:ext cx="5453609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ZW" sz="2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ZW" sz="2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600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sz="26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sz="2600">
                              <a:latin typeface="Cambria Math"/>
                            </a:rPr>
                            <m:t>3</m:t>
                          </m:r>
                        </m:sup>
                      </m:sSup>
                      <m:r>
                        <a:rPr lang="en-US" sz="2600" i="1">
                          <a:latin typeface="Cambria Math"/>
                        </a:rPr>
                        <m:t>−</m:t>
                      </m:r>
                      <m:r>
                        <a:rPr lang="en-US" sz="2600">
                          <a:latin typeface="Cambria Math"/>
                        </a:rPr>
                        <m:t>3.</m:t>
                      </m:r>
                      <m:sSup>
                        <m:sSupPr>
                          <m:ctrlPr>
                            <a:rPr lang="en-ZW" sz="2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ZW" sz="2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600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sz="26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sz="260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600">
                          <a:latin typeface="Cambria Math"/>
                        </a:rPr>
                        <m:t>.1</m:t>
                      </m:r>
                      <m:r>
                        <a:rPr lang="en-US" sz="2600" i="1">
                          <a:latin typeface="Cambria Math"/>
                        </a:rPr>
                        <m:t>+</m:t>
                      </m:r>
                      <m:r>
                        <a:rPr lang="en-US" sz="2600">
                          <a:latin typeface="Cambria Math"/>
                        </a:rPr>
                        <m:t>3.2</m:t>
                      </m:r>
                      <m:r>
                        <a:rPr lang="en-US" sz="2600" i="1">
                          <a:latin typeface="Cambria Math"/>
                        </a:rPr>
                        <m:t>𝑥</m:t>
                      </m:r>
                      <m:r>
                        <a:rPr lang="en-US" sz="2600">
                          <a:latin typeface="Cambria Math"/>
                        </a:rPr>
                        <m:t>.</m:t>
                      </m:r>
                      <m:sSup>
                        <m:sSupPr>
                          <m:ctrlPr>
                            <a:rPr lang="en-ZW" sz="2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600">
                              <a:latin typeface="Cambria Math"/>
                            </a:rPr>
                            <m:t>1</m:t>
                          </m:r>
                        </m:e>
                        <m:sup>
                          <m:r>
                            <a:rPr lang="en-US" sz="260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600" i="1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en-ZW" sz="2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600">
                              <a:latin typeface="Cambria Math"/>
                            </a:rPr>
                            <m:t>1</m:t>
                          </m:r>
                        </m:e>
                        <m:sup>
                          <m:r>
                            <a:rPr lang="en-US" sz="2600">
                              <a:latin typeface="Cambria Math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ZW" sz="2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Rectangle 16" descr="OPL20U25GSXzBJYl68kk8uQGfFKzs7yb1M4KJWUiLk6ZEvGF+qCIPSnY57AbBFCvTW2023.15.11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AF2801A-1B57-4F26-8CA4-F601335068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4130993"/>
                <a:ext cx="5453609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D04C7E6-8BD6-489D-B326-AF1A78C25C40}"/>
                  </a:ext>
                </a:extLst>
              </p:cNvPr>
              <p:cNvSpPr/>
              <p:nvPr/>
            </p:nvSpPr>
            <p:spPr>
              <a:xfrm>
                <a:off x="1219200" y="4627575"/>
                <a:ext cx="1986121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600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ZW" sz="2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ZW" sz="2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600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sz="2600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sz="2600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sz="2600">
                                  <a:latin typeface="Cambria Math"/>
                                </a:rPr>
                                <m:t>1</m:t>
                              </m:r>
                            </m:e>
                          </m:d>
                        </m:e>
                        <m:sup>
                          <m:r>
                            <a:rPr lang="en-US" sz="2600">
                              <a:latin typeface="Cambria Math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ZW" sz="2600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D04C7E6-8BD6-489D-B326-AF1A78C25C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4627575"/>
                <a:ext cx="1986121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116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16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5.11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726621" y="996042"/>
            <a:ext cx="3249386" cy="3099707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</p:txBody>
      </p:sp>
      <p:sp>
        <p:nvSpPr>
          <p:cNvPr id="11" name="TextBox 10" descr="OPL20U25GSXzBJYl68kk8uQGfFKzs7yb1M4KJWUiLk6ZEvGF+qCIPSnY57AbBFCvTW2023.15.11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5105400" y="1710018"/>
            <a:ext cx="30948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</a:t>
            </a:r>
            <a:endParaRPr lang="en-US" sz="3200" dirty="0">
              <a:solidFill>
                <a:prstClr val="black"/>
              </a:solidFill>
            </a:endParaRPr>
          </a:p>
        </p:txBody>
      </p:sp>
      <p:pic>
        <p:nvPicPr>
          <p:cNvPr id="4" name="Hình ảnh 3" descr="OPL20U25GSXzBJYl68kk8uQGfFKzs7yb1M4KJWUiLk6ZEvGF+qCIPSnY57AbBFCvTW2023.15.11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070DB6-3AAA-4E44-BD69-D8EC9843B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294793"/>
            <a:ext cx="4762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89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2023.15.119+K4lPs7H94VUqPe2XwIsfPRnrXQE//QTEXxb8/8N4CNc6FpgZahzpTjFhMzSA7T/nHJa11DE8Ng2TP3iAmRczFlmslSuUNOgUeb6yRvs0="/>
          <p:cNvSpPr>
            <a:spLocks noGrp="1"/>
          </p:cNvSpPr>
          <p:nvPr>
            <p:ph type="title"/>
          </p:nvPr>
        </p:nvSpPr>
        <p:spPr>
          <a:xfrm>
            <a:off x="223520" y="285750"/>
            <a:ext cx="8915400" cy="857250"/>
          </a:xfrm>
        </p:spPr>
        <p:txBody>
          <a:bodyPr>
            <a:noAutofit/>
          </a:bodyPr>
          <a:lstStyle/>
          <a:p>
            <a:pPr algn="l"/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ZW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ZW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endParaRPr lang="en-ZW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 descr="OPL20U25GSXzBJYl68kk8uQGfFKzs7yb1M4KJWUiLk6ZEvGF+qCIPSnY57AbBFCvTW2023.15.119+K4lPs7H94VUqPe2XwIsfPRnrXQE//QTEXxb8/8N4CNc6FpgZahzpTjFhMzSA7T/nHJa11DE8Ng2TP3iAmRczFlmslSuUNOgUeb6yRvs0="/>
              <p:cNvSpPr>
                <a:spLocks noGrp="1"/>
              </p:cNvSpPr>
              <p:nvPr>
                <p:ph idx="1"/>
              </p:nvPr>
            </p:nvSpPr>
            <p:spPr>
              <a:xfrm>
                <a:off x="233680" y="895350"/>
                <a:ext cx="8686800" cy="287654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600" b="1" i="1" dirty="0">
                    <a:latin typeface="Times New Roman" pitchFamily="18" charset="0"/>
                    <a:cs typeface="Times New Roman" pitchFamily="18" charset="0"/>
                  </a:rPr>
                  <a:t>Phương </a:t>
                </a:r>
                <a:r>
                  <a:rPr lang="en-US" sz="2600" b="1" i="1" dirty="0" err="1">
                    <a:latin typeface="Times New Roman" pitchFamily="18" charset="0"/>
                    <a:cs typeface="Times New Roman" pitchFamily="18" charset="0"/>
                  </a:rPr>
                  <a:t>pháp</a:t>
                </a:r>
                <a:r>
                  <a:rPr lang="en-US" sz="2600" b="1" i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600" b="1" i="1" dirty="0" err="1">
                    <a:latin typeface="Times New Roman" pitchFamily="18" charset="0"/>
                    <a:cs typeface="Times New Roman" pitchFamily="18" charset="0"/>
                  </a:rPr>
                  <a:t>giải</a:t>
                </a:r>
                <a:r>
                  <a:rPr lang="en-US" sz="2600" b="1" i="1" dirty="0">
                    <a:latin typeface="Times New Roman" pitchFamily="18" charset="0"/>
                    <a:cs typeface="Times New Roman" pitchFamily="18" charset="0"/>
                  </a:rPr>
                  <a:t>:</a:t>
                </a:r>
                <a:endParaRPr lang="en-ZW" sz="2600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buNone/>
                </a:pPr>
                <a:r>
                  <a:rPr lang="nl-NL" sz="2600" dirty="0">
                    <a:latin typeface="Times New Roman" pitchFamily="18" charset="0"/>
                    <a:cs typeface="Times New Roman" pitchFamily="18" charset="0"/>
                  </a:rPr>
                  <a:t>Sử dụng cách đặt nhân tử chung và cách dùng hằng đẳng thức.</a:t>
                </a:r>
                <a:endParaRPr lang="en-ZW" sz="2600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buNone/>
                </a:pPr>
                <a:r>
                  <a:rPr lang="nl-NL" sz="2600" b="1" i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Bài tập 1: </a:t>
                </a:r>
                <a:r>
                  <a:rPr lang="nl-NL" sz="26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Phân tích các đa thức sau thành nhân tử.</a:t>
                </a:r>
                <a:endParaRPr lang="en-ZW" sz="26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buNone/>
                </a:pP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		</a:t>
                </a:r>
                <a:r>
                  <a:rPr lang="nl-NL" sz="26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a)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ZW" sz="2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nl-NL" sz="2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nl-NL" sz="260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nl-NL" sz="2600" i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−</m:t>
                    </m:r>
                    <m:r>
                      <a:rPr lang="nl-NL" sz="2600" i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𝑥</m:t>
                    </m:r>
                  </m:oMath>
                </a14:m>
                <a:endParaRPr lang="en-ZW" sz="26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buNone/>
                </a:pPr>
                <a:r>
                  <a:rPr lang="en-US" sz="26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      		</a:t>
                </a:r>
                <a:r>
                  <a:rPr lang="nl-NL" sz="26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b)</a:t>
                </a:r>
                <a14:m>
                  <m:oMath xmlns:m="http://schemas.openxmlformats.org/officeDocument/2006/math">
                    <m:r>
                      <a:rPr lang="en-US" sz="2600" b="0" i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nl-NL" sz="260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5</m:t>
                    </m:r>
                    <m:sSup>
                      <m:sSupPr>
                        <m:ctrlPr>
                          <a:rPr lang="en-ZW" sz="2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2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nl-NL" sz="260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ZW" sz="2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2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𝑥</m:t>
                        </m:r>
                        <m:r>
                          <a:rPr lang="nl-NL" sz="2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nl-NL" sz="260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2</m:t>
                        </m:r>
                        <m:r>
                          <a:rPr lang="nl-NL" sz="2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𝑦</m:t>
                        </m:r>
                      </m:e>
                    </m:d>
                    <m:r>
                      <a:rPr lang="nl-NL" sz="2600" i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−</m:t>
                    </m:r>
                    <m:r>
                      <a:rPr lang="nl-NL" sz="260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15</m:t>
                    </m:r>
                    <m:r>
                      <a:rPr lang="nl-NL" sz="2600" i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𝑥</m:t>
                    </m:r>
                    <m:d>
                      <m:dPr>
                        <m:ctrlPr>
                          <a:rPr lang="en-ZW" sz="2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2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𝑥</m:t>
                        </m:r>
                        <m:r>
                          <a:rPr lang="nl-NL" sz="2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nl-NL" sz="260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2</m:t>
                        </m:r>
                        <m:r>
                          <a:rPr lang="nl-NL" sz="2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𝑦</m:t>
                        </m:r>
                      </m:e>
                    </m:d>
                  </m:oMath>
                </a14:m>
                <a:endParaRPr lang="en-ZW" sz="26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buNone/>
                </a:pPr>
                <a:r>
                  <a:rPr lang="nl-NL" sz="26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      		c) </a:t>
                </a:r>
                <a14:m>
                  <m:oMath xmlns:m="http://schemas.openxmlformats.org/officeDocument/2006/math">
                    <m:r>
                      <a:rPr lang="nl-NL" sz="260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3</m:t>
                    </m:r>
                    <m:d>
                      <m:dPr>
                        <m:ctrlPr>
                          <a:rPr lang="en-ZW" sz="2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2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𝑥</m:t>
                        </m:r>
                        <m:r>
                          <a:rPr lang="nl-NL" sz="2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nl-NL" sz="2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𝑦</m:t>
                        </m:r>
                      </m:e>
                    </m:d>
                    <m:r>
                      <a:rPr lang="nl-NL" sz="2600" i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−</m:t>
                    </m:r>
                    <m:r>
                      <a:rPr lang="nl-NL" sz="260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5</m:t>
                    </m:r>
                    <m:r>
                      <a:rPr lang="nl-NL" sz="2600" i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𝑥</m:t>
                    </m:r>
                    <m:d>
                      <m:dPr>
                        <m:ctrlPr>
                          <a:rPr lang="en-ZW" sz="2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2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𝑦</m:t>
                        </m:r>
                        <m:r>
                          <a:rPr lang="nl-NL" sz="2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nl-NL" sz="2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endParaRPr lang="en-ZW" sz="2600" dirty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buNone/>
                </a:pPr>
                <a:endParaRPr lang="en-ZW" sz="2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Content Placeholder 2" descr="OPL20U25GSXzBJYl68kk8uQGfFKzs7yb1M4KJWUiLk6ZEvGF+qCIPSnY57AbBFCvTW2023.15.119+K4lPs7H94VUqPe2XwIsfPRnrXQE//QTEXxb8/8N4CNc6FpgZahzpTjFhMzSA7T/nHJa11DE8Ng2TP3iAmRczFlmslSuUNOgUeb6yRvs0=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33680" y="895350"/>
                <a:ext cx="8686800" cy="2876549"/>
              </a:xfrm>
              <a:blipFill>
                <a:blip r:embed="rId4"/>
                <a:stretch>
                  <a:fillRect l="-1263" t="-1907" b="-48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2" descr="OPL20U25GSXzBJYl68kk8uQGfFKzs7yb1M4KJWUiLk6ZEvGF+qCIPSnY57AbBFCvTW2023.15.11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0" y="-246221"/>
            <a:ext cx="184731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ZW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5080" y="0"/>
            <a:ext cx="9144000" cy="49244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9: PHÂN TÍCH ĐA THỨC THÀNH NHÂN TỬ (</a:t>
            </a:r>
            <a:r>
              <a:rPr lang="en-US" sz="2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5 Minute Timer (Nho)" descr="OPL20U25GSXzBJYl68kk8uQGfFKzs7yb1M4KJWUiLk6ZEvGF+qCIPSnY57AbBFCvTW2023.15.119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3E62E3BF-A082-89FE-4142-FF262B8723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84502" y="4229099"/>
            <a:ext cx="1258054" cy="731520"/>
          </a:xfrm>
          <a:prstGeom prst="rect">
            <a:avLst/>
          </a:prstGeom>
        </p:spPr>
      </p:pic>
      <p:sp>
        <p:nvSpPr>
          <p:cNvPr id="7" name="Explosion 1 6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1386676" y="3679219"/>
            <a:ext cx="4969727" cy="1475679"/>
          </a:xfrm>
          <a:prstGeom prst="irregularSeal1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HOẠT ĐỘNG NHÓM</a:t>
            </a:r>
          </a:p>
        </p:txBody>
      </p:sp>
    </p:spTree>
    <p:extLst>
      <p:ext uri="{BB962C8B-B14F-4D97-AF65-F5344CB8AC3E}">
        <p14:creationId xmlns:p14="http://schemas.microsoft.com/office/powerpoint/2010/main" val="69158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2023.15.119+K4lPs7H94VUqPe2XwIsfPRnrXQE//QTEXxb8/8N4CNc6FpgZahzpTjFhMzSA7T/nHJa11DE8Ng2TP3iAmRczFlmslSuUNOgUeb6yRvs0="/>
          <p:cNvSpPr>
            <a:spLocks noGrp="1"/>
          </p:cNvSpPr>
          <p:nvPr>
            <p:ph type="title"/>
          </p:nvPr>
        </p:nvSpPr>
        <p:spPr>
          <a:xfrm>
            <a:off x="223520" y="285750"/>
            <a:ext cx="8915400" cy="857250"/>
          </a:xfrm>
        </p:spPr>
        <p:txBody>
          <a:bodyPr>
            <a:noAutofit/>
          </a:bodyPr>
          <a:lstStyle/>
          <a:p>
            <a:pPr algn="l"/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ZW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ZW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endParaRPr lang="en-ZW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 descr="OPL20U25GSXzBJYl68kk8uQGfFKzs7yb1M4KJWUiLk6ZEvGF+qCIPSnY57AbBFCvTW2023.15.119+K4lPs7H94VUqPe2XwIsfPRnrXQE//QTEXxb8/8N4CNc6FpgZahzpTjFhMzSA7T/nHJa11DE8Ng2TP3iAmRczFlmslSuUNOgUeb6yRvs0="/>
              <p:cNvSpPr>
                <a:spLocks noGrp="1"/>
              </p:cNvSpPr>
              <p:nvPr>
                <p:ph idx="1"/>
              </p:nvPr>
            </p:nvSpPr>
            <p:spPr>
              <a:xfrm>
                <a:off x="233680" y="895350"/>
                <a:ext cx="8686800" cy="2876549"/>
              </a:xfrm>
            </p:spPr>
            <p:txBody>
              <a:bodyPr>
                <a:normAutofit/>
              </a:bodyPr>
              <a:lstStyle/>
              <a:p>
                <a:pPr marL="0" indent="0">
                  <a:spcBef>
                    <a:spcPts val="100"/>
                  </a:spcBef>
                  <a:buNone/>
                </a:pPr>
                <a:r>
                  <a:rPr lang="en-US" sz="2600" b="1" i="1" dirty="0">
                    <a:latin typeface="Times New Roman" pitchFamily="18" charset="0"/>
                    <a:cs typeface="Times New Roman" pitchFamily="18" charset="0"/>
                  </a:rPr>
                  <a:t>Phương </a:t>
                </a:r>
                <a:r>
                  <a:rPr lang="en-US" sz="2600" b="1" i="1" dirty="0" err="1">
                    <a:latin typeface="Times New Roman" pitchFamily="18" charset="0"/>
                    <a:cs typeface="Times New Roman" pitchFamily="18" charset="0"/>
                  </a:rPr>
                  <a:t>pháp</a:t>
                </a:r>
                <a:r>
                  <a:rPr lang="en-US" sz="2600" b="1" i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600" b="1" i="1" dirty="0" err="1">
                    <a:latin typeface="Times New Roman" pitchFamily="18" charset="0"/>
                    <a:cs typeface="Times New Roman" pitchFamily="18" charset="0"/>
                  </a:rPr>
                  <a:t>giải</a:t>
                </a:r>
                <a:r>
                  <a:rPr lang="en-US" sz="2600" b="1" i="1" dirty="0">
                    <a:latin typeface="Times New Roman" pitchFamily="18" charset="0"/>
                    <a:cs typeface="Times New Roman" pitchFamily="18" charset="0"/>
                  </a:rPr>
                  <a:t>:</a:t>
                </a:r>
                <a:endParaRPr lang="en-ZW" sz="2600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spcBef>
                    <a:spcPts val="100"/>
                  </a:spcBef>
                  <a:buNone/>
                </a:pPr>
                <a:r>
                  <a:rPr lang="nl-NL" sz="2600" dirty="0">
                    <a:latin typeface="Times New Roman" pitchFamily="18" charset="0"/>
                    <a:cs typeface="Times New Roman" pitchFamily="18" charset="0"/>
                  </a:rPr>
                  <a:t>Sử dụng cách đặt nhân tử chung và cách dùng hằng đẳng thức.</a:t>
                </a:r>
                <a:endParaRPr lang="en-ZW" sz="2600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spcBef>
                    <a:spcPts val="100"/>
                  </a:spcBef>
                  <a:buNone/>
                </a:pPr>
                <a:r>
                  <a:rPr lang="nl-NL" sz="2600" b="1" i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Bài tập 1: </a:t>
                </a:r>
                <a:r>
                  <a:rPr lang="nl-NL" sz="26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Phân tích các đa thức sau thành nhân tử.</a:t>
                </a:r>
                <a:endParaRPr lang="en-ZW" sz="26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spcBef>
                    <a:spcPts val="100"/>
                  </a:spcBef>
                  <a:buNone/>
                </a:pPr>
                <a:r>
                  <a:rPr lang="nl-NL" sz="2600" dirty="0">
                    <a:latin typeface="Times New Roman" pitchFamily="18" charset="0"/>
                    <a:cs typeface="Times New Roman" pitchFamily="18" charset="0"/>
                  </a:rPr>
                  <a:t>		</a:t>
                </a:r>
                <a:r>
                  <a:rPr lang="nl-NL" sz="26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a)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ZW" sz="2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nl-NL" sz="2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nl-NL" sz="260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nl-NL" sz="2600" i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−</m:t>
                    </m:r>
                    <m:r>
                      <a:rPr lang="nl-NL" sz="2600" i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𝑥</m:t>
                    </m:r>
                  </m:oMath>
                </a14:m>
                <a:endParaRPr lang="en-ZW" sz="26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spcBef>
                    <a:spcPts val="100"/>
                  </a:spcBef>
                  <a:buNone/>
                </a:pPr>
                <a:r>
                  <a:rPr lang="nl-NL" sz="26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		b)</a:t>
                </a:r>
                <a14:m>
                  <m:oMath xmlns:m="http://schemas.openxmlformats.org/officeDocument/2006/math">
                    <m:r>
                      <a:rPr lang="en-US" sz="2600" b="0" i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nl-NL" sz="260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5</m:t>
                    </m:r>
                    <m:sSup>
                      <m:sSupPr>
                        <m:ctrlPr>
                          <a:rPr lang="en-ZW" sz="2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2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nl-NL" sz="260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ZW" sz="2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2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𝑥</m:t>
                        </m:r>
                        <m:r>
                          <a:rPr lang="nl-NL" sz="2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nl-NL" sz="260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2</m:t>
                        </m:r>
                        <m:r>
                          <a:rPr lang="nl-NL" sz="2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𝑦</m:t>
                        </m:r>
                      </m:e>
                    </m:d>
                    <m:r>
                      <a:rPr lang="nl-NL" sz="2600" i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−</m:t>
                    </m:r>
                    <m:r>
                      <a:rPr lang="nl-NL" sz="260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15</m:t>
                    </m:r>
                    <m:r>
                      <a:rPr lang="nl-NL" sz="2600" i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𝑥</m:t>
                    </m:r>
                    <m:d>
                      <m:dPr>
                        <m:ctrlPr>
                          <a:rPr lang="en-ZW" sz="2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2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𝑥</m:t>
                        </m:r>
                        <m:r>
                          <a:rPr lang="nl-NL" sz="2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nl-NL" sz="260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2</m:t>
                        </m:r>
                        <m:r>
                          <a:rPr lang="nl-NL" sz="2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𝑦</m:t>
                        </m:r>
                      </m:e>
                    </m:d>
                  </m:oMath>
                </a14:m>
                <a:endParaRPr lang="en-ZW" sz="26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spcBef>
                    <a:spcPts val="100"/>
                  </a:spcBef>
                  <a:buNone/>
                </a:pPr>
                <a:r>
                  <a:rPr lang="nl-NL" sz="26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		c) </a:t>
                </a:r>
                <a14:m>
                  <m:oMath xmlns:m="http://schemas.openxmlformats.org/officeDocument/2006/math">
                    <m:r>
                      <a:rPr lang="nl-NL" sz="260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3</m:t>
                    </m:r>
                    <m:d>
                      <m:dPr>
                        <m:ctrlPr>
                          <a:rPr lang="en-ZW" sz="2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2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𝑥</m:t>
                        </m:r>
                        <m:r>
                          <a:rPr lang="nl-NL" sz="2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nl-NL" sz="2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𝑦</m:t>
                        </m:r>
                      </m:e>
                    </m:d>
                    <m:r>
                      <a:rPr lang="nl-NL" sz="2600" i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−</m:t>
                    </m:r>
                    <m:r>
                      <a:rPr lang="nl-NL" sz="260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5</m:t>
                    </m:r>
                    <m:r>
                      <a:rPr lang="nl-NL" sz="2600" i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𝑥</m:t>
                    </m:r>
                    <m:d>
                      <m:dPr>
                        <m:ctrlPr>
                          <a:rPr lang="en-ZW" sz="2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2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𝑦</m:t>
                        </m:r>
                        <m:r>
                          <a:rPr lang="nl-NL" sz="2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nl-NL" sz="2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endParaRPr lang="en-ZW" sz="2600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spcBef>
                    <a:spcPts val="100"/>
                  </a:spcBef>
                  <a:buNone/>
                </a:pPr>
                <a:endParaRPr lang="en-ZW" sz="2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Content Placeholder 2" descr="OPL20U25GSXzBJYl68kk8uQGfFKzs7yb1M4KJWUiLk6ZEvGF+qCIPSnY57AbBFCvTW2023.15.119+K4lPs7H94VUqPe2XwIsfPRnrXQE//QTEXxb8/8N4CNc6FpgZahzpTjFhMzSA7T/nHJa11DE8Ng2TP3iAmRczFlmslSuUNOgUeb6yRvs0=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33680" y="895350"/>
                <a:ext cx="8686800" cy="2876549"/>
              </a:xfrm>
              <a:blipFill>
                <a:blip r:embed="rId2"/>
                <a:stretch>
                  <a:fillRect l="-1263" t="-1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2" descr="OPL20U25GSXzBJYl68kk8uQGfFKzs7yb1M4KJWUiLk6ZEvGF+qCIPSnY57AbBFCvTW2023.15.11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0" y="-246221"/>
            <a:ext cx="184731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ZW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5080" y="0"/>
            <a:ext cx="9144000" cy="49244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9: PHÂN TÍCH ĐA THỨC THÀNH NHÂN TỬ (</a:t>
            </a:r>
            <a:r>
              <a:rPr lang="en-US" sz="2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 descr="OPL20U25GSXzBJYl68kk8uQGfFKzs7yb1M4KJWUiLk6ZEvGF+qCIPSnY57AbBFCvTW2023.15.11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155EE3C-A910-490D-BE9D-95B1C9F7D086}"/>
                  </a:ext>
                </a:extLst>
              </p:cNvPr>
              <p:cNvSpPr/>
              <p:nvPr/>
            </p:nvSpPr>
            <p:spPr>
              <a:xfrm>
                <a:off x="1524000" y="3409950"/>
                <a:ext cx="1545231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600" dirty="0">
                    <a:latin typeface="Times New Roman" pitchFamily="18" charset="0"/>
                    <a:cs typeface="Times New Roman" pitchFamily="18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ZW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2600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nl-NL" sz="260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nl-NL" sz="2600" i="1">
                        <a:latin typeface="Cambria Math"/>
                      </a:rPr>
                      <m:t>−</m:t>
                    </m:r>
                    <m:r>
                      <a:rPr lang="nl-NL" sz="2600" i="1">
                        <a:latin typeface="Cambria Math"/>
                      </a:rPr>
                      <m:t>𝑥</m:t>
                    </m:r>
                  </m:oMath>
                </a14:m>
                <a:endParaRPr lang="en-ZW" sz="2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Rectangle 10" descr="OPL20U25GSXzBJYl68kk8uQGfFKzs7yb1M4KJWUiLk6ZEvGF+qCIPSnY57AbBFCvTW2023.15.11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155EE3C-A910-490D-BE9D-95B1C9F7D0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3409950"/>
                <a:ext cx="1545231" cy="492443"/>
              </a:xfrm>
              <a:prstGeom prst="rect">
                <a:avLst/>
              </a:prstGeom>
              <a:blipFill>
                <a:blip r:embed="rId3"/>
                <a:stretch>
                  <a:fillRect l="-1581" t="-11111" b="-30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 descr="OPL20U25GSXzBJYl68kk8uQGfFKzs7yb1M4KJWUiLk6ZEvGF+qCIPSnY57AbBFCvTW2023.15.11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525C5E8-6756-4BCD-9E25-A1373520891D}"/>
                  </a:ext>
                </a:extLst>
              </p:cNvPr>
              <p:cNvSpPr txBox="1"/>
              <p:nvPr/>
            </p:nvSpPr>
            <p:spPr>
              <a:xfrm>
                <a:off x="3069231" y="3435848"/>
                <a:ext cx="2133600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r>
                      <a:rPr lang="nl-NL" sz="2600" i="1">
                        <a:latin typeface="Cambria Math"/>
                      </a:rPr>
                      <m:t>𝑥</m:t>
                    </m:r>
                    <m:d>
                      <m:dPr>
                        <m:ctrlPr>
                          <a:rPr lang="en-ZW" sz="2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2600" i="1">
                            <a:latin typeface="Cambria Math"/>
                          </a:rPr>
                          <m:t>𝑥</m:t>
                        </m:r>
                        <m:r>
                          <a:rPr lang="nl-NL" sz="2600" i="1">
                            <a:latin typeface="Cambria Math"/>
                          </a:rPr>
                          <m:t>−</m:t>
                        </m:r>
                        <m:r>
                          <a:rPr lang="nl-NL" sz="2600">
                            <a:latin typeface="Cambria Math"/>
                          </a:rPr>
                          <m:t>1</m:t>
                        </m:r>
                      </m:e>
                    </m:d>
                  </m:oMath>
                </a14:m>
                <a:endParaRPr lang="en-ZW" sz="2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 descr="OPL20U25GSXzBJYl68kk8uQGfFKzs7yb1M4KJWUiLk6ZEvGF+qCIPSnY57AbBFCvTW2023.15.11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525C5E8-6756-4BCD-9E25-A137352089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9231" y="3435848"/>
                <a:ext cx="2133600" cy="492443"/>
              </a:xfrm>
              <a:prstGeom prst="rect">
                <a:avLst/>
              </a:prstGeom>
              <a:blipFill>
                <a:blip r:embed="rId4"/>
                <a:stretch>
                  <a:fillRect l="-5143" t="-12500" b="-3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6" name="Table 15" descr="OPL20U25GSXzBJYl68kk8uQGfFKzs7yb1M4KJWUiLk6ZEvGF+qCIPSnY57AbBFCvTW2023.15.11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9EA6978-C8FB-4485-AC41-3E3983568A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5702160"/>
              </p:ext>
            </p:extLst>
          </p:nvPr>
        </p:nvGraphicFramePr>
        <p:xfrm>
          <a:off x="181204" y="3437573"/>
          <a:ext cx="983124" cy="4648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831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pPr algn="l"/>
                      <a:r>
                        <a:rPr lang="en-US" sz="2600" i="1" kern="1200" dirty="0" err="1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Giải</a:t>
                      </a:r>
                      <a:r>
                        <a:rPr lang="en-US" sz="2600" i="1" kern="12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:</a:t>
                      </a:r>
                      <a:endParaRPr lang="en-ZW" sz="2600" i="1" kern="12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879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5.11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685800" y="235118"/>
            <a:ext cx="3143250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2023.15.11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3962400" y="1518024"/>
            <a:ext cx="4648200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MỞ ĐẦU/ KHỞI ĐỘNG</a:t>
            </a:r>
            <a:endParaRPr lang="en-US" sz="3200" dirty="0"/>
          </a:p>
        </p:txBody>
      </p:sp>
      <p:pic>
        <p:nvPicPr>
          <p:cNvPr id="6" name="Hình ảnh 5" descr="OPL20U25GSXzBJYl68kk8uQGfFKzs7yb1M4KJWUiLk6ZEvGF+qCIPSnY57AbBFCvTW2023.15.11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4143E7E-651B-40FB-A4A2-3F088BFE4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4572000" y="2190750"/>
            <a:ext cx="1752600" cy="169666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4920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2023.15.119+K4lPs7H94VUqPe2XwIsfPRnrXQE//QTEXxb8/8N4CNc6FpgZahzpTjFhMzSA7T/nHJa11DE8Ng2TP3iAmRczFlmslSuUNOgUeb6yRvs0="/>
          <p:cNvSpPr>
            <a:spLocks noGrp="1"/>
          </p:cNvSpPr>
          <p:nvPr>
            <p:ph type="title"/>
          </p:nvPr>
        </p:nvSpPr>
        <p:spPr>
          <a:xfrm>
            <a:off x="223520" y="285750"/>
            <a:ext cx="8915400" cy="857250"/>
          </a:xfrm>
        </p:spPr>
        <p:txBody>
          <a:bodyPr>
            <a:noAutofit/>
          </a:bodyPr>
          <a:lstStyle/>
          <a:p>
            <a:pPr algn="l"/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ZW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ZW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endParaRPr lang="en-ZW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 descr="OPL20U25GSXzBJYl68kk8uQGfFKzs7yb1M4KJWUiLk6ZEvGF+qCIPSnY57AbBFCvTW2023.15.119+K4lPs7H94VUqPe2XwIsfPRnrXQE//QTEXxb8/8N4CNc6FpgZahzpTjFhMzSA7T/nHJa11DE8Ng2TP3iAmRczFlmslSuUNOgUeb6yRvs0="/>
              <p:cNvSpPr>
                <a:spLocks noGrp="1"/>
              </p:cNvSpPr>
              <p:nvPr>
                <p:ph idx="1"/>
              </p:nvPr>
            </p:nvSpPr>
            <p:spPr>
              <a:xfrm>
                <a:off x="233680" y="895350"/>
                <a:ext cx="8686800" cy="2876549"/>
              </a:xfrm>
            </p:spPr>
            <p:txBody>
              <a:bodyPr>
                <a:normAutofit/>
              </a:bodyPr>
              <a:lstStyle/>
              <a:p>
                <a:pPr marL="0" indent="0">
                  <a:spcBef>
                    <a:spcPts val="100"/>
                  </a:spcBef>
                  <a:buNone/>
                </a:pPr>
                <a:r>
                  <a:rPr lang="en-US" sz="2600" b="1" i="1" dirty="0">
                    <a:latin typeface="Times New Roman" pitchFamily="18" charset="0"/>
                    <a:cs typeface="Times New Roman" pitchFamily="18" charset="0"/>
                  </a:rPr>
                  <a:t>Phương </a:t>
                </a:r>
                <a:r>
                  <a:rPr lang="en-US" sz="2600" b="1" i="1" dirty="0" err="1">
                    <a:latin typeface="Times New Roman" pitchFamily="18" charset="0"/>
                    <a:cs typeface="Times New Roman" pitchFamily="18" charset="0"/>
                  </a:rPr>
                  <a:t>pháp</a:t>
                </a:r>
                <a:r>
                  <a:rPr lang="en-US" sz="2600" b="1" i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600" b="1" i="1" dirty="0" err="1">
                    <a:latin typeface="Times New Roman" pitchFamily="18" charset="0"/>
                    <a:cs typeface="Times New Roman" pitchFamily="18" charset="0"/>
                  </a:rPr>
                  <a:t>giải</a:t>
                </a:r>
                <a:r>
                  <a:rPr lang="en-US" sz="2600" b="1" i="1" dirty="0">
                    <a:latin typeface="Times New Roman" pitchFamily="18" charset="0"/>
                    <a:cs typeface="Times New Roman" pitchFamily="18" charset="0"/>
                  </a:rPr>
                  <a:t>:</a:t>
                </a:r>
                <a:endParaRPr lang="en-ZW" sz="2600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spcBef>
                    <a:spcPts val="100"/>
                  </a:spcBef>
                  <a:buNone/>
                </a:pPr>
                <a:r>
                  <a:rPr lang="nl-NL" sz="2600" dirty="0">
                    <a:latin typeface="Times New Roman" pitchFamily="18" charset="0"/>
                    <a:cs typeface="Times New Roman" pitchFamily="18" charset="0"/>
                  </a:rPr>
                  <a:t>Sử dụng cách đặt nhân tử chung và cách dùng hằng đẳng thức.</a:t>
                </a:r>
                <a:endParaRPr lang="en-ZW" sz="2600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spcBef>
                    <a:spcPts val="100"/>
                  </a:spcBef>
                  <a:buNone/>
                </a:pPr>
                <a:r>
                  <a:rPr lang="nl-NL" sz="2600" b="1" i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Bài tập 1: </a:t>
                </a:r>
                <a:r>
                  <a:rPr lang="nl-NL" sz="26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Phân tích các đa thức sau thành nhân tử.</a:t>
                </a:r>
                <a:endParaRPr lang="en-ZW" sz="26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spcBef>
                    <a:spcPts val="100"/>
                  </a:spcBef>
                  <a:buNone/>
                </a:pPr>
                <a:r>
                  <a:rPr lang="nl-NL" sz="2600" dirty="0">
                    <a:latin typeface="Times New Roman" pitchFamily="18" charset="0"/>
                    <a:cs typeface="Times New Roman" pitchFamily="18" charset="0"/>
                  </a:rPr>
                  <a:t>		</a:t>
                </a:r>
                <a:r>
                  <a:rPr lang="nl-NL" sz="26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a)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ZW" sz="2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nl-NL" sz="2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nl-NL" sz="260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nl-NL" sz="2600" i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−</m:t>
                    </m:r>
                    <m:r>
                      <a:rPr lang="nl-NL" sz="2600" i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𝑥</m:t>
                    </m:r>
                  </m:oMath>
                </a14:m>
                <a:endParaRPr lang="en-ZW" sz="26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spcBef>
                    <a:spcPts val="100"/>
                  </a:spcBef>
                  <a:buNone/>
                </a:pPr>
                <a:r>
                  <a:rPr lang="nl-NL" sz="26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		b)</a:t>
                </a:r>
                <a14:m>
                  <m:oMath xmlns:m="http://schemas.openxmlformats.org/officeDocument/2006/math">
                    <m:r>
                      <a:rPr lang="en-US" sz="2600" b="0" i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nl-NL" sz="260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5</m:t>
                    </m:r>
                    <m:sSup>
                      <m:sSupPr>
                        <m:ctrlPr>
                          <a:rPr lang="en-ZW" sz="2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2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nl-NL" sz="260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ZW" sz="2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2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𝑥</m:t>
                        </m:r>
                        <m:r>
                          <a:rPr lang="nl-NL" sz="2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nl-NL" sz="260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2</m:t>
                        </m:r>
                        <m:r>
                          <a:rPr lang="nl-NL" sz="2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𝑦</m:t>
                        </m:r>
                      </m:e>
                    </m:d>
                    <m:r>
                      <a:rPr lang="nl-NL" sz="2600" i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−</m:t>
                    </m:r>
                    <m:r>
                      <a:rPr lang="nl-NL" sz="260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15</m:t>
                    </m:r>
                    <m:r>
                      <a:rPr lang="nl-NL" sz="2600" i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𝑥</m:t>
                    </m:r>
                    <m:d>
                      <m:dPr>
                        <m:ctrlPr>
                          <a:rPr lang="en-ZW" sz="2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2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𝑥</m:t>
                        </m:r>
                        <m:r>
                          <a:rPr lang="nl-NL" sz="2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nl-NL" sz="260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2</m:t>
                        </m:r>
                        <m:r>
                          <a:rPr lang="nl-NL" sz="2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𝑦</m:t>
                        </m:r>
                      </m:e>
                    </m:d>
                  </m:oMath>
                </a14:m>
                <a:endParaRPr lang="en-ZW" sz="26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spcBef>
                    <a:spcPts val="100"/>
                  </a:spcBef>
                  <a:buNone/>
                </a:pPr>
                <a:r>
                  <a:rPr lang="nl-NL" sz="26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		c) </a:t>
                </a:r>
                <a14:m>
                  <m:oMath xmlns:m="http://schemas.openxmlformats.org/officeDocument/2006/math">
                    <m:r>
                      <a:rPr lang="nl-NL" sz="260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3</m:t>
                    </m:r>
                    <m:d>
                      <m:dPr>
                        <m:ctrlPr>
                          <a:rPr lang="en-ZW" sz="2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2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𝑥</m:t>
                        </m:r>
                        <m:r>
                          <a:rPr lang="nl-NL" sz="2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nl-NL" sz="2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𝑦</m:t>
                        </m:r>
                      </m:e>
                    </m:d>
                    <m:r>
                      <a:rPr lang="nl-NL" sz="2600" i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−</m:t>
                    </m:r>
                    <m:r>
                      <a:rPr lang="nl-NL" sz="260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5</m:t>
                    </m:r>
                    <m:r>
                      <a:rPr lang="nl-NL" sz="2600" i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𝑥</m:t>
                    </m:r>
                    <m:d>
                      <m:dPr>
                        <m:ctrlPr>
                          <a:rPr lang="en-ZW" sz="2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2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𝑦</m:t>
                        </m:r>
                        <m:r>
                          <a:rPr lang="nl-NL" sz="2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nl-NL" sz="2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endParaRPr lang="en-ZW" sz="26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Content Placeholder 2" descr="OPL20U25GSXzBJYl68kk8uQGfFKzs7yb1M4KJWUiLk6ZEvGF+qCIPSnY57AbBFCvTW2023.15.119+K4lPs7H94VUqPe2XwIsfPRnrXQE//QTEXxb8/8N4CNc6FpgZahzpTjFhMzSA7T/nHJa11DE8Ng2TP3iAmRczFlmslSuUNOgUeb6yRvs0=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33680" y="895350"/>
                <a:ext cx="8686800" cy="2876549"/>
              </a:xfrm>
              <a:blipFill>
                <a:blip r:embed="rId3"/>
                <a:stretch>
                  <a:fillRect l="-1263" t="-1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2" descr="OPL20U25GSXzBJYl68kk8uQGfFKzs7yb1M4KJWUiLk6ZEvGF+qCIPSnY57AbBFCvTW2023.15.11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0" y="-246221"/>
            <a:ext cx="184731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ZW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5080" y="0"/>
            <a:ext cx="9144000" cy="49244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9: PHÂN TÍCH ĐA THỨC THÀNH NHÂN TỬ (</a:t>
            </a:r>
            <a:r>
              <a:rPr lang="en-US" sz="2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 descr="OPL20U25GSXzBJYl68kk8uQGfFKzs7yb1M4KJWUiLk6ZEvGF+qCIPSnY57AbBFCvTW2023.15.11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E4D3F48-7D79-4A86-B8B0-B010E35F1A1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00200" y="3432285"/>
                <a:ext cx="5334000" cy="69598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57175" indent="-257175" algn="l" defTabSz="6858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57213" indent="-214313" algn="l" defTabSz="6858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itchFamily="34" charset="0"/>
                  <a:buNone/>
                </a:pPr>
                <a:r>
                  <a:rPr lang="nl-NL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</a:t>
                </a:r>
                <a14:m>
                  <m:oMath xmlns:m="http://schemas.openxmlformats.org/officeDocument/2006/math">
                    <m:r>
                      <a:rPr lang="en-US" sz="2600" smtClean="0">
                        <a:latin typeface="Cambria Math"/>
                      </a:rPr>
                      <m:t> </m:t>
                    </m:r>
                    <m:r>
                      <a:rPr lang="nl-NL" sz="2600">
                        <a:latin typeface="Cambria Math"/>
                      </a:rPr>
                      <m:t>5</m:t>
                    </m:r>
                    <m:sSup>
                      <m:sSupPr>
                        <m:ctrlPr>
                          <a:rPr lang="en-ZW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2600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nl-NL" sz="2600">
                            <a:latin typeface="Cambria Math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ZW" sz="2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2600" i="1">
                            <a:latin typeface="Cambria Math"/>
                          </a:rPr>
                          <m:t>𝑥</m:t>
                        </m:r>
                        <m:r>
                          <a:rPr lang="nl-NL" sz="2600" i="1">
                            <a:latin typeface="Cambria Math"/>
                          </a:rPr>
                          <m:t>−</m:t>
                        </m:r>
                        <m:r>
                          <a:rPr lang="nl-NL" sz="2600">
                            <a:latin typeface="Cambria Math"/>
                          </a:rPr>
                          <m:t>2</m:t>
                        </m:r>
                        <m:r>
                          <a:rPr lang="nl-NL" sz="2600" i="1">
                            <a:latin typeface="Cambria Math"/>
                          </a:rPr>
                          <m:t>𝑦</m:t>
                        </m:r>
                      </m:e>
                    </m:d>
                    <m:r>
                      <a:rPr lang="nl-NL" sz="2600" i="1">
                        <a:latin typeface="Cambria Math"/>
                      </a:rPr>
                      <m:t>−</m:t>
                    </m:r>
                    <m:r>
                      <a:rPr lang="nl-NL" sz="2600">
                        <a:latin typeface="Cambria Math"/>
                      </a:rPr>
                      <m:t>15</m:t>
                    </m:r>
                    <m:r>
                      <a:rPr lang="nl-NL" sz="2600" i="1">
                        <a:latin typeface="Cambria Math"/>
                      </a:rPr>
                      <m:t>𝑥</m:t>
                    </m:r>
                    <m:d>
                      <m:dPr>
                        <m:ctrlPr>
                          <a:rPr lang="en-ZW" sz="2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2600" i="1">
                            <a:latin typeface="Cambria Math"/>
                          </a:rPr>
                          <m:t>𝑥</m:t>
                        </m:r>
                        <m:r>
                          <a:rPr lang="nl-NL" sz="2600" i="1">
                            <a:latin typeface="Cambria Math"/>
                          </a:rPr>
                          <m:t>−</m:t>
                        </m:r>
                        <m:r>
                          <a:rPr lang="nl-NL" sz="2600">
                            <a:latin typeface="Cambria Math"/>
                          </a:rPr>
                          <m:t>2</m:t>
                        </m:r>
                        <m:r>
                          <a:rPr lang="nl-NL" sz="2600" i="1">
                            <a:latin typeface="Cambria Math"/>
                          </a:rPr>
                          <m:t>𝑦</m:t>
                        </m:r>
                      </m:e>
                    </m:d>
                  </m:oMath>
                </a14:m>
                <a:endParaRPr lang="en-US" sz="26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Content Placeholder 2" descr="OPL20U25GSXzBJYl68kk8uQGfFKzs7yb1M4KJWUiLk6ZEvGF+qCIPSnY57AbBFCvTW2023.15.11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E4D3F48-7D79-4A86-B8B0-B010E35F1A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3432285"/>
                <a:ext cx="5334000" cy="695980"/>
              </a:xfrm>
              <a:prstGeom prst="rect">
                <a:avLst/>
              </a:prstGeom>
              <a:blipFill>
                <a:blip r:embed="rId4"/>
                <a:stretch>
                  <a:fillRect l="-2057" t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 descr="OPL20U25GSXzBJYl68kk8uQGfFKzs7yb1M4KJWUiLk6ZEvGF+qCIPSnY57AbBFCvTW2023.15.11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DFFB25C-27E1-48E0-B3AF-1E9C8388F284}"/>
                  </a:ext>
                </a:extLst>
              </p:cNvPr>
              <p:cNvSpPr txBox="1"/>
              <p:nvPr/>
            </p:nvSpPr>
            <p:spPr>
              <a:xfrm>
                <a:off x="1562953" y="3853484"/>
                <a:ext cx="3612078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sz="2600" i="1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ZW" sz="2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600" i="1">
                              <a:latin typeface="Cambria Math"/>
                            </a:rPr>
                            <m:t>𝑥</m:t>
                          </m:r>
                          <m:r>
                            <a:rPr lang="nl-NL" sz="2600" i="1">
                              <a:latin typeface="Cambria Math"/>
                            </a:rPr>
                            <m:t>−</m:t>
                          </m:r>
                          <m:r>
                            <a:rPr lang="nl-NL" sz="2600">
                              <a:latin typeface="Cambria Math"/>
                            </a:rPr>
                            <m:t>2</m:t>
                          </m:r>
                          <m:r>
                            <a:rPr lang="nl-NL" sz="2600" i="1">
                              <a:latin typeface="Cambria Math"/>
                            </a:rPr>
                            <m:t>𝑦</m:t>
                          </m:r>
                        </m:e>
                      </m:d>
                      <m:d>
                        <m:dPr>
                          <m:ctrlPr>
                            <a:rPr lang="en-ZW" sz="2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600">
                              <a:latin typeface="Cambria Math"/>
                            </a:rPr>
                            <m:t>5</m:t>
                          </m:r>
                          <m:sSup>
                            <m:sSupPr>
                              <m:ctrlPr>
                                <a:rPr lang="en-ZW" sz="2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nl-NL" sz="2600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nl-NL" sz="260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nl-NL" sz="2600" i="1">
                              <a:latin typeface="Cambria Math"/>
                            </a:rPr>
                            <m:t>−</m:t>
                          </m:r>
                          <m:r>
                            <a:rPr lang="nl-NL" sz="2600">
                              <a:latin typeface="Cambria Math"/>
                            </a:rPr>
                            <m:t>15</m:t>
                          </m:r>
                          <m:r>
                            <a:rPr lang="nl-NL" sz="2600" i="1"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ZW" sz="2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 descr="OPL20U25GSXzBJYl68kk8uQGfFKzs7yb1M4KJWUiLk6ZEvGF+qCIPSnY57AbBFCvTW2023.15.11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DFFB25C-27E1-48E0-B3AF-1E9C8388F2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2953" y="3853484"/>
                <a:ext cx="3612078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 descr="OPL20U25GSXzBJYl68kk8uQGfFKzs7yb1M4KJWUiLk6ZEvGF+qCIPSnY57AbBFCvTW2023.15.11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EBF7469-61C2-4DC5-A580-90CF5928D691}"/>
                  </a:ext>
                </a:extLst>
              </p:cNvPr>
              <p:cNvSpPr txBox="1"/>
              <p:nvPr/>
            </p:nvSpPr>
            <p:spPr>
              <a:xfrm>
                <a:off x="1562953" y="4273769"/>
                <a:ext cx="3389198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sz="2600" i="1">
                          <a:latin typeface="Cambria Math" pitchFamily="18" charset="0"/>
                          <a:ea typeface="Cambria Math" pitchFamily="18" charset="0"/>
                        </a:rPr>
                        <m:t>=</m:t>
                      </m:r>
                      <m:d>
                        <m:dPr>
                          <m:ctrlPr>
                            <a:rPr lang="en-ZW" sz="2600" i="1">
                              <a:latin typeface="Cambria Math" panose="02040503050406030204" pitchFamily="18" charset="0"/>
                              <a:ea typeface="Cambria Math" pitchFamily="18" charset="0"/>
                            </a:rPr>
                          </m:ctrlPr>
                        </m:dPr>
                        <m:e>
                          <m:r>
                            <a:rPr lang="nl-NL" sz="2600" i="1">
                              <a:latin typeface="Cambria Math" pitchFamily="18" charset="0"/>
                              <a:ea typeface="Cambria Math" pitchFamily="18" charset="0"/>
                            </a:rPr>
                            <m:t>𝑥</m:t>
                          </m:r>
                          <m:r>
                            <a:rPr lang="nl-NL" sz="2600" i="1">
                              <a:latin typeface="Cambria Math" pitchFamily="18" charset="0"/>
                              <a:ea typeface="Cambria Math" pitchFamily="18" charset="0"/>
                            </a:rPr>
                            <m:t>−</m:t>
                          </m:r>
                          <m:r>
                            <a:rPr lang="nl-NL" sz="2600">
                              <a:latin typeface="Cambria Math" pitchFamily="18" charset="0"/>
                              <a:ea typeface="Cambria Math" pitchFamily="18" charset="0"/>
                            </a:rPr>
                            <m:t>2</m:t>
                          </m:r>
                          <m:r>
                            <a:rPr lang="nl-NL" sz="2600" i="1">
                              <a:latin typeface="Cambria Math" panose="02040503050406030204" pitchFamily="18" charset="0"/>
                              <a:ea typeface="Cambria Math" pitchFamily="18" charset="0"/>
                            </a:rPr>
                            <m:t>𝑦</m:t>
                          </m:r>
                        </m:e>
                      </m:d>
                      <m:r>
                        <a:rPr lang="nl-NL" sz="2600">
                          <a:latin typeface="Cambria Math" pitchFamily="18" charset="0"/>
                          <a:ea typeface="Cambria Math" pitchFamily="18" charset="0"/>
                        </a:rPr>
                        <m:t>.5</m:t>
                      </m:r>
                      <m:r>
                        <a:rPr lang="nl-NL" sz="2600" i="1">
                          <a:latin typeface="Cambria Math" pitchFamily="18" charset="0"/>
                          <a:ea typeface="Cambria Math" pitchFamily="18" charset="0"/>
                        </a:rPr>
                        <m:t>𝑥</m:t>
                      </m:r>
                      <m:d>
                        <m:dPr>
                          <m:ctrlPr>
                            <a:rPr lang="en-ZW" sz="2600" i="1">
                              <a:latin typeface="Cambria Math" panose="02040503050406030204" pitchFamily="18" charset="0"/>
                              <a:ea typeface="Cambria Math" pitchFamily="18" charset="0"/>
                            </a:rPr>
                          </m:ctrlPr>
                        </m:dPr>
                        <m:e>
                          <m:r>
                            <a:rPr lang="nl-NL" sz="2600" i="1">
                              <a:latin typeface="Cambria Math" pitchFamily="18" charset="0"/>
                              <a:ea typeface="Cambria Math" pitchFamily="18" charset="0"/>
                            </a:rPr>
                            <m:t>𝑥</m:t>
                          </m:r>
                          <m:r>
                            <a:rPr lang="nl-NL" sz="2600" i="1">
                              <a:latin typeface="Cambria Math" pitchFamily="18" charset="0"/>
                              <a:ea typeface="Cambria Math" pitchFamily="18" charset="0"/>
                            </a:rPr>
                            <m:t>−</m:t>
                          </m:r>
                          <m:r>
                            <a:rPr lang="nl-NL" sz="2600">
                              <a:latin typeface="Cambria Math" pitchFamily="18" charset="0"/>
                              <a:ea typeface="Cambria Math" pitchFamily="18" charset="0"/>
                            </a:rPr>
                            <m:t>3</m:t>
                          </m:r>
                        </m:e>
                      </m:d>
                    </m:oMath>
                  </m:oMathPara>
                </a14:m>
                <a:endParaRPr lang="en-ZW" sz="2600" dirty="0">
                  <a:latin typeface="Times New Roman" panose="02020603050405020304" pitchFamily="18" charset="0"/>
                  <a:ea typeface="Cambria Math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 descr="OPL20U25GSXzBJYl68kk8uQGfFKzs7yb1M4KJWUiLk6ZEvGF+qCIPSnY57AbBFCvTW2023.15.11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EBF7469-61C2-4DC5-A580-90CF5928D6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2953" y="4273769"/>
                <a:ext cx="3389198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 descr="OPL20U25GSXzBJYl68kk8uQGfFKzs7yb1M4KJWUiLk6ZEvGF+qCIPSnY57AbBFCvTW2023.15.11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391AB6A-277B-47AF-98C0-13830949E870}"/>
                  </a:ext>
                </a:extLst>
              </p:cNvPr>
              <p:cNvSpPr txBox="1"/>
              <p:nvPr/>
            </p:nvSpPr>
            <p:spPr>
              <a:xfrm>
                <a:off x="1485900" y="4717303"/>
                <a:ext cx="3389198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2600" dirty="0">
                    <a:latin typeface="Times New Roman" panose="02020603050405020304" pitchFamily="18" charset="0"/>
                    <a:ea typeface="Cambria Math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2600" i="1">
                        <a:latin typeface="Cambria Math" pitchFamily="18" charset="0"/>
                        <a:ea typeface="Cambria Math" pitchFamily="18" charset="0"/>
                      </a:rPr>
                      <m:t>=</m:t>
                    </m:r>
                    <m:r>
                      <a:rPr lang="nl-NL" sz="2600">
                        <a:latin typeface="Cambria Math" pitchFamily="18" charset="0"/>
                        <a:ea typeface="Cambria Math" pitchFamily="18" charset="0"/>
                      </a:rPr>
                      <m:t>5</m:t>
                    </m:r>
                    <m:r>
                      <a:rPr lang="nl-NL" sz="2600" i="1">
                        <a:latin typeface="Cambria Math" pitchFamily="18" charset="0"/>
                        <a:ea typeface="Cambria Math" pitchFamily="18" charset="0"/>
                      </a:rPr>
                      <m:t>𝑥</m:t>
                    </m:r>
                    <m:r>
                      <a:rPr lang="nl-NL" sz="2600">
                        <a:latin typeface="Cambria Math" pitchFamily="18" charset="0"/>
                        <a:ea typeface="Cambria Math" pitchFamily="18" charset="0"/>
                      </a:rPr>
                      <m:t>.</m:t>
                    </m:r>
                    <m:d>
                      <m:dPr>
                        <m:ctrlPr>
                          <a:rPr lang="en-ZW" sz="2600" i="1">
                            <a:latin typeface="Cambria Math" panose="02040503050406030204" pitchFamily="18" charset="0"/>
                            <a:ea typeface="Cambria Math" pitchFamily="18" charset="0"/>
                          </a:rPr>
                        </m:ctrlPr>
                      </m:dPr>
                      <m:e>
                        <m:r>
                          <a:rPr lang="nl-NL" sz="2600" i="1">
                            <a:latin typeface="Cambria Math" pitchFamily="18" charset="0"/>
                            <a:ea typeface="Cambria Math" pitchFamily="18" charset="0"/>
                          </a:rPr>
                          <m:t>𝑥</m:t>
                        </m:r>
                        <m:r>
                          <a:rPr lang="nl-NL" sz="2600" i="1">
                            <a:latin typeface="Cambria Math" pitchFamily="18" charset="0"/>
                            <a:ea typeface="Cambria Math" pitchFamily="18" charset="0"/>
                          </a:rPr>
                          <m:t>−</m:t>
                        </m:r>
                        <m:r>
                          <a:rPr lang="nl-NL" sz="2600">
                            <a:latin typeface="Cambria Math" pitchFamily="18" charset="0"/>
                            <a:ea typeface="Cambria Math" pitchFamily="18" charset="0"/>
                          </a:rPr>
                          <m:t>2</m:t>
                        </m:r>
                        <m:r>
                          <a:rPr lang="nl-NL" sz="2600" i="1">
                            <a:latin typeface="Cambria Math" panose="02040503050406030204" pitchFamily="18" charset="0"/>
                            <a:ea typeface="Cambria Math" pitchFamily="18" charset="0"/>
                          </a:rPr>
                          <m:t>𝑦</m:t>
                        </m:r>
                      </m:e>
                    </m:d>
                    <m:d>
                      <m:dPr>
                        <m:ctrlPr>
                          <a:rPr lang="en-ZW" sz="2600" i="1">
                            <a:latin typeface="Cambria Math" panose="02040503050406030204" pitchFamily="18" charset="0"/>
                            <a:ea typeface="Cambria Math" pitchFamily="18" charset="0"/>
                          </a:rPr>
                        </m:ctrlPr>
                      </m:dPr>
                      <m:e>
                        <m:r>
                          <a:rPr lang="nl-NL" sz="2600" i="1">
                            <a:latin typeface="Cambria Math" pitchFamily="18" charset="0"/>
                            <a:ea typeface="Cambria Math" pitchFamily="18" charset="0"/>
                          </a:rPr>
                          <m:t>𝑥</m:t>
                        </m:r>
                        <m:r>
                          <a:rPr lang="nl-NL" sz="2600" i="1">
                            <a:latin typeface="Cambria Math" pitchFamily="18" charset="0"/>
                            <a:ea typeface="Cambria Math" pitchFamily="18" charset="0"/>
                          </a:rPr>
                          <m:t>−</m:t>
                        </m:r>
                        <m:r>
                          <a:rPr lang="nl-NL" sz="2600">
                            <a:latin typeface="Cambria Math" pitchFamily="18" charset="0"/>
                            <a:ea typeface="Cambria Math" pitchFamily="18" charset="0"/>
                          </a:rPr>
                          <m:t>3</m:t>
                        </m:r>
                      </m:e>
                    </m:d>
                  </m:oMath>
                </a14:m>
                <a:endParaRPr lang="en-ZW" sz="2600" dirty="0">
                  <a:latin typeface="Times New Roman" panose="02020603050405020304" pitchFamily="18" charset="0"/>
                  <a:ea typeface="Cambria Math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 descr="OPL20U25GSXzBJYl68kk8uQGfFKzs7yb1M4KJWUiLk6ZEvGF+qCIPSnY57AbBFCvTW2023.15.11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391AB6A-277B-47AF-98C0-13830949E8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5900" y="4717303"/>
                <a:ext cx="3389198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5" name="Table 14" descr="OPL20U25GSXzBJYl68kk8uQGfFKzs7yb1M4KJWUiLk6ZEvGF+qCIPSnY57AbBFCvTW2023.15.11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DD8F4FF-616C-49C7-A758-9E6051B1B2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0409565"/>
              </p:ext>
            </p:extLst>
          </p:nvPr>
        </p:nvGraphicFramePr>
        <p:xfrm>
          <a:off x="181204" y="3437573"/>
          <a:ext cx="983124" cy="4648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831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pPr algn="l"/>
                      <a:r>
                        <a:rPr lang="en-US" sz="2600" i="1" kern="1200" dirty="0" err="1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Giải</a:t>
                      </a:r>
                      <a:r>
                        <a:rPr lang="en-US" sz="2600" i="1" kern="12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:</a:t>
                      </a:r>
                      <a:endParaRPr lang="en-ZW" sz="2600" i="1" kern="12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947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/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2023.15.119+K4lPs7H94VUqPe2XwIsfPRnrXQE//QTEXxb8/8N4CNc6FpgZahzpTjFhMzSA7T/nHJa11DE8Ng2TP3iAmRczFlmslSuUNOgUeb6yRvs0="/>
          <p:cNvSpPr>
            <a:spLocks noGrp="1"/>
          </p:cNvSpPr>
          <p:nvPr>
            <p:ph type="title"/>
          </p:nvPr>
        </p:nvSpPr>
        <p:spPr>
          <a:xfrm>
            <a:off x="223520" y="285750"/>
            <a:ext cx="8915400" cy="857250"/>
          </a:xfrm>
        </p:spPr>
        <p:txBody>
          <a:bodyPr>
            <a:noAutofit/>
          </a:bodyPr>
          <a:lstStyle/>
          <a:p>
            <a:pPr algn="l"/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ZW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ZW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endParaRPr lang="en-ZW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 descr="OPL20U25GSXzBJYl68kk8uQGfFKzs7yb1M4KJWUiLk6ZEvGF+qCIPSnY57AbBFCvTW2023.15.119+K4lPs7H94VUqPe2XwIsfPRnrXQE//QTEXxb8/8N4CNc6FpgZahzpTjFhMzSA7T/nHJa11DE8Ng2TP3iAmRczFlmslSuUNOgUeb6yRvs0="/>
              <p:cNvSpPr>
                <a:spLocks noGrp="1"/>
              </p:cNvSpPr>
              <p:nvPr>
                <p:ph idx="1"/>
              </p:nvPr>
            </p:nvSpPr>
            <p:spPr>
              <a:xfrm>
                <a:off x="233680" y="895350"/>
                <a:ext cx="8686800" cy="2876549"/>
              </a:xfrm>
            </p:spPr>
            <p:txBody>
              <a:bodyPr>
                <a:normAutofit/>
              </a:bodyPr>
              <a:lstStyle/>
              <a:p>
                <a:pPr marL="0" indent="0">
                  <a:spcBef>
                    <a:spcPts val="100"/>
                  </a:spcBef>
                  <a:buNone/>
                </a:pPr>
                <a:r>
                  <a:rPr lang="en-US" sz="2600" b="1" i="1" dirty="0">
                    <a:latin typeface="Times New Roman" pitchFamily="18" charset="0"/>
                    <a:cs typeface="Times New Roman" pitchFamily="18" charset="0"/>
                  </a:rPr>
                  <a:t>Phương </a:t>
                </a:r>
                <a:r>
                  <a:rPr lang="en-US" sz="2600" b="1" i="1" dirty="0" err="1">
                    <a:latin typeface="Times New Roman" pitchFamily="18" charset="0"/>
                    <a:cs typeface="Times New Roman" pitchFamily="18" charset="0"/>
                  </a:rPr>
                  <a:t>pháp</a:t>
                </a:r>
                <a:r>
                  <a:rPr lang="en-US" sz="2600" b="1" i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600" b="1" i="1" dirty="0" err="1">
                    <a:latin typeface="Times New Roman" pitchFamily="18" charset="0"/>
                    <a:cs typeface="Times New Roman" pitchFamily="18" charset="0"/>
                  </a:rPr>
                  <a:t>giải</a:t>
                </a:r>
                <a:r>
                  <a:rPr lang="en-US" sz="2600" b="1" i="1" dirty="0">
                    <a:latin typeface="Times New Roman" pitchFamily="18" charset="0"/>
                    <a:cs typeface="Times New Roman" pitchFamily="18" charset="0"/>
                  </a:rPr>
                  <a:t>:</a:t>
                </a:r>
                <a:endParaRPr lang="en-ZW" sz="2600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spcBef>
                    <a:spcPts val="100"/>
                  </a:spcBef>
                  <a:buNone/>
                </a:pPr>
                <a:r>
                  <a:rPr lang="nl-NL" sz="2600" dirty="0">
                    <a:latin typeface="Times New Roman" pitchFamily="18" charset="0"/>
                    <a:cs typeface="Times New Roman" pitchFamily="18" charset="0"/>
                  </a:rPr>
                  <a:t>Sử dụng cách đặt nhân tử chung và cách dùng hằng đẳng thức.</a:t>
                </a:r>
                <a:endParaRPr lang="en-ZW" sz="2600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spcBef>
                    <a:spcPts val="100"/>
                  </a:spcBef>
                  <a:buNone/>
                </a:pPr>
                <a:r>
                  <a:rPr lang="nl-NL" sz="2600" b="1" i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Bài tập 1: </a:t>
                </a:r>
                <a:r>
                  <a:rPr lang="nl-NL" sz="26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Phân tích các đa thức sau thành nhân tử.</a:t>
                </a:r>
                <a:endParaRPr lang="en-ZW" sz="26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spcBef>
                    <a:spcPts val="100"/>
                  </a:spcBef>
                  <a:buNone/>
                </a:pPr>
                <a:r>
                  <a:rPr lang="nl-NL" sz="2600" dirty="0">
                    <a:latin typeface="Times New Roman" pitchFamily="18" charset="0"/>
                    <a:cs typeface="Times New Roman" pitchFamily="18" charset="0"/>
                  </a:rPr>
                  <a:t>		</a:t>
                </a:r>
                <a:r>
                  <a:rPr lang="nl-NL" sz="26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a)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ZW" sz="2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nl-NL" sz="2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nl-NL" sz="260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nl-NL" sz="2600" i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−</m:t>
                    </m:r>
                    <m:r>
                      <a:rPr lang="nl-NL" sz="2600" i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𝑥</m:t>
                    </m:r>
                  </m:oMath>
                </a14:m>
                <a:endParaRPr lang="en-ZW" sz="26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spcBef>
                    <a:spcPts val="100"/>
                  </a:spcBef>
                  <a:buNone/>
                </a:pPr>
                <a:r>
                  <a:rPr lang="nl-NL" sz="26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		b)</a:t>
                </a:r>
                <a14:m>
                  <m:oMath xmlns:m="http://schemas.openxmlformats.org/officeDocument/2006/math">
                    <m:r>
                      <a:rPr lang="en-US" sz="2600" b="0" i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nl-NL" sz="260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5</m:t>
                    </m:r>
                    <m:sSup>
                      <m:sSupPr>
                        <m:ctrlPr>
                          <a:rPr lang="en-ZW" sz="2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2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nl-NL" sz="260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ZW" sz="2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2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𝑥</m:t>
                        </m:r>
                        <m:r>
                          <a:rPr lang="nl-NL" sz="2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nl-NL" sz="260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2</m:t>
                        </m:r>
                        <m:r>
                          <a:rPr lang="nl-NL" sz="2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𝑦</m:t>
                        </m:r>
                      </m:e>
                    </m:d>
                    <m:r>
                      <a:rPr lang="nl-NL" sz="2600" i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−</m:t>
                    </m:r>
                    <m:r>
                      <a:rPr lang="nl-NL" sz="260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15</m:t>
                    </m:r>
                    <m:r>
                      <a:rPr lang="nl-NL" sz="2600" i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𝑥</m:t>
                    </m:r>
                    <m:d>
                      <m:dPr>
                        <m:ctrlPr>
                          <a:rPr lang="en-ZW" sz="2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2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𝑥</m:t>
                        </m:r>
                        <m:r>
                          <a:rPr lang="nl-NL" sz="2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nl-NL" sz="260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2</m:t>
                        </m:r>
                        <m:r>
                          <a:rPr lang="nl-NL" sz="2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𝑦</m:t>
                        </m:r>
                      </m:e>
                    </m:d>
                  </m:oMath>
                </a14:m>
                <a:endParaRPr lang="en-ZW" sz="26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spcBef>
                    <a:spcPts val="100"/>
                  </a:spcBef>
                  <a:buNone/>
                </a:pPr>
                <a:r>
                  <a:rPr lang="nl-NL" sz="26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		c) </a:t>
                </a:r>
                <a14:m>
                  <m:oMath xmlns:m="http://schemas.openxmlformats.org/officeDocument/2006/math">
                    <m:r>
                      <a:rPr lang="nl-NL" sz="260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3</m:t>
                    </m:r>
                    <m:d>
                      <m:dPr>
                        <m:ctrlPr>
                          <a:rPr lang="en-ZW" sz="2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2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𝑥</m:t>
                        </m:r>
                        <m:r>
                          <a:rPr lang="nl-NL" sz="2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nl-NL" sz="2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𝑦</m:t>
                        </m:r>
                      </m:e>
                    </m:d>
                    <m:r>
                      <a:rPr lang="nl-NL" sz="2600" i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−</m:t>
                    </m:r>
                    <m:r>
                      <a:rPr lang="nl-NL" sz="260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5</m:t>
                    </m:r>
                    <m:r>
                      <a:rPr lang="nl-NL" sz="2600" i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𝑥</m:t>
                    </m:r>
                    <m:d>
                      <m:dPr>
                        <m:ctrlPr>
                          <a:rPr lang="en-ZW" sz="2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2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𝑦</m:t>
                        </m:r>
                        <m:r>
                          <a:rPr lang="nl-NL" sz="2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nl-NL" sz="2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endParaRPr lang="en-ZW" sz="26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Content Placeholder 2" descr="OPL20U25GSXzBJYl68kk8uQGfFKzs7yb1M4KJWUiLk6ZEvGF+qCIPSnY57AbBFCvTW2023.15.119+K4lPs7H94VUqPe2XwIsfPRnrXQE//QTEXxb8/8N4CNc6FpgZahzpTjFhMzSA7T/nHJa11DE8Ng2TP3iAmRczFlmslSuUNOgUeb6yRvs0=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33680" y="895350"/>
                <a:ext cx="8686800" cy="2876549"/>
              </a:xfrm>
              <a:blipFill>
                <a:blip r:embed="rId3"/>
                <a:stretch>
                  <a:fillRect l="-1263" t="-1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2" descr="OPL20U25GSXzBJYl68kk8uQGfFKzs7yb1M4KJWUiLk6ZEvGF+qCIPSnY57AbBFCvTW2023.15.119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0" y="-246221"/>
            <a:ext cx="184731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ZW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5080" y="0"/>
            <a:ext cx="9144000" cy="49244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9: PHÂN TÍCH ĐA THỨC THÀNH NHÂN TỬ (</a:t>
            </a:r>
            <a:r>
              <a:rPr lang="en-US" sz="2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Table 14" descr="OPL20U25GSXzBJYl68kk8uQGfFKzs7yb1M4KJWUiLk6ZEvGF+qCIPSnY57AbBFCvTW2023.15.11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DD8F4FF-616C-49C7-A758-9E6051B1B2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0032254"/>
              </p:ext>
            </p:extLst>
          </p:nvPr>
        </p:nvGraphicFramePr>
        <p:xfrm>
          <a:off x="181204" y="3437573"/>
          <a:ext cx="983124" cy="4648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831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pPr algn="l"/>
                      <a:r>
                        <a:rPr lang="en-US" sz="2600" i="1" kern="1200" dirty="0" err="1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Giải</a:t>
                      </a:r>
                      <a:r>
                        <a:rPr lang="en-US" sz="2600" i="1" kern="12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:</a:t>
                      </a:r>
                      <a:endParaRPr lang="en-ZW" sz="2600" i="1" kern="12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 descr="OPL20U25GSXzBJYl68kk8uQGfFKzs7yb1M4KJWUiLk6ZEvGF+qCIPSnY57AbBFCvTW2023.15.11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B586868-5E7A-4194-948E-A2D32C6B0ECC}"/>
                  </a:ext>
                </a:extLst>
              </p:cNvPr>
              <p:cNvSpPr txBox="1"/>
              <p:nvPr/>
            </p:nvSpPr>
            <p:spPr>
              <a:xfrm>
                <a:off x="1578041" y="4424536"/>
                <a:ext cx="2892330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2600" dirty="0">
                    <a:latin typeface="Times New Roman" panose="02020603050405020304" pitchFamily="18" charset="0"/>
                    <a:ea typeface="Cambria Math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2600" i="1">
                        <a:latin typeface="Cambria Math" pitchFamily="18" charset="0"/>
                        <a:ea typeface="Cambria Math" pitchFamily="18" charset="0"/>
                      </a:rPr>
                      <m:t>=</m:t>
                    </m:r>
                    <m:d>
                      <m:dPr>
                        <m:ctrlPr>
                          <a:rPr lang="en-ZW" sz="2600" i="1">
                            <a:latin typeface="Cambria Math" panose="02040503050406030204" pitchFamily="18" charset="0"/>
                            <a:ea typeface="Cambria Math" pitchFamily="18" charset="0"/>
                          </a:rPr>
                        </m:ctrlPr>
                      </m:dPr>
                      <m:e>
                        <m:r>
                          <a:rPr lang="nl-NL" sz="2600" i="1">
                            <a:latin typeface="Cambria Math" panose="02040503050406030204" pitchFamily="18" charset="0"/>
                            <a:ea typeface="Cambria Math" pitchFamily="18" charset="0"/>
                          </a:rPr>
                          <m:t>𝑥</m:t>
                        </m:r>
                        <m:r>
                          <a:rPr lang="nl-NL" sz="2600" i="1">
                            <a:latin typeface="Cambria Math" panose="02040503050406030204" pitchFamily="18" charset="0"/>
                            <a:ea typeface="Cambria Math" pitchFamily="18" charset="0"/>
                          </a:rPr>
                          <m:t>−</m:t>
                        </m:r>
                        <m:r>
                          <a:rPr lang="nl-NL" sz="2600" i="1">
                            <a:latin typeface="Cambria Math" panose="02040503050406030204" pitchFamily="18" charset="0"/>
                            <a:ea typeface="Cambria Math" pitchFamily="18" charset="0"/>
                          </a:rPr>
                          <m:t>𝑦</m:t>
                        </m:r>
                      </m:e>
                    </m:d>
                    <m:d>
                      <m:dPr>
                        <m:ctrlPr>
                          <a:rPr lang="en-ZW" sz="2600" i="1">
                            <a:latin typeface="Cambria Math" panose="02040503050406030204" pitchFamily="18" charset="0"/>
                            <a:ea typeface="Cambria Math" pitchFamily="18" charset="0"/>
                          </a:rPr>
                        </m:ctrlPr>
                      </m:dPr>
                      <m:e>
                        <m:r>
                          <a:rPr lang="nl-NL" sz="2600">
                            <a:latin typeface="Cambria Math" pitchFamily="18" charset="0"/>
                            <a:ea typeface="Cambria Math" pitchFamily="18" charset="0"/>
                          </a:rPr>
                          <m:t>3</m:t>
                        </m:r>
                        <m:r>
                          <a:rPr lang="nl-NL" sz="2600" i="1">
                            <a:latin typeface="Cambria Math" pitchFamily="18" charset="0"/>
                            <a:ea typeface="Cambria Math" pitchFamily="18" charset="0"/>
                          </a:rPr>
                          <m:t>+</m:t>
                        </m:r>
                        <m:r>
                          <a:rPr lang="nl-NL" sz="2600">
                            <a:latin typeface="Cambria Math" pitchFamily="18" charset="0"/>
                            <a:ea typeface="Cambria Math" pitchFamily="18" charset="0"/>
                          </a:rPr>
                          <m:t>5</m:t>
                        </m:r>
                        <m:r>
                          <a:rPr lang="nl-NL" sz="2600" i="1">
                            <a:latin typeface="Cambria Math" panose="02040503050406030204" pitchFamily="18" charset="0"/>
                            <a:ea typeface="Cambria Math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ZW" sz="2600" dirty="0">
                  <a:latin typeface="Times New Roman" panose="02020603050405020304" pitchFamily="18" charset="0"/>
                  <a:ea typeface="Cambria Math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 descr="OPL20U25GSXzBJYl68kk8uQGfFKzs7yb1M4KJWUiLk6ZEvGF+qCIPSnY57AbBFCvTW2023.15.11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B586868-5E7A-4194-948E-A2D32C6B0E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8041" y="4424536"/>
                <a:ext cx="2892330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 descr="OPL20U25GSXzBJYl68kk8uQGfFKzs7yb1M4KJWUiLk6ZEvGF+qCIPSnY57AbBFCvTW2023.15.11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D263092-2947-40F8-9B38-523A4AF989E9}"/>
                  </a:ext>
                </a:extLst>
              </p:cNvPr>
              <p:cNvSpPr txBox="1"/>
              <p:nvPr/>
            </p:nvSpPr>
            <p:spPr>
              <a:xfrm>
                <a:off x="1578041" y="3932093"/>
                <a:ext cx="3668697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600" i="1">
                          <a:latin typeface="Cambria Math" pitchFamily="18" charset="0"/>
                          <a:ea typeface="Cambria Math" pitchFamily="18" charset="0"/>
                        </a:rPr>
                        <m:t>=</m:t>
                      </m:r>
                      <m:r>
                        <a:rPr lang="nl-NL" sz="2600">
                          <a:latin typeface="Cambria Math" pitchFamily="18" charset="0"/>
                          <a:ea typeface="Cambria Math" pitchFamily="18" charset="0"/>
                        </a:rPr>
                        <m:t>3</m:t>
                      </m:r>
                      <m:d>
                        <m:dPr>
                          <m:ctrlPr>
                            <a:rPr lang="en-ZW" sz="2600" i="1">
                              <a:latin typeface="Cambria Math" panose="02040503050406030204" pitchFamily="18" charset="0"/>
                              <a:ea typeface="Cambria Math" pitchFamily="18" charset="0"/>
                            </a:rPr>
                          </m:ctrlPr>
                        </m:dPr>
                        <m:e>
                          <m:r>
                            <a:rPr lang="nl-NL" sz="2600" i="1">
                              <a:latin typeface="Cambria Math" panose="02040503050406030204" pitchFamily="18" charset="0"/>
                              <a:ea typeface="Cambria Math" pitchFamily="18" charset="0"/>
                            </a:rPr>
                            <m:t>𝑥</m:t>
                          </m:r>
                          <m:r>
                            <a:rPr lang="nl-NL" sz="2600" i="1">
                              <a:latin typeface="Cambria Math" panose="02040503050406030204" pitchFamily="18" charset="0"/>
                              <a:ea typeface="Cambria Math" pitchFamily="18" charset="0"/>
                            </a:rPr>
                            <m:t>−</m:t>
                          </m:r>
                          <m:r>
                            <a:rPr lang="nl-NL" sz="2600" i="1">
                              <a:latin typeface="Cambria Math" panose="02040503050406030204" pitchFamily="18" charset="0"/>
                              <a:ea typeface="Cambria Math" pitchFamily="18" charset="0"/>
                            </a:rPr>
                            <m:t>𝑦</m:t>
                          </m:r>
                        </m:e>
                      </m:d>
                      <m:r>
                        <a:rPr lang="nl-NL" sz="2600" i="1">
                          <a:latin typeface="Cambria Math" pitchFamily="18" charset="0"/>
                          <a:ea typeface="Cambria Math" pitchFamily="18" charset="0"/>
                        </a:rPr>
                        <m:t>+</m:t>
                      </m:r>
                      <m:r>
                        <a:rPr lang="nl-NL" sz="2600">
                          <a:latin typeface="Cambria Math" pitchFamily="18" charset="0"/>
                          <a:ea typeface="Cambria Math" pitchFamily="18" charset="0"/>
                        </a:rPr>
                        <m:t>5</m:t>
                      </m:r>
                      <m:r>
                        <a:rPr lang="nl-NL" sz="2600" i="1">
                          <a:latin typeface="Cambria Math" pitchFamily="18" charset="0"/>
                          <a:ea typeface="Cambria Math" pitchFamily="18" charset="0"/>
                        </a:rPr>
                        <m:t>𝑥</m:t>
                      </m:r>
                      <m:d>
                        <m:dPr>
                          <m:ctrlPr>
                            <a:rPr lang="en-ZW" sz="2600" i="1">
                              <a:latin typeface="Cambria Math" panose="02040503050406030204" pitchFamily="18" charset="0"/>
                              <a:ea typeface="Cambria Math" pitchFamily="18" charset="0"/>
                            </a:rPr>
                          </m:ctrlPr>
                        </m:dPr>
                        <m:e>
                          <m:r>
                            <a:rPr lang="nl-NL" sz="2600" i="1">
                              <a:latin typeface="Cambria Math" panose="02040503050406030204" pitchFamily="18" charset="0"/>
                              <a:ea typeface="Cambria Math" pitchFamily="18" charset="0"/>
                            </a:rPr>
                            <m:t>𝑥</m:t>
                          </m:r>
                          <m:r>
                            <a:rPr lang="nl-NL" sz="2600" i="1">
                              <a:latin typeface="Cambria Math" panose="02040503050406030204" pitchFamily="18" charset="0"/>
                              <a:ea typeface="Cambria Math" pitchFamily="18" charset="0"/>
                            </a:rPr>
                            <m:t>−</m:t>
                          </m:r>
                          <m:r>
                            <a:rPr lang="nl-NL" sz="2600" i="1">
                              <a:latin typeface="Cambria Math" panose="02040503050406030204" pitchFamily="18" charset="0"/>
                              <a:ea typeface="Cambria Math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ZW" sz="2600" dirty="0">
                  <a:latin typeface="Times New Roman" panose="02020603050405020304" pitchFamily="18" charset="0"/>
                  <a:ea typeface="Cambria Math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 descr="OPL20U25GSXzBJYl68kk8uQGfFKzs7yb1M4KJWUiLk6ZEvGF+qCIPSnY57AbBFCvTW2023.15.11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D263092-2947-40F8-9B38-523A4AF989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8041" y="3932093"/>
                <a:ext cx="3668697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 descr="OPL20U25GSXzBJYl68kk8uQGfFKzs7yb1M4KJWUiLk6ZEvGF+qCIPSnY57AbBFCvTW2023.15.11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D7F2D76-479F-4D7D-A80A-4535618CB71C}"/>
                  </a:ext>
                </a:extLst>
              </p:cNvPr>
              <p:cNvSpPr txBox="1"/>
              <p:nvPr/>
            </p:nvSpPr>
            <p:spPr>
              <a:xfrm>
                <a:off x="1524000" y="3438263"/>
                <a:ext cx="4800601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00" dirty="0">
                    <a:latin typeface="Times New Roman" panose="02020603050405020304" pitchFamily="18" charset="0"/>
                    <a:ea typeface="Cambria Math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600" dirty="0">
                    <a:latin typeface="Times New Roman" panose="02020603050405020304" pitchFamily="18" charset="0"/>
                    <a:ea typeface="Cambria Math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nl-NL" sz="2600">
                        <a:latin typeface="Cambria Math" pitchFamily="18" charset="0"/>
                        <a:ea typeface="Cambria Math" pitchFamily="18" charset="0"/>
                      </a:rPr>
                      <m:t>3</m:t>
                    </m:r>
                    <m:d>
                      <m:dPr>
                        <m:ctrlPr>
                          <a:rPr lang="en-ZW" sz="2600" i="1">
                            <a:latin typeface="Cambria Math" panose="02040503050406030204" pitchFamily="18" charset="0"/>
                            <a:ea typeface="Cambria Math" pitchFamily="18" charset="0"/>
                          </a:rPr>
                        </m:ctrlPr>
                      </m:dPr>
                      <m:e>
                        <m:r>
                          <a:rPr lang="nl-NL" sz="2600" i="1">
                            <a:latin typeface="Cambria Math" panose="02040503050406030204" pitchFamily="18" charset="0"/>
                            <a:ea typeface="Cambria Math" pitchFamily="18" charset="0"/>
                          </a:rPr>
                          <m:t>𝑥</m:t>
                        </m:r>
                        <m:r>
                          <a:rPr lang="nl-NL" sz="2600" i="1">
                            <a:latin typeface="Cambria Math" panose="02040503050406030204" pitchFamily="18" charset="0"/>
                            <a:ea typeface="Cambria Math" pitchFamily="18" charset="0"/>
                          </a:rPr>
                          <m:t>−</m:t>
                        </m:r>
                        <m:r>
                          <a:rPr lang="nl-NL" sz="2600" i="1">
                            <a:latin typeface="Cambria Math" panose="02040503050406030204" pitchFamily="18" charset="0"/>
                            <a:ea typeface="Cambria Math" pitchFamily="18" charset="0"/>
                          </a:rPr>
                          <m:t>𝑦</m:t>
                        </m:r>
                      </m:e>
                    </m:d>
                    <m:r>
                      <a:rPr lang="nl-NL" sz="2600" i="1">
                        <a:latin typeface="Cambria Math" pitchFamily="18" charset="0"/>
                        <a:ea typeface="Cambria Math" pitchFamily="18" charset="0"/>
                      </a:rPr>
                      <m:t>−</m:t>
                    </m:r>
                    <m:r>
                      <a:rPr lang="nl-NL" sz="2600">
                        <a:latin typeface="Cambria Math" pitchFamily="18" charset="0"/>
                        <a:ea typeface="Cambria Math" pitchFamily="18" charset="0"/>
                      </a:rPr>
                      <m:t>5</m:t>
                    </m:r>
                    <m:r>
                      <a:rPr lang="nl-NL" sz="2600" i="1">
                        <a:latin typeface="Cambria Math" pitchFamily="18" charset="0"/>
                        <a:ea typeface="Cambria Math" pitchFamily="18" charset="0"/>
                      </a:rPr>
                      <m:t>𝑥</m:t>
                    </m:r>
                    <m:d>
                      <m:dPr>
                        <m:ctrlPr>
                          <a:rPr lang="en-ZW" sz="2600" i="1">
                            <a:latin typeface="Cambria Math" panose="02040503050406030204" pitchFamily="18" charset="0"/>
                            <a:ea typeface="Cambria Math" pitchFamily="18" charset="0"/>
                          </a:rPr>
                        </m:ctrlPr>
                      </m:dPr>
                      <m:e>
                        <m:r>
                          <a:rPr lang="nl-NL" sz="2600" i="1">
                            <a:latin typeface="Cambria Math" panose="02040503050406030204" pitchFamily="18" charset="0"/>
                            <a:ea typeface="Cambria Math" pitchFamily="18" charset="0"/>
                          </a:rPr>
                          <m:t>𝑦</m:t>
                        </m:r>
                        <m:r>
                          <a:rPr lang="nl-NL" sz="2600" i="1">
                            <a:latin typeface="Cambria Math" panose="02040503050406030204" pitchFamily="18" charset="0"/>
                            <a:ea typeface="Cambria Math" pitchFamily="18" charset="0"/>
                          </a:rPr>
                          <m:t>−</m:t>
                        </m:r>
                        <m:r>
                          <a:rPr lang="nl-NL" sz="2600" i="1">
                            <a:latin typeface="Cambria Math" panose="02040503050406030204" pitchFamily="18" charset="0"/>
                            <a:ea typeface="Cambria Math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ZW" sz="2600" dirty="0">
                  <a:latin typeface="Times New Roman" panose="02020603050405020304" pitchFamily="18" charset="0"/>
                  <a:ea typeface="Cambria Math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 descr="OPL20U25GSXzBJYl68kk8uQGfFKzs7yb1M4KJWUiLk6ZEvGF+qCIPSnY57AbBFCvTW2023.15.11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D7F2D76-479F-4D7D-A80A-4535618CB7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3438263"/>
                <a:ext cx="4800601" cy="492443"/>
              </a:xfrm>
              <a:prstGeom prst="rect">
                <a:avLst/>
              </a:prstGeom>
              <a:blipFill>
                <a:blip r:embed="rId6"/>
                <a:stretch>
                  <a:fillRect l="-508" t="-11111" b="-30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7617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609600" y="514350"/>
            <a:ext cx="3235960" cy="318516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pic>
        <p:nvPicPr>
          <p:cNvPr id="4" name="Hình ảnh 3" descr="OPL20U25GSXzBJYl68kk8uQGfFKzs7yb1M4KJWUiLk6ZEvGF+qCIPSnY57AbBFCvTW2023.15.11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225" y="2676087"/>
            <a:ext cx="2320220" cy="2234972"/>
          </a:xfrm>
          <a:prstGeom prst="rect">
            <a:avLst/>
          </a:prstGeom>
        </p:spPr>
      </p:pic>
      <p:sp>
        <p:nvSpPr>
          <p:cNvPr id="2" name="TextBox 10" descr="OPL20U25GSXzBJYl68kk8uQGfFKzs7yb1M4KJWUiLk6ZEvGF+qCIPSnY57AbBFCvTW2023.15.119+K4lPs7H94VUqPe2XwIsfPRnrXQE//QTEXxb8/8N4CNc6FpgZahzpTjFhMzSA7T/nHJa11DE8Ng2TP3iAmRczFlmslSuUNOgUeb6yRvs0="/>
          <p:cNvSpPr txBox="1"/>
          <p:nvPr/>
        </p:nvSpPr>
        <p:spPr>
          <a:xfrm>
            <a:off x="4075090" y="1815147"/>
            <a:ext cx="2438400" cy="5835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07823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2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0" y="7620"/>
            <a:ext cx="9144000" cy="49244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ln/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BÀI 9: PHÂN TÍCH ĐA THỨC THÀNH NHÂN TỬ (</a:t>
            </a:r>
            <a:r>
              <a:rPr lang="en-US" sz="2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 descr="OPL20U25GSXzBJYl68kk8uQGfFKzs7yb1M4KJWUiLk6ZEvGF+qCIPSnY57AbBFCvTW2023.15.119+K4lPs7H94VUqPe2XwIsfPRnrXQE//QTEXxb8/8N4CNc6FpgZahzpTjFhMzSA7T/nHJa11DE8Ng2TP3iAmRczFlmslSuUNOgUeb6yRvs0="/>
              <p:cNvSpPr/>
              <p:nvPr/>
            </p:nvSpPr>
            <p:spPr>
              <a:xfrm>
                <a:off x="228600" y="636994"/>
                <a:ext cx="8610600" cy="31085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800" b="1" dirty="0" err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Bài</a:t>
                </a:r>
                <a:r>
                  <a:rPr lang="en-US" sz="28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2.25</a:t>
                </a:r>
                <a:r>
                  <a:rPr lang="vi-VN" sz="28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  <a:r>
                  <a:rPr lang="vi-VN" sz="2800" b="1" dirty="0"/>
                  <a:t> </a:t>
                </a:r>
                <a:r>
                  <a:rPr lang="vi-VN" sz="28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Một mảnh vườn hình vuông có độ dài cạnh bằng 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𝑥</m:t>
                    </m:r>
                    <m:r>
                      <a:rPr lang="en-US" sz="280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(</m:t>
                    </m:r>
                    <m:r>
                      <m:rPr>
                        <m:sty m:val="p"/>
                      </m:rPr>
                      <a:rPr lang="en-US" sz="280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m</m:t>
                    </m:r>
                    <m:r>
                      <a:rPr lang="en-US" sz="280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vi-VN" sz="28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. Người ta làm đường đi xung quanh mảnh vườn, có độ rộng như nhau và bằng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y</m:t>
                    </m:r>
                    <m:r>
                      <a:rPr lang="en-US" sz="2800" b="0" i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(</m:t>
                    </m:r>
                    <m:r>
                      <m:rPr>
                        <m:sty m:val="p"/>
                      </m:rPr>
                      <a:rPr lang="en-US" sz="280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m</m:t>
                    </m:r>
                  </m:oMath>
                </a14:m>
                <a:r>
                  <a:rPr lang="en-US" sz="28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)</a:t>
                </a:r>
                <a:r>
                  <a:rPr lang="vi-VN" sz="28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r>
                  <a:rPr lang="vi-VN" sz="28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a) Viết biểu thức tính diện tích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𝑆</m:t>
                    </m:r>
                  </m:oMath>
                </a14:m>
                <a:r>
                  <a:rPr lang="vi-VN" sz="28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 của đường </a:t>
                </a:r>
                <a:r>
                  <a:rPr lang="en-US" sz="2800" dirty="0" err="1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đi</a:t>
                </a:r>
                <a:r>
                  <a:rPr lang="en-US" sz="28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vi-VN" sz="28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bao quanh mảnh vườn theo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𝑥</m:t>
                    </m:r>
                  </m:oMath>
                </a14:m>
                <a:r>
                  <a:rPr lang="en-US" sz="28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y</m:t>
                    </m:r>
                  </m:oMath>
                </a14:m>
                <a:r>
                  <a:rPr lang="vi-VN" sz="28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r>
                  <a:rPr lang="vi-VN" sz="28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b) Phân tích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𝑆</m:t>
                    </m:r>
                  </m:oMath>
                </a14:m>
                <a:r>
                  <a:rPr lang="vi-VN" sz="28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thành nhân tử rồi tính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𝑆</m:t>
                    </m:r>
                  </m:oMath>
                </a14:m>
                <a:r>
                  <a:rPr lang="vi-VN" sz="28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khi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𝑥</m:t>
                    </m:r>
                    <m:r>
                      <a:rPr lang="en-US" sz="2800" i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=</m:t>
                    </m:r>
                    <m:r>
                      <a:rPr lang="en-US" sz="2800" b="0" i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102</m:t>
                    </m:r>
                    <m:r>
                      <m:rPr>
                        <m:sty m:val="p"/>
                      </m:rPr>
                      <a:rPr lang="en-US" sz="280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m</m:t>
                    </m:r>
                    <m:r>
                      <a:rPr lang="en-US" sz="2800" b="0" i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,</m:t>
                    </m:r>
                  </m:oMath>
                </a14:m>
                <a:endParaRPr lang="en-US" sz="2800" b="0" i="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ambria Math"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y</m:t>
                    </m:r>
                    <m:r>
                      <a:rPr lang="en-US" sz="2800" b="0" i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=2</m:t>
                    </m:r>
                    <m:r>
                      <a:rPr lang="en-US" sz="280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(</m:t>
                    </m:r>
                    <m:r>
                      <m:rPr>
                        <m:sty m:val="p"/>
                      </m:rPr>
                      <a:rPr lang="en-US" sz="280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m</m:t>
                    </m:r>
                    <m:r>
                      <m:rPr>
                        <m:nor/>
                      </m:rPr>
                      <a:rPr lang="en-US" sz="28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rPr>
                      <m:t>)</m:t>
                    </m:r>
                  </m:oMath>
                </a14:m>
                <a:r>
                  <a:rPr lang="vi-VN" sz="28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Rectangle 3" descr="OPL20U25GSXzBJYl68kk8uQGfFKzs7yb1M4KJWUiLk6ZEvGF+qCIPSnY57AbBFCvTW2023.15.11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636994"/>
                <a:ext cx="8610600" cy="3108543"/>
              </a:xfrm>
              <a:prstGeom prst="rect">
                <a:avLst/>
              </a:prstGeom>
              <a:blipFill>
                <a:blip r:embed="rId3"/>
                <a:stretch>
                  <a:fillRect l="-1487" t="-1961" r="-1416" b="-45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loud Callout 4" descr="OPL20U25GSXzBJYl68kk8uQGfFKzs7yb1M4KJWUiLk6ZEvGF+qCIPSnY57AbBFCvTW2023.15.119+K4lPs7H94VUqPe2XwIsfPRnrXQE//QTEXxb8/8N4CNc6FpgZahzpTjFhMzSA7T/nHJa11DE8Ng2TP3iAmRczFlmslSuUNOgUeb6yRvs0="/>
              <p:cNvSpPr/>
              <p:nvPr/>
            </p:nvSpPr>
            <p:spPr>
              <a:xfrm>
                <a:off x="5449614" y="2247900"/>
                <a:ext cx="3657600" cy="2766926"/>
              </a:xfrm>
              <a:prstGeom prst="cloudCallou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Hãy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nhắc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lại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công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thức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diện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tích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vuông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cạnh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FF0000"/>
                        </a:solidFill>
                        <a:latin typeface="Cambria Math"/>
                      </a:rPr>
                      <m:t>𝑥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?</a:t>
                </a:r>
              </a:p>
            </p:txBody>
          </p:sp>
        </mc:Choice>
        <mc:Fallback xmlns="">
          <p:sp>
            <p:nvSpPr>
              <p:cNvPr id="5" name="Cloud Callout 4" descr="OPL20U25GSXzBJYl68kk8uQGfFKzs7yb1M4KJWUiLk6ZEvGF+qCIPSnY57AbBFCvTW2023.15.11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9614" y="2247900"/>
                <a:ext cx="3657600" cy="2766926"/>
              </a:xfrm>
              <a:prstGeom prst="cloudCallou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loud Callout 5" descr="OPL20U25GSXzBJYl68kk8uQGfFKzs7yb1M4KJWUiLk6ZEvGF+qCIPSnY57AbBFCvTW2023.15.119+K4lPs7H94VUqPe2XwIsfPRnrXQE//QTEXxb8/8N4CNc6FpgZahzpTjFhMzSA7T/nHJa11DE8Ng2TP3iAmRczFlmslSuUNOgUeb6yRvs0="/>
              <p:cNvSpPr/>
              <p:nvPr/>
            </p:nvSpPr>
            <p:spPr>
              <a:xfrm>
                <a:off x="-76200" y="2538129"/>
                <a:ext cx="5562600" cy="2362202"/>
              </a:xfrm>
              <a:prstGeom prst="cloudCallout">
                <a:avLst/>
              </a:prstGeom>
              <a:solidFill>
                <a:srgbClr val="FFFFCC"/>
              </a:solidFill>
              <a:ln>
                <a:solidFill>
                  <a:srgbClr val="FFFF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Tính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diện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tích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phần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đường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bao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quanh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khi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FF0000"/>
                        </a:solidFill>
                        <a:latin typeface="Cambria Math"/>
                      </a:rPr>
                      <m:t>𝑥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r>
                      <a:rPr lang="en-US" sz="2800" b="0" i="0" smtClean="0">
                        <a:solidFill>
                          <a:srgbClr val="FF0000"/>
                        </a:solidFill>
                        <a:latin typeface="Cambria Math"/>
                      </a:rPr>
                      <m:t>102</m:t>
                    </m:r>
                    <m:r>
                      <m:rPr>
                        <m:sty m:val="p"/>
                      </m:rPr>
                      <a:rPr lang="en-US" sz="2800">
                        <a:solidFill>
                          <a:srgbClr val="FF0000"/>
                        </a:solidFill>
                        <a:latin typeface="Cambria Math"/>
                      </a:rPr>
                      <m:t>m</m:t>
                    </m:r>
                    <m:r>
                      <a:rPr lang="en-US" sz="2800" b="0" i="0" smtClean="0">
                        <a:solidFill>
                          <a:srgbClr val="FF0000"/>
                        </a:solidFill>
                        <a:latin typeface="Cambria Math"/>
                      </a:rPr>
                      <m:t>, </m:t>
                    </m:r>
                    <m:r>
                      <m:rPr>
                        <m:sty m:val="p"/>
                      </m:rPr>
                      <a:rPr lang="en-US" sz="2800" smtClean="0">
                        <a:solidFill>
                          <a:srgbClr val="FF0000"/>
                        </a:solidFill>
                        <a:latin typeface="Cambria Math"/>
                      </a:rPr>
                      <m:t>y</m:t>
                    </m:r>
                    <m:r>
                      <a:rPr lang="en-US" sz="2800" smtClean="0">
                        <a:solidFill>
                          <a:srgbClr val="FF0000"/>
                        </a:solidFill>
                        <a:latin typeface="Cambria Math"/>
                      </a:rPr>
                      <m:t>=2(</m:t>
                    </m:r>
                    <m:r>
                      <m:rPr>
                        <m:sty m:val="p"/>
                      </m:rPr>
                      <a:rPr lang="en-US" sz="2800">
                        <a:solidFill>
                          <a:srgbClr val="FF0000"/>
                        </a:solidFill>
                        <a:latin typeface="Cambria Math"/>
                      </a:rPr>
                      <m:t>m</m:t>
                    </m:r>
                    <m:r>
                      <m:rPr>
                        <m:nor/>
                      </m:rPr>
                      <a:rPr lang="en-US" sz="2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ta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làm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thế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nào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6" name="Cloud Callout 5" descr="OPL20U25GSXzBJYl68kk8uQGfFKzs7yb1M4KJWUiLk6ZEvGF+qCIPSnY57AbBFCvTW2023.15.11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6200" y="2538129"/>
                <a:ext cx="5562600" cy="2362202"/>
              </a:xfrm>
              <a:prstGeom prst="cloudCallou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FFFFCC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Explosion 1 6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3124200" y="3486150"/>
            <a:ext cx="4411018" cy="1528676"/>
          </a:xfrm>
          <a:prstGeom prst="irregularSeal1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CẶP ĐÔI</a:t>
            </a:r>
          </a:p>
        </p:txBody>
      </p:sp>
    </p:spTree>
    <p:extLst>
      <p:ext uri="{BB962C8B-B14F-4D97-AF65-F5344CB8AC3E}">
        <p14:creationId xmlns:p14="http://schemas.microsoft.com/office/powerpoint/2010/main" val="249250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6" grpId="0" animBg="1"/>
      <p:bldP spid="6" grpId="1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0" y="7620"/>
            <a:ext cx="9144000" cy="49244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ln/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BÀI 9: PHÂN TÍCH ĐA THỨC THÀNH NHÂN TỬ (</a:t>
            </a:r>
            <a:r>
              <a:rPr lang="en-US" sz="2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 descr="OPL20U25GSXzBJYl68kk8uQGfFKzs7yb1M4KJWUiLk6ZEvGF+qCIPSnY57AbBFCvTW2023.15.119+K4lPs7H94VUqPe2XwIsfPRnrXQE//QTEXxb8/8N4CNc6FpgZahzpTjFhMzSA7T/nHJa11DE8Ng2TP3iAmRczFlmslSuUNOgUeb6yRvs0="/>
              <p:cNvSpPr/>
              <p:nvPr/>
            </p:nvSpPr>
            <p:spPr>
              <a:xfrm>
                <a:off x="0" y="514350"/>
                <a:ext cx="4191000" cy="41549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4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Bài 2.25</a:t>
                </a:r>
                <a:r>
                  <a:rPr lang="vi-VN" sz="24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  <a:r>
                  <a:rPr lang="vi-VN" sz="2400" b="1" dirty="0"/>
                  <a:t> </a:t>
                </a:r>
                <a:r>
                  <a:rPr lang="vi-VN" sz="24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Một mảnh vườn hình vuông có độ dài cạnh bằng 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𝑥</m:t>
                    </m:r>
                    <m:r>
                      <a:rPr lang="en-US" sz="240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(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m</m:t>
                    </m:r>
                    <m:r>
                      <a:rPr lang="en-US" sz="240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vi-VN" sz="24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. Người ta làm đường đi xung quanh mảnh vườn, có độ rộng như nhau và bằng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y</m:t>
                    </m:r>
                    <m:r>
                      <a:rPr lang="en-US" sz="2400" b="0" i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(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m</m:t>
                    </m:r>
                  </m:oMath>
                </a14:m>
                <a:r>
                  <a:rPr lang="en-US" sz="24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)</a:t>
                </a:r>
                <a:r>
                  <a:rPr lang="vi-VN" sz="24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r>
                  <a:rPr lang="vi-VN" sz="24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a) Viết biểu thức tính diện tích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𝑆</m:t>
                    </m:r>
                  </m:oMath>
                </a14:m>
                <a:r>
                  <a:rPr lang="vi-VN" sz="24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 của đường </a:t>
                </a:r>
                <a:r>
                  <a:rPr lang="en-US" sz="2400" dirty="0" err="1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đi</a:t>
                </a:r>
                <a:r>
                  <a:rPr lang="en-US" sz="24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vi-VN" sz="24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bao quanh mảnh vườn theo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𝑥</m:t>
                    </m:r>
                    <m:r>
                      <a:rPr lang="en-US" sz="2400" b="0" i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r>
                  <a:rPr lang="en-US" sz="24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y</m:t>
                    </m:r>
                    <m:r>
                      <a:rPr lang="en-US" sz="2400" b="0" i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vi-VN" sz="2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vi-VN" sz="24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b) Phân tích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𝑆</m:t>
                    </m:r>
                  </m:oMath>
                </a14:m>
                <a:r>
                  <a:rPr lang="vi-VN" sz="24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thành nhân tử rồi tính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𝑆</m:t>
                    </m:r>
                  </m:oMath>
                </a14:m>
                <a:r>
                  <a:rPr lang="vi-VN" sz="24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khi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𝑥</m:t>
                    </m:r>
                    <m:r>
                      <a:rPr lang="en-US" sz="2400" i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=</m:t>
                    </m:r>
                    <m:r>
                      <a:rPr lang="en-US" sz="2400" b="0" i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102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m</m:t>
                    </m:r>
                    <m:r>
                      <a:rPr lang="en-US" sz="2400" b="0" i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,</m:t>
                    </m:r>
                  </m:oMath>
                </a14:m>
                <a:endParaRPr lang="en-US" sz="2400" b="0" i="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ambria Math"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y</m:t>
                    </m:r>
                    <m:r>
                      <a:rPr lang="en-US" sz="2400" b="0" i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=2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m</m:t>
                    </m:r>
                  </m:oMath>
                </a14:m>
                <a:r>
                  <a:rPr lang="vi-VN" sz="24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Rectangle 3" descr="OPL20U25GSXzBJYl68kk8uQGfFKzs7yb1M4KJWUiLk6ZEvGF+qCIPSnY57AbBFCvTW2023.15.11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14350"/>
                <a:ext cx="4191000" cy="4154984"/>
              </a:xfrm>
              <a:prstGeom prst="rect">
                <a:avLst/>
              </a:prstGeom>
              <a:blipFill>
                <a:blip r:embed="rId3"/>
                <a:stretch>
                  <a:fillRect l="-2180" t="-1173" r="-2035" b="-23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9" descr="OPL20U25GSXzBJYl68kk8uQGfFKzs7yb1M4KJWUiLk6ZEvGF+qCIPSnY57AbBFCvTW2023.15.11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8FF4303-54F5-4214-9B49-CD3202F9A3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2599" y="1729430"/>
            <a:ext cx="684803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</a:t>
            </a:r>
            <a:endParaRPr kumimoji="0" lang="en-US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10" descr="OPL20U25GSXzBJYl68kk8uQGfFKzs7yb1M4KJWUiLk6ZEvGF+qCIPSnY57AbBFCvTW2023.15.11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7C45615-32B2-4F1B-B260-8CAF48E155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0920" y="2272355"/>
            <a:ext cx="768159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</a:t>
            </a:r>
            <a:endParaRPr kumimoji="0" lang="en-US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 descr="OPL20U25GSXzBJYl68kk8uQGfFKzs7yb1M4KJWUiLk6ZEvGF+qCIPSnY57AbBFCvTW2023.15.11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00917E9-9022-484F-97B0-91C45F8B8C28}"/>
                  </a:ext>
                </a:extLst>
              </p:cNvPr>
              <p:cNvSpPr/>
              <p:nvPr/>
            </p:nvSpPr>
            <p:spPr>
              <a:xfrm>
                <a:off x="4335924" y="1042487"/>
                <a:ext cx="5943600" cy="22419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</a:rPr>
                      <m:t>𝑆</m:t>
                    </m:r>
                    <m:r>
                      <a:rPr lang="en-US" sz="2400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Z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sz="240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latin typeface="Cambria Math"/>
                      </a:rPr>
                      <m:t>−</m:t>
                    </m:r>
                    <m:sSup>
                      <m:sSupPr>
                        <m:ctrlPr>
                          <a:rPr lang="en-Z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ZW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2400" i="1">
                                <a:latin typeface="Cambria Math"/>
                              </a:rPr>
                              <m:t>−</m:t>
                            </m:r>
                            <m:r>
                              <a:rPr lang="en-US" sz="2400">
                                <a:latin typeface="Cambria Math"/>
                              </a:rPr>
                              <m:t>2</m:t>
                            </m:r>
                            <m:r>
                              <a:rPr lang="en-US" sz="2400" i="1">
                                <a:latin typeface="Cambria Math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sz="240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en-ZW" sz="2400" dirty="0">
                  <a:latin typeface="Times New Roman" pitchFamily="18" charset="0"/>
                  <a:cs typeface="Times New Roman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</a:rPr>
                      <m:t>𝑆</m:t>
                    </m:r>
                    <m:r>
                      <a:rPr lang="en-US" sz="2400" i="1">
                        <a:latin typeface="Cambria Math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Z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/>
                          </a:rPr>
                          <m:t>𝑥</m:t>
                        </m:r>
                        <m:r>
                          <a:rPr lang="en-US" sz="2400" i="1">
                            <a:latin typeface="Cambria Math"/>
                          </a:rPr>
                          <m:t>−</m:t>
                        </m:r>
                        <m:d>
                          <m:dPr>
                            <m:ctrlPr>
                              <a:rPr lang="en-ZW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2400" i="1">
                                <a:latin typeface="Cambria Math"/>
                              </a:rPr>
                              <m:t>−</m:t>
                            </m:r>
                            <m:r>
                              <a:rPr lang="en-US" sz="2400">
                                <a:latin typeface="Cambria Math"/>
                              </a:rPr>
                              <m:t>2</m:t>
                            </m:r>
                            <m:r>
                              <a:rPr lang="en-US" sz="2400" i="1">
                                <a:latin typeface="Cambria Math"/>
                              </a:rPr>
                              <m:t>𝑦</m:t>
                            </m:r>
                          </m:e>
                        </m:d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Z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/>
                          </a:rPr>
                          <m:t>𝑥</m:t>
                        </m:r>
                        <m:r>
                          <a:rPr lang="en-US" sz="2400" i="1">
                            <a:latin typeface="Cambria Math"/>
                          </a:rPr>
                          <m:t>+</m:t>
                        </m:r>
                        <m:d>
                          <m:dPr>
                            <m:ctrlPr>
                              <a:rPr lang="en-ZW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2400" i="1">
                                <a:latin typeface="Cambria Math"/>
                              </a:rPr>
                              <m:t>−</m:t>
                            </m:r>
                            <m:r>
                              <a:rPr lang="en-US" sz="2400">
                                <a:latin typeface="Cambria Math"/>
                              </a:rPr>
                              <m:t>2</m:t>
                            </m:r>
                            <m:r>
                              <a:rPr lang="en-US" sz="2400" i="1">
                                <a:latin typeface="Cambria Math"/>
                              </a:rPr>
                              <m:t>𝑦</m:t>
                            </m:r>
                          </m:e>
                        </m:d>
                      </m:e>
                    </m:d>
                  </m:oMath>
                </a14:m>
                <a:endParaRPr lang="en-ZW" sz="2400" dirty="0">
                  <a:latin typeface="Times New Roman" pitchFamily="18" charset="0"/>
                  <a:cs typeface="Times New Roman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</a:rPr>
                      <m:t>=</m:t>
                    </m:r>
                    <m:r>
                      <a:rPr lang="en-US" sz="2400">
                        <a:latin typeface="Cambria Math"/>
                      </a:rPr>
                      <m:t>2</m:t>
                    </m:r>
                    <m:r>
                      <a:rPr lang="en-US" sz="2400" i="1">
                        <a:latin typeface="Cambria Math"/>
                      </a:rPr>
                      <m:t>𝑦</m:t>
                    </m:r>
                    <m:d>
                      <m:dPr>
                        <m:ctrlPr>
                          <a:rPr lang="en-Z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>
                            <a:latin typeface="Cambria Math"/>
                          </a:rPr>
                          <m:t>2</m:t>
                        </m:r>
                        <m:r>
                          <a:rPr lang="en-US" sz="2400" i="1">
                            <a:latin typeface="Cambria Math"/>
                          </a:rPr>
                          <m:t>𝑥</m:t>
                        </m:r>
                        <m:r>
                          <a:rPr lang="en-US" sz="2400" i="1">
                            <a:latin typeface="Cambria Math"/>
                          </a:rPr>
                          <m:t>−</m:t>
                        </m:r>
                        <m:r>
                          <a:rPr lang="en-US" sz="2400">
                            <a:latin typeface="Cambria Math"/>
                          </a:rPr>
                          <m:t>2</m:t>
                        </m:r>
                        <m:r>
                          <a:rPr lang="en-US" sz="2400" i="1">
                            <a:latin typeface="Cambria Math"/>
                          </a:rPr>
                          <m:t>𝑦</m:t>
                        </m:r>
                      </m:e>
                    </m:d>
                  </m:oMath>
                </a14:m>
                <a:endParaRPr lang="en-ZW" sz="2400" dirty="0">
                  <a:latin typeface="Times New Roman" pitchFamily="18" charset="0"/>
                  <a:cs typeface="Times New Roman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      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</a:rPr>
                      <m:t>=</m:t>
                    </m:r>
                    <m:r>
                      <a:rPr lang="en-US" sz="2400">
                        <a:latin typeface="Cambria Math"/>
                      </a:rPr>
                      <m:t>4</m:t>
                    </m:r>
                    <m:r>
                      <a:rPr lang="en-US" sz="2400" i="1">
                        <a:latin typeface="Cambria Math"/>
                      </a:rPr>
                      <m:t>𝑦</m:t>
                    </m:r>
                    <m:d>
                      <m:dPr>
                        <m:ctrlPr>
                          <a:rPr lang="en-Z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/>
                          </a:rPr>
                          <m:t>𝑥</m:t>
                        </m:r>
                        <m:r>
                          <a:rPr lang="en-US" sz="2400" i="1">
                            <a:latin typeface="Cambria Math"/>
                          </a:rPr>
                          <m:t>−</m:t>
                        </m:r>
                        <m:r>
                          <a:rPr lang="en-US" sz="2400" i="1">
                            <a:latin typeface="Cambria Math"/>
                          </a:rPr>
                          <m:t>𝑦</m:t>
                        </m:r>
                      </m:e>
                    </m:d>
                  </m:oMath>
                </a14:m>
                <a:endParaRPr lang="en-ZW" sz="2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Rectangle 10" descr="OPL20U25GSXzBJYl68kk8uQGfFKzs7yb1M4KJWUiLk6ZEvGF+qCIPSnY57AbBFCvTW2023.15.11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00917E9-9022-484F-97B0-91C45F8B8C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5924" y="1042487"/>
                <a:ext cx="5943600" cy="2241960"/>
              </a:xfrm>
              <a:prstGeom prst="rect">
                <a:avLst/>
              </a:prstGeom>
              <a:blipFill>
                <a:blip r:embed="rId4"/>
                <a:stretch>
                  <a:fillRect l="-1538" b="-19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 descr="OPL20U25GSXzBJYl68kk8uQGfFKzs7yb1M4KJWUiLk6ZEvGF+qCIPSnY57AbBFCvTW2023.15.11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BFB7751-80A5-4DA8-AAB3-573804BEDB82}"/>
                  </a:ext>
                </a:extLst>
              </p:cNvPr>
              <p:cNvSpPr/>
              <p:nvPr/>
            </p:nvSpPr>
            <p:spPr>
              <a:xfrm>
                <a:off x="4335924" y="3226706"/>
                <a:ext cx="6050280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 err="1">
                    <a:latin typeface="Times New Roman" pitchFamily="18" charset="0"/>
                    <a:cs typeface="Times New Roman" pitchFamily="18" charset="0"/>
                  </a:rPr>
                  <a:t>Khi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</a:rPr>
                      <m:t>𝑥</m:t>
                    </m:r>
                    <m:r>
                      <a:rPr lang="en-US" sz="2400" i="1">
                        <a:latin typeface="Cambria Math"/>
                      </a:rPr>
                      <m:t>=</m:t>
                    </m:r>
                    <m:r>
                      <a:rPr lang="en-US" sz="2400">
                        <a:latin typeface="Cambria Math"/>
                      </a:rPr>
                      <m:t>102</m:t>
                    </m:r>
                    <m:r>
                      <a:rPr lang="en-US" sz="2400" i="1">
                        <a:latin typeface="Cambria Math"/>
                      </a:rPr>
                      <m:t>  </m:t>
                    </m:r>
                    <m:r>
                      <m:rPr>
                        <m:sty m:val="p"/>
                      </m:rPr>
                      <a:rPr lang="en-US" sz="2400">
                        <a:latin typeface="Cambria Math"/>
                      </a:rPr>
                      <m:t>m</m:t>
                    </m:r>
                    <m:r>
                      <a:rPr lang="en-US" sz="2400">
                        <a:latin typeface="Cambria Math"/>
                      </a:rPr>
                      <m:t>,</m:t>
                    </m:r>
                    <m:r>
                      <a:rPr lang="en-US" sz="2400" i="1">
                        <a:latin typeface="Cambria Math"/>
                      </a:rPr>
                      <m:t>  </m:t>
                    </m:r>
                    <m:r>
                      <a:rPr lang="en-US" sz="2400" i="1">
                        <a:latin typeface="Cambria Math"/>
                      </a:rPr>
                      <m:t>𝑦</m:t>
                    </m:r>
                    <m:r>
                      <a:rPr lang="en-US" sz="2400" i="1">
                        <a:latin typeface="Cambria Math"/>
                      </a:rPr>
                      <m:t>=</m:t>
                    </m:r>
                    <m:r>
                      <a:rPr lang="en-US" sz="2400">
                        <a:latin typeface="Cambria Math"/>
                      </a:rPr>
                      <m:t>2</m:t>
                    </m:r>
                    <m:r>
                      <m:rPr>
                        <m:sty m:val="p"/>
                      </m:rPr>
                      <a:rPr lang="en-US" sz="2400">
                        <a:latin typeface="Cambria Math"/>
                      </a:rPr>
                      <m:t>m</m:t>
                    </m:r>
                    <m:r>
                      <a:rPr lang="en-US" sz="2400">
                        <a:latin typeface="Cambria Math"/>
                      </a:rPr>
                      <m:t>,</m:t>
                    </m:r>
                  </m:oMath>
                </a14:m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 ta </a:t>
                </a:r>
                <a:r>
                  <a:rPr lang="en-US" sz="24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:</a:t>
                </a:r>
                <a:endParaRPr lang="en-ZW" sz="2400" dirty="0">
                  <a:latin typeface="Times New Roman" pitchFamily="18" charset="0"/>
                  <a:cs typeface="Times New Roman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/>
                        </a:rPr>
                        <m:t>𝑆</m:t>
                      </m:r>
                      <m:r>
                        <a:rPr lang="en-US" sz="2400" i="1">
                          <a:latin typeface="Cambria Math"/>
                        </a:rPr>
                        <m:t>=</m:t>
                      </m:r>
                      <m:r>
                        <a:rPr lang="en-US" sz="2400">
                          <a:latin typeface="Cambria Math"/>
                        </a:rPr>
                        <m:t>4.2.100</m:t>
                      </m:r>
                      <m:r>
                        <a:rPr lang="en-US" sz="2400" i="1">
                          <a:latin typeface="Cambria Math"/>
                        </a:rPr>
                        <m:t>=</m:t>
                      </m:r>
                      <m:r>
                        <a:rPr lang="en-US" sz="2400">
                          <a:latin typeface="Cambria Math"/>
                        </a:rPr>
                        <m:t>800</m:t>
                      </m:r>
                      <m:d>
                        <m:dPr>
                          <m:ctrlPr>
                            <a:rPr lang="en-Z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ZW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/>
                                </a:rPr>
                                <m:t>m</m:t>
                              </m:r>
                            </m:e>
                            <m:sup>
                              <m:r>
                                <a:rPr lang="en-US" sz="240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2400">
                          <a:latin typeface="Cambria Math"/>
                        </a:rPr>
                        <m:t>.</m:t>
                      </m:r>
                    </m:oMath>
                  </m:oMathPara>
                </a14:m>
                <a:endParaRPr lang="en-ZW" sz="2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Rectangle 11" descr="OPL20U25GSXzBJYl68kk8uQGfFKzs7yb1M4KJWUiLk6ZEvGF+qCIPSnY57AbBFCvTW2023.15.11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BFB7751-80A5-4DA8-AAB3-573804BEDB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5924" y="3226706"/>
                <a:ext cx="6050280" cy="1200329"/>
              </a:xfrm>
              <a:prstGeom prst="rect">
                <a:avLst/>
              </a:prstGeom>
              <a:blipFill>
                <a:blip r:embed="rId5"/>
                <a:stretch>
                  <a:fillRect l="-1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3" name="Table 12" descr="OPL20U25GSXzBJYl68kk8uQGfFKzs7yb1M4KJWUiLk6ZEvGF+qCIPSnY57AbBFCvTW2023.15.11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6A06062-00F5-4387-969D-0AF9E4C9C5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3869695"/>
              </p:ext>
            </p:extLst>
          </p:nvPr>
        </p:nvGraphicFramePr>
        <p:xfrm>
          <a:off x="6172200" y="606537"/>
          <a:ext cx="983124" cy="4648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831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pPr algn="l"/>
                      <a:r>
                        <a:rPr lang="en-US" sz="2600" b="1" i="1" kern="1200" dirty="0" err="1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Giải</a:t>
                      </a:r>
                      <a:r>
                        <a:rPr lang="en-US" sz="2600" b="1" i="1" kern="12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:</a:t>
                      </a:r>
                      <a:endParaRPr lang="en-ZW" sz="2600" b="1" i="1" kern="12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14" name="Straight Connector 13" descr="OPL20U25GSXzBJYl68kk8uQGfFKzs7yb1M4KJWUiLk6ZEvGF+qCIPSnY57AbBFCvTW2023.15.11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BA22FAD-9CC7-4776-8D78-326A7AD204E7}"/>
              </a:ext>
            </a:extLst>
          </p:cNvPr>
          <p:cNvCxnSpPr/>
          <p:nvPr/>
        </p:nvCxnSpPr>
        <p:spPr>
          <a:xfrm>
            <a:off x="4191000" y="590550"/>
            <a:ext cx="0" cy="4191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467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OPL20U25GSXzBJYl68kk8uQGfFKzs7yb1M4KJWUiLk6ZEvGF+qCIPSnY57AbBFCvTW2023.15.11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3AC967-D76F-4BEA-9802-36BAE58E09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8153400" y="61457"/>
            <a:ext cx="1169466" cy="940866"/>
          </a:xfrm>
          <a:prstGeom prst="rect">
            <a:avLst/>
          </a:prstGeom>
        </p:spPr>
      </p:pic>
      <p:pic>
        <p:nvPicPr>
          <p:cNvPr id="4" name="Google Shape;213;p23" descr="OPL20U25GSXzBJYl68kk8uQGfFKzs7yb1M4KJWUiLk6ZEvGF+qCIPSnY57AbBFCvTW2023.15.11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B091707-62F1-0790-F0CD-A27A695345C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581150"/>
            <a:ext cx="3071795" cy="243840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14;p23" descr="OPL20U25GSXzBJYl68kk8uQGfFKzs7yb1M4KJWUiLk6ZEvGF+qCIPSnY57AbBFCvTW2023.15.11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A68ACEA-3938-617C-DF6C-B9D82AE7B6EC}"/>
              </a:ext>
            </a:extLst>
          </p:cNvPr>
          <p:cNvSpPr txBox="1"/>
          <p:nvPr/>
        </p:nvSpPr>
        <p:spPr>
          <a:xfrm>
            <a:off x="2438400" y="251059"/>
            <a:ext cx="5777166" cy="561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defTabSz="685800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HƯỚNG </a:t>
            </a:r>
            <a:r>
              <a:rPr lang="en-US" sz="3200" b="1" ker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DẪN HỌC Ở </a:t>
            </a:r>
            <a:r>
              <a:rPr lang="en-US" sz="3200" b="1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NHÀ</a:t>
            </a:r>
            <a:endParaRPr sz="1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Rectangle 5" descr="OPL20U25GSXzBJYl68kk8uQGfFKzs7yb1M4KJWUiLk6ZEvGF+qCIPSnY57AbBFCvTW2023.15.11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3A46C90-8605-0A5E-6F29-92C5F343AD8B}"/>
              </a:ext>
            </a:extLst>
          </p:cNvPr>
          <p:cNvSpPr/>
          <p:nvPr/>
        </p:nvSpPr>
        <p:spPr>
          <a:xfrm>
            <a:off x="2819400" y="975390"/>
            <a:ext cx="5891074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685800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ZW" sz="28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defTabSz="685800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ZW" sz="28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defTabSz="685800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2.22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2,24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44 SGK</a:t>
            </a:r>
            <a:endParaRPr lang="en-ZW" sz="28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defTabSz="685800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ZW" sz="2800" dirty="0">
              <a:latin typeface="Times New Roman" pitchFamily="18" charset="0"/>
              <a:cs typeface="Times New Roman" pitchFamily="18" charset="0"/>
            </a:endParaRPr>
          </a:p>
          <a:p>
            <a:pPr defTabSz="685800">
              <a:buClr>
                <a:srgbClr val="000000"/>
              </a:buClr>
            </a:pPr>
            <a:endParaRPr lang="en-US" sz="2400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90093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OPL20U25GSXzBJYl68kk8uQGfFKzs7yb1M4KJWUiLk6ZEvGF+qCIPSnY57AbBFCvTW2023.15.11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96088C9-A8F9-491E-B242-9733E9906C55}"/>
              </a:ext>
            </a:extLst>
          </p:cNvPr>
          <p:cNvSpPr/>
          <p:nvPr/>
        </p:nvSpPr>
        <p:spPr>
          <a:xfrm>
            <a:off x="1746826" y="1091467"/>
            <a:ext cx="5981446" cy="198515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>
              <a:defRPr/>
            </a:pP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FF0000"/>
                </a:solidFill>
                <a:latin typeface="Tw Cen MT" panose="020B0602020104020603"/>
              </a:rPr>
              <a:t>T</a:t>
            </a: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000000"/>
                </a:solidFill>
                <a:latin typeface="Tw Cen MT" panose="020B0602020104020603"/>
              </a:rPr>
              <a:t>H</a:t>
            </a: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00B0F0"/>
                </a:solidFill>
                <a:latin typeface="Tw Cen MT" panose="020B0602020104020603"/>
              </a:rPr>
              <a:t>E</a:t>
            </a: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FF0000"/>
                </a:solidFill>
                <a:latin typeface="Tw Cen MT" panose="020B0602020104020603"/>
              </a:rPr>
              <a:t> </a:t>
            </a: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CCFF33"/>
                </a:solidFill>
                <a:latin typeface="Tw Cen MT" panose="020B0602020104020603"/>
              </a:rPr>
              <a:t>E</a:t>
            </a: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0070C0"/>
                </a:solidFill>
                <a:latin typeface="Tw Cen MT" panose="020B0602020104020603"/>
              </a:rPr>
              <a:t>N</a:t>
            </a: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FF0000"/>
                </a:solidFill>
                <a:latin typeface="Tw Cen MT" panose="020B0602020104020603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92869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6" descr="OPL20U25GSXzBJYl68kk8uQGfFKzs7yb1M4KJWUiLk6ZEvGF+qCIPSnY57AbBFCvTW2023.15.119+K4lPs7H94VUqPe2XwIsfPRnrXQE//QTEXxb8/8N4CNc6FpgZahzpTjFhMzSA7T/nHJa11DE8Ng2TP3iAmRczFlmslSuUNOgUeb6yRvs0=">
            <a:hlinkClick r:id="rId2" action="ppaction://hlinkfile"/>
          </p:cNvPr>
          <p:cNvSpPr>
            <a:spLocks noChangeArrowheads="1" noChangeShapeType="1" noTextEdit="1"/>
          </p:cNvSpPr>
          <p:nvPr/>
        </p:nvSpPr>
        <p:spPr bwMode="auto">
          <a:xfrm>
            <a:off x="2657475" y="607676"/>
            <a:ext cx="3829050" cy="9144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3600" kern="10" spc="-36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spc="-36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3600" kern="10" spc="-3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.VnPresent" panose="020B7200000000000000" pitchFamily="34" charset="0"/>
            </a:endParaRPr>
          </a:p>
        </p:txBody>
      </p:sp>
      <p:pic>
        <p:nvPicPr>
          <p:cNvPr id="5" name="Picture 6" descr="OPL20U25GSXzBJYl68kk8uQGfFKzs7yb1M4KJWUiLk6ZEvGF+qCIPSnY57AbBFCvTW2023.15.119+K4lPs7H94VUqPe2XwIsfPRnrXQE//QTEXxb8/8N4CNc6FpgZahzpTjFhMzSA7T/nHJa11DE8Ng2TP3iAmRczFlmslSuUNOgUeb6yRvs0=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9188">
            <a:off x="6601688" y="232937"/>
            <a:ext cx="1247775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-9096" y="1548"/>
            <a:ext cx="2661314" cy="553998"/>
          </a:xfrm>
          <a:prstGeom prst="rect">
            <a:avLst/>
          </a:prstGeom>
          <a:solidFill>
            <a:srgbClr val="000099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0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KHỞI ĐỘNG</a:t>
            </a:r>
            <a:endParaRPr lang="en-US" sz="3000">
              <a:solidFill>
                <a:schemeClr val="bg1"/>
              </a:solidFill>
            </a:endParaRPr>
          </a:p>
        </p:txBody>
      </p:sp>
      <p:sp>
        <p:nvSpPr>
          <p:cNvPr id="13" name="Rounded Rectangle 49" descr="OPL20U25GSXzBJYl68kk8uQGfFKzs7yb1M4KJWUiLk6ZEvGF+qCIPSnY57AbBFCvTW2023.15.11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61F1809-5069-42C9-BAB6-FCC3982878FE}"/>
              </a:ext>
            </a:extLst>
          </p:cNvPr>
          <p:cNvSpPr/>
          <p:nvPr/>
        </p:nvSpPr>
        <p:spPr>
          <a:xfrm>
            <a:off x="470585" y="1762589"/>
            <a:ext cx="8202829" cy="3110405"/>
          </a:xfrm>
          <a:prstGeom prst="roundRect">
            <a:avLst/>
          </a:prstGeom>
          <a:solidFill>
            <a:srgbClr val="CC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 anchorCtr="1"/>
          <a:lstStyle/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đẳng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073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50"/>
                            </p:stCondLst>
                            <p:childTnLst>
                              <p:par>
                                <p:cTn id="2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 descr="OPL20U25GSXzBJYl68kk8uQGfFKzs7yb1M4KJWUiLk6ZEvGF+qCIPSnY57AbBFCvTW2023.15.119+K4lPs7H94VUqPe2XwIsfPRnrXQE//QTEXxb8/8N4CNc6FpgZahzpTjFhMzSA7T/nHJa11DE8Ng2TP3iAmRczFlmslSuUNOgUeb6yRvs0="/>
              <p:cNvSpPr/>
              <p:nvPr/>
            </p:nvSpPr>
            <p:spPr>
              <a:xfrm>
                <a:off x="1638300" y="1352971"/>
                <a:ext cx="5867400" cy="35702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en-ZW" sz="2800" dirty="0">
                    <a:latin typeface="Times New Roman" pitchFamily="18" charset="0"/>
                    <a:cs typeface="Times New Roman" pitchFamily="18" charset="0"/>
                  </a:rPr>
                  <a:t>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ZW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nl-NL" sz="2800" i="1"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nl-NL" sz="280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nl-NL" sz="2800" i="1">
                        <a:latin typeface="Cambria Math"/>
                      </a:rPr>
                      <m:t>+</m:t>
                    </m:r>
                    <m:r>
                      <a:rPr lang="nl-NL" sz="2800">
                        <a:latin typeface="Cambria Math"/>
                      </a:rPr>
                      <m:t>2</m:t>
                    </m:r>
                    <m:r>
                      <a:rPr lang="nl-NL" sz="2800" i="1">
                        <a:latin typeface="Cambria Math"/>
                      </a:rPr>
                      <m:t>𝐴𝐵</m:t>
                    </m:r>
                    <m:r>
                      <a:rPr lang="nl-NL" sz="2800" i="1">
                        <a:latin typeface="Cambria Math"/>
                      </a:rPr>
                      <m:t>+</m:t>
                    </m:r>
                    <m:sSup>
                      <m:sSupPr>
                        <m:ctrlPr>
                          <a:rPr lang="en-ZW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2800" i="1">
                            <a:latin typeface="Cambria Math"/>
                          </a:rPr>
                          <m:t>𝐵</m:t>
                        </m:r>
                      </m:e>
                      <m:sup>
                        <m:r>
                          <a:rPr lang="nl-NL" sz="280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nl-NL" sz="2800" i="1">
                        <a:latin typeface="Cambria Math"/>
                      </a:rPr>
                      <m:t>=</m:t>
                    </m:r>
                    <m:r>
                      <a:rPr lang="nl-NL" sz="2800" i="1" smtClean="0">
                        <a:latin typeface="Cambria Math"/>
                      </a:rPr>
                      <m:t>…</m:t>
                    </m:r>
                  </m:oMath>
                </a14:m>
                <a:endParaRPr lang="en-US" sz="2800" i="1" dirty="0">
                  <a:latin typeface="Times New Roman" pitchFamily="18" charset="0"/>
                  <a:cs typeface="Times New Roman" pitchFamily="18" charset="0"/>
                </a:endParaRPr>
              </a:p>
              <a:p>
                <a:pPr>
                  <a:spcBef>
                    <a:spcPts val="600"/>
                  </a:spcBef>
                </a:pPr>
                <a:r>
                  <a:rPr lang="en-ZW" sz="2800" dirty="0">
                    <a:latin typeface="Times New Roman" pitchFamily="18" charset="0"/>
                    <a:cs typeface="Times New Roman" pitchFamily="18" charset="0"/>
                  </a:rPr>
                  <a:t>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ZW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2800" i="1"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nl-NL" sz="280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nl-NL" sz="2800" i="1">
                        <a:latin typeface="Cambria Math"/>
                      </a:rPr>
                      <m:t>−</m:t>
                    </m:r>
                    <m:r>
                      <a:rPr lang="nl-NL" sz="2800">
                        <a:latin typeface="Cambria Math"/>
                      </a:rPr>
                      <m:t>2</m:t>
                    </m:r>
                    <m:r>
                      <a:rPr lang="nl-NL" sz="2800" i="1">
                        <a:latin typeface="Cambria Math"/>
                      </a:rPr>
                      <m:t>𝐴𝐵</m:t>
                    </m:r>
                    <m:r>
                      <a:rPr lang="nl-NL" sz="2800" i="1">
                        <a:latin typeface="Cambria Math"/>
                      </a:rPr>
                      <m:t>+</m:t>
                    </m:r>
                    <m:sSup>
                      <m:sSupPr>
                        <m:ctrlPr>
                          <a:rPr lang="en-ZW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2800" i="1">
                            <a:latin typeface="Cambria Math"/>
                          </a:rPr>
                          <m:t>𝐵</m:t>
                        </m:r>
                      </m:e>
                      <m:sup>
                        <m:r>
                          <a:rPr lang="nl-NL" sz="280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nl-NL" sz="2800" i="1">
                        <a:latin typeface="Cambria Math"/>
                      </a:rPr>
                      <m:t>=</m:t>
                    </m:r>
                    <m:r>
                      <a:rPr lang="en-US" sz="2800" b="0" i="1" smtClean="0">
                        <a:latin typeface="Cambria Math"/>
                      </a:rPr>
                      <m:t>…</m:t>
                    </m:r>
                  </m:oMath>
                </a14:m>
                <a:endParaRPr lang="en-US" sz="2800" b="0" dirty="0">
                  <a:latin typeface="Times New Roman" pitchFamily="18" charset="0"/>
                </a:endParaRPr>
              </a:p>
              <a:p>
                <a:pPr>
                  <a:spcBef>
                    <a:spcPts val="600"/>
                  </a:spcBef>
                </a:pPr>
                <a:r>
                  <a:rPr lang="en-ZW" sz="2800" dirty="0">
                    <a:latin typeface="Times New Roman" pitchFamily="18" charset="0"/>
                    <a:cs typeface="Times New Roman" pitchFamily="18" charset="0"/>
                  </a:rPr>
                  <a:t>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ZW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2800" i="1"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nl-NL" sz="280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nl-NL" sz="2800" i="1">
                        <a:latin typeface="Cambria Math"/>
                      </a:rPr>
                      <m:t>−</m:t>
                    </m:r>
                    <m:sSup>
                      <m:sSupPr>
                        <m:ctrlPr>
                          <a:rPr lang="en-ZW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2800" i="1">
                            <a:latin typeface="Cambria Math"/>
                          </a:rPr>
                          <m:t>𝐵</m:t>
                        </m:r>
                      </m:e>
                      <m:sup>
                        <m:r>
                          <a:rPr lang="nl-NL" sz="280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nl-NL" sz="2800" i="1">
                        <a:latin typeface="Cambria Math"/>
                      </a:rPr>
                      <m:t>=</m:t>
                    </m:r>
                    <m:r>
                      <a:rPr lang="nl-NL" sz="2800" i="1" smtClean="0">
                        <a:latin typeface="Cambria Math"/>
                      </a:rPr>
                      <m:t>…</m:t>
                    </m:r>
                  </m:oMath>
                </a14:m>
                <a:endParaRPr lang="en-US" sz="2800" i="1" dirty="0">
                  <a:latin typeface="Cambria Math"/>
                </a:endParaRPr>
              </a:p>
              <a:p>
                <a:pPr>
                  <a:spcBef>
                    <a:spcPts val="600"/>
                  </a:spcBef>
                </a:pPr>
                <a:r>
                  <a:rPr lang="en-ZW" sz="2800" dirty="0"/>
                  <a:t>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ZW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2800" i="1"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nl-NL" sz="2800">
                            <a:latin typeface="Cambria Math"/>
                          </a:rPr>
                          <m:t>3</m:t>
                        </m:r>
                      </m:sup>
                    </m:sSup>
                    <m:r>
                      <a:rPr lang="nl-NL" sz="2800" i="1">
                        <a:latin typeface="Cambria Math"/>
                      </a:rPr>
                      <m:t>+</m:t>
                    </m:r>
                    <m:r>
                      <a:rPr lang="nl-NL" sz="2800">
                        <a:latin typeface="Cambria Math"/>
                      </a:rPr>
                      <m:t>3</m:t>
                    </m:r>
                    <m:sSup>
                      <m:sSupPr>
                        <m:ctrlPr>
                          <a:rPr lang="en-ZW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2800" i="1"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nl-NL" sz="280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nl-NL" sz="2800" i="1">
                        <a:latin typeface="Cambria Math"/>
                      </a:rPr>
                      <m:t>𝐵</m:t>
                    </m:r>
                    <m:r>
                      <a:rPr lang="nl-NL" sz="2800" i="1">
                        <a:latin typeface="Cambria Math"/>
                      </a:rPr>
                      <m:t>+</m:t>
                    </m:r>
                    <m:r>
                      <a:rPr lang="nl-NL" sz="2800">
                        <a:latin typeface="Cambria Math"/>
                      </a:rPr>
                      <m:t>3</m:t>
                    </m:r>
                    <m:r>
                      <a:rPr lang="nl-NL" sz="2800" i="1">
                        <a:latin typeface="Cambria Math"/>
                      </a:rPr>
                      <m:t>𝐴</m:t>
                    </m:r>
                    <m:sSup>
                      <m:sSupPr>
                        <m:ctrlPr>
                          <a:rPr lang="en-ZW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2800" i="1">
                            <a:latin typeface="Cambria Math"/>
                          </a:rPr>
                          <m:t>𝐵</m:t>
                        </m:r>
                      </m:e>
                      <m:sup>
                        <m:r>
                          <a:rPr lang="nl-NL" sz="280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nl-NL" sz="2800" i="1">
                        <a:latin typeface="Cambria Math"/>
                      </a:rPr>
                      <m:t>+</m:t>
                    </m:r>
                    <m:sSup>
                      <m:sSupPr>
                        <m:ctrlPr>
                          <a:rPr lang="en-ZW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2800" i="1">
                            <a:latin typeface="Cambria Math"/>
                          </a:rPr>
                          <m:t>𝐵</m:t>
                        </m:r>
                      </m:e>
                      <m:sup>
                        <m:r>
                          <a:rPr lang="nl-NL" sz="2800">
                            <a:latin typeface="Cambria Math"/>
                          </a:rPr>
                          <m:t>3</m:t>
                        </m:r>
                      </m:sup>
                    </m:sSup>
                    <m:r>
                      <a:rPr lang="nl-NL" sz="2800" i="1">
                        <a:latin typeface="Cambria Math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latin typeface="Cambria Math"/>
                      </a:rPr>
                      <m:t>...</m:t>
                    </m:r>
                  </m:oMath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pPr>
                  <a:spcBef>
                    <a:spcPts val="600"/>
                  </a:spcBef>
                </a:pPr>
                <a:r>
                  <a:rPr lang="en-ZW" sz="2800" dirty="0">
                    <a:latin typeface="Times New Roman" pitchFamily="18" charset="0"/>
                    <a:cs typeface="Times New Roman" pitchFamily="18" charset="0"/>
                  </a:rPr>
                  <a:t>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ZW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nl-NL" sz="2800" i="1"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nl-NL" sz="2800">
                            <a:latin typeface="Cambria Math"/>
                          </a:rPr>
                          <m:t>3</m:t>
                        </m:r>
                      </m:sup>
                    </m:sSup>
                    <m:r>
                      <a:rPr lang="nl-NL" sz="2800" i="1">
                        <a:latin typeface="Cambria Math"/>
                      </a:rPr>
                      <m:t>−</m:t>
                    </m:r>
                    <m:r>
                      <a:rPr lang="nl-NL" sz="2800">
                        <a:latin typeface="Cambria Math"/>
                      </a:rPr>
                      <m:t>3</m:t>
                    </m:r>
                    <m:sSup>
                      <m:sSupPr>
                        <m:ctrlPr>
                          <a:rPr lang="en-ZW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2800" i="1"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nl-NL" sz="280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nl-NL" sz="2800" i="1">
                        <a:latin typeface="Cambria Math"/>
                      </a:rPr>
                      <m:t>𝐵</m:t>
                    </m:r>
                    <m:r>
                      <a:rPr lang="nl-NL" sz="2800" i="1">
                        <a:latin typeface="Cambria Math"/>
                      </a:rPr>
                      <m:t>+</m:t>
                    </m:r>
                    <m:r>
                      <a:rPr lang="nl-NL" sz="2800">
                        <a:latin typeface="Cambria Math"/>
                      </a:rPr>
                      <m:t>3</m:t>
                    </m:r>
                    <m:r>
                      <a:rPr lang="nl-NL" sz="2800" i="1">
                        <a:latin typeface="Cambria Math"/>
                      </a:rPr>
                      <m:t>𝐴</m:t>
                    </m:r>
                    <m:sSup>
                      <m:sSupPr>
                        <m:ctrlPr>
                          <a:rPr lang="en-ZW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2800" i="1">
                            <a:latin typeface="Cambria Math"/>
                          </a:rPr>
                          <m:t>𝐵</m:t>
                        </m:r>
                      </m:e>
                      <m:sup>
                        <m:r>
                          <a:rPr lang="nl-NL" sz="280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nl-NL" sz="2800" i="1">
                        <a:latin typeface="Cambria Math"/>
                      </a:rPr>
                      <m:t>−</m:t>
                    </m:r>
                    <m:sSup>
                      <m:sSupPr>
                        <m:ctrlPr>
                          <a:rPr lang="en-ZW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2800" i="1">
                            <a:latin typeface="Cambria Math"/>
                          </a:rPr>
                          <m:t>𝐵</m:t>
                        </m:r>
                      </m:e>
                      <m:sup>
                        <m:r>
                          <a:rPr lang="nl-NL" sz="2800">
                            <a:latin typeface="Cambria Math"/>
                          </a:rPr>
                          <m:t>3</m:t>
                        </m:r>
                      </m:sup>
                    </m:sSup>
                    <m:r>
                      <a:rPr lang="nl-NL" sz="2800" i="1">
                        <a:latin typeface="Cambria Math"/>
                      </a:rPr>
                      <m:t>=</m:t>
                    </m:r>
                    <m:r>
                      <a:rPr lang="nl-NL" sz="2800" i="1" smtClean="0">
                        <a:latin typeface="Cambria Math"/>
                      </a:rPr>
                      <m:t>…</m:t>
                    </m:r>
                  </m:oMath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pPr>
                  <a:spcBef>
                    <a:spcPts val="600"/>
                  </a:spcBef>
                </a:pPr>
                <a:r>
                  <a:rPr lang="en-ZW" sz="2800" dirty="0">
                    <a:latin typeface="Times New Roman" pitchFamily="18" charset="0"/>
                    <a:cs typeface="Times New Roman" pitchFamily="18" charset="0"/>
                  </a:rPr>
                  <a:t>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ZW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nl-NL" sz="2800" i="1"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nl-NL" sz="2800">
                            <a:latin typeface="Cambria Math"/>
                          </a:rPr>
                          <m:t>3</m:t>
                        </m:r>
                      </m:sup>
                    </m:sSup>
                    <m:r>
                      <a:rPr lang="nl-NL" sz="2800" i="1">
                        <a:latin typeface="Cambria Math"/>
                      </a:rPr>
                      <m:t>+</m:t>
                    </m:r>
                    <m:sSup>
                      <m:sSupPr>
                        <m:ctrlPr>
                          <a:rPr lang="en-ZW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2800" i="1">
                            <a:latin typeface="Cambria Math"/>
                          </a:rPr>
                          <m:t>𝐵</m:t>
                        </m:r>
                      </m:e>
                      <m:sup>
                        <m:r>
                          <a:rPr lang="nl-NL" sz="2800">
                            <a:latin typeface="Cambria Math"/>
                          </a:rPr>
                          <m:t>3</m:t>
                        </m:r>
                      </m:sup>
                    </m:sSup>
                    <m:r>
                      <a:rPr lang="nl-NL" sz="2800" i="1">
                        <a:latin typeface="Cambria Math"/>
                      </a:rPr>
                      <m:t>=</m:t>
                    </m:r>
                    <m:r>
                      <a:rPr lang="nl-NL" sz="2800" i="1" smtClean="0">
                        <a:latin typeface="Cambria Math"/>
                      </a:rPr>
                      <m:t>…</m:t>
                    </m:r>
                  </m:oMath>
                </a14:m>
                <a:endParaRPr lang="en-US" sz="2800" dirty="0">
                  <a:latin typeface="Times New Roman" pitchFamily="18" charset="0"/>
                </a:endParaRPr>
              </a:p>
              <a:p>
                <a:pPr>
                  <a:spcBef>
                    <a:spcPts val="600"/>
                  </a:spcBef>
                </a:pPr>
                <a:r>
                  <a:rPr lang="en-ZW" sz="2800" dirty="0">
                    <a:latin typeface="Times New Roman" pitchFamily="18" charset="0"/>
                    <a:cs typeface="Times New Roman" pitchFamily="18" charset="0"/>
                  </a:rPr>
                  <a:t>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ZW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nl-NL" sz="2800" i="1"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nl-NL" sz="2800">
                            <a:latin typeface="Cambria Math"/>
                          </a:rPr>
                          <m:t>3</m:t>
                        </m:r>
                      </m:sup>
                    </m:sSup>
                    <m:r>
                      <a:rPr lang="nl-NL" sz="2800" i="1">
                        <a:latin typeface="Cambria Math"/>
                      </a:rPr>
                      <m:t>−</m:t>
                    </m:r>
                    <m:sSup>
                      <m:sSupPr>
                        <m:ctrlPr>
                          <a:rPr lang="en-ZW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2800" i="1">
                            <a:latin typeface="Cambria Math"/>
                          </a:rPr>
                          <m:t>𝐵</m:t>
                        </m:r>
                      </m:e>
                      <m:sup>
                        <m:r>
                          <a:rPr lang="nl-NL" sz="2800">
                            <a:latin typeface="Cambria Math"/>
                          </a:rPr>
                          <m:t>3</m:t>
                        </m:r>
                      </m:sup>
                    </m:sSup>
                    <m:r>
                      <a:rPr lang="nl-NL" sz="2800" i="1">
                        <a:latin typeface="Cambria Math"/>
                      </a:rPr>
                      <m:t>=</m:t>
                    </m:r>
                    <m:r>
                      <a:rPr lang="nl-NL" sz="2800">
                        <a:latin typeface="Cambria Math"/>
                      </a:rPr>
                      <m:t>...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lang="en-ZW" sz="2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Rectangle 3" descr="OPL20U25GSXzBJYl68kk8uQGfFKzs7yb1M4KJWUiLk6ZEvGF+qCIPSnY57AbBFCvTW2023.15.11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8300" y="1352971"/>
                <a:ext cx="5867400" cy="35702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 descr="OPL20U25GSXzBJYl68kk8uQGfFKzs7yb1M4KJWUiLk6ZEvGF+qCIPSnY57AbBFCvTW2023.15.119+K4lPs7H94VUqPe2XwIsfPRnrXQE//QTEXxb8/8N4CNc6FpgZahzpTjFhMzSA7T/nHJa11DE8Ng2TP3iAmRczFlmslSuUNOgUeb6yRvs0="/>
          <p:cNvSpPr>
            <a:spLocks noGrp="1"/>
          </p:cNvSpPr>
          <p:nvPr>
            <p:ph type="title"/>
          </p:nvPr>
        </p:nvSpPr>
        <p:spPr>
          <a:xfrm>
            <a:off x="2067910" y="243397"/>
            <a:ext cx="5312979" cy="857250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7 HẰNG ĐẲNG THỨC ĐÁNG NHỚ</a:t>
            </a:r>
            <a:endParaRPr lang="en-ZW" sz="2800" b="1" dirty="0">
              <a:solidFill>
                <a:srgbClr val="0000FF"/>
              </a:solidFill>
            </a:endParaRPr>
          </a:p>
        </p:txBody>
      </p:sp>
      <p:pic>
        <p:nvPicPr>
          <p:cNvPr id="13" name="5 Minute Timer (Nho)" descr="OPL20U25GSXzBJYl68kk8uQGfFKzs7yb1M4KJWUiLk6ZEvGF+qCIPSnY57AbBFCvTW2023.15.119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64EE0866-5CC0-4F9D-8CB9-3A149EFB1A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37166" y="58340"/>
            <a:ext cx="1030634" cy="59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269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 descr="OPL20U25GSXzBJYl68kk8uQGfFKzs7yb1M4KJWUiLk6ZEvGF+qCIPSnY57AbBFCvTW2023.15.119+K4lPs7H94VUqPe2XwIsfPRnrXQE//QTEXxb8/8N4CNc6FpgZahzpTjFhMzSA7T/nHJa11DE8Ng2TP3iAmRczFlmslSuUNOgUeb6yRvs0="/>
              <p:cNvSpPr/>
              <p:nvPr/>
            </p:nvSpPr>
            <p:spPr>
              <a:xfrm>
                <a:off x="1638300" y="1352971"/>
                <a:ext cx="5867400" cy="35702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en-ZW" sz="2800" dirty="0">
                    <a:latin typeface="Times New Roman" pitchFamily="18" charset="0"/>
                    <a:cs typeface="Times New Roman" pitchFamily="18" charset="0"/>
                  </a:rPr>
                  <a:t>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ZW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nl-NL" sz="2800" i="1"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nl-NL" sz="280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nl-NL" sz="2800" i="1">
                        <a:latin typeface="Cambria Math"/>
                      </a:rPr>
                      <m:t>+</m:t>
                    </m:r>
                    <m:r>
                      <a:rPr lang="nl-NL" sz="2800">
                        <a:latin typeface="Cambria Math"/>
                      </a:rPr>
                      <m:t>2</m:t>
                    </m:r>
                    <m:r>
                      <a:rPr lang="nl-NL" sz="2800" i="1">
                        <a:latin typeface="Cambria Math"/>
                      </a:rPr>
                      <m:t>𝐴𝐵</m:t>
                    </m:r>
                    <m:r>
                      <a:rPr lang="nl-NL" sz="2800" i="1">
                        <a:latin typeface="Cambria Math"/>
                      </a:rPr>
                      <m:t>+</m:t>
                    </m:r>
                    <m:sSup>
                      <m:sSupPr>
                        <m:ctrlPr>
                          <a:rPr lang="en-ZW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2800" i="1">
                            <a:latin typeface="Cambria Math"/>
                          </a:rPr>
                          <m:t>𝐵</m:t>
                        </m:r>
                      </m:e>
                      <m:sup>
                        <m:r>
                          <a:rPr lang="nl-NL" sz="280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nl-NL" sz="2800" i="1">
                        <a:latin typeface="Cambria Math"/>
                      </a:rPr>
                      <m:t>=</m:t>
                    </m:r>
                  </m:oMath>
                </a14:m>
                <a:endParaRPr lang="en-US" sz="2800" i="1" dirty="0">
                  <a:latin typeface="Cambria Math"/>
                </a:endParaRPr>
              </a:p>
              <a:p>
                <a:pPr>
                  <a:spcBef>
                    <a:spcPts val="600"/>
                  </a:spcBef>
                </a:pPr>
                <a:r>
                  <a:rPr lang="en-ZW" sz="2800" dirty="0">
                    <a:latin typeface="Times New Roman" pitchFamily="18" charset="0"/>
                    <a:cs typeface="Times New Roman" pitchFamily="18" charset="0"/>
                  </a:rPr>
                  <a:t>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ZW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2800" i="1"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nl-NL" sz="280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nl-NL" sz="2800" i="1">
                        <a:latin typeface="Cambria Math"/>
                      </a:rPr>
                      <m:t>−</m:t>
                    </m:r>
                    <m:r>
                      <a:rPr lang="nl-NL" sz="2800">
                        <a:latin typeface="Cambria Math"/>
                      </a:rPr>
                      <m:t>2</m:t>
                    </m:r>
                    <m:r>
                      <a:rPr lang="nl-NL" sz="2800" i="1">
                        <a:latin typeface="Cambria Math"/>
                      </a:rPr>
                      <m:t>𝐴𝐵</m:t>
                    </m:r>
                    <m:r>
                      <a:rPr lang="nl-NL" sz="2800" i="1">
                        <a:latin typeface="Cambria Math"/>
                      </a:rPr>
                      <m:t>+</m:t>
                    </m:r>
                    <m:sSup>
                      <m:sSupPr>
                        <m:ctrlPr>
                          <a:rPr lang="en-ZW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2800" i="1">
                            <a:latin typeface="Cambria Math"/>
                          </a:rPr>
                          <m:t>𝐵</m:t>
                        </m:r>
                      </m:e>
                      <m:sup>
                        <m:r>
                          <a:rPr lang="nl-NL" sz="280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nl-NL" sz="2800" i="1">
                        <a:latin typeface="Cambria Math"/>
                      </a:rPr>
                      <m:t>=</m:t>
                    </m:r>
                  </m:oMath>
                </a14:m>
                <a:endParaRPr lang="en-US" sz="2800" b="0" dirty="0">
                  <a:latin typeface="Times New Roman" pitchFamily="18" charset="0"/>
                </a:endParaRPr>
              </a:p>
              <a:p>
                <a:pPr>
                  <a:spcBef>
                    <a:spcPts val="600"/>
                  </a:spcBef>
                </a:pPr>
                <a:r>
                  <a:rPr lang="en-ZW" sz="2800" dirty="0">
                    <a:latin typeface="Times New Roman" pitchFamily="18" charset="0"/>
                    <a:cs typeface="Times New Roman" pitchFamily="18" charset="0"/>
                  </a:rPr>
                  <a:t>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ZW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2800" i="1"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nl-NL" sz="280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nl-NL" sz="2800" i="1">
                        <a:latin typeface="Cambria Math"/>
                      </a:rPr>
                      <m:t>−</m:t>
                    </m:r>
                    <m:sSup>
                      <m:sSupPr>
                        <m:ctrlPr>
                          <a:rPr lang="en-ZW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2800" i="1">
                            <a:latin typeface="Cambria Math"/>
                          </a:rPr>
                          <m:t>𝐵</m:t>
                        </m:r>
                      </m:e>
                      <m:sup>
                        <m:r>
                          <a:rPr lang="nl-NL" sz="280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nl-NL" sz="2800" i="1">
                        <a:latin typeface="Cambria Math"/>
                      </a:rPr>
                      <m:t>=</m:t>
                    </m:r>
                  </m:oMath>
                </a14:m>
                <a:endParaRPr lang="en-US" sz="2800" i="1" dirty="0">
                  <a:latin typeface="Cambria Math"/>
                </a:endParaRPr>
              </a:p>
              <a:p>
                <a:pPr>
                  <a:spcBef>
                    <a:spcPts val="600"/>
                  </a:spcBef>
                </a:pPr>
                <a:r>
                  <a:rPr lang="en-ZW" sz="2800" dirty="0"/>
                  <a:t>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ZW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2800" i="1"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nl-NL" sz="2800">
                            <a:latin typeface="Cambria Math"/>
                          </a:rPr>
                          <m:t>3</m:t>
                        </m:r>
                      </m:sup>
                    </m:sSup>
                    <m:r>
                      <a:rPr lang="nl-NL" sz="2800" i="1">
                        <a:latin typeface="Cambria Math"/>
                      </a:rPr>
                      <m:t>+</m:t>
                    </m:r>
                    <m:r>
                      <a:rPr lang="nl-NL" sz="2800">
                        <a:latin typeface="Cambria Math"/>
                      </a:rPr>
                      <m:t>3</m:t>
                    </m:r>
                    <m:sSup>
                      <m:sSupPr>
                        <m:ctrlPr>
                          <a:rPr lang="en-ZW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2800" i="1"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nl-NL" sz="280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nl-NL" sz="2800" i="1">
                        <a:latin typeface="Cambria Math"/>
                      </a:rPr>
                      <m:t>𝐵</m:t>
                    </m:r>
                    <m:r>
                      <a:rPr lang="nl-NL" sz="2800" i="1">
                        <a:latin typeface="Cambria Math"/>
                      </a:rPr>
                      <m:t>+</m:t>
                    </m:r>
                    <m:r>
                      <a:rPr lang="nl-NL" sz="2800">
                        <a:latin typeface="Cambria Math"/>
                      </a:rPr>
                      <m:t>3</m:t>
                    </m:r>
                    <m:r>
                      <a:rPr lang="nl-NL" sz="2800" i="1">
                        <a:latin typeface="Cambria Math"/>
                      </a:rPr>
                      <m:t>𝐴</m:t>
                    </m:r>
                    <m:sSup>
                      <m:sSupPr>
                        <m:ctrlPr>
                          <a:rPr lang="en-ZW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2800" i="1">
                            <a:latin typeface="Cambria Math"/>
                          </a:rPr>
                          <m:t>𝐵</m:t>
                        </m:r>
                      </m:e>
                      <m:sup>
                        <m:r>
                          <a:rPr lang="nl-NL" sz="280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nl-NL" sz="2800" i="1">
                        <a:latin typeface="Cambria Math"/>
                      </a:rPr>
                      <m:t>+</m:t>
                    </m:r>
                    <m:sSup>
                      <m:sSupPr>
                        <m:ctrlPr>
                          <a:rPr lang="en-ZW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2800" i="1">
                            <a:latin typeface="Cambria Math"/>
                          </a:rPr>
                          <m:t>𝐵</m:t>
                        </m:r>
                      </m:e>
                      <m:sup>
                        <m:r>
                          <a:rPr lang="nl-NL" sz="2800">
                            <a:latin typeface="Cambria Math"/>
                          </a:rPr>
                          <m:t>3</m:t>
                        </m:r>
                      </m:sup>
                    </m:sSup>
                    <m:r>
                      <a:rPr lang="nl-NL" sz="2800" i="1">
                        <a:latin typeface="Cambria Math"/>
                      </a:rPr>
                      <m:t>=</m:t>
                    </m:r>
                  </m:oMath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pPr>
                  <a:spcBef>
                    <a:spcPts val="600"/>
                  </a:spcBef>
                </a:pPr>
                <a:r>
                  <a:rPr lang="en-ZW" sz="2800" dirty="0">
                    <a:latin typeface="Times New Roman" pitchFamily="18" charset="0"/>
                    <a:cs typeface="Times New Roman" pitchFamily="18" charset="0"/>
                  </a:rPr>
                  <a:t>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ZW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nl-NL" sz="2800" i="1"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nl-NL" sz="2800">
                            <a:latin typeface="Cambria Math"/>
                          </a:rPr>
                          <m:t>3</m:t>
                        </m:r>
                      </m:sup>
                    </m:sSup>
                    <m:r>
                      <a:rPr lang="nl-NL" sz="2800" i="1">
                        <a:latin typeface="Cambria Math"/>
                      </a:rPr>
                      <m:t>−</m:t>
                    </m:r>
                    <m:r>
                      <a:rPr lang="nl-NL" sz="2800">
                        <a:latin typeface="Cambria Math"/>
                      </a:rPr>
                      <m:t>3</m:t>
                    </m:r>
                    <m:sSup>
                      <m:sSupPr>
                        <m:ctrlPr>
                          <a:rPr lang="en-ZW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2800" i="1"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nl-NL" sz="280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nl-NL" sz="2800" i="1">
                        <a:latin typeface="Cambria Math"/>
                      </a:rPr>
                      <m:t>𝐵</m:t>
                    </m:r>
                    <m:r>
                      <a:rPr lang="nl-NL" sz="2800" i="1">
                        <a:latin typeface="Cambria Math"/>
                      </a:rPr>
                      <m:t>+</m:t>
                    </m:r>
                    <m:r>
                      <a:rPr lang="nl-NL" sz="2800">
                        <a:latin typeface="Cambria Math"/>
                      </a:rPr>
                      <m:t>3</m:t>
                    </m:r>
                    <m:r>
                      <a:rPr lang="nl-NL" sz="2800" i="1">
                        <a:latin typeface="Cambria Math"/>
                      </a:rPr>
                      <m:t>𝐴</m:t>
                    </m:r>
                    <m:sSup>
                      <m:sSupPr>
                        <m:ctrlPr>
                          <a:rPr lang="en-ZW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2800" i="1">
                            <a:latin typeface="Cambria Math"/>
                          </a:rPr>
                          <m:t>𝐵</m:t>
                        </m:r>
                      </m:e>
                      <m:sup>
                        <m:r>
                          <a:rPr lang="nl-NL" sz="280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nl-NL" sz="2800" i="1">
                        <a:latin typeface="Cambria Math"/>
                      </a:rPr>
                      <m:t>−</m:t>
                    </m:r>
                    <m:sSup>
                      <m:sSupPr>
                        <m:ctrlPr>
                          <a:rPr lang="en-ZW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2800" i="1">
                            <a:latin typeface="Cambria Math"/>
                          </a:rPr>
                          <m:t>𝐵</m:t>
                        </m:r>
                      </m:e>
                      <m:sup>
                        <m:r>
                          <a:rPr lang="nl-NL" sz="2800">
                            <a:latin typeface="Cambria Math"/>
                          </a:rPr>
                          <m:t>3</m:t>
                        </m:r>
                      </m:sup>
                    </m:sSup>
                    <m:r>
                      <a:rPr lang="nl-NL" sz="2800" i="1">
                        <a:latin typeface="Cambria Math"/>
                      </a:rPr>
                      <m:t>=</m:t>
                    </m:r>
                  </m:oMath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pPr>
                  <a:spcBef>
                    <a:spcPts val="600"/>
                  </a:spcBef>
                </a:pPr>
                <a:r>
                  <a:rPr lang="en-ZW" sz="2800" dirty="0">
                    <a:latin typeface="Times New Roman" pitchFamily="18" charset="0"/>
                    <a:cs typeface="Times New Roman" pitchFamily="18" charset="0"/>
                  </a:rPr>
                  <a:t>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ZW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nl-NL" sz="2800" i="1"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nl-NL" sz="2800">
                            <a:latin typeface="Cambria Math"/>
                          </a:rPr>
                          <m:t>3</m:t>
                        </m:r>
                      </m:sup>
                    </m:sSup>
                    <m:r>
                      <a:rPr lang="nl-NL" sz="2800" i="1">
                        <a:latin typeface="Cambria Math"/>
                      </a:rPr>
                      <m:t>+</m:t>
                    </m:r>
                    <m:sSup>
                      <m:sSupPr>
                        <m:ctrlPr>
                          <a:rPr lang="en-ZW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2800" i="1">
                            <a:latin typeface="Cambria Math"/>
                          </a:rPr>
                          <m:t>𝐵</m:t>
                        </m:r>
                      </m:e>
                      <m:sup>
                        <m:r>
                          <a:rPr lang="nl-NL" sz="2800">
                            <a:latin typeface="Cambria Math"/>
                          </a:rPr>
                          <m:t>3</m:t>
                        </m:r>
                      </m:sup>
                    </m:sSup>
                    <m:r>
                      <a:rPr lang="nl-NL" sz="2800" i="1">
                        <a:latin typeface="Cambria Math"/>
                      </a:rPr>
                      <m:t>=</m:t>
                    </m:r>
                  </m:oMath>
                </a14:m>
                <a:endParaRPr lang="en-US" sz="2800" dirty="0">
                  <a:latin typeface="Times New Roman" pitchFamily="18" charset="0"/>
                </a:endParaRPr>
              </a:p>
              <a:p>
                <a:pPr>
                  <a:spcBef>
                    <a:spcPts val="600"/>
                  </a:spcBef>
                </a:pPr>
                <a:r>
                  <a:rPr lang="en-ZW" sz="2800" dirty="0">
                    <a:latin typeface="Times New Roman" pitchFamily="18" charset="0"/>
                    <a:cs typeface="Times New Roman" pitchFamily="18" charset="0"/>
                  </a:rPr>
                  <a:t>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ZW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nl-NL" sz="2800" i="1"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nl-NL" sz="2800">
                            <a:latin typeface="Cambria Math"/>
                          </a:rPr>
                          <m:t>3</m:t>
                        </m:r>
                      </m:sup>
                    </m:sSup>
                    <m:r>
                      <a:rPr lang="nl-NL" sz="2800" i="1">
                        <a:latin typeface="Cambria Math"/>
                      </a:rPr>
                      <m:t>−</m:t>
                    </m:r>
                    <m:sSup>
                      <m:sSupPr>
                        <m:ctrlPr>
                          <a:rPr lang="en-ZW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2800" i="1">
                            <a:latin typeface="Cambria Math"/>
                          </a:rPr>
                          <m:t>𝐵</m:t>
                        </m:r>
                      </m:e>
                      <m:sup>
                        <m:r>
                          <a:rPr lang="nl-NL" sz="2800">
                            <a:latin typeface="Cambria Math"/>
                          </a:rPr>
                          <m:t>3</m:t>
                        </m:r>
                      </m:sup>
                    </m:sSup>
                    <m:r>
                      <a:rPr lang="nl-NL" sz="2800" i="1">
                        <a:latin typeface="Cambria Math"/>
                      </a:rPr>
                      <m:t>=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lang="en-ZW" sz="2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Rectangle 3" descr="OPL20U25GSXzBJYl68kk8uQGfFKzs7yb1M4KJWUiLk6ZEvGF+qCIPSnY57AbBFCvTW2023.15.11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8300" y="1352971"/>
                <a:ext cx="5867400" cy="357020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 descr="OPL20U25GSXzBJYl68kk8uQGfFKzs7yb1M4KJWUiLk6ZEvGF+qCIPSnY57AbBFCvTW2023.15.119+K4lPs7H94VUqPe2XwIsfPRnrXQE//QTEXxb8/8N4CNc6FpgZahzpTjFhMzSA7T/nHJa11DE8Ng2TP3iAmRczFlmslSuUNOgUeb6yRvs0="/>
          <p:cNvSpPr>
            <a:spLocks noGrp="1"/>
          </p:cNvSpPr>
          <p:nvPr>
            <p:ph type="title"/>
          </p:nvPr>
        </p:nvSpPr>
        <p:spPr>
          <a:xfrm>
            <a:off x="2067910" y="243397"/>
            <a:ext cx="5312979" cy="857250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7 HẰNG ĐẲNG THỨC ĐÁNG NHỚ</a:t>
            </a:r>
            <a:endParaRPr lang="en-ZW" sz="2800" b="1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 descr="OPL20U25GSXzBJYl68kk8uQGfFKzs7yb1M4KJWUiLk6ZEvGF+qCIPSnY57AbBFCvTW2023.15.119+K4lPs7H94VUqPe2XwIsfPRnrXQE//QTEXxb8/8N4CNc6FpgZahzpTjFhMzSA7T/nHJa11DE8Ng2TP3iAmRczFlmslSuUNOgUeb6yRvs0="/>
              <p:cNvSpPr txBox="1"/>
              <p:nvPr/>
            </p:nvSpPr>
            <p:spPr>
              <a:xfrm>
                <a:off x="4724400" y="1216956"/>
                <a:ext cx="1066800" cy="5983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>
                          <a:solidFill>
                            <a:srgbClr val="FF0000"/>
                          </a:solidFill>
                          <a:latin typeface="Cambria Math" pitchFamily="18" charset="0"/>
                          <a:ea typeface="Cambria Math" pitchFamily="18" charset="0"/>
                          <a:cs typeface="Times New Roman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nl-NL" sz="2800" i="1">
                          <a:solidFill>
                            <a:srgbClr val="FF0000"/>
                          </a:solidFill>
                          <a:latin typeface="Cambria Math" pitchFamily="18" charset="0"/>
                          <a:ea typeface="Cambria Math" pitchFamily="18" charset="0"/>
                          <a:cs typeface="Times New Roman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2800" i="1">
                          <a:solidFill>
                            <a:srgbClr val="FF0000"/>
                          </a:solidFill>
                          <a:latin typeface="Cambria Math" pitchFamily="18" charset="0"/>
                          <a:ea typeface="Cambria Math" pitchFamily="18" charset="0"/>
                          <a:cs typeface="Times New Roman" pitchFamily="18" charset="0"/>
                        </a:rPr>
                        <m:t>+</m:t>
                      </m:r>
                      <m:sSup>
                        <m:sSupPr>
                          <m:ctrlPr>
                            <a:rPr lang="nl-NL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itchFamily="18" charset="0"/>
                              <a:ea typeface="Cambria Math" pitchFamily="18" charset="0"/>
                              <a:cs typeface="Times New Roman" pitchFamily="18" charset="0"/>
                            </a:rPr>
                            <m:t>B</m:t>
                          </m:r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itchFamily="18" charset="0"/>
                              <a:ea typeface="Cambria Math" pitchFamily="18" charset="0"/>
                              <a:cs typeface="Times New Roman" pitchFamily="18" charset="0"/>
                            </a:rPr>
                            <m:t>)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lang="nl-NL" sz="2800" i="1">
                              <a:solidFill>
                                <a:srgbClr val="FF0000"/>
                              </a:solidFill>
                              <a:latin typeface="Cambria Math" pitchFamily="18" charset="0"/>
                              <a:ea typeface="Cambria Math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ZW" sz="2800" dirty="0">
                  <a:latin typeface="Cambria Math" pitchFamily="18" charset="0"/>
                  <a:ea typeface="Cambria Math" pitchFamily="18" charset="0"/>
                </a:endParaRPr>
              </a:p>
            </p:txBody>
          </p:sp>
        </mc:Choice>
        <mc:Fallback xmlns="">
          <p:sp>
            <p:nvSpPr>
              <p:cNvPr id="6" name="TextBox 5" descr="OPL20U25GSXzBJYl68kk8uQGfFKzs7yb1M4KJWUiLk6ZEvGF+qCIPSnY57AbBFCvTW2023.15.119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400" y="1216956"/>
                <a:ext cx="1066800" cy="598305"/>
              </a:xfrm>
              <a:prstGeom prst="rect">
                <a:avLst/>
              </a:prstGeom>
              <a:blipFill>
                <a:blip r:embed="rId3"/>
                <a:stretch>
                  <a:fillRect r="-23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OPL20U25GSXzBJYl68kk8uQGfFKzs7yb1M4KJWUiLk6ZEvGF+qCIPSnY57AbBFCvTW2023.15.119+K4lPs7H94VUqPe2XwIsfPRnrXQE//QTEXxb8/8N4CNc6FpgZahzpTjFhMzSA7T/nHJa11DE8Ng2TP3iAmRczFlmslSuUNOgUeb6yRvs0="/>
              <p:cNvSpPr txBox="1"/>
              <p:nvPr/>
            </p:nvSpPr>
            <p:spPr>
              <a:xfrm>
                <a:off x="4914900" y="1669066"/>
                <a:ext cx="1143000" cy="5983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smtClean="0">
                          <a:solidFill>
                            <a:srgbClr val="FF0000"/>
                          </a:solidFill>
                          <a:latin typeface="Cambria Math" pitchFamily="18" charset="0"/>
                          <a:ea typeface="Cambria Math" pitchFamily="18" charset="0"/>
                          <a:cs typeface="Times New Roman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nl-NL" sz="2800" i="1" smtClean="0">
                          <a:solidFill>
                            <a:srgbClr val="FF0000"/>
                          </a:solidFill>
                          <a:latin typeface="Cambria Math" pitchFamily="18" charset="0"/>
                          <a:ea typeface="Cambria Math" pitchFamily="18" charset="0"/>
                          <a:cs typeface="Times New Roman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2800" i="1">
                          <a:solidFill>
                            <a:srgbClr val="FF0000"/>
                          </a:solidFill>
                          <a:latin typeface="Cambria Math" pitchFamily="18" charset="0"/>
                          <a:ea typeface="Cambria Math" pitchFamily="18" charset="0"/>
                          <a:cs typeface="Times New Roman" pitchFamily="18" charset="0"/>
                        </a:rPr>
                        <m:t>−</m:t>
                      </m:r>
                      <m:sSup>
                        <m:sSupPr>
                          <m:ctrlPr>
                            <a:rPr lang="nl-NL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itchFamily="18" charset="0"/>
                              <a:ea typeface="Cambria Math" pitchFamily="18" charset="0"/>
                              <a:cs typeface="Times New Roman" pitchFamily="18" charset="0"/>
                            </a:rPr>
                            <m:t>B</m:t>
                          </m:r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itchFamily="18" charset="0"/>
                              <a:ea typeface="Cambria Math" pitchFamily="18" charset="0"/>
                              <a:cs typeface="Times New Roman" pitchFamily="18" charset="0"/>
                            </a:rPr>
                            <m:t>)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lang="nl-NL" sz="2800" i="1">
                              <a:solidFill>
                                <a:srgbClr val="FF0000"/>
                              </a:solidFill>
                              <a:latin typeface="Cambria Math" pitchFamily="18" charset="0"/>
                              <a:ea typeface="Cambria Math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>
                  <a:latin typeface="Cambria Math" pitchFamily="18" charset="0"/>
                  <a:ea typeface="Cambria Math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 descr="OPL20U25GSXzBJYl68kk8uQGfFKzs7yb1M4KJWUiLk6ZEvGF+qCIPSnY57AbBFCvTW2023.15.119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4900" y="1669066"/>
                <a:ext cx="1143000" cy="598305"/>
              </a:xfrm>
              <a:prstGeom prst="rect">
                <a:avLst/>
              </a:prstGeom>
              <a:blipFill>
                <a:blip r:embed="rId4"/>
                <a:stretch>
                  <a:fillRect r="-15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 descr="OPL20U25GSXzBJYl68kk8uQGfFKzs7yb1M4KJWUiLk6ZEvGF+qCIPSnY57AbBFCvTW2023.15.119+K4lPs7H94VUqPe2XwIsfPRnrXQE//QTEXxb8/8N4CNc6FpgZahzpTjFhMzSA7T/nHJa11DE8Ng2TP3iAmRczFlmslSuUNOgUeb6yRvs0="/>
              <p:cNvSpPr txBox="1"/>
              <p:nvPr/>
            </p:nvSpPr>
            <p:spPr>
              <a:xfrm>
                <a:off x="3771900" y="2277551"/>
                <a:ext cx="223426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smtClean="0">
                          <a:solidFill>
                            <a:srgbClr val="FF0000"/>
                          </a:solidFill>
                          <a:latin typeface="Cambria Math" pitchFamily="18" charset="0"/>
                          <a:ea typeface="Cambria Math" pitchFamily="18" charset="0"/>
                          <a:cs typeface="Times New Roman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nl-NL" sz="2800" i="1" smtClean="0">
                          <a:solidFill>
                            <a:srgbClr val="FF0000"/>
                          </a:solidFill>
                          <a:latin typeface="Cambria Math" pitchFamily="18" charset="0"/>
                          <a:ea typeface="Cambria Math" pitchFamily="18" charset="0"/>
                          <a:cs typeface="Times New Roman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2800" i="1" smtClean="0">
                          <a:solidFill>
                            <a:srgbClr val="FF0000"/>
                          </a:solidFill>
                          <a:latin typeface="Cambria Math" pitchFamily="18" charset="0"/>
                          <a:ea typeface="Cambria Math" pitchFamily="18" charset="0"/>
                          <a:cs typeface="Times New Roman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rgbClr val="FF0000"/>
                          </a:solidFill>
                          <a:latin typeface="Cambria Math" pitchFamily="18" charset="0"/>
                          <a:ea typeface="Cambria Math" pitchFamily="18" charset="0"/>
                          <a:cs typeface="Times New Roman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rgbClr val="FF0000"/>
                          </a:solidFill>
                          <a:latin typeface="Cambria Math" pitchFamily="18" charset="0"/>
                          <a:ea typeface="Cambria Math" pitchFamily="18" charset="0"/>
                          <a:cs typeface="Times New Roman" pitchFamily="18" charset="0"/>
                        </a:rPr>
                        <m:t>)(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rgbClr val="FF0000"/>
                          </a:solidFill>
                          <a:latin typeface="Cambria Math" pitchFamily="18" charset="0"/>
                          <a:ea typeface="Cambria Math" pitchFamily="18" charset="0"/>
                          <a:cs typeface="Times New Roman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rgbClr val="FF0000"/>
                          </a:solidFill>
                          <a:latin typeface="Cambria Math" pitchFamily="18" charset="0"/>
                          <a:ea typeface="Cambria Math" pitchFamily="18" charset="0"/>
                          <a:cs typeface="Times New Roman" pitchFamily="18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rgbClr val="FF0000"/>
                          </a:solidFill>
                          <a:latin typeface="Cambria Math" pitchFamily="18" charset="0"/>
                          <a:ea typeface="Cambria Math" pitchFamily="18" charset="0"/>
                          <a:cs typeface="Times New Roman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rgbClr val="FF0000"/>
                          </a:solidFill>
                          <a:latin typeface="Cambria Math" pitchFamily="18" charset="0"/>
                          <a:ea typeface="Cambria Math" pitchFamily="18" charset="0"/>
                          <a:cs typeface="Times New Roman" pitchFamily="18" charset="0"/>
                        </a:rPr>
                        <m:t>)</m:t>
                      </m:r>
                    </m:oMath>
                  </m:oMathPara>
                </a14:m>
                <a:endParaRPr lang="en-ZW" sz="2800" dirty="0">
                  <a:latin typeface="Cambria Math" pitchFamily="18" charset="0"/>
                  <a:ea typeface="Cambria Math" pitchFamily="18" charset="0"/>
                </a:endParaRPr>
              </a:p>
            </p:txBody>
          </p:sp>
        </mc:Choice>
        <mc:Fallback xmlns="">
          <p:sp>
            <p:nvSpPr>
              <p:cNvPr id="8" name="TextBox 7" descr="OPL20U25GSXzBJYl68kk8uQGfFKzs7yb1M4KJWUiLk6ZEvGF+qCIPSnY57AbBFCvTW2023.15.119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1900" y="2277551"/>
                <a:ext cx="2234261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 descr="OPL20U25GSXzBJYl68kk8uQGfFKzs7yb1M4KJWUiLk6ZEvGF+qCIPSnY57AbBFCvTW2023.15.119+K4lPs7H94VUqPe2XwIsfPRnrXQE//QTEXxb8/8N4CNc6FpgZahzpTjFhMzSA7T/nHJa11DE8Ng2TP3iAmRczFlmslSuUNOgUeb6yRvs0="/>
              <p:cNvSpPr txBox="1"/>
              <p:nvPr/>
            </p:nvSpPr>
            <p:spPr>
              <a:xfrm>
                <a:off x="6379779" y="2721272"/>
                <a:ext cx="1143000" cy="635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nl-NL" sz="2800" i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2800" i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m:t>+</m:t>
                      </m:r>
                      <m:sSup>
                        <m:sSupPr>
                          <m:ctrlPr>
                            <a:rPr lang="nl-NL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rgbClr val="FF0000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m:t>B</m:t>
                          </m:r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rgbClr val="FF0000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m:t>)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rgbClr val="FF0000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 descr="OPL20U25GSXzBJYl68kk8uQGfFKzs7yb1M4KJWUiLk6ZEvGF+qCIPSnY57AbBFCvTW2023.15.119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9779" y="2721272"/>
                <a:ext cx="1143000" cy="635943"/>
              </a:xfrm>
              <a:prstGeom prst="rect">
                <a:avLst/>
              </a:prstGeom>
              <a:blipFill>
                <a:blip r:embed="rId6"/>
                <a:stretch>
                  <a:fillRect r="-26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 descr="OPL20U25GSXzBJYl68kk8uQGfFKzs7yb1M4KJWUiLk6ZEvGF+qCIPSnY57AbBFCvTW2023.15.119+K4lPs7H94VUqPe2XwIsfPRnrXQE//QTEXxb8/8N4CNc6FpgZahzpTjFhMzSA7T/nHJa11DE8Ng2TP3iAmRczFlmslSuUNOgUeb6yRvs0="/>
              <p:cNvSpPr txBox="1"/>
              <p:nvPr/>
            </p:nvSpPr>
            <p:spPr>
              <a:xfrm>
                <a:off x="6248400" y="3225921"/>
                <a:ext cx="1066800" cy="635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nl-NL" sz="2800" i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2800" i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m:t>−</m:t>
                      </m:r>
                      <m:sSup>
                        <m:sSupPr>
                          <m:ctrlPr>
                            <a:rPr lang="nl-NL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rgbClr val="FF0000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m:t>B</m:t>
                          </m:r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rgbClr val="FF0000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m:t>)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rgbClr val="FF0000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ZW" sz="2800" dirty="0">
                  <a:latin typeface="Cambria Math" pitchFamily="18" charset="0"/>
                  <a:ea typeface="Cambria Math" pitchFamily="18" charset="0"/>
                </a:endParaRPr>
              </a:p>
            </p:txBody>
          </p:sp>
        </mc:Choice>
        <mc:Fallback xmlns="">
          <p:sp>
            <p:nvSpPr>
              <p:cNvPr id="10" name="TextBox 9" descr="OPL20U25GSXzBJYl68kk8uQGfFKzs7yb1M4KJWUiLk6ZEvGF+qCIPSnY57AbBFCvTW2023.15.119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400" y="3225921"/>
                <a:ext cx="1066800" cy="635943"/>
              </a:xfrm>
              <a:prstGeom prst="rect">
                <a:avLst/>
              </a:prstGeom>
              <a:blipFill>
                <a:blip r:embed="rId7"/>
                <a:stretch>
                  <a:fillRect r="-10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 descr="OPL20U25GSXzBJYl68kk8uQGfFKzs7yb1M4KJWUiLk6ZEvGF+qCIPSnY57AbBFCvTW2023.15.119+K4lPs7H94VUqPe2XwIsfPRnrXQE//QTEXxb8/8N4CNc6FpgZahzpTjFhMzSA7T/nHJa11DE8Ng2TP3iAmRczFlmslSuUNOgUeb6yRvs0="/>
              <p:cNvSpPr txBox="1"/>
              <p:nvPr/>
            </p:nvSpPr>
            <p:spPr>
              <a:xfrm>
                <a:off x="3124200" y="3811116"/>
                <a:ext cx="4648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nl-NL" sz="2800" i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2800" i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m:t>)(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−</m:t>
                      </m:r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𝐴𝐵</m:t>
                      </m:r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280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 descr="OPL20U25GSXzBJYl68kk8uQGfFKzs7yb1M4KJWUiLk6ZEvGF+qCIPSnY57AbBFCvTW2023.15.119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200" y="3811116"/>
                <a:ext cx="4648200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 descr="OPL20U25GSXzBJYl68kk8uQGfFKzs7yb1M4KJWUiLk6ZEvGF+qCIPSnY57AbBFCvTW2023.15.119+K4lPs7H94VUqPe2XwIsfPRnrXQE//QTEXxb8/8N4CNc6FpgZahzpTjFhMzSA7T/nHJa11DE8Ng2TP3iAmRczFlmslSuUNOgUeb6yRvs0="/>
              <p:cNvSpPr txBox="1"/>
              <p:nvPr/>
            </p:nvSpPr>
            <p:spPr>
              <a:xfrm>
                <a:off x="3124200" y="4347736"/>
                <a:ext cx="4648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nl-NL" sz="2800" i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2800" i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m:t>)(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+</m:t>
                      </m:r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𝐴𝐵</m:t>
                      </m:r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280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 descr="OPL20U25GSXzBJYl68kk8uQGfFKzs7yb1M4KJWUiLk6ZEvGF+qCIPSnY57AbBFCvTW2023.15.119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200" y="4347736"/>
                <a:ext cx="4648200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084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PL20U25GSXzBJYl68kk8uQGfFKzs7yb1M4KJWUiLk6ZEvGF+qCIPSnY57AbBFCvTW2023.15.11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0635" y="2908475"/>
            <a:ext cx="2333530" cy="1463889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2023.15.11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2952750"/>
            <a:ext cx="1714965" cy="13753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ular Callout 10" descr="OPL20U25GSXzBJYl68kk8uQGfFKzs7yb1M4KJWUiLk6ZEvGF+qCIPSnY57AbBFCvTW2023.15.119+K4lPs7H94VUqPe2XwIsfPRnrXQE//QTEXxb8/8N4CNc6FpgZahzpTjFhMzSA7T/nHJa11DE8Ng2TP3iAmRczFlmslSuUNOgUeb6yRvs0="/>
              <p:cNvSpPr/>
              <p:nvPr/>
            </p:nvSpPr>
            <p:spPr>
              <a:xfrm>
                <a:off x="848647" y="514350"/>
                <a:ext cx="3418554" cy="1951199"/>
              </a:xfrm>
              <a:prstGeom prst="wedgeRoundRectCallout">
                <a:avLst>
                  <a:gd name="adj1" fmla="val 3372"/>
                  <a:gd name="adj2" fmla="val 81437"/>
                  <a:gd name="adj3" fmla="val 16667"/>
                </a:avLst>
              </a:prstGeom>
              <a:solidFill>
                <a:schemeClr val="accent6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Tớ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tất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cả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x để </a:t>
                </a:r>
                <a14:m>
                  <m:oMath xmlns:m="http://schemas.openxmlformats.org/officeDocument/2006/math">
                    <m:r>
                      <a:rPr lang="en-US" sz="3000" b="0" i="1" dirty="0" smtClean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lang="en-US" sz="30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b="0" i="1" dirty="0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000" i="1" dirty="0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000" b="0" i="1" dirty="0" smtClean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000" b="0" i="1" dirty="0" smtClean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000" b="0" i="1" dirty="0" smtClean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lang="en-US" sz="3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ounded Rectangular Callout 10" descr="OPL20U25GSXzBJYl68kk8uQGfFKzs7yb1M4KJWUiLk6ZEvGF+qCIPSnY57AbBFCvTW2023.15.11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647" y="514350"/>
                <a:ext cx="3418554" cy="1951199"/>
              </a:xfrm>
              <a:prstGeom prst="wedgeRoundRectCallout">
                <a:avLst>
                  <a:gd name="adj1" fmla="val 3372"/>
                  <a:gd name="adj2" fmla="val 81437"/>
                  <a:gd name="adj3" fmla="val 16667"/>
                </a:avLst>
              </a:prstGeom>
              <a:blipFill>
                <a:blip r:embed="rId5"/>
                <a:stretch>
                  <a:fillRect r="-124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ounded Rectangular Callout 12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4908332" y="514350"/>
            <a:ext cx="4177050" cy="1771650"/>
          </a:xfrm>
          <a:prstGeom prst="wedgeRoundRectCallout">
            <a:avLst>
              <a:gd name="adj1" fmla="val -4498"/>
              <a:gd name="adj2" fmla="val 82550"/>
              <a:gd name="adj3" fmla="val 16667"/>
            </a:avLst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3695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2023.15.11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0C864D8-94FF-41B2-991B-05EF775C1920}"/>
              </a:ext>
            </a:extLst>
          </p:cNvPr>
          <p:cNvSpPr/>
          <p:nvPr/>
        </p:nvSpPr>
        <p:spPr>
          <a:xfrm>
            <a:off x="478314" y="1504950"/>
            <a:ext cx="818737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9: </a:t>
            </a:r>
          </a:p>
          <a:p>
            <a:pPr algn="ctr"/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PHÂN TÍCH ĐA THỨC THÀNH NHÂN TỬ </a:t>
            </a:r>
          </a:p>
          <a:p>
            <a:pPr algn="ctr"/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5" name="Rectangle 5" descr="OPL20U25GSXzBJYl68kk8uQGfFKzs7yb1M4KJWUiLk6ZEvGF+qCIPSnY57AbBFCvTW2023.15.11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2EA59C7-7EED-485B-A9ED-438A79DA8CB3}"/>
              </a:ext>
            </a:extLst>
          </p:cNvPr>
          <p:cNvSpPr/>
          <p:nvPr/>
        </p:nvSpPr>
        <p:spPr>
          <a:xfrm>
            <a:off x="3497666" y="666750"/>
            <a:ext cx="2148665" cy="638123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 II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523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5.11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234277" y="454668"/>
            <a:ext cx="3237355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2023.15.11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3735374" y="1662149"/>
            <a:ext cx="58658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 THÀNH KIẾN THỨC</a:t>
            </a:r>
            <a:endParaRPr lang="en-US" sz="3200" dirty="0">
              <a:solidFill>
                <a:prstClr val="black"/>
              </a:solidFill>
            </a:endParaRPr>
          </a:p>
        </p:txBody>
      </p:sp>
      <p:pic>
        <p:nvPicPr>
          <p:cNvPr id="4" name="Hình ảnh 3" descr="OPL20U25GSXzBJYl68kk8uQGfFKzs7yb1M4KJWUiLk6ZEvGF+qCIPSnY57AbBFCvTW2023.15.11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87EE42C-D077-4645-BBF8-B59F43E898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073" y="2674299"/>
            <a:ext cx="2186740" cy="2186740"/>
          </a:xfrm>
          <a:prstGeom prst="rect">
            <a:avLst/>
          </a:prstGeom>
        </p:spPr>
      </p:pic>
      <p:sp>
        <p:nvSpPr>
          <p:cNvPr id="6" name="Google Shape;157;p20" descr="OPL20U25GSXzBJYl68kk8uQGfFKzs7yb1M4KJWUiLk6ZEvGF+qCIPSnY57AbBFCvTW2023.15.11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49CE1D0-6956-4876-8361-E0F1378BD373}"/>
              </a:ext>
            </a:extLst>
          </p:cNvPr>
          <p:cNvSpPr/>
          <p:nvPr/>
        </p:nvSpPr>
        <p:spPr>
          <a:xfrm>
            <a:off x="3963976" y="695755"/>
            <a:ext cx="1063185" cy="600576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  <p:sp>
        <p:nvSpPr>
          <p:cNvPr id="7" name="Google Shape;163;p20" descr="OPL20U25GSXzBJYl68kk8uQGfFKzs7yb1M4KJWUiLk6ZEvGF+qCIPSnY57AbBFCvTW2023.15.11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EF570CD-1298-405C-894A-213B5893CEEA}"/>
              </a:ext>
            </a:extLst>
          </p:cNvPr>
          <p:cNvSpPr/>
          <p:nvPr/>
        </p:nvSpPr>
        <p:spPr>
          <a:xfrm>
            <a:off x="4996984" y="454668"/>
            <a:ext cx="522521" cy="295194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  <p:sp>
        <p:nvSpPr>
          <p:cNvPr id="8" name="Google Shape;157;p20" descr="OPL20U25GSXzBJYl68kk8uQGfFKzs7yb1M4KJWUiLk6ZEvGF+qCIPSnY57AbBFCvTW2023.15.11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3F07BD9-D0A3-45DF-92E3-95CBDA06D588}"/>
              </a:ext>
            </a:extLst>
          </p:cNvPr>
          <p:cNvSpPr/>
          <p:nvPr/>
        </p:nvSpPr>
        <p:spPr>
          <a:xfrm>
            <a:off x="5661293" y="864603"/>
            <a:ext cx="1283501" cy="685007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</p:spTree>
    <p:extLst>
      <p:ext uri="{BB962C8B-B14F-4D97-AF65-F5344CB8AC3E}">
        <p14:creationId xmlns:p14="http://schemas.microsoft.com/office/powerpoint/2010/main" val="213418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1" grpId="0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7620" y="0"/>
            <a:ext cx="9144000" cy="49244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ln/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BÀI 9: PHÂN TÍCH ĐA THỨC THÀNH NHÂN TỬ (</a:t>
            </a:r>
            <a:r>
              <a:rPr lang="en-US" sz="2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 descr="OPL20U25GSXzBJYl68kk8uQGfFKzs7yb1M4KJWUiLk6ZEvGF+qCIPSnY57AbBFCvTW2023.15.119+K4lPs7H94VUqPe2XwIsfPRnrXQE//QTEXxb8/8N4CNc6FpgZahzpTjFhMzSA7T/nHJa11DE8Ng2TP3iAmRczFlmslSuUNOgUeb6yRvs0="/>
          <p:cNvSpPr txBox="1"/>
          <p:nvPr/>
        </p:nvSpPr>
        <p:spPr>
          <a:xfrm>
            <a:off x="-91098" y="514350"/>
            <a:ext cx="9448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chung</a:t>
            </a:r>
            <a:endParaRPr lang="en-US" sz="2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OPL20U25GSXzBJYl68kk8uQGfFKzs7yb1M4KJWUiLk6ZEvGF+qCIPSnY57AbBFCvTW2023.15.11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49" y="1026140"/>
            <a:ext cx="406400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2023.15.119+K4lPs7H94VUqPe2XwIsfPRnrXQE//QTEXxb8/8N4CNc6FpgZahzpTjFhMzSA7T/nHJa11DE8Ng2TP3iAmRczFlmslSuUNOgUeb6yRvs0="/>
              <p:cNvSpPr txBox="1"/>
              <p:nvPr/>
            </p:nvSpPr>
            <p:spPr>
              <a:xfrm>
                <a:off x="535449" y="1003836"/>
                <a:ext cx="8271086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00" dirty="0">
                    <a:latin typeface="Times New Roman" pitchFamily="18" charset="0"/>
                    <a:cs typeface="Times New Roman" pitchFamily="18" charset="0"/>
                  </a:rPr>
                  <a:t>HĐ: </a:t>
                </a:r>
                <a:r>
                  <a:rPr lang="en-US" sz="2600" dirty="0" err="1">
                    <a:latin typeface="Times New Roman" pitchFamily="18" charset="0"/>
                    <a:cs typeface="Times New Roman" pitchFamily="18" charset="0"/>
                  </a:rPr>
                  <a:t>Hãy</a:t>
                </a:r>
                <a:r>
                  <a:rPr lang="en-US" sz="2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600" dirty="0" err="1">
                    <a:latin typeface="Times New Roman" pitchFamily="18" charset="0"/>
                    <a:cs typeface="Times New Roman" pitchFamily="18" charset="0"/>
                  </a:rPr>
                  <a:t>viết</a:t>
                </a:r>
                <a:r>
                  <a:rPr lang="en-US" sz="2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600" dirty="0" err="1">
                    <a:latin typeface="Times New Roman" pitchFamily="18" charset="0"/>
                    <a:cs typeface="Times New Roman" pitchFamily="18" charset="0"/>
                  </a:rPr>
                  <a:t>đa</a:t>
                </a:r>
                <a:r>
                  <a:rPr lang="en-US" sz="2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600" dirty="0" err="1">
                    <a:latin typeface="Times New Roman" pitchFamily="18" charset="0"/>
                    <a:cs typeface="Times New Roman" pitchFamily="18" charset="0"/>
                  </a:rPr>
                  <a:t>thức</a:t>
                </a:r>
                <a:r>
                  <a:rPr lang="en-US" sz="2600" dirty="0">
                    <a:latin typeface="Times New Roman" pitchFamily="18" charset="0"/>
                    <a:cs typeface="Times New Roman" pitchFamily="18" charset="0"/>
                  </a:rPr>
                  <a:t>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ZW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sz="260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2600" i="1">
                        <a:latin typeface="Cambria Math"/>
                      </a:rPr>
                      <m:t>−</m:t>
                    </m:r>
                    <m:r>
                      <a:rPr lang="en-US" sz="2600">
                        <a:latin typeface="Cambria Math"/>
                      </a:rPr>
                      <m:t>2</m:t>
                    </m:r>
                    <m:r>
                      <a:rPr lang="en-US" sz="2600" i="1">
                        <a:latin typeface="Cambria Math"/>
                      </a:rPr>
                      <m:t>𝑥𝑦</m:t>
                    </m:r>
                  </m:oMath>
                </a14:m>
                <a:r>
                  <a:rPr lang="en-US" sz="2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600" dirty="0" err="1">
                    <a:latin typeface="Times New Roman" pitchFamily="18" charset="0"/>
                    <a:cs typeface="Times New Roman" pitchFamily="18" charset="0"/>
                  </a:rPr>
                  <a:t>thành</a:t>
                </a:r>
                <a:r>
                  <a:rPr lang="en-US" sz="2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600" dirty="0" err="1">
                    <a:latin typeface="Times New Roman" pitchFamily="18" charset="0"/>
                    <a:cs typeface="Times New Roman" pitchFamily="18" charset="0"/>
                  </a:rPr>
                  <a:t>tích</a:t>
                </a:r>
                <a:r>
                  <a:rPr lang="en-US" sz="2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6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600" dirty="0" err="1">
                    <a:latin typeface="Times New Roman" pitchFamily="18" charset="0"/>
                    <a:cs typeface="Times New Roman" pitchFamily="18" charset="0"/>
                  </a:rPr>
                  <a:t>các</a:t>
                </a:r>
                <a:r>
                  <a:rPr lang="en-US" sz="2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600" dirty="0" err="1">
                    <a:latin typeface="Times New Roman" pitchFamily="18" charset="0"/>
                    <a:cs typeface="Times New Roman" pitchFamily="18" charset="0"/>
                  </a:rPr>
                  <a:t>đa</a:t>
                </a:r>
                <a:r>
                  <a:rPr lang="en-US" sz="2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600" dirty="0" err="1">
                    <a:latin typeface="Times New Roman" pitchFamily="18" charset="0"/>
                    <a:cs typeface="Times New Roman" pitchFamily="18" charset="0"/>
                  </a:rPr>
                  <a:t>thức</a:t>
                </a:r>
                <a:r>
                  <a:rPr lang="en-US" sz="2600" dirty="0"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600" dirty="0" err="1">
                    <a:latin typeface="Times New Roman" pitchFamily="18" charset="0"/>
                    <a:cs typeface="Times New Roman" pitchFamily="18" charset="0"/>
                  </a:rPr>
                  <a:t>khác</a:t>
                </a:r>
                <a:r>
                  <a:rPr lang="en-US" sz="2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600" dirty="0" err="1">
                    <a:latin typeface="Times New Roman" pitchFamily="18" charset="0"/>
                    <a:cs typeface="Times New Roman" pitchFamily="18" charset="0"/>
                  </a:rPr>
                  <a:t>đa</a:t>
                </a:r>
                <a:r>
                  <a:rPr lang="en-US" sz="2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600" dirty="0" err="1">
                    <a:latin typeface="Times New Roman" pitchFamily="18" charset="0"/>
                    <a:cs typeface="Times New Roman" pitchFamily="18" charset="0"/>
                  </a:rPr>
                  <a:t>thức</a:t>
                </a:r>
                <a:r>
                  <a:rPr lang="en-US" sz="2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6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600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6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ZW" sz="2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 descr="OPL20U25GSXzBJYl68kk8uQGfFKzs7yb1M4KJWUiLk6ZEvGF+qCIPSnY57AbBFCvTW2023.15.119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449" y="1003836"/>
                <a:ext cx="8271086" cy="892552"/>
              </a:xfrm>
              <a:prstGeom prst="rect">
                <a:avLst/>
              </a:prstGeom>
              <a:blipFill>
                <a:blip r:embed="rId3"/>
                <a:stretch>
                  <a:fillRect l="-1326" t="-6849" b="-164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535449" y="1896388"/>
            <a:ext cx="133402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6" name="Cloud 15" descr="OPL20U25GSXzBJYl68kk8uQGfFKzs7yb1M4KJWUiLk6ZEvGF+qCIPSnY57AbBFCvTW2023.15.119+K4lPs7H94VUqPe2XwIsfPRnrXQE//QTEXxb8/8N4CNc6FpgZahzpTjFhMzSA7T/nHJa11DE8Ng2TP3iAmRczFlmslSuUNOgUeb6yRvs0="/>
          <p:cNvSpPr/>
          <p:nvPr/>
        </p:nvSpPr>
        <p:spPr>
          <a:xfrm>
            <a:off x="4900967" y="1549585"/>
            <a:ext cx="4038600" cy="175526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 descr="OPL20U25GSXzBJYl68kk8uQGfFKzs7yb1M4KJWUiLk6ZEvGF+qCIPSnY57AbBFCvTW2023.15.119+K4lPs7H94VUqPe2XwIsfPRnrXQE//QTEXxb8/8N4CNc6FpgZahzpTjFhMzSA7T/nHJa11DE8Ng2TP3iAmRczFlmslSuUNOgUeb6yRvs0="/>
              <p:cNvSpPr/>
              <p:nvPr/>
            </p:nvSpPr>
            <p:spPr>
              <a:xfrm>
                <a:off x="1664603" y="2862651"/>
                <a:ext cx="2034531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60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sz="260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d>
                        <m:dPr>
                          <m:ctrlPr>
                            <a:rPr lang="en-ZW" sz="26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sz="260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  <m:r>
                            <a:rPr lang="en-US" sz="260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−2</m:t>
                          </m:r>
                          <m:r>
                            <a:rPr lang="en-US" sz="260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ZW" sz="2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Rectangle 16" descr="OPL20U25GSXzBJYl68kk8uQGfFKzs7yb1M4KJWUiLk6ZEvGF+qCIPSnY57AbBFCvTW2023.15.11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4603" y="2862651"/>
                <a:ext cx="2034531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 descr="OPL20U25GSXzBJYl68kk8uQGfFKzs7yb1M4KJWUiLk6ZEvGF+qCIPSnY57AbBFCvTW2023.15.119+K4lPs7H94VUqPe2XwIsfPRnrXQE//QTEXxb8/8N4CNc6FpgZahzpTjFhMzSA7T/nHJa11DE8Ng2TP3iAmRczFlmslSuUNOgUeb6yRvs0="/>
              <p:cNvSpPr/>
              <p:nvPr/>
            </p:nvSpPr>
            <p:spPr>
              <a:xfrm>
                <a:off x="1670792" y="2370208"/>
                <a:ext cx="1855957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600" dirty="0">
                    <a:latin typeface="Times New Roman" pitchFamily="18" charset="0"/>
                    <a:cs typeface="Times New Roman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2600" b="0" i="0" smtClean="0">
                        <a:latin typeface="Cambria Math"/>
                      </a:rPr>
                      <m:t> </m:t>
                    </m:r>
                    <m:r>
                      <a:rPr lang="en-US" sz="2600" i="1">
                        <a:latin typeface="Cambria Math"/>
                      </a:rPr>
                      <m:t>𝑥</m:t>
                    </m:r>
                  </m:oMath>
                </a14:m>
                <a:r>
                  <a:rPr lang="en-US" sz="26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  <a14:m>
                  <m:oMath xmlns:m="http://schemas.openxmlformats.org/officeDocument/2006/math">
                    <m:r>
                      <a:rPr lang="en-US" sz="2600" i="1">
                        <a:latin typeface="Cambria Math"/>
                      </a:rPr>
                      <m:t>𝑥</m:t>
                    </m:r>
                    <m:r>
                      <a:rPr lang="en-US" sz="2600" i="1">
                        <a:latin typeface="Cambria Math"/>
                      </a:rPr>
                      <m:t>−</m:t>
                    </m:r>
                    <m:r>
                      <a:rPr lang="en-US" sz="2600">
                        <a:latin typeface="Cambria Math"/>
                      </a:rPr>
                      <m:t>2</m:t>
                    </m:r>
                    <m:r>
                      <a:rPr lang="en-US" sz="2600" i="1">
                        <a:latin typeface="Cambria Math"/>
                      </a:rPr>
                      <m:t>𝑥𝑦</m:t>
                    </m:r>
                  </m:oMath>
                </a14:m>
                <a:endParaRPr lang="en-ZW" sz="2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9" name="Rectangle 18" descr="OPL20U25GSXzBJYl68kk8uQGfFKzs7yb1M4KJWUiLk6ZEvGF+qCIPSnY57AbBFCvTW2023.15.11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0792" y="2370208"/>
                <a:ext cx="1855957" cy="492443"/>
              </a:xfrm>
              <a:prstGeom prst="rect">
                <a:avLst/>
              </a:prstGeom>
              <a:blipFill>
                <a:blip r:embed="rId5"/>
                <a:stretch>
                  <a:fillRect l="-5902" t="-11111" b="-29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 descr="OPL20U25GSXzBJYl68kk8uQGfFKzs7yb1M4KJWUiLk6ZEvGF+qCIPSnY57AbBFCvTW2023.15.119+K4lPs7H94VUqPe2XwIsfPRnrXQE//QTEXxb8/8N4CNc6FpgZahzpTjFhMzSA7T/nHJa11DE8Ng2TP3iAmRczFlmslSuUNOgUeb6yRvs0="/>
              <p:cNvSpPr/>
              <p:nvPr/>
            </p:nvSpPr>
            <p:spPr>
              <a:xfrm>
                <a:off x="1897007" y="1879769"/>
                <a:ext cx="1569725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ZW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sz="260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2600" i="1">
                        <a:latin typeface="Cambria Math"/>
                      </a:rPr>
                      <m:t>−</m:t>
                    </m:r>
                    <m:r>
                      <a:rPr lang="en-US" sz="2600">
                        <a:latin typeface="Cambria Math"/>
                      </a:rPr>
                      <m:t>2</m:t>
                    </m:r>
                    <m:r>
                      <a:rPr lang="en-US" sz="2600" i="1">
                        <a:latin typeface="Cambria Math"/>
                      </a:rPr>
                      <m:t>𝑥𝑦</m:t>
                    </m:r>
                  </m:oMath>
                </a14:m>
                <a:r>
                  <a:rPr lang="en-US" sz="26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lang="en-ZW" sz="2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Rectangle 17" descr="OPL20U25GSXzBJYl68kk8uQGfFKzs7yb1M4KJWUiLk6ZEvGF+qCIPSnY57AbBFCvTW2023.15.119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7007" y="1879769"/>
                <a:ext cx="1569725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ontent Placeholder 2" descr="OPL20U25GSXzBJYl68kk8uQGfFKzs7yb1M4KJWUiLk6ZEvGF+qCIPSnY57AbBFCvTW2023.15.11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849C118-BD8E-4A9C-A370-82A1F062D0FF}"/>
              </a:ext>
            </a:extLst>
          </p:cNvPr>
          <p:cNvSpPr txBox="1">
            <a:spLocks/>
          </p:cNvSpPr>
          <p:nvPr/>
        </p:nvSpPr>
        <p:spPr>
          <a:xfrm>
            <a:off x="204875" y="3554686"/>
            <a:ext cx="8932234" cy="889003"/>
          </a:xfrm>
          <a:prstGeom prst="rect">
            <a:avLst/>
          </a:prstGeom>
        </p:spPr>
        <p:txBody>
          <a:bodyPr/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Phân tích đa thức thành nhân tử (hay thừa số) là</a:t>
            </a:r>
            <a:r>
              <a:rPr lang="en-US" sz="2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 đổi đa thức </a:t>
            </a:r>
            <a:r>
              <a:rPr lang="vi-VN" sz="2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 </a:t>
            </a:r>
            <a:r>
              <a:rPr lang="vi-VN" sz="2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 một tích </a:t>
            </a:r>
            <a:r>
              <a:rPr lang="vi-VN" sz="2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 những đa thức</a:t>
            </a:r>
            <a:r>
              <a:rPr lang="en-US" sz="2600" b="1" i="1" dirty="0">
                <a:solidFill>
                  <a:srgbClr val="0000FF"/>
                </a:solidFill>
              </a:rPr>
              <a:t>.</a:t>
            </a:r>
          </a:p>
          <a:p>
            <a:pPr marL="0" indent="0">
              <a:buFont typeface="Arial" pitchFamily="34" charset="0"/>
              <a:buNone/>
            </a:pPr>
            <a:endParaRPr lang="vi-VN" sz="2600" b="1" i="1" dirty="0">
              <a:solidFill>
                <a:srgbClr val="0000FF"/>
              </a:solidFill>
            </a:endParaRPr>
          </a:p>
          <a:p>
            <a:endParaRPr lang="en-ZW" sz="2600" b="1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66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9" grpId="0"/>
      <p:bldP spid="16" grpId="0" uiExpand="1" build="p" animBg="1"/>
      <p:bldP spid="17" grpId="0"/>
      <p:bldP spid="19" grpId="0"/>
      <p:bldP spid="18" grpId="0"/>
      <p:bldP spid="12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4.PNG&quot;/&gt;"/>
  <p:tag name="ISPRING_SLIDE_INDENT_LEVEL" val="0"/>
  <p:tag name="ISPRING_CUSTOM_TIMING_USED" val="1"/>
  <p:tag name="GENSWF_SLIDE_TITLE" val="TỰA BÀI"/>
  <p:tag name="ISPRING_PRESENTER_ID" val="{7257E5D0-9D30-4FF0-97B0-8B144157FD3C}"/>
  <p:tag name="ISPRING_SLIDE_ID_2" val="{86E28706-79C3-4FF9-A642-6C9FBFB2000F}"/>
  <p:tag name="GENSWF_ADVANCE_TIME" val="4.182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2348</TotalTime>
  <Words>1352</Words>
  <Application>Microsoft Office PowerPoint</Application>
  <PresentationFormat>On-screen Show (16:9)</PresentationFormat>
  <Paragraphs>221</Paragraphs>
  <Slides>26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.VnPresent</vt:lpstr>
      <vt:lpstr>Arial</vt:lpstr>
      <vt:lpstr>Calibri</vt:lpstr>
      <vt:lpstr>Calibri Light</vt:lpstr>
      <vt:lpstr>Cambria Math</vt:lpstr>
      <vt:lpstr>Times New Roman</vt:lpstr>
      <vt:lpstr>Tw Cen MT</vt:lpstr>
      <vt:lpstr>Wingdings</vt:lpstr>
      <vt:lpstr>Custom Design</vt:lpstr>
      <vt:lpstr>2_Office Theme</vt:lpstr>
      <vt:lpstr>3_Office Theme</vt:lpstr>
      <vt:lpstr>1_Office Theme</vt:lpstr>
      <vt:lpstr>PowerPoint Presentation</vt:lpstr>
      <vt:lpstr>PowerPoint Presentation</vt:lpstr>
      <vt:lpstr>PowerPoint Presentation</vt:lpstr>
      <vt:lpstr>7 HẰNG ĐẲNG THỨC ĐÁNG NHỚ</vt:lpstr>
      <vt:lpstr>7 HẰNG ĐẲNG THỨC ĐÁNG NHỚ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Dạng 1: Phân tích đa thức thành nhân tử </vt:lpstr>
      <vt:lpstr> Dạng 1: Phân tích đa thức thành nhân tử </vt:lpstr>
      <vt:lpstr> Dạng 1: Phân tích đa thức thành nhân tử </vt:lpstr>
      <vt:lpstr> Dạng 1: Phân tích đa thức thành nhân tử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Thuan Nguyen Thi My</dc:creator>
  <cp:lastModifiedBy>NMD Store</cp:lastModifiedBy>
  <cp:revision>369</cp:revision>
  <dcterms:created xsi:type="dcterms:W3CDTF">2021-07-22T17:31:00Z</dcterms:created>
  <dcterms:modified xsi:type="dcterms:W3CDTF">2025-03-25T13:42:12Z</dcterms:modified>
</cp:coreProperties>
</file>