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1" r:id="rId5"/>
    <p:sldId id="267" r:id="rId6"/>
    <p:sldId id="269" r:id="rId7"/>
    <p:sldId id="270" r:id="rId8"/>
    <p:sldId id="273" r:id="rId9"/>
    <p:sldId id="27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userId="55b1e0c70317aa0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14C59-1E3B-4A30-B117-E88E7E734C6C}" type="datetimeFigureOut">
              <a:rPr lang="en-US" smtClean="0"/>
              <a:t>12/6/24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95F47-8867-413A-809B-4E953EBD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1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1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2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1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1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8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6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0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3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2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9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A7610-05D4-4AF0-A2D5-595B5AFD33F0}" type="datetimeFigureOut">
              <a:rPr lang="en-US" smtClean="0"/>
              <a:t>12/6/24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8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6170" y="1096236"/>
            <a:ext cx="10232571" cy="405053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16:</a:t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 NHÂN SỐ NGUYÊN</a:t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37, 38)</a:t>
            </a:r>
          </a:p>
        </p:txBody>
      </p:sp>
    </p:spTree>
    <p:extLst>
      <p:ext uri="{BB962C8B-B14F-4D97-AF65-F5344CB8AC3E}">
        <p14:creationId xmlns:p14="http://schemas.microsoft.com/office/powerpoint/2010/main" val="149718196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5429" y="1031966"/>
            <a:ext cx="3958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9166" y="2024743"/>
            <a:ext cx="9575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 2 quy tắc nhân số nguyên; các tính chất của phép nhân số nguyên.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tất cả bài tập trong sgk và sbt của bài “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Phép nhân số 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942501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267098" y="365760"/>
            <a:ext cx="8961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của phép nhân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85342" y="1566089"/>
                <a:ext cx="8725989" cy="29731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Tương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tự như phép nhân các số tự nhiên, phép nhân các số nguyên cũng có các tính chất: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chất </a:t>
                </a:r>
                <a:r>
                  <a:rPr lang="en-US" sz="2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 hoán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chất </a:t>
                </a:r>
                <a:r>
                  <a:rPr lang="en-US" sz="2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 hợp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chất </a:t>
                </a:r>
                <a:r>
                  <a:rPr lang="en-US" sz="2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 phối 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 phép nhân đối với phép cộng:</a:t>
                </a:r>
              </a:p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  <m:r>
                            <a:rPr lang="en-U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sz="24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342" y="1566089"/>
                <a:ext cx="8725989" cy="2973122"/>
              </a:xfrm>
              <a:prstGeom prst="rect">
                <a:avLst/>
              </a:prstGeom>
              <a:blipFill rotWithShape="0">
                <a:blip r:embed="rId3"/>
                <a:stretch>
                  <a:fillRect l="-1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entagon 7"/>
          <p:cNvSpPr/>
          <p:nvPr/>
        </p:nvSpPr>
        <p:spPr>
          <a:xfrm>
            <a:off x="1267098" y="4802780"/>
            <a:ext cx="4637313" cy="18157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nhân các số nguyên có tính phân phối đối với phép trừ không?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406217" y="5110484"/>
                <a:ext cx="485938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 nhân các số nguyên có tính phân phối đối với phép trừ: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217" y="5110484"/>
                <a:ext cx="4859383" cy="1200329"/>
              </a:xfrm>
              <a:prstGeom prst="rect">
                <a:avLst/>
              </a:prstGeom>
              <a:blipFill rotWithShape="0">
                <a:blip r:embed="rId4"/>
                <a:stretch>
                  <a:fillRect l="-2008" t="-4061" r="-3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88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2891" y="365760"/>
            <a:ext cx="155448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726" y="888980"/>
                <a:ext cx="9470571" cy="1532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hiện phép tính bằng cách hợp lí: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.(150+14)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26" y="888980"/>
                <a:ext cx="9470571" cy="1532727"/>
              </a:xfrm>
              <a:prstGeom prst="rect">
                <a:avLst/>
              </a:prstGeom>
              <a:blipFill>
                <a:blip r:embed="rId3"/>
                <a:stretch>
                  <a:fillRect l="-965" b="-5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305966" y="2806427"/>
            <a:ext cx="79683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428013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58704" y="975922"/>
            <a:ext cx="2586446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48937" y="1806498"/>
                <a:ext cx="10046771" cy="2332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(LT3/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72)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Tính giá trị của tích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=3.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.5.(−6)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sẽ thay đổi như thế nào nếu đổi dấu tất cả các thừa số của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Tính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−39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−4.(−14)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8937" y="1806498"/>
                <a:ext cx="10046771" cy="2332946"/>
              </a:xfrm>
              <a:prstGeom prst="rect">
                <a:avLst/>
              </a:prstGeom>
              <a:blipFill rotWithShape="0">
                <a:blip r:embed="rId3"/>
                <a:stretch>
                  <a:fillRect l="-1274" b="-3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346269" y="4269518"/>
            <a:ext cx="796833" cy="524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161905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5118" y="1842888"/>
                <a:ext cx="10079182" cy="2252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3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2: (</a:t>
                </a:r>
                <a:r>
                  <a:rPr lang="en-US" sz="3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3.35 </a:t>
                </a:r>
                <a:r>
                  <a:rPr lang="en-US" sz="3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/tr72)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bằng cách hợp lí: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1930+2019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+4.(−2019)</m:t>
                    </m:r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+3.(120−17)</m:t>
                    </m:r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118" y="1842888"/>
                <a:ext cx="10079182" cy="2252924"/>
              </a:xfrm>
              <a:prstGeom prst="rect">
                <a:avLst/>
              </a:prstGeom>
              <a:blipFill rotWithShape="0">
                <a:blip r:embed="rId3"/>
                <a:stretch>
                  <a:fillRect l="-1814" b="-5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399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47132"/>
            <a:ext cx="10738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a), b) ở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6771" y="1817648"/>
            <a:ext cx="106048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868449"/>
            <a:ext cx="1236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a) SAI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79061" y="4868449"/>
            <a:ext cx="2020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b) ĐÚNG</a:t>
            </a:r>
          </a:p>
        </p:txBody>
      </p:sp>
    </p:spTree>
    <p:extLst>
      <p:ext uri="{BB962C8B-B14F-4D97-AF65-F5344CB8AC3E}">
        <p14:creationId xmlns:p14="http://schemas.microsoft.com/office/powerpoint/2010/main" val="39071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2817" y="914400"/>
            <a:ext cx="10694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n.(-m)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(-n).(-m)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9591" y="2454965"/>
            <a:ext cx="3816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A:           </a:t>
            </a:r>
            <a:r>
              <a:rPr lang="en-US" sz="3600" i="1" dirty="0"/>
              <a:t>36  </a:t>
            </a:r>
            <a:r>
              <a:rPr lang="en-US" sz="3600" dirty="0" err="1"/>
              <a:t>và</a:t>
            </a:r>
            <a:r>
              <a:rPr lang="en-US" sz="3600" dirty="0"/>
              <a:t>  </a:t>
            </a:r>
            <a:r>
              <a:rPr lang="en-US" sz="3600" i="1" dirty="0"/>
              <a:t>36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9591" y="2997495"/>
            <a:ext cx="3816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B:           -</a:t>
            </a:r>
            <a:r>
              <a:rPr lang="en-US" sz="3600" i="1" dirty="0"/>
              <a:t>36 </a:t>
            </a:r>
            <a:r>
              <a:rPr lang="en-US" sz="3600" dirty="0" err="1"/>
              <a:t>và</a:t>
            </a:r>
            <a:r>
              <a:rPr lang="en-US" sz="3600" dirty="0"/>
              <a:t> -</a:t>
            </a:r>
            <a:r>
              <a:rPr lang="en-US" sz="3600" i="1" dirty="0"/>
              <a:t>36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9651" y="3540024"/>
            <a:ext cx="3816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C:            </a:t>
            </a:r>
            <a:r>
              <a:rPr lang="en-US" sz="3600" i="1" dirty="0"/>
              <a:t>36  </a:t>
            </a:r>
            <a:r>
              <a:rPr lang="en-US" sz="3600" dirty="0" err="1"/>
              <a:t>và</a:t>
            </a:r>
            <a:r>
              <a:rPr lang="en-US" sz="3600" dirty="0"/>
              <a:t>  -</a:t>
            </a:r>
            <a:r>
              <a:rPr lang="en-US" sz="3600" i="1" dirty="0"/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89651" y="4154450"/>
            <a:ext cx="3816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D:           -</a:t>
            </a:r>
            <a:r>
              <a:rPr lang="en-US" sz="3600" i="1" dirty="0"/>
              <a:t>36 </a:t>
            </a:r>
            <a:r>
              <a:rPr lang="en-US" sz="3600" dirty="0" err="1"/>
              <a:t>và</a:t>
            </a:r>
            <a:r>
              <a:rPr lang="en-US" sz="3600" dirty="0"/>
              <a:t>  </a:t>
            </a:r>
            <a:r>
              <a:rPr lang="en-US" sz="3600" i="1" dirty="0"/>
              <a:t>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0261" y="5257800"/>
            <a:ext cx="3061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rgbClr val="FF0000"/>
                </a:solidFill>
              </a:rPr>
              <a:t>Đáp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án</a:t>
            </a:r>
            <a:r>
              <a:rPr lang="en-US" sz="3600" i="1" dirty="0">
                <a:solidFill>
                  <a:srgbClr val="FF0000"/>
                </a:solidFill>
              </a:rPr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10443334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/>
      <p:bldP spid="1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778512" y="-2778512"/>
            <a:ext cx="663497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96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CEB7F-4E62-DBEE-1347-4E8311B49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28F4739-6C2B-88C3-73D6-5387181E331F}"/>
              </a:ext>
            </a:extLst>
          </p:cNvPr>
          <p:cNvSpPr/>
          <p:nvPr/>
        </p:nvSpPr>
        <p:spPr>
          <a:xfrm>
            <a:off x="6797417" y="4484169"/>
            <a:ext cx="1635369" cy="47422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4358CEC-BFA3-C87A-B1BB-3FF84B0E39EA}"/>
              </a:ext>
            </a:extLst>
          </p:cNvPr>
          <p:cNvSpPr/>
          <p:nvPr/>
        </p:nvSpPr>
        <p:spPr>
          <a:xfrm>
            <a:off x="6794640" y="4484168"/>
            <a:ext cx="571129" cy="205684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BAAC0B-71F4-D537-18D5-D7FEE1400DA9}"/>
              </a:ext>
            </a:extLst>
          </p:cNvPr>
          <p:cNvSpPr/>
          <p:nvPr/>
        </p:nvSpPr>
        <p:spPr>
          <a:xfrm>
            <a:off x="6781038" y="3402871"/>
            <a:ext cx="1635369" cy="1477663"/>
          </a:xfrm>
          <a:custGeom>
            <a:avLst/>
            <a:gdLst>
              <a:gd name="connsiteX0" fmla="*/ 139703 w 2362200"/>
              <a:gd name="connsiteY0" fmla="*/ 0 h 2134402"/>
              <a:gd name="connsiteX1" fmla="*/ 1727203 w 2362200"/>
              <a:gd name="connsiteY1" fmla="*/ 0 h 2134402"/>
              <a:gd name="connsiteX2" fmla="*/ 2222497 w 2362200"/>
              <a:gd name="connsiteY2" fmla="*/ 0 h 2134402"/>
              <a:gd name="connsiteX3" fmla="*/ 2235197 w 2362200"/>
              <a:gd name="connsiteY3" fmla="*/ 0 h 2134402"/>
              <a:gd name="connsiteX4" fmla="*/ 2362200 w 2362200"/>
              <a:gd name="connsiteY4" fmla="*/ 127003 h 2134402"/>
              <a:gd name="connsiteX5" fmla="*/ 2362200 w 2362200"/>
              <a:gd name="connsiteY5" fmla="*/ 139703 h 2134402"/>
              <a:gd name="connsiteX6" fmla="*/ 2362200 w 2362200"/>
              <a:gd name="connsiteY6" fmla="*/ 698497 h 2134402"/>
              <a:gd name="connsiteX7" fmla="*/ 2362200 w 2362200"/>
              <a:gd name="connsiteY7" fmla="*/ 2007399 h 2134402"/>
              <a:gd name="connsiteX8" fmla="*/ 2235197 w 2362200"/>
              <a:gd name="connsiteY8" fmla="*/ 2134402 h 2134402"/>
              <a:gd name="connsiteX9" fmla="*/ 1727203 w 2362200"/>
              <a:gd name="connsiteY9" fmla="*/ 2134402 h 2134402"/>
              <a:gd name="connsiteX10" fmla="*/ 1600200 w 2362200"/>
              <a:gd name="connsiteY10" fmla="*/ 2007399 h 2134402"/>
              <a:gd name="connsiteX11" fmla="*/ 1600200 w 2362200"/>
              <a:gd name="connsiteY11" fmla="*/ 838200 h 2134402"/>
              <a:gd name="connsiteX12" fmla="*/ 139703 w 2362200"/>
              <a:gd name="connsiteY12" fmla="*/ 838200 h 2134402"/>
              <a:gd name="connsiteX13" fmla="*/ 0 w 2362200"/>
              <a:gd name="connsiteY13" fmla="*/ 698497 h 2134402"/>
              <a:gd name="connsiteX14" fmla="*/ 0 w 2362200"/>
              <a:gd name="connsiteY14" fmla="*/ 139703 h 2134402"/>
              <a:gd name="connsiteX15" fmla="*/ 139703 w 2362200"/>
              <a:gd name="connsiteY15" fmla="*/ 0 h 213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62200" h="2134402">
                <a:moveTo>
                  <a:pt x="139703" y="0"/>
                </a:moveTo>
                <a:lnTo>
                  <a:pt x="1727203" y="0"/>
                </a:lnTo>
                <a:lnTo>
                  <a:pt x="2222497" y="0"/>
                </a:lnTo>
                <a:lnTo>
                  <a:pt x="2235197" y="0"/>
                </a:lnTo>
                <a:cubicBezTo>
                  <a:pt x="2305339" y="0"/>
                  <a:pt x="2362200" y="56861"/>
                  <a:pt x="2362200" y="127003"/>
                </a:cubicBezTo>
                <a:lnTo>
                  <a:pt x="2362200" y="139703"/>
                </a:lnTo>
                <a:lnTo>
                  <a:pt x="2362200" y="698497"/>
                </a:lnTo>
                <a:lnTo>
                  <a:pt x="2362200" y="2007399"/>
                </a:lnTo>
                <a:cubicBezTo>
                  <a:pt x="2362200" y="2077541"/>
                  <a:pt x="2305339" y="2134402"/>
                  <a:pt x="2235197" y="2134402"/>
                </a:cubicBezTo>
                <a:lnTo>
                  <a:pt x="1727203" y="2134402"/>
                </a:lnTo>
                <a:cubicBezTo>
                  <a:pt x="1657061" y="2134402"/>
                  <a:pt x="1600200" y="2077541"/>
                  <a:pt x="1600200" y="2007399"/>
                </a:cubicBezTo>
                <a:lnTo>
                  <a:pt x="1600200" y="838200"/>
                </a:lnTo>
                <a:lnTo>
                  <a:pt x="139703" y="838200"/>
                </a:lnTo>
                <a:cubicBezTo>
                  <a:pt x="62547" y="838200"/>
                  <a:pt x="0" y="775653"/>
                  <a:pt x="0" y="698497"/>
                </a:cubicBezTo>
                <a:lnTo>
                  <a:pt x="0" y="139703"/>
                </a:lnTo>
                <a:cubicBezTo>
                  <a:pt x="0" y="62547"/>
                  <a:pt x="62547" y="0"/>
                  <a:pt x="1397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46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1EA94AC-37C3-4311-10AA-EAC0392AFD14}"/>
              </a:ext>
            </a:extLst>
          </p:cNvPr>
          <p:cNvSpPr/>
          <p:nvPr/>
        </p:nvSpPr>
        <p:spPr>
          <a:xfrm>
            <a:off x="5958841" y="1383203"/>
            <a:ext cx="571129" cy="205684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B3F327-91FD-9BA8-4D7D-BAD2B1E0886A}"/>
              </a:ext>
            </a:extLst>
          </p:cNvPr>
          <p:cNvSpPr/>
          <p:nvPr/>
        </p:nvSpPr>
        <p:spPr>
          <a:xfrm>
            <a:off x="6002249" y="1435810"/>
            <a:ext cx="1635369" cy="47422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89AD0684-3C6C-C153-48D7-73E30CBE0E01}"/>
              </a:ext>
            </a:extLst>
          </p:cNvPr>
          <p:cNvSpPr/>
          <p:nvPr/>
        </p:nvSpPr>
        <p:spPr>
          <a:xfrm>
            <a:off x="5952311" y="271443"/>
            <a:ext cx="1687661" cy="1477663"/>
          </a:xfrm>
          <a:custGeom>
            <a:avLst/>
            <a:gdLst>
              <a:gd name="connsiteX0" fmla="*/ 139703 w 2362200"/>
              <a:gd name="connsiteY0" fmla="*/ 0 h 2134402"/>
              <a:gd name="connsiteX1" fmla="*/ 1727203 w 2362200"/>
              <a:gd name="connsiteY1" fmla="*/ 0 h 2134402"/>
              <a:gd name="connsiteX2" fmla="*/ 2222497 w 2362200"/>
              <a:gd name="connsiteY2" fmla="*/ 0 h 2134402"/>
              <a:gd name="connsiteX3" fmla="*/ 2235197 w 2362200"/>
              <a:gd name="connsiteY3" fmla="*/ 0 h 2134402"/>
              <a:gd name="connsiteX4" fmla="*/ 2362200 w 2362200"/>
              <a:gd name="connsiteY4" fmla="*/ 127003 h 2134402"/>
              <a:gd name="connsiteX5" fmla="*/ 2362200 w 2362200"/>
              <a:gd name="connsiteY5" fmla="*/ 139703 h 2134402"/>
              <a:gd name="connsiteX6" fmla="*/ 2362200 w 2362200"/>
              <a:gd name="connsiteY6" fmla="*/ 698497 h 2134402"/>
              <a:gd name="connsiteX7" fmla="*/ 2362200 w 2362200"/>
              <a:gd name="connsiteY7" fmla="*/ 2007399 h 2134402"/>
              <a:gd name="connsiteX8" fmla="*/ 2235197 w 2362200"/>
              <a:gd name="connsiteY8" fmla="*/ 2134402 h 2134402"/>
              <a:gd name="connsiteX9" fmla="*/ 1727203 w 2362200"/>
              <a:gd name="connsiteY9" fmla="*/ 2134402 h 2134402"/>
              <a:gd name="connsiteX10" fmla="*/ 1600200 w 2362200"/>
              <a:gd name="connsiteY10" fmla="*/ 2007399 h 2134402"/>
              <a:gd name="connsiteX11" fmla="*/ 1600200 w 2362200"/>
              <a:gd name="connsiteY11" fmla="*/ 838200 h 2134402"/>
              <a:gd name="connsiteX12" fmla="*/ 139703 w 2362200"/>
              <a:gd name="connsiteY12" fmla="*/ 838200 h 2134402"/>
              <a:gd name="connsiteX13" fmla="*/ 0 w 2362200"/>
              <a:gd name="connsiteY13" fmla="*/ 698497 h 2134402"/>
              <a:gd name="connsiteX14" fmla="*/ 0 w 2362200"/>
              <a:gd name="connsiteY14" fmla="*/ 139703 h 2134402"/>
              <a:gd name="connsiteX15" fmla="*/ 139703 w 2362200"/>
              <a:gd name="connsiteY15" fmla="*/ 0 h 213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62200" h="2134402">
                <a:moveTo>
                  <a:pt x="139703" y="0"/>
                </a:moveTo>
                <a:lnTo>
                  <a:pt x="1727203" y="0"/>
                </a:lnTo>
                <a:lnTo>
                  <a:pt x="2222497" y="0"/>
                </a:lnTo>
                <a:lnTo>
                  <a:pt x="2235197" y="0"/>
                </a:lnTo>
                <a:cubicBezTo>
                  <a:pt x="2305339" y="0"/>
                  <a:pt x="2362200" y="56861"/>
                  <a:pt x="2362200" y="127003"/>
                </a:cubicBezTo>
                <a:lnTo>
                  <a:pt x="2362200" y="139703"/>
                </a:lnTo>
                <a:lnTo>
                  <a:pt x="2362200" y="698497"/>
                </a:lnTo>
                <a:lnTo>
                  <a:pt x="2362200" y="2007399"/>
                </a:lnTo>
                <a:cubicBezTo>
                  <a:pt x="2362200" y="2077541"/>
                  <a:pt x="2305339" y="2134402"/>
                  <a:pt x="2235197" y="2134402"/>
                </a:cubicBezTo>
                <a:lnTo>
                  <a:pt x="1727203" y="2134402"/>
                </a:lnTo>
                <a:cubicBezTo>
                  <a:pt x="1657061" y="2134402"/>
                  <a:pt x="1600200" y="2077541"/>
                  <a:pt x="1600200" y="2007399"/>
                </a:cubicBezTo>
                <a:lnTo>
                  <a:pt x="1600200" y="838200"/>
                </a:lnTo>
                <a:lnTo>
                  <a:pt x="139703" y="838200"/>
                </a:lnTo>
                <a:cubicBezTo>
                  <a:pt x="62547" y="838200"/>
                  <a:pt x="0" y="775653"/>
                  <a:pt x="0" y="698497"/>
                </a:cubicBezTo>
                <a:lnTo>
                  <a:pt x="0" y="139703"/>
                </a:lnTo>
                <a:cubicBezTo>
                  <a:pt x="0" y="62547"/>
                  <a:pt x="62547" y="0"/>
                  <a:pt x="1397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46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585A969-4EF6-B06B-141F-DD3761E95948}"/>
              </a:ext>
            </a:extLst>
          </p:cNvPr>
          <p:cNvSpPr/>
          <p:nvPr/>
        </p:nvSpPr>
        <p:spPr>
          <a:xfrm>
            <a:off x="4170762" y="2797064"/>
            <a:ext cx="3464262" cy="58029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0CDE42B-FD15-FA2B-BE24-04126AECD59A}"/>
              </a:ext>
            </a:extLst>
          </p:cNvPr>
          <p:cNvSpPr/>
          <p:nvPr/>
        </p:nvSpPr>
        <p:spPr>
          <a:xfrm>
            <a:off x="4173539" y="1319402"/>
            <a:ext cx="1635369" cy="47422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48B3A58-843B-F2A9-27AF-2A4BFE024348}"/>
              </a:ext>
            </a:extLst>
          </p:cNvPr>
          <p:cNvSpPr/>
          <p:nvPr/>
        </p:nvSpPr>
        <p:spPr>
          <a:xfrm rot="18093084">
            <a:off x="5124772" y="3828182"/>
            <a:ext cx="1456152" cy="4747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B664BB6-AB02-C615-8838-5ECBB38E3791}"/>
              </a:ext>
            </a:extLst>
          </p:cNvPr>
          <p:cNvSpPr/>
          <p:nvPr/>
        </p:nvSpPr>
        <p:spPr>
          <a:xfrm>
            <a:off x="4191741" y="257661"/>
            <a:ext cx="1635369" cy="1477663"/>
          </a:xfrm>
          <a:custGeom>
            <a:avLst/>
            <a:gdLst>
              <a:gd name="connsiteX0" fmla="*/ 139703 w 2362200"/>
              <a:gd name="connsiteY0" fmla="*/ 0 h 2134402"/>
              <a:gd name="connsiteX1" fmla="*/ 1727203 w 2362200"/>
              <a:gd name="connsiteY1" fmla="*/ 0 h 2134402"/>
              <a:gd name="connsiteX2" fmla="*/ 2222497 w 2362200"/>
              <a:gd name="connsiteY2" fmla="*/ 0 h 2134402"/>
              <a:gd name="connsiteX3" fmla="*/ 2235197 w 2362200"/>
              <a:gd name="connsiteY3" fmla="*/ 0 h 2134402"/>
              <a:gd name="connsiteX4" fmla="*/ 2362200 w 2362200"/>
              <a:gd name="connsiteY4" fmla="*/ 127003 h 2134402"/>
              <a:gd name="connsiteX5" fmla="*/ 2362200 w 2362200"/>
              <a:gd name="connsiteY5" fmla="*/ 139703 h 2134402"/>
              <a:gd name="connsiteX6" fmla="*/ 2362200 w 2362200"/>
              <a:gd name="connsiteY6" fmla="*/ 698497 h 2134402"/>
              <a:gd name="connsiteX7" fmla="*/ 2362200 w 2362200"/>
              <a:gd name="connsiteY7" fmla="*/ 2007399 h 2134402"/>
              <a:gd name="connsiteX8" fmla="*/ 2235197 w 2362200"/>
              <a:gd name="connsiteY8" fmla="*/ 2134402 h 2134402"/>
              <a:gd name="connsiteX9" fmla="*/ 1727203 w 2362200"/>
              <a:gd name="connsiteY9" fmla="*/ 2134402 h 2134402"/>
              <a:gd name="connsiteX10" fmla="*/ 1600200 w 2362200"/>
              <a:gd name="connsiteY10" fmla="*/ 2007399 h 2134402"/>
              <a:gd name="connsiteX11" fmla="*/ 1600200 w 2362200"/>
              <a:gd name="connsiteY11" fmla="*/ 838200 h 2134402"/>
              <a:gd name="connsiteX12" fmla="*/ 139703 w 2362200"/>
              <a:gd name="connsiteY12" fmla="*/ 838200 h 2134402"/>
              <a:gd name="connsiteX13" fmla="*/ 0 w 2362200"/>
              <a:gd name="connsiteY13" fmla="*/ 698497 h 2134402"/>
              <a:gd name="connsiteX14" fmla="*/ 0 w 2362200"/>
              <a:gd name="connsiteY14" fmla="*/ 139703 h 2134402"/>
              <a:gd name="connsiteX15" fmla="*/ 139703 w 2362200"/>
              <a:gd name="connsiteY15" fmla="*/ 0 h 213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62200" h="2134402">
                <a:moveTo>
                  <a:pt x="139703" y="0"/>
                </a:moveTo>
                <a:lnTo>
                  <a:pt x="1727203" y="0"/>
                </a:lnTo>
                <a:lnTo>
                  <a:pt x="2222497" y="0"/>
                </a:lnTo>
                <a:lnTo>
                  <a:pt x="2235197" y="0"/>
                </a:lnTo>
                <a:cubicBezTo>
                  <a:pt x="2305339" y="0"/>
                  <a:pt x="2362200" y="56861"/>
                  <a:pt x="2362200" y="127003"/>
                </a:cubicBezTo>
                <a:lnTo>
                  <a:pt x="2362200" y="139703"/>
                </a:lnTo>
                <a:lnTo>
                  <a:pt x="2362200" y="698497"/>
                </a:lnTo>
                <a:lnTo>
                  <a:pt x="2362200" y="2007399"/>
                </a:lnTo>
                <a:cubicBezTo>
                  <a:pt x="2362200" y="2077541"/>
                  <a:pt x="2305339" y="2134402"/>
                  <a:pt x="2235197" y="2134402"/>
                </a:cubicBezTo>
                <a:lnTo>
                  <a:pt x="1727203" y="2134402"/>
                </a:lnTo>
                <a:cubicBezTo>
                  <a:pt x="1657061" y="2134402"/>
                  <a:pt x="1600200" y="2077541"/>
                  <a:pt x="1600200" y="2007399"/>
                </a:cubicBezTo>
                <a:lnTo>
                  <a:pt x="1600200" y="838200"/>
                </a:lnTo>
                <a:lnTo>
                  <a:pt x="139703" y="838200"/>
                </a:lnTo>
                <a:cubicBezTo>
                  <a:pt x="62547" y="838200"/>
                  <a:pt x="0" y="775653"/>
                  <a:pt x="0" y="698497"/>
                </a:cubicBezTo>
                <a:lnTo>
                  <a:pt x="0" y="139703"/>
                </a:lnTo>
                <a:cubicBezTo>
                  <a:pt x="0" y="62547"/>
                  <a:pt x="62547" y="0"/>
                  <a:pt x="1397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46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B1D0326-EFDD-DFBD-5C34-E836E15ADAF8}"/>
              </a:ext>
            </a:extLst>
          </p:cNvPr>
          <p:cNvSpPr/>
          <p:nvPr/>
        </p:nvSpPr>
        <p:spPr>
          <a:xfrm>
            <a:off x="4170762" y="1319401"/>
            <a:ext cx="571129" cy="205684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B7E5311-96D0-1625-D9F0-A2904BB0D47D}"/>
              </a:ext>
            </a:extLst>
          </p:cNvPr>
          <p:cNvSpPr/>
          <p:nvPr/>
        </p:nvSpPr>
        <p:spPr>
          <a:xfrm>
            <a:off x="5278592" y="6066693"/>
            <a:ext cx="3138577" cy="52753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B422CC5-017C-FA6F-8EF4-8B7710C3DB39}"/>
              </a:ext>
            </a:extLst>
          </p:cNvPr>
          <p:cNvSpPr/>
          <p:nvPr/>
        </p:nvSpPr>
        <p:spPr>
          <a:xfrm>
            <a:off x="5999654" y="2793046"/>
            <a:ext cx="571130" cy="38011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BEB47F-73D0-EFB0-2E03-1083E1ADC734}"/>
              </a:ext>
            </a:extLst>
          </p:cNvPr>
          <p:cNvCxnSpPr>
            <a:cxnSpLocks/>
          </p:cNvCxnSpPr>
          <p:nvPr/>
        </p:nvCxnSpPr>
        <p:spPr>
          <a:xfrm flipH="1">
            <a:off x="4170762" y="2795954"/>
            <a:ext cx="571129" cy="52495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DF63E6F-E76F-2CBE-0093-5F0CFCFB1A27}"/>
              </a:ext>
            </a:extLst>
          </p:cNvPr>
          <p:cNvCxnSpPr>
            <a:cxnSpLocks/>
          </p:cNvCxnSpPr>
          <p:nvPr/>
        </p:nvCxnSpPr>
        <p:spPr>
          <a:xfrm>
            <a:off x="5994546" y="2797064"/>
            <a:ext cx="564715" cy="5940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454A66-3EF8-07E8-AD37-D220FFC72021}"/>
              </a:ext>
            </a:extLst>
          </p:cNvPr>
          <p:cNvCxnSpPr>
            <a:cxnSpLocks/>
          </p:cNvCxnSpPr>
          <p:nvPr/>
        </p:nvCxnSpPr>
        <p:spPr>
          <a:xfrm flipH="1">
            <a:off x="7080204" y="929852"/>
            <a:ext cx="5415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B8F65A7-6DC5-C0F3-6961-02FE5CF0902E}"/>
              </a:ext>
            </a:extLst>
          </p:cNvPr>
          <p:cNvCxnSpPr>
            <a:cxnSpLocks/>
          </p:cNvCxnSpPr>
          <p:nvPr/>
        </p:nvCxnSpPr>
        <p:spPr>
          <a:xfrm flipH="1" flipV="1">
            <a:off x="5964150" y="1463435"/>
            <a:ext cx="539782" cy="4674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DA857DF-9D01-7DCB-A540-31E2DCB5442C}"/>
              </a:ext>
            </a:extLst>
          </p:cNvPr>
          <p:cNvCxnSpPr>
            <a:cxnSpLocks/>
          </p:cNvCxnSpPr>
          <p:nvPr/>
        </p:nvCxnSpPr>
        <p:spPr>
          <a:xfrm>
            <a:off x="5999655" y="4273062"/>
            <a:ext cx="5515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53CFBC-29C8-E6A4-7731-9F27A1C0B958}"/>
              </a:ext>
            </a:extLst>
          </p:cNvPr>
          <p:cNvCxnSpPr>
            <a:cxnSpLocks/>
          </p:cNvCxnSpPr>
          <p:nvPr/>
        </p:nvCxnSpPr>
        <p:spPr>
          <a:xfrm flipV="1">
            <a:off x="5899256" y="6065582"/>
            <a:ext cx="676637" cy="5011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265337C-F7F7-385A-566E-CA711970AE46}"/>
              </a:ext>
            </a:extLst>
          </p:cNvPr>
          <p:cNvCxnSpPr>
            <a:cxnSpLocks/>
          </p:cNvCxnSpPr>
          <p:nvPr/>
        </p:nvCxnSpPr>
        <p:spPr>
          <a:xfrm>
            <a:off x="6819934" y="4484168"/>
            <a:ext cx="622358" cy="4486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F56BEEF-AD7A-6B30-9EE9-DC6D874D885A}"/>
              </a:ext>
            </a:extLst>
          </p:cNvPr>
          <p:cNvCxnSpPr>
            <a:cxnSpLocks/>
          </p:cNvCxnSpPr>
          <p:nvPr/>
        </p:nvCxnSpPr>
        <p:spPr>
          <a:xfrm>
            <a:off x="4226434" y="1345436"/>
            <a:ext cx="494004" cy="4916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9" name="Picture 48">
            <a:extLst>
              <a:ext uri="{FF2B5EF4-FFF2-40B4-BE49-F238E27FC236}">
                <a16:creationId xmlns:a16="http://schemas.microsoft.com/office/drawing/2014/main" id="{64C57308-E680-98BE-6EAB-A6D0CA931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3189" y="397320"/>
            <a:ext cx="407574" cy="39398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A6C02D6-BD7A-CE31-1EEB-188709C61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5516" y="3550076"/>
            <a:ext cx="407574" cy="393988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AFA522B9-224A-D767-945D-7A425ED69AB8}"/>
              </a:ext>
            </a:extLst>
          </p:cNvPr>
          <p:cNvSpPr txBox="1"/>
          <p:nvPr/>
        </p:nvSpPr>
        <p:spPr>
          <a:xfrm rot="18903359">
            <a:off x="4363961" y="2762337"/>
            <a:ext cx="184731" cy="204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72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FA9CF03-8020-2EBD-B8A1-3FAA375E94A7}"/>
              </a:ext>
            </a:extLst>
          </p:cNvPr>
          <p:cNvSpPr txBox="1"/>
          <p:nvPr/>
        </p:nvSpPr>
        <p:spPr>
          <a:xfrm>
            <a:off x="6873734" y="580292"/>
            <a:ext cx="910389" cy="255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62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a.(</a:t>
            </a:r>
            <a:r>
              <a:rPr lang="en-US" sz="166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b+c</a:t>
            </a:r>
            <a:r>
              <a:rPr lang="en-US" sz="1662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00B6768-9774-7E81-DA9A-F464D11437D0}"/>
              </a:ext>
            </a:extLst>
          </p:cNvPr>
          <p:cNvSpPr txBox="1"/>
          <p:nvPr/>
        </p:nvSpPr>
        <p:spPr>
          <a:xfrm rot="2559403">
            <a:off x="6181413" y="1565069"/>
            <a:ext cx="446150" cy="255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6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endParaRPr lang="en-US" sz="166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2801421">
            <a:off x="4389625" y="1509465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25.(-4)</a:t>
            </a:r>
          </a:p>
        </p:txBody>
      </p:sp>
      <p:sp>
        <p:nvSpPr>
          <p:cNvPr id="5" name="TextBox 4"/>
          <p:cNvSpPr txBox="1"/>
          <p:nvPr/>
        </p:nvSpPr>
        <p:spPr>
          <a:xfrm rot="2634133">
            <a:off x="5953836" y="1779618"/>
            <a:ext cx="519219" cy="255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62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6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b.a</a:t>
            </a:r>
            <a:endParaRPr lang="en-US" sz="166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A9CF03-8020-2EBD-B8A1-3FAA375E94A7}"/>
              </a:ext>
            </a:extLst>
          </p:cNvPr>
          <p:cNvSpPr txBox="1"/>
          <p:nvPr/>
        </p:nvSpPr>
        <p:spPr>
          <a:xfrm>
            <a:off x="7157487" y="957647"/>
            <a:ext cx="6986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ab+ac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2801421">
            <a:off x="4125474" y="1614973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-100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19348371">
            <a:off x="4134204" y="2792287"/>
            <a:ext cx="71457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(-25).(-4)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18789087">
            <a:off x="4334220" y="2934747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2801421">
            <a:off x="5849665" y="3156342"/>
            <a:ext cx="838828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0 = 0.a=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 rot="2801421">
            <a:off x="6077366" y="2919183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>
            <a:off x="5994546" y="4016322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>
            <a:off x="5937739" y="4325782"/>
            <a:ext cx="766776" cy="426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a+0=</a:t>
            </a:r>
          </a:p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0+a=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83A74F8-BDED-2003-DB23-E0A251B2A73B}"/>
              </a:ext>
            </a:extLst>
          </p:cNvPr>
          <p:cNvSpPr txBox="1"/>
          <p:nvPr/>
        </p:nvSpPr>
        <p:spPr>
          <a:xfrm>
            <a:off x="5995341" y="5873144"/>
            <a:ext cx="619406" cy="2131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11" name="TextBox 10"/>
          <p:cNvSpPr txBox="1"/>
          <p:nvPr/>
        </p:nvSpPr>
        <p:spPr>
          <a:xfrm rot="19229659">
            <a:off x="5196540" y="5930679"/>
            <a:ext cx="17375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5.(2000+2024) + 5.(-2024)</a:t>
            </a:r>
          </a:p>
        </p:txBody>
      </p:sp>
      <p:sp>
        <p:nvSpPr>
          <p:cNvPr id="12" name="TextBox 11"/>
          <p:cNvSpPr txBox="1"/>
          <p:nvPr/>
        </p:nvSpPr>
        <p:spPr>
          <a:xfrm rot="18724265">
            <a:off x="6109513" y="6077836"/>
            <a:ext cx="1004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=10000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FA9CF03-8020-2EBD-B8A1-3FAA375E94A7}"/>
              </a:ext>
            </a:extLst>
          </p:cNvPr>
          <p:cNvSpPr txBox="1"/>
          <p:nvPr/>
        </p:nvSpPr>
        <p:spPr>
          <a:xfrm rot="2387424">
            <a:off x="7002916" y="4663344"/>
            <a:ext cx="910389" cy="255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62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a.(b-c)=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FA9CF03-8020-2EBD-B8A1-3FAA375E94A7}"/>
              </a:ext>
            </a:extLst>
          </p:cNvPr>
          <p:cNvSpPr txBox="1"/>
          <p:nvPr/>
        </p:nvSpPr>
        <p:spPr>
          <a:xfrm rot="2136354">
            <a:off x="6791090" y="4736264"/>
            <a:ext cx="69862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=ab-ac</a:t>
            </a:r>
          </a:p>
        </p:txBody>
      </p:sp>
    </p:spTree>
    <p:extLst>
      <p:ext uri="{BB962C8B-B14F-4D97-AF65-F5344CB8AC3E}">
        <p14:creationId xmlns:p14="http://schemas.microsoft.com/office/powerpoint/2010/main" val="22789279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411</Words>
  <Application>Microsoft Office PowerPoint</Application>
  <PresentationFormat>Màn hình rộng</PresentationFormat>
  <Paragraphs>59</Paragraphs>
  <Slides>10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Bài 16: PHÉP NHÂN SỐ NGUYÊN (Tiết 37, 38)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37 + 38 PHÉP NHÂN HAI SỐ NGUYÊN</dc:title>
  <dc:creator>Windows User</dc:creator>
  <cp:lastModifiedBy>Bui Manh Duc 20216399</cp:lastModifiedBy>
  <cp:revision>55</cp:revision>
  <dcterms:created xsi:type="dcterms:W3CDTF">2021-08-16T02:40:31Z</dcterms:created>
  <dcterms:modified xsi:type="dcterms:W3CDTF">2024-12-06T11:21:58Z</dcterms:modified>
</cp:coreProperties>
</file>