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5" r:id="rId4"/>
    <p:sldId id="271" r:id="rId5"/>
    <p:sldId id="269" r:id="rId6"/>
    <p:sldId id="268" r:id="rId7"/>
    <p:sldId id="272" r:id="rId8"/>
    <p:sldId id="273" r:id="rId9"/>
    <p:sldId id="274" r:id="rId10"/>
    <p:sldId id="275" r:id="rId11"/>
    <p:sldId id="276" r:id="rId12"/>
    <p:sldId id="277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9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6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0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71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71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910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85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5374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98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51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2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8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8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8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2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3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0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2FDF1-CB68-478F-92DD-CDAE37B2C506}" type="datetimeFigureOut">
              <a:rPr lang="en-US" smtClean="0"/>
              <a:t>01/08/2021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E5838EB-BA34-46C7-8985-9EB362C26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5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9.wdp"/><Relationship Id="rId7" Type="http://schemas.microsoft.com/office/2007/relationships/hdphoto" Target="../media/hdphoto2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9.wdp"/><Relationship Id="rId7" Type="http://schemas.microsoft.com/office/2007/relationships/hdphoto" Target="../media/hdphoto2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2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17" Type="http://schemas.microsoft.com/office/2007/relationships/hdphoto" Target="../media/hdphoto8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9.wdp"/><Relationship Id="rId7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2.wdp"/><Relationship Id="rId4" Type="http://schemas.openxmlformats.org/officeDocument/2006/relationships/image" Target="../media/image16.png"/><Relationship Id="rId9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7.wdp"/><Relationship Id="rId3" Type="http://schemas.microsoft.com/office/2007/relationships/hdphoto" Target="../media/hdphoto9.wdp"/><Relationship Id="rId7" Type="http://schemas.microsoft.com/office/2007/relationships/hdphoto" Target="../media/hdphoto13.wdp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16.wdp"/><Relationship Id="rId5" Type="http://schemas.microsoft.com/office/2007/relationships/hdphoto" Target="../media/hdphoto12.wdp"/><Relationship Id="rId15" Type="http://schemas.microsoft.com/office/2007/relationships/hdphoto" Target="../media/hdphoto18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15.wdp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9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20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C9A178-95FC-4190-AA95-D565D8036E57}"/>
              </a:ext>
            </a:extLst>
          </p:cNvPr>
          <p:cNvGrpSpPr/>
          <p:nvPr/>
        </p:nvGrpSpPr>
        <p:grpSpPr>
          <a:xfrm>
            <a:off x="1715225" y="2161163"/>
            <a:ext cx="6853400" cy="2708434"/>
            <a:chOff x="2476131" y="720566"/>
            <a:chExt cx="6853400" cy="2708434"/>
          </a:xfrm>
        </p:grpSpPr>
        <p:sp>
          <p:nvSpPr>
            <p:cNvPr id="5" name="Hình chữ nhật 5">
              <a:extLst>
                <a:ext uri="{FF2B5EF4-FFF2-40B4-BE49-F238E27FC236}">
                  <a16:creationId xmlns:a16="http://schemas.microsoft.com/office/drawing/2014/main" id="{1B7AB37B-E880-4892-9970-A5E7A4815D20}"/>
                </a:ext>
              </a:extLst>
            </p:cNvPr>
            <p:cNvSpPr/>
            <p:nvPr/>
          </p:nvSpPr>
          <p:spPr>
            <a:xfrm>
              <a:off x="2476131" y="1220851"/>
              <a:ext cx="4386136" cy="209288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000" b="1" cap="none" spc="0" dirty="0">
                  <a:ln w="12700" cmpd="sng">
                    <a:solidFill>
                      <a:srgbClr val="FFFF79"/>
                    </a:solidFill>
                    <a:prstDash val="solid"/>
                  </a:ln>
                  <a:solidFill>
                    <a:srgbClr val="E68900"/>
                  </a:solidFill>
                  <a:effectLst/>
                  <a:latin typeface="Stencil" panose="040409050D0802020404" pitchFamily="82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  <a:endParaRPr lang="vi-VN" sz="13000" b="1" cap="none" spc="0" dirty="0">
                <a:ln w="12700" cmpd="sng">
                  <a:solidFill>
                    <a:srgbClr val="FFFF79"/>
                  </a:solidFill>
                  <a:prstDash val="solid"/>
                </a:ln>
                <a:solidFill>
                  <a:srgbClr val="E689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169896-C941-44B3-BD70-5CDD049B080C}"/>
                </a:ext>
              </a:extLst>
            </p:cNvPr>
            <p:cNvGrpSpPr/>
            <p:nvPr/>
          </p:nvGrpSpPr>
          <p:grpSpPr>
            <a:xfrm>
              <a:off x="6970643" y="720566"/>
              <a:ext cx="2358888" cy="2708434"/>
              <a:chOff x="6704773" y="-48875"/>
              <a:chExt cx="2857422" cy="3373691"/>
            </a:xfrm>
          </p:grpSpPr>
          <p:sp>
            <p:nvSpPr>
              <p:cNvPr id="6" name="Hình Bầu dục 6">
                <a:extLst>
                  <a:ext uri="{FF2B5EF4-FFF2-40B4-BE49-F238E27FC236}">
                    <a16:creationId xmlns:a16="http://schemas.microsoft.com/office/drawing/2014/main" id="{E3CB284C-5B4D-4F36-B6BC-6AB7E7E41D43}"/>
                  </a:ext>
                </a:extLst>
              </p:cNvPr>
              <p:cNvSpPr/>
              <p:nvPr/>
            </p:nvSpPr>
            <p:spPr>
              <a:xfrm>
                <a:off x="6809047" y="357424"/>
                <a:ext cx="2753148" cy="2753148"/>
              </a:xfrm>
              <a:prstGeom prst="ellipse">
                <a:avLst/>
              </a:prstGeom>
              <a:solidFill>
                <a:srgbClr val="FFF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Hình Bầu dục 7">
                <a:extLst>
                  <a:ext uri="{FF2B5EF4-FFF2-40B4-BE49-F238E27FC236}">
                    <a16:creationId xmlns:a16="http://schemas.microsoft.com/office/drawing/2014/main" id="{6E538F58-FC07-4AD2-B003-517AD4B9D823}"/>
                  </a:ext>
                </a:extLst>
              </p:cNvPr>
              <p:cNvSpPr/>
              <p:nvPr/>
            </p:nvSpPr>
            <p:spPr>
              <a:xfrm>
                <a:off x="6704773" y="431540"/>
                <a:ext cx="2622884" cy="2622884"/>
              </a:xfrm>
              <a:prstGeom prst="ellipse">
                <a:avLst/>
              </a:prstGeom>
              <a:solidFill>
                <a:srgbClr val="E68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Hộp Văn bản 8">
                <a:extLst>
                  <a:ext uri="{FF2B5EF4-FFF2-40B4-BE49-F238E27FC236}">
                    <a16:creationId xmlns:a16="http://schemas.microsoft.com/office/drawing/2014/main" id="{1F9FAFD4-B84D-46F6-BDD1-89A420AB0160}"/>
                  </a:ext>
                </a:extLst>
              </p:cNvPr>
              <p:cNvSpPr txBox="1"/>
              <p:nvPr/>
            </p:nvSpPr>
            <p:spPr>
              <a:xfrm>
                <a:off x="7092967" y="-48875"/>
                <a:ext cx="1846496" cy="3373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0" dirty="0">
                    <a:solidFill>
                      <a:schemeClr val="bg1"/>
                    </a:solidFill>
                    <a:latin typeface="SVNnew Century Schoolbook" panose="020B7200000000000000" pitchFamily="34" charset="0"/>
                  </a:rPr>
                  <a:t>6</a:t>
                </a:r>
                <a:endParaRPr lang="vi-VN" sz="170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0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24E961A2-69F2-43FA-B78B-01FB9B685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443" y="-293396"/>
            <a:ext cx="2963554" cy="296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42A8769-A66F-4D9A-981D-4C91ECD9B066}"/>
              </a:ext>
            </a:extLst>
          </p:cNvPr>
          <p:cNvGrpSpPr/>
          <p:nvPr/>
        </p:nvGrpSpPr>
        <p:grpSpPr>
          <a:xfrm>
            <a:off x="2224284" y="4929098"/>
            <a:ext cx="5686660" cy="1790700"/>
            <a:chOff x="714139" y="4759327"/>
            <a:chExt cx="5686660" cy="1790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63D961-6382-43AE-BA3F-A55B145F8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876" b="96450" l="3488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4139" y="4869597"/>
              <a:ext cx="1638300" cy="16097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92FDB5-9DFE-43E6-AFC0-699CD69F8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43" b="96809" l="1053" r="9947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645924" y="4759327"/>
              <a:ext cx="1754875" cy="17907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5B4362-6269-44DA-BDCF-F8D3C80DE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95" t="5435" r="15019" b="14566"/>
            <a:stretch/>
          </p:blipFill>
          <p:spPr>
            <a:xfrm>
              <a:off x="2816359" y="5143044"/>
              <a:ext cx="1577679" cy="1275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02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6000">
              <a:schemeClr val="accent1">
                <a:lumMod val="5000"/>
                <a:lumOff val="95000"/>
              </a:schemeClr>
            </a:gs>
            <a:gs pos="84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32000">
              <a:schemeClr val="accent1">
                <a:lumMod val="45000"/>
                <a:lumOff val="55000"/>
              </a:schemeClr>
            </a:gs>
            <a:gs pos="2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85A3FF5B-51DB-4563-8A4B-50AFCD9DC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3510" y="370347"/>
            <a:ext cx="3384644" cy="501732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vi-VN" sz="4000" b="1" dirty="0">
              <a:ln/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64971F87-96A6-4613-9978-EE32CB76B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3E7CBDCC-29B2-47EC-A85E-FB21FA38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41" y="20321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6DF6E7-307C-44F1-80F8-586490D301E2}"/>
              </a:ext>
            </a:extLst>
          </p:cNvPr>
          <p:cNvSpPr/>
          <p:nvPr/>
        </p:nvSpPr>
        <p:spPr>
          <a:xfrm>
            <a:off x="1048477" y="868745"/>
            <a:ext cx="10277613" cy="3147591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29D77C-D41F-4ABC-80D0-973199F541AD}"/>
              </a:ext>
            </a:extLst>
          </p:cNvPr>
          <p:cNvSpPr txBox="1"/>
          <p:nvPr/>
        </p:nvSpPr>
        <p:spPr>
          <a:xfrm>
            <a:off x="1141996" y="875114"/>
            <a:ext cx="10105076" cy="2888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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5.10 (SGK – 107)</a:t>
            </a:r>
          </a:p>
          <a:p>
            <a:pPr lvl="0" algn="just">
              <a:lnSpc>
                <a:spcPct val="115000"/>
              </a:lnSpc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An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3cm x 5cm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dọc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cắt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Theo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FF21D-8832-4AC9-B37D-B49602B333A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56747" y="4206999"/>
            <a:ext cx="1557989" cy="1577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5A886-E360-4625-8DB3-888DBF642FB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43920" y="4143304"/>
            <a:ext cx="1252097" cy="1495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6C22D7-8AEA-4417-AF54-918AA9A2A1D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81" b="89734" l="9964" r="989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>
            <a:off x="2361511" y="4755333"/>
            <a:ext cx="1557988" cy="1513992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8045D-EAC7-4743-9B88-3E1FAB4276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81" b="89734" l="9964" r="989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888305" y="4224157"/>
            <a:ext cx="1557988" cy="1552656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29A2C9-07B6-4C71-A9F0-419CA57D6AF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22" l="9717" r="955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778333" y="4863787"/>
            <a:ext cx="1252097" cy="14954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A678A5-F632-4742-A232-6848F02F478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22" l="9717" r="955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5544" y="4139933"/>
            <a:ext cx="1252098" cy="14954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26A26A-3C2D-4FF0-AA33-AD734240B4C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22" l="9717" r="955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>
            <a:off x="6745987" y="4862367"/>
            <a:ext cx="1252098" cy="14954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985397-469D-45DF-B236-943BD59F1D0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81" b="89734" l="9964" r="989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886919" y="4755333"/>
            <a:ext cx="1557988" cy="151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783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6000">
              <a:schemeClr val="accent1">
                <a:lumMod val="5000"/>
                <a:lumOff val="95000"/>
              </a:schemeClr>
            </a:gs>
            <a:gs pos="84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32000">
              <a:schemeClr val="accent1">
                <a:lumMod val="45000"/>
                <a:lumOff val="55000"/>
              </a:schemeClr>
            </a:gs>
            <a:gs pos="2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85A3FF5B-51DB-4563-8A4B-50AFCD9DC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3510" y="370347"/>
            <a:ext cx="3384644" cy="501732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vi-VN" sz="4000" b="1" dirty="0">
              <a:ln/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64971F87-96A6-4613-9978-EE32CB76B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3E7CBDCC-29B2-47EC-A85E-FB21FA38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41" y="20321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6DF6E7-307C-44F1-80F8-586490D301E2}"/>
              </a:ext>
            </a:extLst>
          </p:cNvPr>
          <p:cNvSpPr/>
          <p:nvPr/>
        </p:nvSpPr>
        <p:spPr>
          <a:xfrm>
            <a:off x="1048478" y="868746"/>
            <a:ext cx="10105076" cy="1437726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29D77C-D41F-4ABC-80D0-973199F541AD}"/>
              </a:ext>
            </a:extLst>
          </p:cNvPr>
          <p:cNvSpPr txBox="1"/>
          <p:nvPr/>
        </p:nvSpPr>
        <p:spPr>
          <a:xfrm>
            <a:off x="2037018" y="1240652"/>
            <a:ext cx="9116536" cy="1012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</a:t>
            </a:r>
            <a:r>
              <a:rPr lang="en-US" sz="26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thách</a:t>
            </a:r>
            <a:r>
              <a:rPr lang="en-US" sz="26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endParaRPr lang="en-US" sz="26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15000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F99ECE-24CE-4937-BDEA-194D591BA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93" b="93299" l="6637" r="100000">
                        <a14:foregroundMark x1="90265" y1="17526" x2="90265" y2="17526"/>
                        <a14:foregroundMark x1="83628" y1="34021" x2="83628" y2="3402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879" y="989021"/>
            <a:ext cx="1076326" cy="923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464731-5C26-44CC-9494-4E35543F2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9869" y="2522838"/>
            <a:ext cx="3078631" cy="327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8C52EE-F1D8-441D-A542-0A58D09786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9793" y="2558103"/>
            <a:ext cx="3560789" cy="3319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8FD7A3-A190-4ADC-93BB-38546EEAB1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1613" y="2547414"/>
            <a:ext cx="3366447" cy="3265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A043B68-6B55-4839-846A-B3914DEB037A}"/>
              </a:ext>
            </a:extLst>
          </p:cNvPr>
          <p:cNvSpPr txBox="1"/>
          <p:nvPr/>
        </p:nvSpPr>
        <p:spPr>
          <a:xfrm>
            <a:off x="1261359" y="5990236"/>
            <a:ext cx="2696493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E8E5AF-5E16-474E-BBED-E0524AE1FFB6}"/>
              </a:ext>
            </a:extLst>
          </p:cNvPr>
          <p:cNvSpPr txBox="1"/>
          <p:nvPr/>
        </p:nvSpPr>
        <p:spPr>
          <a:xfrm>
            <a:off x="3835020" y="5826460"/>
            <a:ext cx="449501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Á (ASEAN)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531F9A-AC3C-43A2-B15D-6E7067869D78}"/>
              </a:ext>
            </a:extLst>
          </p:cNvPr>
          <p:cNvSpPr txBox="1"/>
          <p:nvPr/>
        </p:nvSpPr>
        <p:spPr>
          <a:xfrm>
            <a:off x="8330039" y="5990236"/>
            <a:ext cx="3256909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B58940-423A-4839-B4AD-637F74C2ED00}"/>
              </a:ext>
            </a:extLst>
          </p:cNvPr>
          <p:cNvSpPr txBox="1"/>
          <p:nvPr/>
        </p:nvSpPr>
        <p:spPr>
          <a:xfrm>
            <a:off x="2473497" y="3415559"/>
            <a:ext cx="466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40AE7D-3696-4776-AB43-FF871AA89D00}"/>
              </a:ext>
            </a:extLst>
          </p:cNvPr>
          <p:cNvSpPr txBox="1"/>
          <p:nvPr/>
        </p:nvSpPr>
        <p:spPr>
          <a:xfrm>
            <a:off x="5887794" y="3456296"/>
            <a:ext cx="466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552BE4-F29B-4B08-B811-30A0203AE45B}"/>
              </a:ext>
            </a:extLst>
          </p:cNvPr>
          <p:cNvSpPr txBox="1"/>
          <p:nvPr/>
        </p:nvSpPr>
        <p:spPr>
          <a:xfrm>
            <a:off x="9452138" y="3444920"/>
            <a:ext cx="466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643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2" grpId="0"/>
      <p:bldP spid="23" grpId="0"/>
      <p:bldP spid="24" grpId="0"/>
      <p:bldP spid="13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ình minh trải nghiệm đối xứng">
            <a:hlinkClick r:id="" action="ppaction://media"/>
            <a:extLst>
              <a:ext uri="{FF2B5EF4-FFF2-40B4-BE49-F238E27FC236}">
                <a16:creationId xmlns:a16="http://schemas.microsoft.com/office/drawing/2014/main" id="{DB2DD527-E081-4CC5-B62D-BC812C2F89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học sinh nam nữ cầm quyển sách - PNG">
            <a:extLst>
              <a:ext uri="{FF2B5EF4-FFF2-40B4-BE49-F238E27FC236}">
                <a16:creationId xmlns:a16="http://schemas.microsoft.com/office/drawing/2014/main" id="{01F6ECB5-9DE2-41B5-8423-6F3E202B3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3" y="0"/>
            <a:ext cx="2529840" cy="16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id="{2A4CD88C-8B1B-4FA2-B82D-BE955C7C1506}"/>
              </a:ext>
            </a:extLst>
          </p:cNvPr>
          <p:cNvSpPr txBox="1">
            <a:spLocks/>
          </p:cNvSpPr>
          <p:nvPr/>
        </p:nvSpPr>
        <p:spPr>
          <a:xfrm>
            <a:off x="2830116" y="642114"/>
            <a:ext cx="6327532" cy="629667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 DẪN HỌC Ở NHÀ</a:t>
            </a:r>
            <a:endParaRPr lang="vi-VN" b="1" dirty="0">
              <a:ln/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038B3F-183B-4CF5-8F88-326A829D211C}"/>
              </a:ext>
            </a:extLst>
          </p:cNvPr>
          <p:cNvSpPr/>
          <p:nvPr/>
        </p:nvSpPr>
        <p:spPr>
          <a:xfrm>
            <a:off x="1075774" y="1486009"/>
            <a:ext cx="8955330" cy="3641472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82939-FC9F-44B4-9A0B-8AB4DA281660}"/>
              </a:ext>
            </a:extLst>
          </p:cNvPr>
          <p:cNvSpPr txBox="1"/>
          <p:nvPr/>
        </p:nvSpPr>
        <p:spPr>
          <a:xfrm>
            <a:off x="1231799" y="1524892"/>
            <a:ext cx="8669893" cy="3667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48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</a:t>
            </a:r>
            <a:r>
              <a:rPr lang="en-US" sz="54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 </a:t>
            </a:r>
            <a:r>
              <a:rPr lang="vi-VN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</a:t>
            </a:r>
            <a:r>
              <a:rPr lang="vi-VN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>
              <a:lnSpc>
                <a:spcPct val="115000"/>
              </a:lnSpc>
            </a:pPr>
            <a:r>
              <a:rPr lang="en-US" sz="48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</a:t>
            </a:r>
            <a:r>
              <a:rPr lang="en-US" sz="28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 </a:t>
            </a:r>
            <a:r>
              <a:rPr lang="vi-VN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cách xác định hình có tâm đối xứng, xác định tâm đối xứng của một hình, một số hình </a:t>
            </a:r>
            <a:r>
              <a:rPr lang="vi-VN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phẳng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tâm đối xứng.</a:t>
            </a:r>
          </a:p>
          <a:p>
            <a:pPr lvl="0" algn="just">
              <a:lnSpc>
                <a:spcPct val="115000"/>
              </a:lnSpc>
            </a:pPr>
            <a:r>
              <a:rPr lang="en-US" sz="48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</a:t>
            </a:r>
            <a:r>
              <a:rPr lang="vi-VN" sz="2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vi-VN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Luyện tập chung.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C57956-51BF-4EA2-B0C1-31A541D63855}"/>
              </a:ext>
            </a:extLst>
          </p:cNvPr>
          <p:cNvGrpSpPr/>
          <p:nvPr/>
        </p:nvGrpSpPr>
        <p:grpSpPr>
          <a:xfrm>
            <a:off x="431728" y="4949785"/>
            <a:ext cx="9074647" cy="1790700"/>
            <a:chOff x="-457121" y="5014577"/>
            <a:chExt cx="9074647" cy="17907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E537C1-4702-4DAE-935C-F75394BCD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876" b="96450" l="3488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57121" y="5105065"/>
              <a:ext cx="1638300" cy="16097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E0898DD-51CA-4D86-8390-1907845D6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43" b="96809" l="1053" r="9947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862651" y="5014577"/>
              <a:ext cx="1754875" cy="17907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88610F-B6D4-4D60-80CC-29C4854C6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95" t="5435" r="15019" b="14566"/>
            <a:stretch/>
          </p:blipFill>
          <p:spPr>
            <a:xfrm>
              <a:off x="3471296" y="5439422"/>
              <a:ext cx="1577679" cy="1275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246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93EA4D-49DA-4D8F-AF89-7217091EB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59" r="100000">
                        <a14:foregroundMark x1="83679" y1="85412" x2="83679" y2="85412"/>
                        <a14:foregroundMark x1="60104" y1="92471" x2="60104" y2="92471"/>
                        <a14:foregroundMark x1="89378" y1="94588" x2="89378" y2="94588"/>
                        <a14:foregroundMark x1="77720" y1="84471" x2="77720" y2="84471"/>
                        <a14:foregroundMark x1="81088" y1="42353" x2="81088" y2="423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7147"/>
            <a:ext cx="1797803" cy="1979446"/>
          </a:xfrm>
          <a:prstGeom prst="rect">
            <a:avLst/>
          </a:prstGeom>
        </p:spPr>
      </p:pic>
      <p:sp>
        <p:nvSpPr>
          <p:cNvPr id="8" name="Tiêu đề 1">
            <a:extLst>
              <a:ext uri="{FF2B5EF4-FFF2-40B4-BE49-F238E27FC236}">
                <a16:creationId xmlns:a16="http://schemas.microsoft.com/office/drawing/2014/main" id="{300DED39-2170-40A7-B831-1BE0F2D7EF50}"/>
              </a:ext>
            </a:extLst>
          </p:cNvPr>
          <p:cNvSpPr txBox="1">
            <a:spLocks/>
          </p:cNvSpPr>
          <p:nvPr/>
        </p:nvSpPr>
        <p:spPr>
          <a:xfrm>
            <a:off x="1151442" y="137147"/>
            <a:ext cx="3076074" cy="629667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vi-VN" b="1" dirty="0">
              <a:ln/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BEAB7B-BEED-49B9-8786-C30BAE744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6" b="96450" l="348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22969" y="1198395"/>
            <a:ext cx="1634425" cy="1609725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FA083D01-0865-4537-BA66-D6DA13DCF103}"/>
              </a:ext>
            </a:extLst>
          </p:cNvPr>
          <p:cNvSpPr/>
          <p:nvPr/>
        </p:nvSpPr>
        <p:spPr>
          <a:xfrm>
            <a:off x="2057401" y="916117"/>
            <a:ext cx="7780096" cy="1617218"/>
          </a:xfrm>
          <a:prstGeom prst="wedgeRoundRectCallout">
            <a:avLst>
              <a:gd name="adj1" fmla="val 60733"/>
              <a:gd name="adj2" fmla="val 20571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00D8F640-F7AD-4447-9270-61ABA9B4A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091" y="1210788"/>
            <a:ext cx="778922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59AABD-45C4-4809-8AA1-296F7839FC2B}"/>
              </a:ext>
            </a:extLst>
          </p:cNvPr>
          <p:cNvGrpSpPr/>
          <p:nvPr/>
        </p:nvGrpSpPr>
        <p:grpSpPr>
          <a:xfrm>
            <a:off x="-72326" y="2682638"/>
            <a:ext cx="12264326" cy="3925527"/>
            <a:chOff x="-72326" y="2682638"/>
            <a:chExt cx="12264326" cy="392552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E1AB92-21A0-4071-83EA-862C911FE2A4}"/>
                </a:ext>
              </a:extLst>
            </p:cNvPr>
            <p:cNvGrpSpPr/>
            <p:nvPr/>
          </p:nvGrpSpPr>
          <p:grpSpPr>
            <a:xfrm>
              <a:off x="-72326" y="2682638"/>
              <a:ext cx="12264326" cy="3925527"/>
              <a:chOff x="-68235" y="2533335"/>
              <a:chExt cx="12264326" cy="3925527"/>
            </a:xfrm>
          </p:grpSpPr>
          <p:pic>
            <p:nvPicPr>
              <p:cNvPr id="16" name="Picture 2" descr="Trò chơi chữ cái | Trò chơi - Học toán với OnlineMath">
                <a:extLst>
                  <a:ext uri="{FF2B5EF4-FFF2-40B4-BE49-F238E27FC236}">
                    <a16:creationId xmlns:a16="http://schemas.microsoft.com/office/drawing/2014/main" id="{471A30A8-F8B4-4453-A7A2-96538B9457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8235" y="3176510"/>
                <a:ext cx="1991032" cy="2433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Hình ảnh Chữ I, Chữ Cái., Tôi, 炫彩 Vector và PNG với nền trong suốt để tải  xuống miễn phí">
                <a:extLst>
                  <a:ext uri="{FF2B5EF4-FFF2-40B4-BE49-F238E27FC236}">
                    <a16:creationId xmlns:a16="http://schemas.microsoft.com/office/drawing/2014/main" id="{46FFA296-21AE-4C2E-BE09-973A36744A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2226" y="2533335"/>
                <a:ext cx="3807541" cy="3807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8" descr="Thư Gỗ Bảng Chữ Cái Đồ - Ảnh miễn phí trên Pixabay">
                <a:extLst>
                  <a:ext uri="{FF2B5EF4-FFF2-40B4-BE49-F238E27FC236}">
                    <a16:creationId xmlns:a16="http://schemas.microsoft.com/office/drawing/2014/main" id="{156C572F-13C7-4EE1-B53C-34120B9598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5778" r="93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6084" y="3264999"/>
                <a:ext cx="2288148" cy="2288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0" descr="Thư Bảng Chữ Cái Alphabet - Ảnh miễn phí trên Pixabay">
                <a:extLst>
                  <a:ext uri="{FF2B5EF4-FFF2-40B4-BE49-F238E27FC236}">
                    <a16:creationId xmlns:a16="http://schemas.microsoft.com/office/drawing/2014/main" id="{CC0339BC-8608-4AE6-8E01-4FA68F3CB0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7265" y="3080776"/>
                <a:ext cx="2911577" cy="26468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2" descr="Hình ảnh Chiếu Phẳng Hóa Chữ C, Chữ C, 扁平化, Chiếu miễn phí tải tập tin PNG  PSDComment và Vector">
                <a:extLst>
                  <a:ext uri="{FF2B5EF4-FFF2-40B4-BE49-F238E27FC236}">
                    <a16:creationId xmlns:a16="http://schemas.microsoft.com/office/drawing/2014/main" id="{59B908A3-E0D6-4CC8-8F60-475E1E27A4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6249" y="2651320"/>
                <a:ext cx="3807542" cy="3807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4" descr="Bảng Chữ Cái S Abc - Miễn Phí vector hình ảnh trên Pixabay">
                <a:extLst>
                  <a:ext uri="{FF2B5EF4-FFF2-40B4-BE49-F238E27FC236}">
                    <a16:creationId xmlns:a16="http://schemas.microsoft.com/office/drawing/2014/main" id="{B0690FFD-9663-4DA3-877A-875516BB88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9149" y="3267709"/>
                <a:ext cx="1706942" cy="22264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2" descr="Letter Case O Alphabet PNG, Clipart, Alphabet, Black And White,  Blackletter, Circle, English Alphabet Free PNG">
              <a:extLst>
                <a:ext uri="{FF2B5EF4-FFF2-40B4-BE49-F238E27FC236}">
                  <a16:creationId xmlns:a16="http://schemas.microsoft.com/office/drawing/2014/main" id="{66D2CE23-3141-476A-86EB-0034C6865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709" b="96260" l="9753" r="899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185" y="3325813"/>
              <a:ext cx="3365113" cy="2348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2455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85A3FF5B-51DB-4563-8A4B-50AFCD9DC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35528" y="2393868"/>
            <a:ext cx="9738769" cy="2070264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22.</a:t>
            </a:r>
            <a:br>
              <a:rPr lang="en-US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CÓ TÂM ĐỐI XỨNG </a:t>
            </a:r>
            <a:br>
              <a:rPr lang="en-US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vi-VN" b="1" dirty="0">
              <a:ln/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24E961A2-69F2-43FA-B78B-01FB9B685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41" y="0"/>
            <a:ext cx="2002173" cy="200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42A8769-A66F-4D9A-981D-4C91ECD9B066}"/>
              </a:ext>
            </a:extLst>
          </p:cNvPr>
          <p:cNvGrpSpPr/>
          <p:nvPr/>
        </p:nvGrpSpPr>
        <p:grpSpPr>
          <a:xfrm>
            <a:off x="152127" y="4908841"/>
            <a:ext cx="9074647" cy="1790700"/>
            <a:chOff x="-457121" y="5014577"/>
            <a:chExt cx="9074647" cy="1790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63D961-6382-43AE-BA3F-A55B145F8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876" b="96450" l="3488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57121" y="5105065"/>
              <a:ext cx="1638300" cy="16097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92FDB5-9DFE-43E6-AFC0-699CD69F8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43" b="96809" l="1053" r="9947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862651" y="5014577"/>
              <a:ext cx="1754875" cy="17907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5B4362-6269-44DA-BDCF-F8D3C80DE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95" t="5435" r="15019" b="14566"/>
            <a:stretch/>
          </p:blipFill>
          <p:spPr>
            <a:xfrm>
              <a:off x="3471296" y="5439422"/>
              <a:ext cx="1577679" cy="1275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005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6000">
              <a:schemeClr val="accent1">
                <a:lumMod val="5000"/>
                <a:lumOff val="95000"/>
              </a:schemeClr>
            </a:gs>
            <a:gs pos="84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32000">
              <a:schemeClr val="accent1">
                <a:lumMod val="45000"/>
                <a:lumOff val="55000"/>
              </a:schemeClr>
            </a:gs>
            <a:gs pos="2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85A3FF5B-51DB-4563-8A4B-50AFCD9DC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958" y="400279"/>
            <a:ext cx="8908473" cy="501732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endParaRPr lang="vi-VN" sz="3200" b="1" dirty="0">
              <a:ln/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64971F87-96A6-4613-9978-EE32CB76B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3E7CBDCC-29B2-47EC-A85E-FB21FA38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41" y="20321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Nhóm là gì? những kỹ năng cần thiết để làm việc nhóm hiệu quả">
            <a:extLst>
              <a:ext uri="{FF2B5EF4-FFF2-40B4-BE49-F238E27FC236}">
                <a16:creationId xmlns:a16="http://schemas.microsoft.com/office/drawing/2014/main" id="{923B1EDA-19F5-4D74-89A2-BBB01DD79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7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37311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ể có 1 teamwork tốt điều gì cần thiết?">
            <a:extLst>
              <a:ext uri="{FF2B5EF4-FFF2-40B4-BE49-F238E27FC236}">
                <a16:creationId xmlns:a16="http://schemas.microsoft.com/office/drawing/2014/main" id="{C9617097-8B62-4172-A6DA-3F646B94A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83" b="55097" l="2061" r="96121">
                        <a14:foregroundMark x1="13212" y1="49757" x2="13212" y2="49757"/>
                        <a14:foregroundMark x1="11879" y1="52913" x2="11879" y2="52913"/>
                        <a14:foregroundMark x1="13333" y1="53641" x2="13333" y2="53641"/>
                        <a14:foregroundMark x1="10909" y1="50485" x2="10909" y2="50485"/>
                        <a14:foregroundMark x1="10545" y1="48786" x2="10545" y2="48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978"/>
          <a:stretch/>
        </p:blipFill>
        <p:spPr bwMode="auto">
          <a:xfrm>
            <a:off x="2166937" y="5012685"/>
            <a:ext cx="7858125" cy="184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1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6000">
              <a:schemeClr val="accent1">
                <a:lumMod val="5000"/>
                <a:lumOff val="95000"/>
              </a:schemeClr>
            </a:gs>
            <a:gs pos="84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32000">
              <a:schemeClr val="accent1">
                <a:lumMod val="45000"/>
                <a:lumOff val="55000"/>
              </a:schemeClr>
            </a:gs>
            <a:gs pos="2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êu đề 1">
            <a:extLst>
              <a:ext uri="{FF2B5EF4-FFF2-40B4-BE49-F238E27FC236}">
                <a16:creationId xmlns:a16="http://schemas.microsoft.com/office/drawing/2014/main" id="{7FEC8E22-6D08-4561-92C1-9B3CC18E1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958" y="400279"/>
            <a:ext cx="8908473" cy="501732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endParaRPr lang="vi-VN" sz="3200" b="1" dirty="0">
              <a:ln/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F15752EF-DD51-40A3-B194-A276B17B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9D73545-E82B-4C75-AB67-30A3965E2E7D}"/>
              </a:ext>
            </a:extLst>
          </p:cNvPr>
          <p:cNvGrpSpPr/>
          <p:nvPr/>
        </p:nvGrpSpPr>
        <p:grpSpPr>
          <a:xfrm>
            <a:off x="-15595" y="1118776"/>
            <a:ext cx="1775031" cy="1642133"/>
            <a:chOff x="2446057" y="1235661"/>
            <a:chExt cx="2119158" cy="2119158"/>
          </a:xfrm>
        </p:grpSpPr>
        <p:pic>
          <p:nvPicPr>
            <p:cNvPr id="19" name="Picture 6" descr="Không có mô tả ảnh.">
              <a:extLst>
                <a:ext uri="{FF2B5EF4-FFF2-40B4-BE49-F238E27FC236}">
                  <a16:creationId xmlns:a16="http://schemas.microsoft.com/office/drawing/2014/main" id="{52FE5F12-7277-4BBC-96BE-877DAEA1A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057" y="1235661"/>
              <a:ext cx="2119158" cy="2119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Hình ảnh Cây Kéo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AF417ED0-2015-4D68-957D-ED5D4E88E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4000" y1="39362" x2="44000" y2="39362"/>
                          <a14:foregroundMark x1="62500" y1="59656" x2="62500" y2="59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52" y="1402003"/>
              <a:ext cx="1220991" cy="124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058997AE-E30B-419E-A782-170FB6FA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41" y="20321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45B6CE9-52EB-4242-909C-4A5BFE1CB188}"/>
              </a:ext>
            </a:extLst>
          </p:cNvPr>
          <p:cNvSpPr txBox="1"/>
          <p:nvPr/>
        </p:nvSpPr>
        <p:spPr>
          <a:xfrm>
            <a:off x="1622339" y="1107113"/>
            <a:ext cx="10432564" cy="18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Cắt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nửa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chéo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82FDA0-200E-4E67-ADF2-AC304A9DF3B8}"/>
              </a:ext>
            </a:extLst>
          </p:cNvPr>
          <p:cNvSpPr txBox="1"/>
          <p:nvPr/>
        </p:nvSpPr>
        <p:spPr>
          <a:xfrm>
            <a:off x="258564" y="2364125"/>
            <a:ext cx="871920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HĐ3</a:t>
            </a:r>
            <a:endParaRPr lang="en-US" sz="2000" dirty="0"/>
          </a:p>
        </p:txBody>
      </p:sp>
      <p:pic>
        <p:nvPicPr>
          <p:cNvPr id="24" name="Picture 2" descr="Khái niệm, tính chất &amp;amp; cách chứng minh Tứ giác là Hình bình hành">
            <a:extLst>
              <a:ext uri="{FF2B5EF4-FFF2-40B4-BE49-F238E27FC236}">
                <a16:creationId xmlns:a16="http://schemas.microsoft.com/office/drawing/2014/main" id="{CA23C869-C991-46AA-A8BA-654771806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296" r="100000">
                        <a14:foregroundMark x1="25556" y1="7908" x2="25556" y2="7908"/>
                        <a14:foregroundMark x1="22778" y1="11224" x2="22778" y2="11224"/>
                        <a14:foregroundMark x1="97037" y1="11480" x2="97037" y2="11480"/>
                        <a14:foregroundMark x1="77407" y1="92092" x2="77407" y2="92092"/>
                        <a14:foregroundMark x1="5926" y1="93367" x2="6667" y2="93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24" y="2961467"/>
            <a:ext cx="4502258" cy="282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A4432EF4-0EDD-4FF8-BCC6-6735FBE3F3B9}"/>
              </a:ext>
            </a:extLst>
          </p:cNvPr>
          <p:cNvSpPr/>
          <p:nvPr/>
        </p:nvSpPr>
        <p:spPr>
          <a:xfrm rot="2502293">
            <a:off x="7353984" y="3003347"/>
            <a:ext cx="4097759" cy="1950216"/>
          </a:xfrm>
          <a:prstGeom prst="curvedDownArrow">
            <a:avLst>
              <a:gd name="adj1" fmla="val 13148"/>
              <a:gd name="adj2" fmla="val 26550"/>
              <a:gd name="adj3" fmla="val 17459"/>
            </a:avLst>
          </a:prstGeom>
          <a:solidFill>
            <a:schemeClr val="accent2">
              <a:lumMod val="50000"/>
              <a:alpha val="38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" name="Picture 2" descr="Khái niệm, tính chất &amp;amp; cách chứng minh Tứ giác là Hình bình hành">
            <a:extLst>
              <a:ext uri="{FF2B5EF4-FFF2-40B4-BE49-F238E27FC236}">
                <a16:creationId xmlns:a16="http://schemas.microsoft.com/office/drawing/2014/main" id="{4C375541-1EF1-42DE-A54E-51934C587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296" r="100000">
                        <a14:foregroundMark x1="25556" y1="7908" x2="25556" y2="7908"/>
                        <a14:foregroundMark x1="22778" y1="11224" x2="22778" y2="11224"/>
                        <a14:foregroundMark x1="97037" y1="11480" x2="97037" y2="11480"/>
                        <a14:foregroundMark x1="77407" y1="92092" x2="77407" y2="92092"/>
                        <a14:foregroundMark x1="5926" y1="93367" x2="6667" y2="93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52"/>
          <a:stretch/>
        </p:blipFill>
        <p:spPr bwMode="auto">
          <a:xfrm>
            <a:off x="5620732" y="3175119"/>
            <a:ext cx="4489621" cy="269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7AB124-8C17-4281-A1D4-4D639EEFAB10}"/>
              </a:ext>
            </a:extLst>
          </p:cNvPr>
          <p:cNvSpPr txBox="1"/>
          <p:nvPr/>
        </p:nvSpPr>
        <p:spPr>
          <a:xfrm>
            <a:off x="55420" y="5883245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2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25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vi-VN" sz="25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iao</a:t>
            </a:r>
            <a:r>
              <a:rPr lang="vi-VN" sz="2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điểm</a:t>
            </a:r>
            <a:r>
              <a:rPr lang="en-US" sz="2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chéo</a:t>
            </a:r>
            <a:r>
              <a:rPr lang="vi-VN" sz="2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chính là tâm đối xứng của hình bình hành</a:t>
            </a:r>
            <a:endParaRPr lang="en-US" sz="25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95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517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6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6000">
              <a:schemeClr val="accent1">
                <a:lumMod val="5000"/>
                <a:lumOff val="95000"/>
              </a:schemeClr>
            </a:gs>
            <a:gs pos="84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32000">
              <a:schemeClr val="accent1">
                <a:lumMod val="45000"/>
                <a:lumOff val="55000"/>
              </a:schemeClr>
            </a:gs>
            <a:gs pos="2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85A3FF5B-51DB-4563-8A4B-50AFCD9DC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958" y="400279"/>
            <a:ext cx="8908473" cy="501732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endParaRPr lang="vi-VN" sz="3200" b="1" dirty="0">
              <a:ln/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64971F87-96A6-4613-9978-EE32CB76B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D832D9-F2AF-462A-9AC7-8A2AE9A91181}"/>
              </a:ext>
            </a:extLst>
          </p:cNvPr>
          <p:cNvGrpSpPr/>
          <p:nvPr/>
        </p:nvGrpSpPr>
        <p:grpSpPr>
          <a:xfrm>
            <a:off x="-15595" y="1118776"/>
            <a:ext cx="1775031" cy="1642133"/>
            <a:chOff x="2446057" y="1235661"/>
            <a:chExt cx="2119158" cy="2119158"/>
          </a:xfrm>
        </p:grpSpPr>
        <p:pic>
          <p:nvPicPr>
            <p:cNvPr id="14" name="Picture 6" descr="Không có mô tả ảnh.">
              <a:extLst>
                <a:ext uri="{FF2B5EF4-FFF2-40B4-BE49-F238E27FC236}">
                  <a16:creationId xmlns:a16="http://schemas.microsoft.com/office/drawing/2014/main" id="{5E41860D-36BA-418C-9874-5D77AA6CF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057" y="1235661"/>
              <a:ext cx="2119158" cy="2119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ình ảnh Cây Kéo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34FA92D2-4D50-4CF9-AA52-BAAED0516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44000" y1="39362" x2="44000" y2="39362"/>
                          <a14:foregroundMark x1="62500" y1="59656" x2="62500" y2="59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352" y="1402003"/>
              <a:ext cx="1220991" cy="124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3E7CBDCC-29B2-47EC-A85E-FB21FA38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41" y="20321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CBE7BB-CF23-4455-B538-71E3E078CB1E}"/>
              </a:ext>
            </a:extLst>
          </p:cNvPr>
          <p:cNvSpPr txBox="1"/>
          <p:nvPr/>
        </p:nvSpPr>
        <p:spPr>
          <a:xfrm>
            <a:off x="1759436" y="1386774"/>
            <a:ext cx="9497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HĐ3,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D04811-B891-45E4-822D-8995CE4BC145}"/>
              </a:ext>
            </a:extLst>
          </p:cNvPr>
          <p:cNvSpPr txBox="1"/>
          <p:nvPr/>
        </p:nvSpPr>
        <p:spPr>
          <a:xfrm>
            <a:off x="258564" y="2364125"/>
            <a:ext cx="871920" cy="4426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HĐ4</a:t>
            </a:r>
            <a:endParaRPr lang="en-US" sz="2000" dirty="0"/>
          </a:p>
        </p:txBody>
      </p:sp>
      <p:pic>
        <p:nvPicPr>
          <p:cNvPr id="6" name="Picture 4" descr="Khái niệm, tính chất &amp;amp; cách chứng minh Tứ giác là Hình chữ nhật">
            <a:extLst>
              <a:ext uri="{FF2B5EF4-FFF2-40B4-BE49-F238E27FC236}">
                <a16:creationId xmlns:a16="http://schemas.microsoft.com/office/drawing/2014/main" id="{B8A81EB0-B03E-47C7-96D1-B8258D59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81" y="2913504"/>
            <a:ext cx="3117068" cy="1970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ịnh nghĩa, tính chất, dấu hiệu nhận biết hình vuông - Trung tâm gia sư  Tiến Bộ">
            <a:extLst>
              <a:ext uri="{FF2B5EF4-FFF2-40B4-BE49-F238E27FC236}">
                <a16:creationId xmlns:a16="http://schemas.microsoft.com/office/drawing/2014/main" id="{2B2C1050-8A93-4AD7-9F17-C8D2E21E1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1" y="2913504"/>
            <a:ext cx="2217144" cy="1970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LỜI GIẢI] Cho lục giác đều ABCDEF tâm O như hình bên. Tam giác EOD là ảnh  của tam giác AOF qua phép quay tâm O - Tự Học 365">
            <a:extLst>
              <a:ext uri="{FF2B5EF4-FFF2-40B4-BE49-F238E27FC236}">
                <a16:creationId xmlns:a16="http://schemas.microsoft.com/office/drawing/2014/main" id="{BB1C2869-C82A-4512-8E68-14A84BCC5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" t="9559" r="5734" b="7121"/>
          <a:stretch/>
        </p:blipFill>
        <p:spPr bwMode="auto">
          <a:xfrm>
            <a:off x="6306876" y="2868876"/>
            <a:ext cx="2202352" cy="190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thoi là gì ? Định nghĩa, Tính chất về Hình thoi chi tiết">
            <a:extLst>
              <a:ext uri="{FF2B5EF4-FFF2-40B4-BE49-F238E27FC236}">
                <a16:creationId xmlns:a16="http://schemas.microsoft.com/office/drawing/2014/main" id="{775FC314-66DE-47EA-88CF-6CFBFBD9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947" y="2854578"/>
            <a:ext cx="2707271" cy="1991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844BFF-36AE-48D3-8FE6-021895611677}"/>
              </a:ext>
            </a:extLst>
          </p:cNvPr>
          <p:cNvSpPr/>
          <p:nvPr/>
        </p:nvSpPr>
        <p:spPr>
          <a:xfrm>
            <a:off x="183167" y="4888773"/>
            <a:ext cx="11828724" cy="1709454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BF3F78-20A1-4825-9FF7-778F55B6F111}"/>
              </a:ext>
            </a:extLst>
          </p:cNvPr>
          <p:cNvSpPr txBox="1"/>
          <p:nvPr/>
        </p:nvSpPr>
        <p:spPr>
          <a:xfrm>
            <a:off x="258565" y="4888773"/>
            <a:ext cx="11753326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Nhận</a:t>
            </a:r>
            <a:r>
              <a:rPr lang="en-US" sz="2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xét</a:t>
            </a:r>
            <a:r>
              <a:rPr lang="en-US" sz="2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đối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xứng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ình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thoi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nhật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là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điểm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đường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chéo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đối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xứng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giác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đều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là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điểm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đường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chéo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chính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283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6000">
              <a:schemeClr val="accent1">
                <a:lumMod val="5000"/>
                <a:lumOff val="95000"/>
              </a:schemeClr>
            </a:gs>
            <a:gs pos="84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32000">
              <a:schemeClr val="accent1">
                <a:lumMod val="45000"/>
                <a:lumOff val="55000"/>
              </a:schemeClr>
            </a:gs>
            <a:gs pos="2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êu đề 1">
            <a:extLst>
              <a:ext uri="{FF2B5EF4-FFF2-40B4-BE49-F238E27FC236}">
                <a16:creationId xmlns:a16="http://schemas.microsoft.com/office/drawing/2014/main" id="{197DE304-E0AA-4496-9358-3789493F9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0780" y="3144253"/>
            <a:ext cx="6389922" cy="2956486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44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44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  <a:br>
              <a:rPr lang="en-US" sz="44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4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4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44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44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sz="44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4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44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thuật</a:t>
            </a:r>
            <a:r>
              <a:rPr lang="en-US" sz="44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cắt</a:t>
            </a:r>
            <a:r>
              <a:rPr lang="en-US" sz="44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endParaRPr lang="vi-VN" sz="4400" b="1" dirty="0">
              <a:ln/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82B30D68-EE03-437A-AC84-06C33467C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438" y="67450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0E79085B-A09B-4777-BA57-72722BC1212D}"/>
              </a:ext>
            </a:extLst>
          </p:cNvPr>
          <p:cNvSpPr/>
          <p:nvPr/>
        </p:nvSpPr>
        <p:spPr>
          <a:xfrm>
            <a:off x="-1136073" y="0"/>
            <a:ext cx="8580339" cy="7042484"/>
          </a:xfrm>
          <a:prstGeom prst="parallelogram">
            <a:avLst>
              <a:gd name="adj" fmla="val 34443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4728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6000">
              <a:schemeClr val="accent1">
                <a:lumMod val="5000"/>
                <a:lumOff val="95000"/>
              </a:schemeClr>
            </a:gs>
            <a:gs pos="84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32000">
              <a:schemeClr val="accent1">
                <a:lumMod val="45000"/>
                <a:lumOff val="55000"/>
              </a:schemeClr>
            </a:gs>
            <a:gs pos="2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64971F87-96A6-4613-9978-EE32CB76B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3E7CBDCC-29B2-47EC-A85E-FB21FA38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41" y="20321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D88AFB-A051-4564-944C-62DE55D46AD0}"/>
              </a:ext>
            </a:extLst>
          </p:cNvPr>
          <p:cNvSpPr txBox="1"/>
          <p:nvPr/>
        </p:nvSpPr>
        <p:spPr>
          <a:xfrm>
            <a:off x="2854949" y="343561"/>
            <a:ext cx="7837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</a:pPr>
            <a:r>
              <a:rPr lang="vi-VN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Cắt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bốn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theo </a:t>
            </a:r>
            <a:r>
              <a:rPr lang="vi-VN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sau:</a:t>
            </a:r>
            <a:r>
              <a:rPr lang="vi-V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2EDAF4-7056-49B4-BA4B-DFCD02E78330}"/>
              </a:ext>
            </a:extLst>
          </p:cNvPr>
          <p:cNvSpPr/>
          <p:nvPr/>
        </p:nvSpPr>
        <p:spPr>
          <a:xfrm>
            <a:off x="658395" y="1024611"/>
            <a:ext cx="10771605" cy="2560254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9EAC7-0DEE-42F7-B708-D9435B7C2E80}"/>
              </a:ext>
            </a:extLst>
          </p:cNvPr>
          <p:cNvSpPr txBox="1"/>
          <p:nvPr/>
        </p:nvSpPr>
        <p:spPr>
          <a:xfrm>
            <a:off x="637614" y="1051812"/>
            <a:ext cx="11239196" cy="2463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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4cm x 4cm. </a:t>
            </a:r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15000"/>
              </a:lnSpc>
            </a:pP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endParaRPr lang="en-US" sz="2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15000"/>
              </a:lnSpc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trùng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(H.5.9a)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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26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5.9b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cắt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nét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sz="2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15000"/>
              </a:lnSpc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bốn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(H.5.9c)</a:t>
            </a:r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B3D6B-E281-416A-B948-6B5BB29D5A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820" b="26018"/>
          <a:stretch/>
        </p:blipFill>
        <p:spPr>
          <a:xfrm>
            <a:off x="2379518" y="3672860"/>
            <a:ext cx="7923632" cy="26339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EC2796-C706-4DDE-9170-9240ED374DEF}"/>
              </a:ext>
            </a:extLst>
          </p:cNvPr>
          <p:cNvSpPr txBox="1"/>
          <p:nvPr/>
        </p:nvSpPr>
        <p:spPr>
          <a:xfrm>
            <a:off x="5129463" y="6249927"/>
            <a:ext cx="1933074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5.9</a:t>
            </a:r>
            <a:endParaRPr lang="en-US" sz="2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95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6000">
              <a:schemeClr val="accent1">
                <a:lumMod val="5000"/>
                <a:lumOff val="95000"/>
              </a:schemeClr>
            </a:gs>
            <a:gs pos="84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32000">
              <a:schemeClr val="accent1">
                <a:lumMod val="45000"/>
                <a:lumOff val="55000"/>
              </a:schemeClr>
            </a:gs>
            <a:gs pos="2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85A3FF5B-51DB-4563-8A4B-50AFCD9DC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3510" y="370347"/>
            <a:ext cx="3384644" cy="501732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vi-VN" sz="4000" b="1" dirty="0">
              <a:ln/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64971F87-96A6-4613-9978-EE32CB76B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HÉP ĐỐI XỨNG TÂM Giáo viên: Nguyễn Tiến Đạt và Vũ Văn Ngọc">
            <a:extLst>
              <a:ext uri="{FF2B5EF4-FFF2-40B4-BE49-F238E27FC236}">
                <a16:creationId xmlns:a16="http://schemas.microsoft.com/office/drawing/2014/main" id="{3E7CBDCC-29B2-47EC-A85E-FB21FA38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8889" l="2618" r="9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41" y="20321"/>
            <a:ext cx="1275226" cy="12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ED9871-E251-4F89-B0B7-E390299E995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6842" y="3238500"/>
            <a:ext cx="6324600" cy="36195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6DF6E7-307C-44F1-80F8-586490D301E2}"/>
              </a:ext>
            </a:extLst>
          </p:cNvPr>
          <p:cNvSpPr/>
          <p:nvPr/>
        </p:nvSpPr>
        <p:spPr>
          <a:xfrm>
            <a:off x="1048478" y="868746"/>
            <a:ext cx="10105076" cy="209393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29D77C-D41F-4ABC-80D0-973199F541AD}"/>
              </a:ext>
            </a:extLst>
          </p:cNvPr>
          <p:cNvSpPr txBox="1"/>
          <p:nvPr/>
        </p:nvSpPr>
        <p:spPr>
          <a:xfrm>
            <a:off x="1204503" y="907629"/>
            <a:ext cx="9782993" cy="1921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</a:t>
            </a:r>
            <a:r>
              <a:rPr lang="en-US" sz="2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5.9 (SGK – 107)</a:t>
            </a:r>
          </a:p>
          <a:p>
            <a:pPr lvl="0" algn="just">
              <a:lnSpc>
                <a:spcPct val="115000"/>
              </a:lnSpc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B331E4-71DC-4829-9B16-ED909934BA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rgbClr val="54A02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0" b="57956" l="4944" r="445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556" t="-6340" r="50556" b="35605"/>
          <a:stretch/>
        </p:blipFill>
        <p:spPr>
          <a:xfrm rot="10800000">
            <a:off x="2880558" y="3895315"/>
            <a:ext cx="3162300" cy="25602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81B60-9FB2-471A-8C1A-01673A7E1D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rgbClr val="54A02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94" b="72848" l="56658" r="89201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2590" r="6731" b="19058"/>
          <a:stretch/>
        </p:blipFill>
        <p:spPr>
          <a:xfrm rot="10800000">
            <a:off x="6671731" y="3313100"/>
            <a:ext cx="2572749" cy="292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74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737</TotalTime>
  <Words>480</Words>
  <Application>Microsoft Office PowerPoint</Application>
  <PresentationFormat>Widescreen</PresentationFormat>
  <Paragraphs>45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Courier New</vt:lpstr>
      <vt:lpstr>Stencil</vt:lpstr>
      <vt:lpstr>SVNnew Century Schoolbook</vt:lpstr>
      <vt:lpstr>Symbol</vt:lpstr>
      <vt:lpstr>Tahoma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Bài 22. HÌNH CÓ TÂM ĐỐI XỨNG  (tiếp)</vt:lpstr>
      <vt:lpstr>2. Tâm đối xứng của một số hình phẳng</vt:lpstr>
      <vt:lpstr>2. Tâm đối xứng của một số hình phẳng</vt:lpstr>
      <vt:lpstr>2. Tâm đối xứng của một số hình phẳng</vt:lpstr>
      <vt:lpstr>Thực hành 2. Ứng dụng tính đối xứng trong nghệ thuật cắt giấy</vt:lpstr>
      <vt:lpstr>PowerPoint Presentation</vt:lpstr>
      <vt:lpstr>LUYỆN TẬP</vt:lpstr>
      <vt:lpstr>LUYỆN TẬP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HÌNH CÓ TÂM ĐỐI XỨNG  (tiếp)</dc:title>
  <dc:creator>Nam Vũ</dc:creator>
  <cp:lastModifiedBy>Nam Vũ</cp:lastModifiedBy>
  <cp:revision>34</cp:revision>
  <dcterms:created xsi:type="dcterms:W3CDTF">2021-07-21T03:23:27Z</dcterms:created>
  <dcterms:modified xsi:type="dcterms:W3CDTF">2021-08-01T11:24:47Z</dcterms:modified>
</cp:coreProperties>
</file>