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60" r:id="rId2"/>
    <p:sldMasterId id="2147483685" r:id="rId3"/>
    <p:sldMasterId id="2147483697" r:id="rId4"/>
  </p:sldMasterIdLst>
  <p:notesMasterIdLst>
    <p:notesMasterId r:id="rId29"/>
  </p:notesMasterIdLst>
  <p:handoutMasterIdLst>
    <p:handoutMasterId r:id="rId30"/>
  </p:handoutMasterIdLst>
  <p:sldIdLst>
    <p:sldId id="258" r:id="rId5"/>
    <p:sldId id="259" r:id="rId6"/>
    <p:sldId id="260" r:id="rId7"/>
    <p:sldId id="261" r:id="rId8"/>
    <p:sldId id="642" r:id="rId9"/>
    <p:sldId id="262" r:id="rId10"/>
    <p:sldId id="263" r:id="rId11"/>
    <p:sldId id="264" r:id="rId12"/>
    <p:sldId id="621" r:id="rId13"/>
    <p:sldId id="635" r:id="rId14"/>
    <p:sldId id="628" r:id="rId15"/>
    <p:sldId id="629" r:id="rId16"/>
    <p:sldId id="630" r:id="rId17"/>
    <p:sldId id="614" r:id="rId18"/>
    <p:sldId id="615" r:id="rId19"/>
    <p:sldId id="631" r:id="rId20"/>
    <p:sldId id="616" r:id="rId21"/>
    <p:sldId id="617" r:id="rId22"/>
    <p:sldId id="634" r:id="rId23"/>
    <p:sldId id="638" r:id="rId24"/>
    <p:sldId id="640" r:id="rId25"/>
    <p:sldId id="641" r:id="rId26"/>
    <p:sldId id="351" r:id="rId27"/>
    <p:sldId id="625"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34" clrIdx="1"/>
  <p:cmAuthor id="3" name="Admin" initials="A" lastIdx="3"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0099"/>
    <a:srgbClr val="02023C"/>
    <a:srgbClr val="DE4654"/>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91" autoAdjust="0"/>
  </p:normalViewPr>
  <p:slideViewPr>
    <p:cSldViewPr>
      <p:cViewPr varScale="1">
        <p:scale>
          <a:sx n="119" d="100"/>
          <a:sy n="119" d="100"/>
        </p:scale>
        <p:origin x="432" y="96"/>
      </p:cViewPr>
      <p:guideLst>
        <p:guide orient="horz" pos="1620"/>
        <p:guide pos="2880"/>
      </p:guideLst>
    </p:cSldViewPr>
  </p:slideViewPr>
  <p:notesTextViewPr>
    <p:cViewPr>
      <p:scale>
        <a:sx n="1" d="1"/>
        <a:sy n="1" d="1"/>
      </p:scale>
      <p:origin x="0" y="0"/>
    </p:cViewPr>
  </p:notesTextViewPr>
  <p:notesViewPr>
    <p:cSldViewPr showGuides="1">
      <p:cViewPr varScale="1">
        <p:scale>
          <a:sx n="65" d="100"/>
          <a:sy n="65" d="100"/>
        </p:scale>
        <p:origin x="3082"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DD7B6-791E-4961-8FEC-29CCD62ED843}" type="datetimeFigureOut">
              <a:rPr lang="en-US" smtClean="0"/>
              <a:t>8/28/2024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7F45-4311-46EF-82D0-374612DCB225}" type="slidenum">
              <a:rPr lang="en-US" smtClean="0"/>
              <a:t>‹#›</a:t>
            </a:fld>
            <a:endParaRPr lang="en-US"/>
          </a:p>
        </p:txBody>
      </p:sp>
    </p:spTree>
    <p:extLst>
      <p:ext uri="{BB962C8B-B14F-4D97-AF65-F5344CB8AC3E}">
        <p14:creationId xmlns:p14="http://schemas.microsoft.com/office/powerpoint/2010/main" val="3904674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kết thúc trò chơi, GV nhắc nhở HS một thông điệp: Yếu tố may mắn thường mang đến cho chúng ta cảm xúc rất tuyệt vời. Tuy nhiên, chúng ta không chỉ chờ  may mắn ngẫu nhiên đến với mình mà ta nên tự tạo ra may mắn cho mình bằng cách nỗ lực mỗi ngày; tích lũy tri thức, rèn luyện kĩ năng để làm chủ cuộc sống, làm chủ tương lai của chính mình (Bí mật của may mắn).</a:t>
            </a:r>
          </a:p>
          <a:p>
            <a:r>
              <a:rPr lang="en-US"/>
              <a:t>Trong tiết học này, cô và các em sẽ cùng nhau rèn luyện kĩ năng vận dụng hệ thức giữa cạnh và góc trong tam giác vuông, hệ thức về góc trong tam giác vuông để giải tam giác vuông và giải một số bài toán thực tế nhé!</a:t>
            </a:r>
          </a:p>
          <a:p>
            <a:endParaRPr lang="en-US"/>
          </a:p>
          <a:p>
            <a:r>
              <a:rPr lang="en-US" b="1">
                <a:solidFill>
                  <a:srgbClr val="FF0000"/>
                </a:solidFill>
                <a:highlight>
                  <a:srgbClr val="FFFF00"/>
                </a:highlight>
              </a:rPr>
              <a:t>Lưu ý quan trọng: Các slide 7, 8, 9, 10, 11 được thiết kế ẩn và sau khi kết thúc trò chơi thì GV nhấn vào hình em bé chạy ở góc trên bên trái để chuyển sang slide 12</a:t>
            </a:r>
          </a:p>
        </p:txBody>
      </p:sp>
      <p:sp>
        <p:nvSpPr>
          <p:cNvPr id="4" name="Slide Number Placeholder 3"/>
          <p:cNvSpPr>
            <a:spLocks noGrp="1"/>
          </p:cNvSpPr>
          <p:nvPr>
            <p:ph type="sldNum" sz="quarter" idx="5"/>
          </p:nvPr>
        </p:nvSpPr>
        <p:spPr/>
        <p:txBody>
          <a:bodyPr/>
          <a:lstStyle/>
          <a:p>
            <a:fld id="{1122F3C7-DE04-4F21-893C-492146F90DAF}" type="slidenum">
              <a:rPr lang="en-US" smtClean="0"/>
              <a:t>2</a:t>
            </a:fld>
            <a:endParaRPr lang="en-US"/>
          </a:p>
        </p:txBody>
      </p:sp>
    </p:spTree>
    <p:extLst>
      <p:ext uri="{BB962C8B-B14F-4D97-AF65-F5344CB8AC3E}">
        <p14:creationId xmlns:p14="http://schemas.microsoft.com/office/powerpoint/2010/main" val="1218569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theo nhóm đôi</a:t>
            </a:r>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2529836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thực hiện cá nhân, 1 bạn lên bảng chữa bài</a:t>
            </a:r>
          </a:p>
        </p:txBody>
      </p:sp>
      <p:sp>
        <p:nvSpPr>
          <p:cNvPr id="4" name="Slide Number Placeholder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287502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327995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17</a:t>
            </a:fld>
            <a:endParaRPr lang="en-US"/>
          </a:p>
        </p:txBody>
      </p:sp>
    </p:spTree>
    <p:extLst>
      <p:ext uri="{BB962C8B-B14F-4D97-AF65-F5344CB8AC3E}">
        <p14:creationId xmlns:p14="http://schemas.microsoft.com/office/powerpoint/2010/main" val="227106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2331327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1626822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3665148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36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3</a:t>
            </a:fld>
            <a:endParaRPr lang="en-US"/>
          </a:p>
        </p:txBody>
      </p:sp>
    </p:spTree>
    <p:extLst>
      <p:ext uri="{BB962C8B-B14F-4D97-AF65-F5344CB8AC3E}">
        <p14:creationId xmlns:p14="http://schemas.microsoft.com/office/powerpoint/2010/main" val="389992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p:txBody>
      </p:sp>
      <p:sp>
        <p:nvSpPr>
          <p:cNvPr id="4" name="Slide Number Placeholder 3"/>
          <p:cNvSpPr>
            <a:spLocks noGrp="1"/>
          </p:cNvSpPr>
          <p:nvPr>
            <p:ph type="sldNum" sz="quarter" idx="5"/>
          </p:nvPr>
        </p:nvSpPr>
        <p:spPr/>
        <p:txBody>
          <a:bodyPr/>
          <a:lstStyle/>
          <a:p>
            <a:fld id="{1122F3C7-DE04-4F21-893C-492146F90DAF}" type="slidenum">
              <a:rPr lang="en-US" smtClean="0"/>
              <a:t>4</a:t>
            </a:fld>
            <a:endParaRPr lang="en-US"/>
          </a:p>
        </p:txBody>
      </p:sp>
    </p:spTree>
    <p:extLst>
      <p:ext uri="{BB962C8B-B14F-4D97-AF65-F5344CB8AC3E}">
        <p14:creationId xmlns:p14="http://schemas.microsoft.com/office/powerpoint/2010/main" val="114872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6</a:t>
            </a:fld>
            <a:endParaRPr lang="en-US"/>
          </a:p>
        </p:txBody>
      </p:sp>
    </p:spTree>
    <p:extLst>
      <p:ext uri="{BB962C8B-B14F-4D97-AF65-F5344CB8AC3E}">
        <p14:creationId xmlns:p14="http://schemas.microsoft.com/office/powerpoint/2010/main" val="65990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xong hoặc hết giờ thì GV nhấp chuột vào hình ngôi nhà để trở về slide 6.</a:t>
            </a:r>
          </a:p>
          <a:p>
            <a:r>
              <a:rPr lang="en-US"/>
              <a:t>Nếu HS trả lời đúng thì quay bánh xe để chọn điểm hoặc phần thưởng. Nếu HS trả lời sai thì không được quay để chọn</a:t>
            </a:r>
          </a:p>
          <a:p>
            <a:endParaRPr lang="en-US"/>
          </a:p>
        </p:txBody>
      </p:sp>
      <p:sp>
        <p:nvSpPr>
          <p:cNvPr id="4" name="Slide Number Placeholder 3"/>
          <p:cNvSpPr>
            <a:spLocks noGrp="1"/>
          </p:cNvSpPr>
          <p:nvPr>
            <p:ph type="sldNum" sz="quarter" idx="5"/>
          </p:nvPr>
        </p:nvSpPr>
        <p:spPr/>
        <p:txBody>
          <a:bodyPr/>
          <a:lstStyle/>
          <a:p>
            <a:fld id="{1122F3C7-DE04-4F21-893C-492146F90DAF}" type="slidenum">
              <a:rPr lang="en-US" smtClean="0"/>
              <a:t>7</a:t>
            </a:fld>
            <a:endParaRPr lang="en-US"/>
          </a:p>
        </p:txBody>
      </p:sp>
    </p:spTree>
    <p:extLst>
      <p:ext uri="{BB962C8B-B14F-4D97-AF65-F5344CB8AC3E}">
        <p14:creationId xmlns:p14="http://schemas.microsoft.com/office/powerpoint/2010/main" val="32059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chọn được câu này thì được quay lại slide 6 để quay thưởng mà ko phải trả lời câu hỏi</a:t>
            </a:r>
          </a:p>
        </p:txBody>
      </p:sp>
      <p:sp>
        <p:nvSpPr>
          <p:cNvPr id="4" name="Slide Number Placeholder 3"/>
          <p:cNvSpPr>
            <a:spLocks noGrp="1"/>
          </p:cNvSpPr>
          <p:nvPr>
            <p:ph type="sldNum" sz="quarter" idx="5"/>
          </p:nvPr>
        </p:nvSpPr>
        <p:spPr/>
        <p:txBody>
          <a:bodyPr/>
          <a:lstStyle/>
          <a:p>
            <a:fld id="{1122F3C7-DE04-4F21-893C-492146F90DAF}" type="slidenum">
              <a:rPr lang="en-US" smtClean="0"/>
              <a:t>8</a:t>
            </a:fld>
            <a:endParaRPr lang="en-US"/>
          </a:p>
        </p:txBody>
      </p:sp>
    </p:spTree>
    <p:extLst>
      <p:ext uri="{BB962C8B-B14F-4D97-AF65-F5344CB8AC3E}">
        <p14:creationId xmlns:p14="http://schemas.microsoft.com/office/powerpoint/2010/main" val="1707650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6000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13239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HĐ cá nhân, cho HS nêu định lí và lập lại công thức.</a:t>
            </a:r>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40536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55490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485185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50332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104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338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170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2876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916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3727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627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591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41968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33127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679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312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97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21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74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7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918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03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2F6400-53A4-4C9B-9D25-EA5D415A60B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554997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5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020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1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684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27852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5135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92237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98113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1431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42634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461" b="16308"/>
          <a:stretch/>
        </p:blipFill>
        <p:spPr>
          <a:xfrm>
            <a:off x="7991500" y="4324350"/>
            <a:ext cx="604818" cy="442913"/>
          </a:xfrm>
          <a:prstGeom prst="rect">
            <a:avLst/>
          </a:prstGeom>
        </p:spPr>
      </p:pic>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3559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25518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304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0457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15841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13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2F6400-53A4-4C9B-9D25-EA5D415A60BF}"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164141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2F6400-53A4-4C9B-9D25-EA5D415A60BF}"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95262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F6400-53A4-4C9B-9D25-EA5D415A60BF}"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31176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368640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2F6400-53A4-4C9B-9D25-EA5D415A60B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9480E8-0381-4A7B-8F1A-1709C0764F91}" type="slidenum">
              <a:rPr lang="en-US" smtClean="0"/>
              <a:t>‹#›</a:t>
            </a:fld>
            <a:endParaRPr lang="en-US"/>
          </a:p>
        </p:txBody>
      </p:sp>
    </p:spTree>
    <p:extLst>
      <p:ext uri="{BB962C8B-B14F-4D97-AF65-F5344CB8AC3E}">
        <p14:creationId xmlns:p14="http://schemas.microsoft.com/office/powerpoint/2010/main" val="228902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32F6400-53A4-4C9B-9D25-EA5D415A60BF}" type="datetimeFigureOut">
              <a:rPr lang="en-US" smtClean="0"/>
              <a:t>8/28/2024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480E8-0381-4A7B-8F1A-1709C0764F91}" type="slidenum">
              <a:rPr lang="en-US" smtClean="0"/>
              <a:t>‹#›</a:t>
            </a:fld>
            <a:endParaRPr lang="en-US"/>
          </a:p>
        </p:txBody>
      </p:sp>
    </p:spTree>
    <p:extLst>
      <p:ext uri="{BB962C8B-B14F-4D97-AF65-F5344CB8AC3E}">
        <p14:creationId xmlns:p14="http://schemas.microsoft.com/office/powerpoint/2010/main" val="357468452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8/28/2024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200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5E02100-3795-4BEF-BE9C-06181126E3A6}" type="datetimeFigureOut">
              <a:rPr lang="en-US" smtClean="0">
                <a:solidFill>
                  <a:prstClr val="black">
                    <a:tint val="75000"/>
                  </a:prstClr>
                </a:solidFill>
              </a:rPr>
              <a:pPr/>
              <a:t>8/28/2024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474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03061CC-3D04-454E-924B-718621B9FD7F}" type="datetimeFigureOut">
              <a:rPr lang="vi-VN" smtClean="0">
                <a:solidFill>
                  <a:prstClr val="black">
                    <a:tint val="75000"/>
                  </a:prstClr>
                </a:solidFill>
              </a:rPr>
              <a:pPr/>
              <a:t>28/08/2024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92099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0.png"/><Relationship Id="rId3" Type="http://schemas.openxmlformats.org/officeDocument/2006/relationships/image" Target="../media/image21.emf"/><Relationship Id="rId7" Type="http://schemas.openxmlformats.org/officeDocument/2006/relationships/image" Target="../media/image4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410.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34.emf"/><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png"/><Relationship Id="rId5" Type="http://schemas.openxmlformats.org/officeDocument/2006/relationships/image" Target="../media/image50.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2.png"/><Relationship Id="rId7"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6.gif"/><Relationship Id="rId3" Type="http://schemas.openxmlformats.org/officeDocument/2006/relationships/slideLayout" Target="../slideLayouts/slideLayout13.xml"/><Relationship Id="rId7" Type="http://schemas.openxmlformats.org/officeDocument/2006/relationships/slide" Target="slide6.xml"/><Relationship Id="rId12"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4.png"/><Relationship Id="rId5" Type="http://schemas.openxmlformats.org/officeDocument/2006/relationships/slide" Target="slide3.xml"/><Relationship Id="rId15" Type="http://schemas.openxmlformats.org/officeDocument/2006/relationships/slide" Target="slide9.xml"/><Relationship Id="rId10" Type="http://schemas.openxmlformats.org/officeDocument/2006/relationships/image" Target="../media/image3.gif"/><Relationship Id="rId4" Type="http://schemas.openxmlformats.org/officeDocument/2006/relationships/notesSlide" Target="../notesSlides/notesSlide1.xml"/><Relationship Id="rId9" Type="http://schemas.openxmlformats.org/officeDocument/2006/relationships/slide" Target="slide8.xml"/><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image" Target="../media/image79.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3.emf"/><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3.emf"/><Relationship Id="rId1" Type="http://schemas.openxmlformats.org/officeDocument/2006/relationships/slideLayout" Target="../slideLayouts/slideLayout18.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5.emf"/><Relationship Id="rId5" Type="http://schemas.openxmlformats.org/officeDocument/2006/relationships/image" Target="../media/image11.png"/><Relationship Id="rId10"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slide" Target="slide2.xml"/><Relationship Id="rId5" Type="http://schemas.openxmlformats.org/officeDocument/2006/relationships/image" Target="../media/image18.png"/><Relationship Id="rId10" Type="http://schemas.openxmlformats.org/officeDocument/2006/relationships/image" Target="../media/image8.gif"/><Relationship Id="rId4" Type="http://schemas.openxmlformats.org/officeDocument/2006/relationships/image" Target="../media/image1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14.svg"/><Relationship Id="rId4" Type="http://schemas.openxmlformats.org/officeDocument/2006/relationships/image" Target="../media/image2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18.emf"/><Relationship Id="rId5" Type="http://schemas.openxmlformats.org/officeDocument/2006/relationships/image" Target="../media/image31.png"/><Relationship Id="rId10" Type="http://schemas.openxmlformats.org/officeDocument/2006/relationships/image" Target="../media/image14.svg"/><Relationship Id="rId4" Type="http://schemas.openxmlformats.org/officeDocument/2006/relationships/image" Target="../media/image3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gi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slide" Target="slide2.xml"/><Relationship Id="rId5" Type="http://schemas.openxmlformats.org/officeDocument/2006/relationships/image" Target="../media/image35.png"/><Relationship Id="rId10" Type="http://schemas.openxmlformats.org/officeDocument/2006/relationships/image" Target="../media/image15.emf"/><Relationship Id="rId4" Type="http://schemas.openxmlformats.org/officeDocument/2006/relationships/image" Target="../media/image34.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 name="vongquay" descr="OPL20U25GSXzBJYl68kk8uQGfFKzs7yb1M4KJWUiLk6ZEvGF+qCIPSnY57AbBFCvTW$2024 ID13 T9CTST nhan sp KNTT$ STT 116+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62" name="TextBox 61" descr="OPL20U25GSXzBJYl68kk8uQGfFKzs7yb1M4KJWUiLk6ZEvGF+qCIPSnY57AbBFCvTW$2024 ID13 T9CTST nhan sp KNTT$ STT 116+K4lPs7H94VUqPe2XwIsfPRnrXQE//QTEXxb8/8N4CNc6FpgZahzpTjFhMzSA7T/nHJa11DE8Ng2TP3iAmRczFlmslSuUNOgUeb6yRvs0="/>
          <p:cNvSpPr txBox="1"/>
          <p:nvPr/>
        </p:nvSpPr>
        <p:spPr>
          <a:xfrm>
            <a:off x="2309568" y="296496"/>
            <a:ext cx="4489704" cy="461665"/>
          </a:xfrm>
          <a:prstGeom prst="rect">
            <a:avLst/>
          </a:prstGeom>
          <a:noFill/>
        </p:spPr>
        <p:txBody>
          <a:bodyPr wrap="square" rtlCol="0">
            <a:spAutoFit/>
          </a:bodyPr>
          <a:lstStyle/>
          <a:p>
            <a:pPr algn="ctr" defTabSz="685800">
              <a:defRPr/>
            </a:pPr>
            <a:r>
              <a:rPr lang="en-US" sz="2400" b="1" dirty="0" err="1">
                <a:solidFill>
                  <a:srgbClr val="FF0000"/>
                </a:solidFill>
                <a:latin typeface="Times New Roman" pitchFamily="18" charset="0"/>
                <a:cs typeface="Times New Roman" pitchFamily="18" charset="0"/>
              </a:rPr>
              <a:t>TRÒ</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CHƠI</a:t>
            </a:r>
            <a:r>
              <a:rPr lang="en-US" sz="2400" b="1" dirty="0">
                <a:solidFill>
                  <a:srgbClr val="FF0000"/>
                </a:solidFill>
                <a:latin typeface="Times New Roman" pitchFamily="18" charset="0"/>
                <a:cs typeface="Times New Roman" pitchFamily="18" charset="0"/>
              </a:rPr>
              <a:t>: Ô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MAY </a:t>
            </a:r>
            <a:r>
              <a:rPr lang="en-US" sz="2400" b="1" dirty="0" err="1">
                <a:solidFill>
                  <a:srgbClr val="FF0000"/>
                </a:solidFill>
                <a:latin typeface="Times New Roman" pitchFamily="18" charset="0"/>
                <a:cs typeface="Times New Roman" pitchFamily="18" charset="0"/>
              </a:rPr>
              <a:t>MẮN</a:t>
            </a:r>
            <a:endParaRPr lang="en-US" sz="2400" b="1" dirty="0">
              <a:solidFill>
                <a:srgbClr val="FF0000"/>
              </a:solidFill>
              <a:latin typeface="Times New Roman" pitchFamily="18" charset="0"/>
              <a:cs typeface="Times New Roman" pitchFamily="18" charset="0"/>
            </a:endParaRPr>
          </a:p>
        </p:txBody>
      </p:sp>
      <p:sp>
        <p:nvSpPr>
          <p:cNvPr id="63" name="TextBox 62" descr="OPL20U25GSXzBJYl68kk8uQGfFKzs7yb1M4KJWUiLk6ZEvGF+qCIPSnY57AbBFCvTW$2024 ID13 T9CTST nhan sp KNTT$ STT 116+K4lPs7H94VUqPe2XwIsfPRnrXQE//QTEXxb8/8N4CNc6FpgZahzpTjFhMzSA7T/nHJa11DE8Ng2TP3iAmRczFlmslSuUNOgUeb6yRvs0="/>
          <p:cNvSpPr txBox="1"/>
          <p:nvPr/>
        </p:nvSpPr>
        <p:spPr>
          <a:xfrm>
            <a:off x="397212" y="536704"/>
            <a:ext cx="8314416" cy="4380430"/>
          </a:xfrm>
          <a:prstGeom prst="rect">
            <a:avLst/>
          </a:prstGeom>
          <a:noFill/>
        </p:spPr>
        <p:txBody>
          <a:bodyPr wrap="square" rtlCol="0">
            <a:spAutoFit/>
          </a:bodyPr>
          <a:lstStyle/>
          <a:p>
            <a:pPr defTabSz="685800">
              <a:lnSpc>
                <a:spcPct val="150000"/>
              </a:lnSpc>
              <a:defRPr/>
            </a:pPr>
            <a:r>
              <a:rPr lang="en-US" sz="2700"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Thể</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lệ</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trò</a:t>
            </a:r>
            <a:r>
              <a:rPr lang="en-US" sz="2700" b="1" dirty="0">
                <a:solidFill>
                  <a:prstClr val="black"/>
                </a:solidFill>
                <a:latin typeface="Times New Roman" pitchFamily="18" charset="0"/>
                <a:cs typeface="Times New Roman" pitchFamily="18" charset="0"/>
              </a:rPr>
              <a:t> </a:t>
            </a:r>
            <a:r>
              <a:rPr lang="en-US" sz="2700" b="1" dirty="0" err="1">
                <a:solidFill>
                  <a:prstClr val="black"/>
                </a:solidFill>
                <a:latin typeface="Times New Roman" pitchFamily="18" charset="0"/>
                <a:cs typeface="Times New Roman" pitchFamily="18" charset="0"/>
              </a:rPr>
              <a:t>chơi</a:t>
            </a:r>
            <a:r>
              <a:rPr lang="en-US" sz="2700" b="1" dirty="0">
                <a:solidFill>
                  <a:prstClr val="black"/>
                </a:solidFill>
                <a:latin typeface="Times New Roman" pitchFamily="18" charset="0"/>
                <a:cs typeface="Times New Roman" pitchFamily="18" charset="0"/>
              </a:rPr>
              <a:t>:</a:t>
            </a:r>
          </a:p>
          <a:p>
            <a:pPr lvl="0">
              <a:lnSpc>
                <a:spcPct val="150000"/>
              </a:lnSpc>
            </a:pP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Mỗi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chọn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số</a:t>
            </a:r>
            <a:r>
              <a:rPr lang="en-US" sz="2700">
                <a:solidFill>
                  <a:prstClr val="black"/>
                </a:solidFill>
                <a:latin typeface="Times New Roman" pitchFamily="18" charset="0"/>
                <a:cs typeface="Times New Roman" pitchFamily="18" charset="0"/>
              </a:rPr>
              <a:t> trong bảng </a:t>
            </a:r>
            <a:r>
              <a:rPr lang="en-US" sz="2700" dirty="0">
                <a:solidFill>
                  <a:prstClr val="black"/>
                </a:solidFill>
                <a:latin typeface="Times New Roman" pitchFamily="18" charset="0"/>
                <a:cs typeface="Times New Roman" pitchFamily="18" charset="0"/>
              </a:rPr>
              <a:t>5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Mở</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mỗi</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số</a:t>
            </a:r>
            <a:r>
              <a:rPr lang="en-US" sz="2700">
                <a:solidFill>
                  <a:prstClr val="black"/>
                </a:solidFill>
                <a:latin typeface="Times New Roman" pitchFamily="18" charset="0"/>
                <a:cs typeface="Times New Roman" pitchFamily="18" charset="0"/>
              </a:rPr>
              <a:t> sẽ có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hỏi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chọn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đáp</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án</a:t>
            </a:r>
            <a:r>
              <a:rPr lang="en-US" sz="2700">
                <a:solidFill>
                  <a:prstClr val="black"/>
                </a:solidFill>
                <a:latin typeface="Times New Roman" pitchFamily="18" charset="0"/>
                <a:cs typeface="Times New Roman" pitchFamily="18" charset="0"/>
              </a:rPr>
              <a:t> đúng </a:t>
            </a:r>
            <a:r>
              <a:rPr lang="en-US" sz="2700" err="1">
                <a:solidFill>
                  <a:prstClr val="black"/>
                </a:solidFill>
                <a:latin typeface="Times New Roman" pitchFamily="18" charset="0"/>
                <a:cs typeface="Times New Roman" pitchFamily="18" charset="0"/>
              </a:rPr>
              <a:t>trong</a:t>
            </a:r>
            <a:r>
              <a:rPr lang="en-US" sz="2700">
                <a:solidFill>
                  <a:prstClr val="black"/>
                </a:solidFill>
                <a:latin typeface="Times New Roman" pitchFamily="18" charset="0"/>
                <a:cs typeface="Times New Roman" pitchFamily="18" charset="0"/>
              </a:rPr>
              <a:t> 30 </a:t>
            </a:r>
            <a:r>
              <a:rPr lang="en-US" sz="2700" dirty="0" err="1">
                <a:solidFill>
                  <a:prstClr val="black"/>
                </a:solidFill>
                <a:latin typeface="Times New Roman" pitchFamily="18" charset="0"/>
                <a:cs typeface="Times New Roman" pitchFamily="18" charset="0"/>
              </a:rPr>
              <a:t>giây</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học</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sinh</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sẽ</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được</a:t>
            </a:r>
            <a:r>
              <a:rPr lang="en-US" sz="2700" dirty="0">
                <a:solidFill>
                  <a:prstClr val="black"/>
                </a:solidFill>
                <a:latin typeface="Times New Roman" pitchFamily="18" charset="0"/>
                <a:cs typeface="Times New Roman" pitchFamily="18" charset="0"/>
              </a:rPr>
              <a:t> quay </a:t>
            </a:r>
            <a:r>
              <a:rPr lang="en-US" sz="2700" dirty="0" err="1">
                <a:solidFill>
                  <a:prstClr val="black"/>
                </a:solidFill>
                <a:latin typeface="Times New Roman" pitchFamily="18" charset="0"/>
                <a:cs typeface="Times New Roman" pitchFamily="18" charset="0"/>
              </a:rPr>
              <a:t>vòng</a:t>
            </a:r>
            <a:r>
              <a:rPr lang="en-US" sz="2700" dirty="0">
                <a:solidFill>
                  <a:prstClr val="black"/>
                </a:solidFill>
                <a:latin typeface="Times New Roman" pitchFamily="18" charset="0"/>
                <a:cs typeface="Times New Roman" pitchFamily="18" charset="0"/>
              </a:rPr>
              <a:t> quay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để</a:t>
            </a:r>
            <a:r>
              <a:rPr lang="en-US" sz="2700" dirty="0">
                <a:solidFill>
                  <a:prstClr val="black"/>
                </a:solidFill>
                <a:latin typeface="Times New Roman" pitchFamily="18" charset="0"/>
                <a:cs typeface="Times New Roman" pitchFamily="18" charset="0"/>
              </a:rPr>
              <a:t> </a:t>
            </a:r>
            <a:r>
              <a:rPr lang="en-US" sz="2700" err="1">
                <a:solidFill>
                  <a:prstClr val="black"/>
                </a:solidFill>
                <a:latin typeface="Times New Roman" pitchFamily="18" charset="0"/>
                <a:cs typeface="Times New Roman" pitchFamily="18" charset="0"/>
              </a:rPr>
              <a:t>nhận</a:t>
            </a:r>
            <a:r>
              <a:rPr lang="en-US" sz="2700">
                <a:solidFill>
                  <a:prstClr val="black"/>
                </a:solidFill>
                <a:latin typeface="Times New Roman" pitchFamily="18" charset="0"/>
                <a:cs typeface="Times New Roman" pitchFamily="18" charset="0"/>
              </a:rPr>
              <a:t> thưởng (hoặc nhận điểm giỏi).</a:t>
            </a:r>
            <a:endParaRPr lang="en-US" sz="2700" dirty="0">
              <a:solidFill>
                <a:prstClr val="black"/>
              </a:solidFill>
              <a:latin typeface="Times New Roman" pitchFamily="18" charset="0"/>
              <a:cs typeface="Times New Roman" pitchFamily="18" charset="0"/>
            </a:endParaRPr>
          </a:p>
          <a:p>
            <a:pPr lvl="0">
              <a:lnSpc>
                <a:spcPct val="150000"/>
              </a:lnSpc>
            </a:pP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Trong</a:t>
            </a:r>
            <a:r>
              <a:rPr lang="en-US" sz="2700" dirty="0">
                <a:solidFill>
                  <a:prstClr val="black"/>
                </a:solidFill>
                <a:latin typeface="Times New Roman" pitchFamily="18" charset="0"/>
                <a:cs typeface="Times New Roman" pitchFamily="18" charset="0"/>
              </a:rPr>
              <a:t> 5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có</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một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số</a:t>
            </a:r>
            <a:r>
              <a:rPr lang="en-US" sz="2700" dirty="0">
                <a:solidFill>
                  <a:prstClr val="black"/>
                </a:solidFill>
                <a:latin typeface="Times New Roman" pitchFamily="18" charset="0"/>
                <a:cs typeface="Times New Roman" pitchFamily="18" charset="0"/>
              </a:rPr>
              <a:t>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không</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phải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trả</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lời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câu</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hỏi</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và</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được</a:t>
            </a:r>
            <a:r>
              <a:rPr lang="en-US" sz="2700" dirty="0">
                <a:solidFill>
                  <a:prstClr val="black"/>
                </a:solidFill>
                <a:latin typeface="Times New Roman" pitchFamily="18" charset="0"/>
                <a:cs typeface="Times New Roman" pitchFamily="18" charset="0"/>
              </a:rPr>
              <a:t> quay </a:t>
            </a:r>
            <a:r>
              <a:rPr lang="en-US" sz="2700" dirty="0" err="1">
                <a:solidFill>
                  <a:prstClr val="black"/>
                </a:solidFill>
                <a:latin typeface="Times New Roman" pitchFamily="18" charset="0"/>
                <a:cs typeface="Times New Roman" pitchFamily="18" charset="0"/>
              </a:rPr>
              <a:t>vòng</a:t>
            </a:r>
            <a:r>
              <a:rPr lang="en-US" sz="2700" dirty="0">
                <a:solidFill>
                  <a:prstClr val="black"/>
                </a:solidFill>
                <a:latin typeface="Times New Roman" pitchFamily="18" charset="0"/>
                <a:cs typeface="Times New Roman" pitchFamily="18" charset="0"/>
              </a:rPr>
              <a:t> quay may </a:t>
            </a:r>
            <a:r>
              <a:rPr lang="en-US" sz="2700" dirty="0" err="1">
                <a:solidFill>
                  <a:prstClr val="black"/>
                </a:solidFill>
                <a:latin typeface="Times New Roman" pitchFamily="18" charset="0"/>
                <a:cs typeface="Times New Roman" pitchFamily="18" charset="0"/>
              </a:rPr>
              <a:t>mắn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để</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nhận</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thưởng</a:t>
            </a:r>
            <a:r>
              <a:rPr lang="en-US" sz="2700" dirty="0">
                <a:solidFill>
                  <a:prstClr val="black"/>
                </a:solidFill>
                <a:latin typeface="Times New Roman" pitchFamily="18" charset="0"/>
                <a:cs typeface="Times New Roman" pitchFamily="18" charset="0"/>
              </a:rPr>
              <a:t>. </a:t>
            </a:r>
          </a:p>
        </p:txBody>
      </p:sp>
      <p:pic>
        <p:nvPicPr>
          <p:cNvPr id="9" name="Picture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B8E3348-AB76-42A3-871D-6C6C85869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265" y="905604"/>
            <a:ext cx="371475" cy="328613"/>
          </a:xfrm>
          <a:prstGeom prst="rect">
            <a:avLst/>
          </a:prstGeom>
        </p:spPr>
      </p:pic>
      <p:pic>
        <p:nvPicPr>
          <p:cNvPr id="10" name="Picture 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DABDB26-EACA-4F74-917F-6832DD7BE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817" y="691305"/>
            <a:ext cx="371475" cy="328613"/>
          </a:xfrm>
          <a:prstGeom prst="rect">
            <a:avLst/>
          </a:prstGeom>
        </p:spPr>
      </p:pic>
    </p:spTree>
    <p:extLst>
      <p:ext uri="{BB962C8B-B14F-4D97-AF65-F5344CB8AC3E}">
        <p14:creationId xmlns:p14="http://schemas.microsoft.com/office/powerpoint/2010/main" val="15911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3"/>
                                        </p:tgtEl>
                                      </p:cBhvr>
                                    </p:cmd>
                                  </p:childTnLst>
                                </p:cTn>
                              </p:par>
                              <p:par>
                                <p:cTn id="7" presetID="3" presetClass="mediacall" presetSubtype="0" fill="hold" nodeType="withEffect">
                                  <p:stCondLst>
                                    <p:cond delay="0"/>
                                  </p:stCondLst>
                                  <p:childTnLst>
                                    <p:cmd type="call" cmd="stop">
                                      <p:cBhvr>
                                        <p:cTn id="8" dur="1" fill="hold"/>
                                        <p:tgtEl>
                                          <p:spTgt spid="3"/>
                                        </p:tgtEl>
                                      </p:cBhvr>
                                    </p:cmd>
                                  </p:childTnLst>
                                </p:cTn>
                              </p:par>
                              <p:par>
                                <p:cTn id="9" presetID="3" presetClass="mediacall" presetSubtype="0" fill="hold" nodeType="withEffect">
                                  <p:stCondLst>
                                    <p:cond delay="0"/>
                                  </p:stCondLst>
                                  <p:childTnLst>
                                    <p:cmd type="call" cmd="stop">
                                      <p:cBhvr>
                                        <p:cTn id="10" dur="1" fill="hold"/>
                                        <p:tgtEl>
                                          <p:spTgt spid="3"/>
                                        </p:tgtEl>
                                      </p:cBhvr>
                                    </p:cmd>
                                  </p:childTnLst>
                                </p:cTn>
                              </p:par>
                              <p:par>
                                <p:cTn id="11" presetID="3" presetClass="mediacall" presetSubtype="0" fill="hold" nodeType="withEffect">
                                  <p:stCondLst>
                                    <p:cond delay="0"/>
                                  </p:stCondLst>
                                  <p:childTnLst>
                                    <p:cmd type="call" cmd="stop">
                                      <p:cBhvr>
                                        <p:cTn id="12" dur="1" fill="hold"/>
                                        <p:tgtEl>
                                          <p:spTgt spid="3"/>
                                        </p:tgtEl>
                                      </p:cBhvr>
                                    </p:cmd>
                                  </p:childTnLst>
                                </p:cTn>
                              </p:par>
                              <p:par>
                                <p:cTn id="13" presetID="3" presetClass="mediacall" presetSubtype="0" fill="hold" nodeType="withEffect">
                                  <p:stCondLst>
                                    <p:cond delay="0"/>
                                  </p:stCondLst>
                                  <p:childTnLst>
                                    <p:cmd type="call" cmd="stop">
                                      <p:cBhvr>
                                        <p:cTn id="14" dur="1"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ppt_x</p:attrName>
                                        </p:attrNameLst>
                                      </p:cBhvr>
                                      <p:tavLst>
                                        <p:tav tm="0">
                                          <p:val>
                                            <p:strVal val="#ppt_x"/>
                                          </p:val>
                                        </p:tav>
                                        <p:tav tm="100000">
                                          <p:val>
                                            <p:strVal val="#ppt_x"/>
                                          </p:val>
                                        </p:tav>
                                      </p:tavLst>
                                    </p:anim>
                                    <p:anim calcmode="lin" valueType="num">
                                      <p:cBhvr>
                                        <p:cTn id="26" dur="1000" fill="hold"/>
                                        <p:tgtEl>
                                          <p:spTgt spid="63"/>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30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62" grpId="0"/>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396D10B-3891-29DD-95F9-90BD3CF0273D}"/>
              </a:ext>
            </a:extLst>
          </p:cNvPr>
          <p:cNvPicPr>
            <a:picLocks noChangeAspect="1"/>
          </p:cNvPicPr>
          <p:nvPr/>
        </p:nvPicPr>
        <p:blipFill>
          <a:blip r:embed="rId3"/>
          <a:stretch>
            <a:fillRect/>
          </a:stretch>
        </p:blipFill>
        <p:spPr>
          <a:xfrm>
            <a:off x="5726061" y="-22008"/>
            <a:ext cx="3327505" cy="1967250"/>
          </a:xfrm>
          <a:prstGeom prst="rect">
            <a:avLst/>
          </a:prstGeom>
        </p:spPr>
      </p:pic>
      <mc:AlternateContent xmlns:mc="http://schemas.openxmlformats.org/markup-compatibility/2006" xmlns:a14="http://schemas.microsoft.com/office/drawing/2010/main">
        <mc:Choice Requires="a14">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p:nvPr/>
            </p:nvSpPr>
            <p:spPr>
              <a:xfrm>
                <a:off x="477349" y="1581150"/>
                <a:ext cx="2129196" cy="843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𝐵</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𝑏</m:t>
                          </m:r>
                        </m:num>
                        <m:den>
                          <m:r>
                            <a:rPr lang="en-US" sz="2800" b="0" i="1" smtClean="0">
                              <a:latin typeface="Cambria Math" panose="02040503050406030204" pitchFamily="18" charset="0"/>
                              <a:cs typeface="Times New Roman" panose="02020603050405020304" pitchFamily="18" charset="0"/>
                            </a:rPr>
                            <m:t>𝑐</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3" name="TextBox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62FDA28-EECD-7DA4-1FC3-D36BA18DB945}"/>
                  </a:ext>
                </a:extLst>
              </p:cNvPr>
              <p:cNvSpPr txBox="1">
                <a:spLocks noRot="1" noChangeAspect="1" noMove="1" noResize="1" noEditPoints="1" noAdjustHandles="1" noChangeArrowheads="1" noChangeShapeType="1" noTextEdit="1"/>
              </p:cNvSpPr>
              <p:nvPr/>
            </p:nvSpPr>
            <p:spPr>
              <a:xfrm>
                <a:off x="477349" y="1581150"/>
                <a:ext cx="2129196" cy="8438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p:nvPr/>
            </p:nvSpPr>
            <p:spPr>
              <a:xfrm>
                <a:off x="664549" y="2472908"/>
                <a:ext cx="1590487" cy="7377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𝐵</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𝑐</m:t>
                          </m:r>
                        </m:num>
                        <m:den>
                          <m:r>
                            <a:rPr lang="en-US" sz="2800" b="0" i="1" smtClean="0">
                              <a:latin typeface="Cambria Math" panose="02040503050406030204" pitchFamily="18" charset="0"/>
                              <a:cs typeface="Times New Roman" panose="02020603050405020304" pitchFamily="18" charset="0"/>
                            </a:rPr>
                            <m:t>𝑏</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1428075-BBE0-6A23-EB62-24E43AF0F628}"/>
                  </a:ext>
                </a:extLst>
              </p:cNvPr>
              <p:cNvSpPr txBox="1">
                <a:spLocks noRot="1" noChangeAspect="1" noMove="1" noResize="1" noEditPoints="1" noAdjustHandles="1" noChangeArrowheads="1" noChangeShapeType="1" noTextEdit="1"/>
              </p:cNvSpPr>
              <p:nvPr/>
            </p:nvSpPr>
            <p:spPr>
              <a:xfrm>
                <a:off x="664549" y="2472908"/>
                <a:ext cx="1590487" cy="7377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p:nvPr/>
            </p:nvSpPr>
            <p:spPr>
              <a:xfrm>
                <a:off x="350804" y="3295999"/>
                <a:ext cx="2241682" cy="7349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𝑐</m:t>
                          </m:r>
                        </m:num>
                        <m:den>
                          <m:r>
                            <a:rPr lang="en-US" sz="2800" b="0" i="1" smtClean="0">
                              <a:latin typeface="Cambria Math" panose="02040503050406030204" pitchFamily="18" charset="0"/>
                              <a:cs typeface="Times New Roman" panose="02020603050405020304" pitchFamily="18" charset="0"/>
                            </a:rPr>
                            <m:t>𝑏</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E3E90BD-AF26-CC26-ADCE-0B207D383780}"/>
                  </a:ext>
                </a:extLst>
              </p:cNvPr>
              <p:cNvSpPr txBox="1">
                <a:spLocks noRot="1" noChangeAspect="1" noMove="1" noResize="1" noEditPoints="1" noAdjustHandles="1" noChangeArrowheads="1" noChangeShapeType="1" noTextEdit="1"/>
              </p:cNvSpPr>
              <p:nvPr/>
            </p:nvSpPr>
            <p:spPr>
              <a:xfrm>
                <a:off x="350804" y="3295999"/>
                <a:ext cx="2241682" cy="73494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p:nvPr/>
            </p:nvSpPr>
            <p:spPr>
              <a:xfrm>
                <a:off x="90434" y="643487"/>
                <a:ext cx="5534549" cy="954107"/>
              </a:xfrm>
              <a:prstGeom prst="rect">
                <a:avLst/>
              </a:prstGeom>
              <a:noFill/>
            </p:spPr>
            <p:txBody>
              <a:bodyPr wrap="square">
                <a:spAutoFit/>
              </a:bodyPr>
              <a:lstStyle/>
              <a:p>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Xét </a:t>
                </a:r>
                <a14:m>
                  <m:oMath xmlns:m="http://schemas.openxmlformats.org/officeDocument/2006/math">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en-US" sz="280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solidFill>
                          <a:schemeClr val="tx1"/>
                        </a:solidFill>
                        <a:latin typeface="Cambria Math" panose="02040503050406030204" pitchFamily="18" charset="0"/>
                        <a:cs typeface="Times New Roman" panose="02020603050405020304" pitchFamily="18" charset="0"/>
                      </a:rPr>
                      <m:t>𝐴</m:t>
                    </m:r>
                  </m:oMath>
                </a14:m>
                <a:r>
                  <a:rPr lang="en-US" sz="2800">
                    <a:solidFill>
                      <a:schemeClr val="tx1"/>
                    </a:solidFill>
                    <a:latin typeface="Times New Roman" panose="02020603050405020304" pitchFamily="18" charset="0"/>
                    <a:cs typeface="Times New Roman" panose="02020603050405020304" pitchFamily="18" charset="0"/>
                  </a:rPr>
                  <a:t> với</a:t>
                </a:r>
              </a:p>
              <a:p>
                <a14:m>
                  <m:oMath xmlns:m="http://schemas.openxmlformats.org/officeDocument/2006/math">
                    <m:r>
                      <a:rPr lang="en-US" sz="2800" i="1" smtClean="0">
                        <a:latin typeface="Cambria Math" panose="02040503050406030204" pitchFamily="18" charset="0"/>
                        <a:cs typeface="Times New Roman" panose="02020603050405020304" pitchFamily="18" charset="0"/>
                      </a:rPr>
                      <m:t>𝐵𝐶</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𝑎</m:t>
                    </m:r>
                    <m:r>
                      <a:rPr lang="en-US" sz="280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𝐴</m:t>
                    </m:r>
                    <m:r>
                      <a:rPr lang="en-US" sz="2800" i="1" smtClean="0">
                        <a:latin typeface="Cambria Math" panose="02040503050406030204" pitchFamily="18" charset="0"/>
                        <a:cs typeface="Times New Roman" panose="02020603050405020304" pitchFamily="18" charset="0"/>
                      </a:rPr>
                      <m:t>𝐵</m:t>
                    </m:r>
                    <m:r>
                      <a:rPr lang="en-US" sz="2800" i="1" smtClean="0">
                        <a:latin typeface="Cambria Math" panose="02040503050406030204" pitchFamily="18" charset="0"/>
                        <a:cs typeface="Times New Roman" panose="02020603050405020304" pitchFamily="18" charset="0"/>
                      </a:rPr>
                      <m:t> = </m:t>
                    </m:r>
                    <m:r>
                      <a:rPr lang="en-US" sz="280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𝐴𝐶</m:t>
                    </m:r>
                    <m:r>
                      <a:rPr lang="en-US" sz="2800" b="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𝑏</m:t>
                    </m:r>
                    <m:r>
                      <m:rPr>
                        <m:nor/>
                      </m:rPr>
                      <a:rPr lang="en-US" sz="2800" b="0" i="0" smtClean="0">
                        <a:latin typeface="Times New Roman" panose="02020603050405020304" pitchFamily="18" charset="0"/>
                        <a:cs typeface="Times New Roman" panose="02020603050405020304" pitchFamily="18" charset="0"/>
                      </a:rPr>
                      <m:t>,</m:t>
                    </m:r>
                  </m:oMath>
                </a14:m>
                <a:r>
                  <a:rPr lang="en-US" sz="2800">
                    <a:solidFill>
                      <a:schemeClr val="tx1"/>
                    </a:solidFill>
                    <a:latin typeface="Times New Roman" panose="02020603050405020304" pitchFamily="18" charset="0"/>
                    <a:cs typeface="Times New Roman" panose="02020603050405020304" pitchFamily="18" charset="0"/>
                  </a:rPr>
                  <a:t> ta có:</a:t>
                </a: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DAEEC-E53E-F110-066F-EEBF8687F370}"/>
                  </a:ext>
                </a:extLst>
              </p:cNvPr>
              <p:cNvSpPr txBox="1">
                <a:spLocks noRot="1" noChangeAspect="1" noMove="1" noResize="1" noEditPoints="1" noAdjustHandles="1" noChangeArrowheads="1" noChangeShapeType="1" noTextEdit="1"/>
              </p:cNvSpPr>
              <p:nvPr/>
            </p:nvSpPr>
            <p:spPr>
              <a:xfrm>
                <a:off x="90434" y="643487"/>
                <a:ext cx="5534549" cy="954107"/>
              </a:xfrm>
              <a:prstGeom prst="rect">
                <a:avLst/>
              </a:prstGeom>
              <a:blipFill>
                <a:blip r:embed="rId7"/>
                <a:stretch>
                  <a:fillRect l="-2313" t="-7051" r="-1211" b="-17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p:nvPr/>
            </p:nvSpPr>
            <p:spPr>
              <a:xfrm>
                <a:off x="4036589" y="3425248"/>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b="0" i="1" smtClean="0">
                              <a:latin typeface="Cambria Math" panose="02040503050406030204" pitchFamily="18" charset="0"/>
                              <a:cs typeface="Times New Roman" panose="02020603050405020304" pitchFamily="18" charset="0"/>
                            </a:rPr>
                            <m:t>𝐶</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B424DF3-6C1F-9B9C-BD43-3C5AFC6ABEC1}"/>
                  </a:ext>
                </a:extLst>
              </p:cNvPr>
              <p:cNvSpPr txBox="1">
                <a:spLocks noRot="1" noChangeAspect="1" noMove="1" noResize="1" noEditPoints="1" noAdjustHandles="1" noChangeArrowheads="1" noChangeShapeType="1" noTextEdit="1"/>
              </p:cNvSpPr>
              <p:nvPr/>
            </p:nvSpPr>
            <p:spPr>
              <a:xfrm>
                <a:off x="4036589" y="3425248"/>
                <a:ext cx="2129196" cy="4308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p:nvPr/>
            </p:nvSpPr>
            <p:spPr>
              <a:xfrm>
                <a:off x="4155491" y="4279611"/>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a:rPr lang="en-US" sz="2800" b="0" i="1" smtClean="0">
                              <a:latin typeface="Cambria Math" panose="02040503050406030204" pitchFamily="18" charset="0"/>
                              <a:cs typeface="Times New Roman" panose="02020603050405020304" pitchFamily="18" charset="0"/>
                            </a:rPr>
                            <m:t>𝑐𝑜𝑡</m:t>
                          </m:r>
                        </m:fName>
                        <m:e>
                          <m:r>
                            <a:rPr lang="en-US" sz="2800" b="0" i="1" smtClean="0">
                              <a:latin typeface="Cambria Math" panose="02040503050406030204" pitchFamily="18" charset="0"/>
                              <a:cs typeface="Times New Roman" panose="02020603050405020304" pitchFamily="18" charset="0"/>
                            </a:rPr>
                            <m:t>𝐶</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1FCE8F0-8AA3-BAB1-3803-FAE9E14B9F41}"/>
                  </a:ext>
                </a:extLst>
              </p:cNvPr>
              <p:cNvSpPr txBox="1">
                <a:spLocks noRot="1" noChangeAspect="1" noMove="1" noResize="1" noEditPoints="1" noAdjustHandles="1" noChangeArrowheads="1" noChangeShapeType="1" noTextEdit="1"/>
              </p:cNvSpPr>
              <p:nvPr/>
            </p:nvSpPr>
            <p:spPr>
              <a:xfrm>
                <a:off x="4155491" y="4279611"/>
                <a:ext cx="2129196" cy="43088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3DB8527-273C-7759-5DA9-6E6504A43CB4}"/>
                  </a:ext>
                </a:extLst>
              </p:cNvPr>
              <p:cNvSpPr txBox="1"/>
              <p:nvPr/>
            </p:nvSpPr>
            <p:spPr>
              <a:xfrm>
                <a:off x="4270521" y="1798718"/>
                <a:ext cx="212919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 = </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m:rPr>
                              <m:nor/>
                            </m:rPr>
                            <a:rPr lang="en-US" sz="2800" b="0" i="0" smtClean="0">
                              <a:latin typeface="Cambria Math" panose="02040503050406030204" pitchFamily="18" charset="0"/>
                            </a:rPr>
                            <m:t>tan</m:t>
                          </m:r>
                        </m:fName>
                        <m:e>
                          <m:r>
                            <a:rPr lang="en-US" sz="2800" b="0" i="1" smtClean="0">
                              <a:latin typeface="Cambria Math" panose="02040503050406030204" pitchFamily="18" charset="0"/>
                              <a:cs typeface="Times New Roman" panose="02020603050405020304" pitchFamily="18" charset="0"/>
                            </a:rPr>
                            <m:t>𝐵</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3DB8527-273C-7759-5DA9-6E6504A43CB4}"/>
                  </a:ext>
                </a:extLst>
              </p:cNvPr>
              <p:cNvSpPr txBox="1">
                <a:spLocks noRot="1" noChangeAspect="1" noMove="1" noResize="1" noEditPoints="1" noAdjustHandles="1" noChangeArrowheads="1" noChangeShapeType="1" noTextEdit="1"/>
              </p:cNvSpPr>
              <p:nvPr/>
            </p:nvSpPr>
            <p:spPr>
              <a:xfrm>
                <a:off x="4270521" y="1798718"/>
                <a:ext cx="2129196" cy="43088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3095AFE-2DDD-87BB-24A5-1DAC678293AF}"/>
                  </a:ext>
                </a:extLst>
              </p:cNvPr>
              <p:cNvSpPr txBox="1"/>
              <p:nvPr/>
            </p:nvSpPr>
            <p:spPr>
              <a:xfrm>
                <a:off x="4045684" y="2595507"/>
                <a:ext cx="2129196"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𝑏</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rPr>
                          </m:ctrlPr>
                        </m:funcPr>
                        <m:fName>
                          <m:r>
                            <a:rPr lang="en-US" sz="2800" b="0" i="1" smtClean="0">
                              <a:latin typeface="Cambria Math" panose="02040503050406030204" pitchFamily="18" charset="0"/>
                              <a:cs typeface="Times New Roman" panose="02020603050405020304" pitchFamily="18" charset="0"/>
                            </a:rPr>
                            <m:t>𝑐𝑜𝑡</m:t>
                          </m:r>
                        </m:fName>
                        <m:e>
                          <m:r>
                            <a:rPr lang="en-US" sz="2800" b="0" i="1" smtClean="0">
                              <a:latin typeface="Cambria Math" panose="02040503050406030204" pitchFamily="18" charset="0"/>
                              <a:cs typeface="Times New Roman" panose="02020603050405020304" pitchFamily="18" charset="0"/>
                            </a:rPr>
                            <m:t>𝐵</m:t>
                          </m:r>
                        </m:e>
                      </m:func>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3095AFE-2DDD-87BB-24A5-1DAC678293AF}"/>
                  </a:ext>
                </a:extLst>
              </p:cNvPr>
              <p:cNvSpPr txBox="1">
                <a:spLocks noRot="1" noChangeAspect="1" noMove="1" noResize="1" noEditPoints="1" noAdjustHandles="1" noChangeArrowheads="1" noChangeShapeType="1" noTextEdit="1"/>
              </p:cNvSpPr>
              <p:nvPr/>
            </p:nvSpPr>
            <p:spPr>
              <a:xfrm>
                <a:off x="4045684" y="2595507"/>
                <a:ext cx="2129196" cy="430887"/>
              </a:xfrm>
              <a:prstGeom prst="rect">
                <a:avLst/>
              </a:prstGeom>
              <a:blipFill>
                <a:blip r:embed="rId11"/>
                <a:stretch>
                  <a:fillRect/>
                </a:stretch>
              </a:blipFill>
            </p:spPr>
            <p:txBody>
              <a:bodyPr/>
              <a:lstStyle/>
              <a:p>
                <a:r>
                  <a:rPr lang="en-US">
                    <a:noFill/>
                  </a:rPr>
                  <a:t> </a:t>
                </a:r>
              </a:p>
            </p:txBody>
          </p:sp>
        </mc:Fallback>
      </mc:AlternateContent>
      <p:cxnSp>
        <p:nvCxnSpPr>
          <p:cNvPr id="24" name="Straight Arrow Connector 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00B9661-0450-C592-1FFF-4F5EF3FE727F}"/>
              </a:ext>
            </a:extLst>
          </p:cNvPr>
          <p:cNvCxnSpPr>
            <a:cxnSpLocks/>
          </p:cNvCxnSpPr>
          <p:nvPr/>
        </p:nvCxnSpPr>
        <p:spPr>
          <a:xfrm flipV="1">
            <a:off x="2381085" y="282995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F469EE-D18F-67B9-10E8-4D78B7895A99}"/>
              </a:ext>
            </a:extLst>
          </p:cNvPr>
          <p:cNvCxnSpPr>
            <a:cxnSpLocks/>
          </p:cNvCxnSpPr>
          <p:nvPr/>
        </p:nvCxnSpPr>
        <p:spPr>
          <a:xfrm flipV="1">
            <a:off x="2358639" y="4542182"/>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FBE56F9-AABA-07A9-7C95-C1C5DC6E6B97}"/>
              </a:ext>
            </a:extLst>
          </p:cNvPr>
          <p:cNvCxnSpPr>
            <a:cxnSpLocks/>
          </p:cNvCxnSpPr>
          <p:nvPr/>
        </p:nvCxnSpPr>
        <p:spPr>
          <a:xfrm flipV="1">
            <a:off x="2402845" y="3653043"/>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78FDA3D-89D0-293B-B20D-6863BCB87E76}"/>
              </a:ext>
            </a:extLst>
          </p:cNvPr>
          <p:cNvCxnSpPr>
            <a:cxnSpLocks/>
          </p:cNvCxnSpPr>
          <p:nvPr/>
        </p:nvCxnSpPr>
        <p:spPr>
          <a:xfrm flipV="1">
            <a:off x="2454177" y="2035074"/>
            <a:ext cx="1701314" cy="2085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24E365F-FC44-FE72-2883-8EEA61992EA0}"/>
                  </a:ext>
                </a:extLst>
              </p:cNvPr>
              <p:cNvSpPr txBox="1"/>
              <p:nvPr/>
            </p:nvSpPr>
            <p:spPr>
              <a:xfrm>
                <a:off x="4168548" y="2339373"/>
                <a:ext cx="4617946"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b="0" i="0" smtClean="0">
                          <a:solidFill>
                            <a:srgbClr val="0000FF"/>
                          </a:solidFill>
                          <a:latin typeface="Times New Roman" panose="020206030504050203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𝑐</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i="1">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𝑡𝑎𝑛</m:t>
                          </m:r>
                        </m:fName>
                        <m:e>
                          <m:r>
                            <a:rPr lang="en-US" sz="2800" b="0" i="1" smtClean="0">
                              <a:solidFill>
                                <a:srgbClr val="0000FF"/>
                              </a:solidFill>
                              <a:latin typeface="Cambria Math" panose="02040503050406030204" pitchFamily="18" charset="0"/>
                              <a:cs typeface="Times New Roman" panose="02020603050405020304" pitchFamily="18" charset="0"/>
                            </a:rPr>
                            <m:t>𝐵</m:t>
                          </m:r>
                        </m:e>
                      </m:func>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b="0" i="1" smtClean="0">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cs typeface="Times New Roman" panose="02020603050405020304" pitchFamily="18" charset="0"/>
                            </a:rPr>
                            <m:t>𝑐𝑜𝑡</m:t>
                          </m:r>
                        </m:fName>
                        <m:e>
                          <m:r>
                            <a:rPr lang="en-US" sz="2800" b="0" i="1" smtClean="0">
                              <a:solidFill>
                                <a:srgbClr val="0000FF"/>
                              </a:solidFill>
                              <a:latin typeface="Cambria Math" panose="02040503050406030204" pitchFamily="18" charset="0"/>
                              <a:cs typeface="Times New Roman" panose="02020603050405020304" pitchFamily="18" charset="0"/>
                            </a:rPr>
                            <m:t>𝐶</m:t>
                          </m:r>
                        </m:e>
                      </m:func>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024E365F-FC44-FE72-2883-8EEA61992EA0}"/>
                  </a:ext>
                </a:extLst>
              </p:cNvPr>
              <p:cNvSpPr txBox="1">
                <a:spLocks noRot="1" noChangeAspect="1" noMove="1" noResize="1" noEditPoints="1" noAdjustHandles="1" noChangeArrowheads="1" noChangeShapeType="1" noTextEdit="1"/>
              </p:cNvSpPr>
              <p:nvPr/>
            </p:nvSpPr>
            <p:spPr>
              <a:xfrm>
                <a:off x="4168548" y="2339373"/>
                <a:ext cx="4617946" cy="430887"/>
              </a:xfrm>
              <a:prstGeom prst="rect">
                <a:avLst/>
              </a:prstGeom>
              <a:blipFill>
                <a:blip r:embed="rId12"/>
                <a:stretch>
                  <a:fillRect/>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19BB52A7-1340-B3FF-9F67-FE23255D3220}"/>
              </a:ext>
            </a:extLst>
          </p:cNvPr>
          <p:cNvSpPr/>
          <p:nvPr/>
        </p:nvSpPr>
        <p:spPr>
          <a:xfrm>
            <a:off x="4228268" y="1888930"/>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828E7F1-B427-5EF1-A0EE-5737F9C43922}"/>
              </a:ext>
            </a:extLst>
          </p:cNvPr>
          <p:cNvSpPr txBox="1"/>
          <p:nvPr/>
        </p:nvSpPr>
        <p:spPr>
          <a:xfrm>
            <a:off x="4104159" y="2945013"/>
            <a:ext cx="1026437" cy="1107996"/>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cạnh góc vuông</a:t>
            </a:r>
          </a:p>
        </p:txBody>
      </p:sp>
      <p:sp>
        <p:nvSpPr>
          <p:cNvPr id="35" name="TextBox 34">
            <a:extLst>
              <a:ext uri="{FF2B5EF4-FFF2-40B4-BE49-F238E27FC236}">
                <a16:creationId xmlns:a16="http://schemas.microsoft.com/office/drawing/2014/main" id="{6907D49A-AD2B-621C-1720-B796CC99EEA4}"/>
              </a:ext>
            </a:extLst>
          </p:cNvPr>
          <p:cNvSpPr txBox="1"/>
          <p:nvPr/>
        </p:nvSpPr>
        <p:spPr>
          <a:xfrm>
            <a:off x="5023712" y="2960596"/>
            <a:ext cx="1357108"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cạnh góc vuông kia</a:t>
            </a:r>
          </a:p>
        </p:txBody>
      </p:sp>
      <p:sp>
        <p:nvSpPr>
          <p:cNvPr id="36" name="TextBox 35">
            <a:extLst>
              <a:ext uri="{FF2B5EF4-FFF2-40B4-BE49-F238E27FC236}">
                <a16:creationId xmlns:a16="http://schemas.microsoft.com/office/drawing/2014/main" id="{9FFB00D4-3782-DBEC-139C-DB77750FBE8C}"/>
              </a:ext>
            </a:extLst>
          </p:cNvPr>
          <p:cNvSpPr txBox="1"/>
          <p:nvPr/>
        </p:nvSpPr>
        <p:spPr>
          <a:xfrm>
            <a:off x="6448876" y="2937768"/>
            <a:ext cx="820852"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góc đối</a:t>
            </a:r>
          </a:p>
        </p:txBody>
      </p:sp>
      <p:sp>
        <p:nvSpPr>
          <p:cNvPr id="37" name="TextBox 36">
            <a:extLst>
              <a:ext uri="{FF2B5EF4-FFF2-40B4-BE49-F238E27FC236}">
                <a16:creationId xmlns:a16="http://schemas.microsoft.com/office/drawing/2014/main" id="{909F75F2-19CB-C05B-00DB-B72C427D3D80}"/>
              </a:ext>
            </a:extLst>
          </p:cNvPr>
          <p:cNvSpPr txBox="1"/>
          <p:nvPr/>
        </p:nvSpPr>
        <p:spPr>
          <a:xfrm>
            <a:off x="7945470" y="2971420"/>
            <a:ext cx="747309" cy="769441"/>
          </a:xfrm>
          <a:prstGeom prst="rect">
            <a:avLst/>
          </a:prstGeom>
          <a:noFill/>
        </p:spPr>
        <p:txBody>
          <a:bodyPr wrap="square" rtlCol="0">
            <a:spAutoFit/>
          </a:bodyPr>
          <a:lstStyle/>
          <a:p>
            <a:r>
              <a:rPr lang="en-US" sz="2200" b="1">
                <a:solidFill>
                  <a:srgbClr val="0000FF"/>
                </a:solidFill>
                <a:latin typeface="Times New Roman" panose="02020603050405020304" pitchFamily="18" charset="0"/>
                <a:cs typeface="Times New Roman" panose="02020603050405020304" pitchFamily="18" charset="0"/>
              </a:rPr>
              <a:t>góc kề</a:t>
            </a:r>
          </a:p>
        </p:txBody>
      </p:sp>
      <p:sp>
        <p:nvSpPr>
          <p:cNvPr id="38" name="Rectangle 37">
            <a:extLst>
              <a:ext uri="{FF2B5EF4-FFF2-40B4-BE49-F238E27FC236}">
                <a16:creationId xmlns:a16="http://schemas.microsoft.com/office/drawing/2014/main" id="{30869752-874E-BDC5-6EF1-5DE056A9C20A}"/>
              </a:ext>
            </a:extLst>
          </p:cNvPr>
          <p:cNvSpPr/>
          <p:nvPr/>
        </p:nvSpPr>
        <p:spPr>
          <a:xfrm>
            <a:off x="5226982" y="1898907"/>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E6D6E0D-48F5-DC92-C193-11DBDDAE7889}"/>
              </a:ext>
            </a:extLst>
          </p:cNvPr>
          <p:cNvSpPr/>
          <p:nvPr/>
        </p:nvSpPr>
        <p:spPr>
          <a:xfrm>
            <a:off x="6466895" y="1874531"/>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1420FD7-F145-E34B-8F6C-32B629C1DB23}"/>
              </a:ext>
            </a:extLst>
          </p:cNvPr>
          <p:cNvSpPr/>
          <p:nvPr/>
        </p:nvSpPr>
        <p:spPr>
          <a:xfrm>
            <a:off x="8081450" y="1908130"/>
            <a:ext cx="398001" cy="9793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42">
            <a:extLst>
              <a:ext uri="{FF2B5EF4-FFF2-40B4-BE49-F238E27FC236}">
                <a16:creationId xmlns:a16="http://schemas.microsoft.com/office/drawing/2014/main" id="{4EC1235B-A500-20D2-E6CF-BBA9492C16E1}"/>
              </a:ext>
            </a:extLst>
          </p:cNvPr>
          <p:cNvCxnSpPr>
            <a:cxnSpLocks/>
            <a:stCxn id="36" idx="2"/>
          </p:cNvCxnSpPr>
          <p:nvPr/>
        </p:nvCxnSpPr>
        <p:spPr>
          <a:xfrm rot="5400000">
            <a:off x="5798976" y="2832339"/>
            <a:ext cx="185457" cy="193519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25F0A3D9-DBB6-F1FA-D505-C76359EF4585}"/>
              </a:ext>
            </a:extLst>
          </p:cNvPr>
          <p:cNvCxnSpPr>
            <a:cxnSpLocks/>
            <a:stCxn id="37" idx="2"/>
          </p:cNvCxnSpPr>
          <p:nvPr/>
        </p:nvCxnSpPr>
        <p:spPr>
          <a:xfrm rot="5400000">
            <a:off x="6460721" y="2171589"/>
            <a:ext cx="289132" cy="342767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282A93-2CD1-8F34-10D0-3B999176FB18}"/>
                  </a:ext>
                </a:extLst>
              </p:cNvPr>
              <p:cNvSpPr txBox="1"/>
              <p:nvPr/>
            </p:nvSpPr>
            <p:spPr>
              <a:xfrm>
                <a:off x="4179837" y="1824556"/>
                <a:ext cx="451699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m:rPr>
                          <m:nor/>
                        </m:rPr>
                        <a:rPr lang="en-US" sz="2800" b="0" i="0" smtClean="0">
                          <a:solidFill>
                            <a:srgbClr val="0000FF"/>
                          </a:solidFill>
                          <a:latin typeface="Times New Roman" panose="02020603050405020304" pitchFamily="18" charset="0"/>
                          <a:cs typeface="Times New Roman" panose="020206030504050203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𝑏</m:t>
                      </m:r>
                      <m:r>
                        <a:rPr lang="en-US" sz="2800" b="0" i="1" smtClean="0">
                          <a:solidFill>
                            <a:srgbClr val="0000FF"/>
                          </a:solidFill>
                          <a:latin typeface="Cambria Math" panose="02040503050406030204" pitchFamily="18" charset="0"/>
                          <a:cs typeface="Times New Roman" panose="02020603050405020304" pitchFamily="18" charset="0"/>
                        </a:rPr>
                        <m:t>   =  </m:t>
                      </m:r>
                      <m:r>
                        <a:rPr lang="en-US" sz="2800" b="0" i="1" smtClean="0">
                          <a:solidFill>
                            <a:srgbClr val="0000FF"/>
                          </a:solidFill>
                          <a:latin typeface="Cambria Math" panose="02040503050406030204" pitchFamily="18" charset="0"/>
                          <a:cs typeface="Times New Roman" panose="02020603050405020304" pitchFamily="18" charset="0"/>
                        </a:rPr>
                        <m:t>𝑐</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i="1">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rPr>
                            <m:t>   </m:t>
                          </m:r>
                          <m:r>
                            <a:rPr lang="en-US" sz="2800" b="0" i="1" smtClean="0">
                              <a:solidFill>
                                <a:srgbClr val="0000FF"/>
                              </a:solidFill>
                              <a:latin typeface="Cambria Math" panose="02040503050406030204" pitchFamily="18" charset="0"/>
                              <a:cs typeface="Times New Roman" panose="02020603050405020304" pitchFamily="18" charset="0"/>
                            </a:rPr>
                            <m:t>𝑡𝑎𝑛</m:t>
                          </m:r>
                        </m:fName>
                        <m:e>
                          <m:r>
                            <a:rPr lang="en-US" sz="2800" b="0" i="1" smtClean="0">
                              <a:solidFill>
                                <a:srgbClr val="0000FF"/>
                              </a:solidFill>
                              <a:latin typeface="Cambria Math" panose="02040503050406030204" pitchFamily="18" charset="0"/>
                              <a:cs typeface="Times New Roman" panose="02020603050405020304" pitchFamily="18" charset="0"/>
                            </a:rPr>
                            <m:t>𝐶</m:t>
                          </m:r>
                        </m:e>
                      </m:func>
                      <m:r>
                        <a:rPr lang="en-US" sz="2800" b="0" i="1" smtClean="0">
                          <a:solidFill>
                            <a:srgbClr val="0000FF"/>
                          </a:solidFill>
                          <a:latin typeface="Cambria Math" panose="02040503050406030204" pitchFamily="18" charset="0"/>
                          <a:cs typeface="Times New Roman" panose="02020603050405020304" pitchFamily="18" charset="0"/>
                        </a:rPr>
                        <m:t> </m:t>
                      </m:r>
                      <m:r>
                        <a:rPr lang="en-US" sz="2800" i="1" smtClean="0">
                          <a:solidFill>
                            <a:srgbClr val="0000FF"/>
                          </a:solidFill>
                          <a:latin typeface="Cambria Math" panose="02040503050406030204" pitchFamily="18" charset="0"/>
                          <a:cs typeface="Times New Roman" panose="02020603050405020304" pitchFamily="18" charset="0"/>
                        </a:rPr>
                        <m:t>=</m:t>
                      </m:r>
                      <m:r>
                        <a:rPr lang="en-US" sz="2800" b="0" i="1" smtClean="0">
                          <a:solidFill>
                            <a:srgbClr val="0000FF"/>
                          </a:solidFill>
                          <a:latin typeface="Cambria Math" panose="02040503050406030204" pitchFamily="18" charset="0"/>
                          <a:cs typeface="Times New Roman" panose="02020603050405020304" pitchFamily="18" charset="0"/>
                        </a:rPr>
                        <m:t>𝑐</m:t>
                      </m:r>
                      <m:r>
                        <a:rPr lang="en-US" sz="2800" i="1" smtClean="0">
                          <a:solidFill>
                            <a:srgbClr val="0000FF"/>
                          </a:solidFill>
                          <a:latin typeface="Cambria Math" panose="02040503050406030204" pitchFamily="18" charset="0"/>
                          <a:cs typeface="Times New Roman" panose="02020603050405020304" pitchFamily="18" charset="0"/>
                        </a:rPr>
                        <m:t>.</m:t>
                      </m:r>
                      <m:func>
                        <m:funcPr>
                          <m:ctrlPr>
                            <a:rPr lang="en-US" sz="2800" b="0" i="1" smtClean="0">
                              <a:solidFill>
                                <a:srgbClr val="0000FF"/>
                              </a:solidFill>
                              <a:latin typeface="Cambria Math" panose="02040503050406030204" pitchFamily="18" charset="0"/>
                            </a:rPr>
                          </m:ctrlPr>
                        </m:funcPr>
                        <m:fName>
                          <m:r>
                            <a:rPr lang="en-US" sz="2800" b="0" i="1" smtClean="0">
                              <a:solidFill>
                                <a:srgbClr val="0000FF"/>
                              </a:solidFill>
                              <a:latin typeface="Cambria Math" panose="02040503050406030204" pitchFamily="18" charset="0"/>
                              <a:cs typeface="Times New Roman" panose="02020603050405020304" pitchFamily="18" charset="0"/>
                            </a:rPr>
                            <m:t>𝑐𝑜𝑡</m:t>
                          </m:r>
                        </m:fName>
                        <m:e>
                          <m:r>
                            <a:rPr lang="en-US" sz="2800" b="0" i="1" smtClean="0">
                              <a:solidFill>
                                <a:srgbClr val="0000FF"/>
                              </a:solidFill>
                              <a:latin typeface="Cambria Math" panose="02040503050406030204" pitchFamily="18" charset="0"/>
                              <a:cs typeface="Times New Roman" panose="02020603050405020304" pitchFamily="18" charset="0"/>
                            </a:rPr>
                            <m:t>𝐵</m:t>
                          </m:r>
                        </m:e>
                      </m:func>
                    </m:oMath>
                  </m:oMathPara>
                </a14:m>
                <a:endParaRPr lang="en-US" sz="280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C282A93-2CD1-8F34-10D0-3B999176FB18}"/>
                  </a:ext>
                </a:extLst>
              </p:cNvPr>
              <p:cNvSpPr txBox="1">
                <a:spLocks noRot="1" noChangeAspect="1" noMove="1" noResize="1" noEditPoints="1" noAdjustHandles="1" noChangeArrowheads="1" noChangeShapeType="1" noTextEdit="1"/>
              </p:cNvSpPr>
              <p:nvPr/>
            </p:nvSpPr>
            <p:spPr>
              <a:xfrm>
                <a:off x="4179837" y="1824556"/>
                <a:ext cx="4516991" cy="43088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9EED3D-1ED0-E376-EC18-DCD699BA3A3D}"/>
                  </a:ext>
                </a:extLst>
              </p:cNvPr>
              <p:cNvSpPr txBox="1"/>
              <p:nvPr/>
            </p:nvSpPr>
            <p:spPr>
              <a:xfrm>
                <a:off x="305084" y="4112827"/>
                <a:ext cx="2241682" cy="8180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 </m:t>
                      </m:r>
                      <m:f>
                        <m:fPr>
                          <m:ctrlPr>
                            <a:rPr lang="en-US" sz="2800" b="0" i="1" smtClean="0">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𝑏</m:t>
                          </m:r>
                        </m:num>
                        <m:den>
                          <m:r>
                            <a:rPr lang="en-US" sz="2800" b="0" i="1" smtClean="0">
                              <a:latin typeface="Cambria Math" panose="02040503050406030204" pitchFamily="18" charset="0"/>
                              <a:cs typeface="Times New Roman" panose="02020603050405020304" pitchFamily="18" charset="0"/>
                            </a:rPr>
                            <m:t>𝑐</m:t>
                          </m:r>
                        </m:den>
                      </m:f>
                    </m:oMath>
                  </m:oMathPara>
                </a14:m>
                <a:endParaRPr lang="en-US" sz="280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99EED3D-1ED0-E376-EC18-DCD699BA3A3D}"/>
                  </a:ext>
                </a:extLst>
              </p:cNvPr>
              <p:cNvSpPr txBox="1">
                <a:spLocks noRot="1" noChangeAspect="1" noMove="1" noResize="1" noEditPoints="1" noAdjustHandles="1" noChangeArrowheads="1" noChangeShapeType="1" noTextEdit="1"/>
              </p:cNvSpPr>
              <p:nvPr/>
            </p:nvSpPr>
            <p:spPr>
              <a:xfrm>
                <a:off x="305084" y="4112827"/>
                <a:ext cx="2241682" cy="818044"/>
              </a:xfrm>
              <a:prstGeom prst="rect">
                <a:avLst/>
              </a:prstGeom>
              <a:blipFill>
                <a:blip r:embed="rId14"/>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CE6A20D-2F8C-9094-C0B9-8B2B25623BEE}"/>
              </a:ext>
            </a:extLst>
          </p:cNvPr>
          <p:cNvSpPr txBox="1"/>
          <p:nvPr/>
        </p:nvSpPr>
        <p:spPr>
          <a:xfrm>
            <a:off x="282272" y="41271"/>
            <a:ext cx="4144996"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HĐ2 </a:t>
            </a:r>
            <a:r>
              <a:rPr lang="en-US" sz="2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(sgk/trang 75)</a:t>
            </a:r>
            <a:endParaRPr lang="en-US" sz="28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9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9"/>
                                        </p:tgtEl>
                                        <p:attrNameLst>
                                          <p:attrName>ppt_w</p:attrName>
                                        </p:attrNameLst>
                                      </p:cBhvr>
                                      <p:tavLst>
                                        <p:tav tm="0">
                                          <p:val>
                                            <p:strVal val="ppt_w"/>
                                          </p:val>
                                        </p:tav>
                                        <p:tav tm="100000">
                                          <p:val>
                                            <p:fltVal val="0"/>
                                          </p:val>
                                        </p:tav>
                                      </p:tavLst>
                                    </p:anim>
                                    <p:anim calcmode="lin" valueType="num">
                                      <p:cBhvr>
                                        <p:cTn id="59" dur="500"/>
                                        <p:tgtEl>
                                          <p:spTgt spid="29"/>
                                        </p:tgtEl>
                                        <p:attrNameLst>
                                          <p:attrName>ppt_h</p:attrName>
                                        </p:attrNameLst>
                                      </p:cBhvr>
                                      <p:tavLst>
                                        <p:tav tm="0">
                                          <p:val>
                                            <p:strVal val="ppt_h"/>
                                          </p:val>
                                        </p:tav>
                                        <p:tav tm="100000">
                                          <p:val>
                                            <p:fltVal val="0"/>
                                          </p:val>
                                        </p:tav>
                                      </p:tavLst>
                                    </p:anim>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9"/>
                                        </p:tgtEl>
                                        <p:attrNameLst>
                                          <p:attrName>ppt_w</p:attrName>
                                        </p:attrNameLst>
                                      </p:cBhvr>
                                      <p:tavLst>
                                        <p:tav tm="0">
                                          <p:val>
                                            <p:strVal val="ppt_w"/>
                                          </p:val>
                                        </p:tav>
                                        <p:tav tm="100000">
                                          <p:val>
                                            <p:fltVal val="0"/>
                                          </p:val>
                                        </p:tav>
                                      </p:tavLst>
                                    </p:anim>
                                    <p:anim calcmode="lin" valueType="num">
                                      <p:cBhvr>
                                        <p:cTn id="64" dur="500"/>
                                        <p:tgtEl>
                                          <p:spTgt spid="19"/>
                                        </p:tgtEl>
                                        <p:attrNameLst>
                                          <p:attrName>ppt_h</p:attrName>
                                        </p:attrNameLst>
                                      </p:cBhvr>
                                      <p:tavLst>
                                        <p:tav tm="0">
                                          <p:val>
                                            <p:strVal val="ppt_h"/>
                                          </p:val>
                                        </p:tav>
                                        <p:tav tm="100000">
                                          <p:val>
                                            <p:fltVal val="0"/>
                                          </p:val>
                                        </p:tav>
                                      </p:tavLst>
                                    </p:anim>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24"/>
                                        </p:tgtEl>
                                        <p:attrNameLst>
                                          <p:attrName>ppt_w</p:attrName>
                                        </p:attrNameLst>
                                      </p:cBhvr>
                                      <p:tavLst>
                                        <p:tav tm="0">
                                          <p:val>
                                            <p:strVal val="ppt_w"/>
                                          </p:val>
                                        </p:tav>
                                        <p:tav tm="100000">
                                          <p:val>
                                            <p:fltVal val="0"/>
                                          </p:val>
                                        </p:tav>
                                      </p:tavLst>
                                    </p:anim>
                                    <p:anim calcmode="lin" valueType="num">
                                      <p:cBhvr>
                                        <p:cTn id="69" dur="500"/>
                                        <p:tgtEl>
                                          <p:spTgt spid="24"/>
                                        </p:tgtEl>
                                        <p:attrNameLst>
                                          <p:attrName>ppt_h</p:attrName>
                                        </p:attrNameLst>
                                      </p:cBhvr>
                                      <p:tavLst>
                                        <p:tav tm="0">
                                          <p:val>
                                            <p:strVal val="ppt_h"/>
                                          </p:val>
                                        </p:tav>
                                        <p:tav tm="100000">
                                          <p:val>
                                            <p:fltVal val="0"/>
                                          </p:val>
                                        </p:tav>
                                      </p:tavLst>
                                    </p:anim>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20"/>
                                        </p:tgtEl>
                                        <p:attrNameLst>
                                          <p:attrName>ppt_w</p:attrName>
                                        </p:attrNameLst>
                                      </p:cBhvr>
                                      <p:tavLst>
                                        <p:tav tm="0">
                                          <p:val>
                                            <p:strVal val="ppt_w"/>
                                          </p:val>
                                        </p:tav>
                                        <p:tav tm="100000">
                                          <p:val>
                                            <p:fltVal val="0"/>
                                          </p:val>
                                        </p:tav>
                                      </p:tavLst>
                                    </p:anim>
                                    <p:anim calcmode="lin" valueType="num">
                                      <p:cBhvr>
                                        <p:cTn id="74" dur="500"/>
                                        <p:tgtEl>
                                          <p:spTgt spid="20"/>
                                        </p:tgtEl>
                                        <p:attrNameLst>
                                          <p:attrName>ppt_h</p:attrName>
                                        </p:attrNameLst>
                                      </p:cBhvr>
                                      <p:tavLst>
                                        <p:tav tm="0">
                                          <p:val>
                                            <p:strVal val="ppt_h"/>
                                          </p:val>
                                        </p:tav>
                                        <p:tav tm="100000">
                                          <p:val>
                                            <p:fltVal val="0"/>
                                          </p:val>
                                        </p:tav>
                                      </p:tavLst>
                                    </p:anim>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28"/>
                                        </p:tgtEl>
                                        <p:attrNameLst>
                                          <p:attrName>ppt_w</p:attrName>
                                        </p:attrNameLst>
                                      </p:cBhvr>
                                      <p:tavLst>
                                        <p:tav tm="0">
                                          <p:val>
                                            <p:strVal val="ppt_w"/>
                                          </p:val>
                                        </p:tav>
                                        <p:tav tm="100000">
                                          <p:val>
                                            <p:fltVal val="0"/>
                                          </p:val>
                                        </p:tav>
                                      </p:tavLst>
                                    </p:anim>
                                    <p:anim calcmode="lin" valueType="num">
                                      <p:cBhvr>
                                        <p:cTn id="79" dur="500"/>
                                        <p:tgtEl>
                                          <p:spTgt spid="28"/>
                                        </p:tgtEl>
                                        <p:attrNameLst>
                                          <p:attrName>ppt_h</p:attrName>
                                        </p:attrNameLst>
                                      </p:cBhvr>
                                      <p:tavLst>
                                        <p:tav tm="0">
                                          <p:val>
                                            <p:strVal val="ppt_h"/>
                                          </p:val>
                                        </p:tav>
                                        <p:tav tm="100000">
                                          <p:val>
                                            <p:fltVal val="0"/>
                                          </p:val>
                                        </p:tav>
                                      </p:tavLst>
                                    </p:anim>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17"/>
                                        </p:tgtEl>
                                        <p:attrNameLst>
                                          <p:attrName>ppt_w</p:attrName>
                                        </p:attrNameLst>
                                      </p:cBhvr>
                                      <p:tavLst>
                                        <p:tav tm="0">
                                          <p:val>
                                            <p:strVal val="ppt_w"/>
                                          </p:val>
                                        </p:tav>
                                        <p:tav tm="100000">
                                          <p:val>
                                            <p:fltVal val="0"/>
                                          </p:val>
                                        </p:tav>
                                      </p:tavLst>
                                    </p:anim>
                                    <p:anim calcmode="lin" valueType="num">
                                      <p:cBhvr>
                                        <p:cTn id="84" dur="500"/>
                                        <p:tgtEl>
                                          <p:spTgt spid="17"/>
                                        </p:tgtEl>
                                        <p:attrNameLst>
                                          <p:attrName>ppt_h</p:attrName>
                                        </p:attrNameLst>
                                      </p:cBhvr>
                                      <p:tavLst>
                                        <p:tav tm="0">
                                          <p:val>
                                            <p:strVal val="ppt_h"/>
                                          </p:val>
                                        </p:tav>
                                        <p:tav tm="100000">
                                          <p:val>
                                            <p:fltVal val="0"/>
                                          </p:val>
                                        </p:tav>
                                      </p:tavLst>
                                    </p:anim>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53" presetClass="exit" presetSubtype="32" fill="hold" nodeType="withEffect">
                                  <p:stCondLst>
                                    <p:cond delay="0"/>
                                  </p:stCondLst>
                                  <p:childTnLst>
                                    <p:anim calcmode="lin" valueType="num">
                                      <p:cBhvr>
                                        <p:cTn id="88" dur="500"/>
                                        <p:tgtEl>
                                          <p:spTgt spid="27"/>
                                        </p:tgtEl>
                                        <p:attrNameLst>
                                          <p:attrName>ppt_w</p:attrName>
                                        </p:attrNameLst>
                                      </p:cBhvr>
                                      <p:tavLst>
                                        <p:tav tm="0">
                                          <p:val>
                                            <p:strVal val="ppt_w"/>
                                          </p:val>
                                        </p:tav>
                                        <p:tav tm="100000">
                                          <p:val>
                                            <p:fltVal val="0"/>
                                          </p:val>
                                        </p:tav>
                                      </p:tavLst>
                                    </p:anim>
                                    <p:anim calcmode="lin" valueType="num">
                                      <p:cBhvr>
                                        <p:cTn id="89" dur="500"/>
                                        <p:tgtEl>
                                          <p:spTgt spid="27"/>
                                        </p:tgtEl>
                                        <p:attrNameLst>
                                          <p:attrName>ppt_h</p:attrName>
                                        </p:attrNameLst>
                                      </p:cBhvr>
                                      <p:tavLst>
                                        <p:tav tm="0">
                                          <p:val>
                                            <p:strVal val="ppt_h"/>
                                          </p:val>
                                        </p:tav>
                                        <p:tav tm="100000">
                                          <p:val>
                                            <p:fltVal val="0"/>
                                          </p:val>
                                        </p:tav>
                                      </p:tavLst>
                                    </p:anim>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18"/>
                                        </p:tgtEl>
                                        <p:attrNameLst>
                                          <p:attrName>ppt_w</p:attrName>
                                        </p:attrNameLst>
                                      </p:cBhvr>
                                      <p:tavLst>
                                        <p:tav tm="0">
                                          <p:val>
                                            <p:strVal val="ppt_w"/>
                                          </p:val>
                                        </p:tav>
                                        <p:tav tm="100000">
                                          <p:val>
                                            <p:fltVal val="0"/>
                                          </p:val>
                                        </p:tav>
                                      </p:tavLst>
                                    </p:anim>
                                    <p:anim calcmode="lin" valueType="num">
                                      <p:cBhvr>
                                        <p:cTn id="94" dur="500"/>
                                        <p:tgtEl>
                                          <p:spTgt spid="18"/>
                                        </p:tgtEl>
                                        <p:attrNameLst>
                                          <p:attrName>ppt_h</p:attrName>
                                        </p:attrNameLst>
                                      </p:cBhvr>
                                      <p:tavLst>
                                        <p:tav tm="0">
                                          <p:val>
                                            <p:strVal val="ppt_h"/>
                                          </p:val>
                                        </p:tav>
                                        <p:tav tm="100000">
                                          <p:val>
                                            <p:fltVal val="0"/>
                                          </p:val>
                                        </p:tav>
                                      </p:tavLst>
                                    </p:anim>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par>
                                <p:cTn id="97" presetID="22" presetClass="entr" presetSubtype="4"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wipe(down)">
                                      <p:cBhvr>
                                        <p:cTn id="99" dur="500"/>
                                        <p:tgtEl>
                                          <p:spTgt spid="3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down)">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down)">
                                      <p:cBhvr>
                                        <p:cTn id="107" dur="500"/>
                                        <p:tgtEl>
                                          <p:spTgt spid="33"/>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wipe(down)">
                                      <p:cBhvr>
                                        <p:cTn id="110" dur="500"/>
                                        <p:tgtEl>
                                          <p:spTgt spid="3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00"/>
                                        <p:tgtEl>
                                          <p:spTgt spid="38"/>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00"/>
                                        <p:tgtEl>
                                          <p:spTgt spid="39"/>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wipe(down)">
                                      <p:cBhvr>
                                        <p:cTn id="126" dur="500"/>
                                        <p:tgtEl>
                                          <p:spTgt spid="36"/>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Effect transition="in" filter="wipe(down)">
                                      <p:cBhvr>
                                        <p:cTn id="131" dur="500"/>
                                        <p:tgtEl>
                                          <p:spTgt spid="40"/>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7"/>
                                        </p:tgtEl>
                                        <p:attrNameLst>
                                          <p:attrName>style.visibility</p:attrName>
                                        </p:attrNameLst>
                                      </p:cBhvr>
                                      <p:to>
                                        <p:strVal val="visible"/>
                                      </p:to>
                                    </p:set>
                                    <p:animEffect transition="in" filter="wipe(down)">
                                      <p:cBhvr>
                                        <p:cTn id="134" dur="500"/>
                                        <p:tgtEl>
                                          <p:spTgt spid="37"/>
                                        </p:tgtEl>
                                      </p:cBhvr>
                                    </p:animEffect>
                                  </p:childTnLst>
                                </p:cTn>
                              </p:par>
                              <p:par>
                                <p:cTn id="135" presetID="22" presetClass="entr" presetSubtype="4" fill="hold" nodeType="withEffect">
                                  <p:stCondLst>
                                    <p:cond delay="0"/>
                                  </p:stCondLst>
                                  <p:childTnLst>
                                    <p:set>
                                      <p:cBhvr>
                                        <p:cTn id="136" dur="1" fill="hold">
                                          <p:stCondLst>
                                            <p:cond delay="0"/>
                                          </p:stCondLst>
                                        </p:cTn>
                                        <p:tgtEl>
                                          <p:spTgt spid="43"/>
                                        </p:tgtEl>
                                        <p:attrNameLst>
                                          <p:attrName>style.visibility</p:attrName>
                                        </p:attrNameLst>
                                      </p:cBhvr>
                                      <p:to>
                                        <p:strVal val="visible"/>
                                      </p:to>
                                    </p:set>
                                    <p:animEffect transition="in" filter="wipe(down)">
                                      <p:cBhvr>
                                        <p:cTn id="137" dur="500"/>
                                        <p:tgtEl>
                                          <p:spTgt spid="43"/>
                                        </p:tgtEl>
                                      </p:cBhvr>
                                    </p:animEffect>
                                  </p:childTnLst>
                                </p:cTn>
                              </p:par>
                              <p:par>
                                <p:cTn id="138" presetID="22" presetClass="entr" presetSubtype="4" fill="hold" nodeType="withEffect">
                                  <p:stCondLst>
                                    <p:cond delay="0"/>
                                  </p:stCondLst>
                                  <p:childTnLst>
                                    <p:set>
                                      <p:cBhvr>
                                        <p:cTn id="139" dur="1" fill="hold">
                                          <p:stCondLst>
                                            <p:cond delay="0"/>
                                          </p:stCondLst>
                                        </p:cTn>
                                        <p:tgtEl>
                                          <p:spTgt spid="44"/>
                                        </p:tgtEl>
                                        <p:attrNameLst>
                                          <p:attrName>style.visibility</p:attrName>
                                        </p:attrNameLst>
                                      </p:cBhvr>
                                      <p:to>
                                        <p:strVal val="visible"/>
                                      </p:to>
                                    </p:set>
                                    <p:animEffect transition="in" filter="wipe(down)">
                                      <p:cBhvr>
                                        <p:cTn id="14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4" grpId="0"/>
      <p:bldP spid="17" grpId="0"/>
      <p:bldP spid="17" grpId="1"/>
      <p:bldP spid="18" grpId="0"/>
      <p:bldP spid="18" grpId="1"/>
      <p:bldP spid="19" grpId="0"/>
      <p:bldP spid="19" grpId="1"/>
      <p:bldP spid="20" grpId="0"/>
      <p:bldP spid="20" grpId="1"/>
      <p:bldP spid="31" grpId="0"/>
      <p:bldP spid="33" grpId="0" animBg="1"/>
      <p:bldP spid="34" grpId="0"/>
      <p:bldP spid="35" grpId="0"/>
      <p:bldP spid="36" grpId="0"/>
      <p:bldP spid="37" grpId="0"/>
      <p:bldP spid="38" grpId="0" animBg="1"/>
      <p:bldP spid="39" grpId="0" animBg="1"/>
      <p:bldP spid="40"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30186B8-4178-4EE0-9CB0-A0F607E8A1AE}"/>
              </a:ext>
            </a:extLst>
          </p:cNvPr>
          <p:cNvSpPr txBox="1"/>
          <p:nvPr/>
        </p:nvSpPr>
        <p:spPr>
          <a:xfrm>
            <a:off x="-152400" y="712904"/>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2</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 Hệ thức giữa hai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BDECA07-862F-BE6F-615A-5265F5310B8F}"/>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2AF7BD5-DC30-2A08-1882-3E5DCEDB03DD}"/>
              </a:ext>
            </a:extLst>
          </p:cNvPr>
          <p:cNvPicPr>
            <a:picLocks noChangeAspect="1"/>
          </p:cNvPicPr>
          <p:nvPr/>
        </p:nvPicPr>
        <p:blipFill>
          <a:blip r:embed="rId3"/>
          <a:stretch>
            <a:fillRect/>
          </a:stretch>
        </p:blipFill>
        <p:spPr>
          <a:xfrm>
            <a:off x="5689600" y="2803759"/>
            <a:ext cx="3454400" cy="2008670"/>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p:nvPr/>
            </p:nvSpPr>
            <p:spPr>
              <a:xfrm>
                <a:off x="58479" y="2803759"/>
                <a:ext cx="8382000" cy="1384995"/>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b="1" u="sng">
                    <a:latin typeface="Times New Roman" panose="02020603050405020304" pitchFamily="18" charset="0"/>
                    <a:cs typeface="Times New Roman" panose="02020603050405020304" pitchFamily="18" charset="0"/>
                  </a:rPr>
                  <a:t>Chú ý</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Trong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m:t>
                    </m:r>
                    <m:r>
                      <a:rPr lang="en-US" sz="2800" i="1">
                        <a:latin typeface="Cambria Math" panose="02040503050406030204" pitchFamily="18" charset="0"/>
                        <a:ea typeface="Cambria Math" panose="02040503050406030204" pitchFamily="18" charset="0"/>
                        <a:cs typeface="Times New Roman" panose="02020603050405020304" pitchFamily="18" charset="0"/>
                      </a:rPr>
                      <m:t>𝐴𝐵𝐶</m:t>
                    </m:r>
                  </m:oMath>
                </a14:m>
                <a:r>
                  <a:rPr lang="en-US" sz="2800">
                    <a:latin typeface="Times New Roman" panose="02020603050405020304" pitchFamily="18" charset="0"/>
                    <a:ea typeface="Cambria Math" panose="020405030504060302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vuông tại</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i="1">
                        <a:latin typeface="Cambria Math" panose="02040503050406030204" pitchFamily="18" charset="0"/>
                        <a:ea typeface="Cambria Math" panose="02040503050406030204" pitchFamily="18" charset="0"/>
                        <a:cs typeface="Times New Roman" panose="02020603050405020304" pitchFamily="18" charset="0"/>
                      </a:rPr>
                      <m:t>𝐴</m:t>
                    </m:r>
                  </m:oMath>
                </a14:m>
                <a:r>
                  <a:rPr lang="en-US" sz="2800">
                    <a:latin typeface="Times New Roman" panose="02020603050405020304" pitchFamily="18" charset="0"/>
                    <a:cs typeface="Times New Roman" panose="02020603050405020304" pitchFamily="18" charset="0"/>
                  </a:rPr>
                  <a:t>, ta có: </a:t>
                </a: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𝐵</m:t>
                          </m:r>
                        </m:e>
                      </m:func>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𝐶</m:t>
                          </m:r>
                        </m:e>
                      </m:func>
                    </m:oMath>
                  </m:oMathPara>
                </a14:m>
                <a:endParaRPr lang="en-US" sz="2800" i="1">
                  <a:latin typeface="Times New Roman" panose="02020603050405020304" pitchFamily="18" charset="0"/>
                  <a:cs typeface="Times New Roman" panose="02020603050405020304" pitchFamily="18" charset="0"/>
                </a:endParaRPr>
              </a:p>
              <a:p>
                <a:r>
                  <a:rPr lang="en-US" sz="2800">
                    <a:cs typeface="Times New Roman" panose="02020603050405020304" pitchFamily="18" charset="0"/>
                  </a:rPr>
                  <a:t>                   </a:t>
                </a:r>
                <a14:m>
                  <m:oMath xmlns:m="http://schemas.openxmlformats.org/officeDocument/2006/math">
                    <m:r>
                      <a:rPr lang="en-US" sz="2800" i="1" smtClean="0">
                        <a:latin typeface="Cambria Math" panose="02040503050406030204" pitchFamily="18" charset="0"/>
                        <a:cs typeface="Times New Roman" panose="02020603050405020304" pitchFamily="18" charset="0"/>
                      </a:rPr>
                      <m:t>𝑐</m:t>
                    </m:r>
                    <m:r>
                      <a:rPr lang="en-US" sz="280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tan</m:t>
                        </m:r>
                      </m:fName>
                      <m:e>
                        <m:r>
                          <a:rPr lang="en-US" sz="2800" i="1">
                            <a:latin typeface="Cambria Math" panose="02040503050406030204" pitchFamily="18" charset="0"/>
                            <a:cs typeface="Times New Roman" panose="02020603050405020304" pitchFamily="18" charset="0"/>
                          </a:rPr>
                          <m:t>𝐶</m:t>
                        </m:r>
                      </m:e>
                    </m:func>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r>
                      <a:rPr lang="en-US" sz="2800" b="0" i="1" smtClean="0">
                        <a:latin typeface="Cambria Math" panose="02040503050406030204" pitchFamily="18" charset="0"/>
                        <a:cs typeface="Times New Roman" panose="02020603050405020304" pitchFamily="18" charset="0"/>
                      </a:rPr>
                      <m:t>.</m:t>
                    </m:r>
                    <m:func>
                      <m:funcPr>
                        <m:ctrlPr>
                          <a:rPr lang="en-US" sz="2800" b="0" i="1" smtClean="0">
                            <a:latin typeface="Cambria Math" panose="02040503050406030204" pitchFamily="18" charset="0"/>
                            <a:cs typeface="Times New Roman" panose="02020603050405020304" pitchFamily="18" charset="0"/>
                          </a:rPr>
                        </m:ctrlPr>
                      </m:funcPr>
                      <m:fName>
                        <m:r>
                          <m:rPr>
                            <m:sty m:val="p"/>
                          </m:rPr>
                          <a:rPr lang="en-US" sz="2800" b="0" i="0" smtClean="0">
                            <a:latin typeface="Cambria Math" panose="02040503050406030204" pitchFamily="18" charset="0"/>
                            <a:cs typeface="Times New Roman" panose="02020603050405020304" pitchFamily="18" charset="0"/>
                          </a:rPr>
                          <m:t>cot</m:t>
                        </m:r>
                      </m:fName>
                      <m:e>
                        <m:r>
                          <a:rPr lang="en-US" sz="2800" i="1">
                            <a:latin typeface="Cambria Math" panose="02040503050406030204" pitchFamily="18" charset="0"/>
                            <a:cs typeface="Times New Roman" panose="02020603050405020304" pitchFamily="18" charset="0"/>
                          </a:rPr>
                          <m:t>𝐵</m:t>
                        </m:r>
                      </m:e>
                    </m:func>
                  </m:oMath>
                </a14:m>
                <a:endParaRPr lang="en-US" sz="280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E3B62DE-79D6-D254-3996-F76B6ED5D749}"/>
                  </a:ext>
                </a:extLst>
              </p:cNvPr>
              <p:cNvSpPr txBox="1">
                <a:spLocks noRot="1" noChangeAspect="1" noMove="1" noResize="1" noEditPoints="1" noAdjustHandles="1" noChangeArrowheads="1" noChangeShapeType="1" noTextEdit="1"/>
              </p:cNvSpPr>
              <p:nvPr/>
            </p:nvSpPr>
            <p:spPr>
              <a:xfrm>
                <a:off x="58479" y="2803759"/>
                <a:ext cx="8382000" cy="1384995"/>
              </a:xfrm>
              <a:prstGeom prst="rect">
                <a:avLst/>
              </a:prstGeom>
              <a:blipFill>
                <a:blip r:embed="rId4"/>
                <a:stretch>
                  <a:fillRect l="-1527" t="-4846"/>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119D813-7103-4708-60F7-CAF4F4A6BD21}"/>
              </a:ext>
            </a:extLst>
          </p:cNvPr>
          <p:cNvSpPr txBox="1"/>
          <p:nvPr/>
        </p:nvSpPr>
        <p:spPr>
          <a:xfrm>
            <a:off x="31898" y="1667133"/>
            <a:ext cx="91948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Trong tam giác vuông, mỗi cạnh góc vuông bằng cạnh góc vuông kia nhân với tang góc đối hoặc nhân với côtang góc kề.</a:t>
            </a:r>
          </a:p>
        </p:txBody>
      </p:sp>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8E69D6A-761C-97EF-D01E-629EBA2E535D}"/>
              </a:ext>
            </a:extLst>
          </p:cNvPr>
          <p:cNvSpPr txBox="1"/>
          <p:nvPr/>
        </p:nvSpPr>
        <p:spPr>
          <a:xfrm>
            <a:off x="3544" y="1189958"/>
            <a:ext cx="19812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b="1" u="sng">
                <a:latin typeface="Times New Roman" panose="02020603050405020304" pitchFamily="18" charset="0"/>
                <a:cs typeface="Times New Roman" panose="02020603050405020304" pitchFamily="18" charset="0"/>
              </a:rPr>
              <a:t>Định lí</a:t>
            </a:r>
            <a:r>
              <a:rPr lang="en-US" sz="28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99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073DBDE-590A-CE44-5278-9456F6BDDDA9}"/>
              </a:ext>
            </a:extLst>
          </p:cNvPr>
          <p:cNvPicPr>
            <a:picLocks noChangeAspect="1"/>
          </p:cNvPicPr>
          <p:nvPr/>
        </p:nvPicPr>
        <p:blipFill>
          <a:blip r:embed="rId5"/>
          <a:stretch>
            <a:fillRect/>
          </a:stretch>
        </p:blipFill>
        <p:spPr>
          <a:xfrm>
            <a:off x="5486400" y="693957"/>
            <a:ext cx="2978888" cy="2961669"/>
          </a:xfrm>
          <a:prstGeom prst="rect">
            <a:avLst/>
          </a:prstGeom>
        </p:spPr>
      </p:pic>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C47D8EF-ACE8-27C4-6751-899CE6D23810}"/>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6B8229B-9BFB-85D0-1014-E2E3D7A94F1F}"/>
              </a:ext>
            </a:extLst>
          </p:cNvPr>
          <p:cNvSpPr txBox="1"/>
          <p:nvPr/>
        </p:nvSpPr>
        <p:spPr>
          <a:xfrm>
            <a:off x="152400" y="1248241"/>
            <a:ext cx="3797300" cy="523220"/>
          </a:xfrm>
          <a:prstGeom prst="rect">
            <a:avLst/>
          </a:prstGeom>
          <a:noFill/>
        </p:spPr>
        <p:txBody>
          <a:bodyPr wrap="square">
            <a:spAutoFit/>
          </a:bodyPr>
          <a:lstStyle/>
          <a:p>
            <a:r>
              <a:rPr lang="en-US" sz="2800" b="1">
                <a:solidFill>
                  <a:prstClr val="black"/>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Ví dụ 2 </a:t>
            </a:r>
            <a:r>
              <a:rPr lang="en-US" sz="2800">
                <a:latin typeface="Times New Roman" panose="02020603050405020304" pitchFamily="18" charset="0"/>
                <a:cs typeface="Times New Roman" panose="02020603050405020304" pitchFamily="18" charset="0"/>
              </a:rPr>
              <a:t>(sgk/trang 76)</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p:nvPr/>
            </p:nvSpPr>
            <p:spPr>
              <a:xfrm>
                <a:off x="152400" y="1752411"/>
                <a:ext cx="5334000" cy="2246769"/>
              </a:xfrm>
              <a:prstGeom prst="rect">
                <a:avLst/>
              </a:prstGeom>
              <a:noFill/>
            </p:spPr>
            <p:txBody>
              <a:bodyPr wrap="square">
                <a:spAutoFit/>
              </a:bodyPr>
              <a:lstStyle/>
              <a:p>
                <a:r>
                  <a:rPr lang="en-US" sz="2800">
                    <a:solidFill>
                      <a:prstClr val="black"/>
                    </a:solidFill>
                    <a:latin typeface="Times New Roman" panose="02020603050405020304" pitchFamily="18" charset="0"/>
                    <a:cs typeface="Times New Roman" panose="02020603050405020304" pitchFamily="18" charset="0"/>
                  </a:rPr>
                  <a:t>Các tia nắng mặt trời tạo với mặt đất một góc xấp xỉ bằng </a:t>
                </a: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34</m:t>
                    </m:r>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và bóng của một tòa tháp trên mặt đất dài </a:t>
                </a: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8,6 </m:t>
                    </m:r>
                    <m:r>
                      <a:rPr lang="en-US" sz="2800" b="0" i="1" smtClean="0">
                        <a:solidFill>
                          <a:prstClr val="black"/>
                        </a:solidFill>
                        <a:latin typeface="Cambria Math" panose="02040503050406030204" pitchFamily="18" charset="0"/>
                        <a:cs typeface="Times New Roman" panose="02020603050405020304" pitchFamily="18" charset="0"/>
                      </a:rPr>
                      <m:t>𝑚</m:t>
                    </m:r>
                  </m:oMath>
                </a14:m>
                <a:r>
                  <a:rPr lang="en-US" sz="2800">
                    <a:solidFill>
                      <a:prstClr val="black"/>
                    </a:solidFill>
                    <a:latin typeface="Times New Roman" panose="02020603050405020304" pitchFamily="18" charset="0"/>
                    <a:cs typeface="Times New Roman" panose="02020603050405020304" pitchFamily="18" charset="0"/>
                  </a:rPr>
                  <a:t> (H.4.17). Tính chiều cao của tòa tháp đó (làm tròn đến mét)?</a:t>
                </a:r>
                <a:endParaRPr lang="en-US"/>
              </a:p>
            </p:txBody>
          </p:sp>
        </mc:Choice>
        <mc:Fallback xmlns="">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BE1D8F0-134B-A3A5-6753-86988D5A512C}"/>
                  </a:ext>
                </a:extLst>
              </p:cNvPr>
              <p:cNvSpPr txBox="1">
                <a:spLocks noRot="1" noChangeAspect="1" noMove="1" noResize="1" noEditPoints="1" noAdjustHandles="1" noChangeArrowheads="1" noChangeShapeType="1" noTextEdit="1"/>
              </p:cNvSpPr>
              <p:nvPr/>
            </p:nvSpPr>
            <p:spPr>
              <a:xfrm>
                <a:off x="152400" y="1752411"/>
                <a:ext cx="5334000" cy="2246769"/>
              </a:xfrm>
              <a:prstGeom prst="rect">
                <a:avLst/>
              </a:prstGeom>
              <a:blipFill>
                <a:blip r:embed="rId6"/>
                <a:stretch>
                  <a:fillRect l="-2286" t="-2710" r="-114" b="-6233"/>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1D4205-0267-697D-2B99-B63AC94E0FA9}"/>
              </a:ext>
            </a:extLst>
          </p:cNvPr>
          <p:cNvSpPr>
            <a:spLocks noChangeArrowheads="1"/>
          </p:cNvSpPr>
          <p:nvPr/>
        </p:nvSpPr>
        <p:spPr bwMode="auto">
          <a:xfrm>
            <a:off x="5486400" y="3530024"/>
            <a:ext cx="3276600" cy="1828800"/>
          </a:xfrm>
          <a:prstGeom prst="cloudCallout">
            <a:avLst>
              <a:gd name="adj1" fmla="val -43764"/>
              <a:gd name="adj2" fmla="val -48965"/>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cá nhân, một bạn lên chữa bài,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E2E2EFD-33C6-F070-F02F-442077FB92DD}"/>
              </a:ext>
            </a:extLst>
          </p:cNvPr>
          <p:cNvSpPr txBox="1"/>
          <p:nvPr/>
        </p:nvSpPr>
        <p:spPr>
          <a:xfrm>
            <a:off x="-152400" y="712904"/>
            <a:ext cx="8382000" cy="584775"/>
          </a:xfrm>
          <a:prstGeom prst="rect">
            <a:avLst/>
          </a:prstGeom>
          <a:noFill/>
        </p:spPr>
        <p:txBody>
          <a:bodyPr wrap="square">
            <a:spAutoFit/>
          </a:bodyPr>
          <a:lstStyle/>
          <a:p>
            <a:r>
              <a:rPr lang="en-US" sz="3200" b="1" spc="-60">
                <a:solidFill>
                  <a:srgbClr val="FF0000"/>
                </a:solidFill>
                <a:latin typeface="Times New Roman" panose="02020603050405020304" pitchFamily="18" charset="0"/>
                <a:ea typeface="Calibri" panose="020F0502020204030204" pitchFamily="34" charset="0"/>
              </a:rPr>
              <a:t> </a:t>
            </a:r>
            <a:r>
              <a:rPr lang="en-US"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2</a:t>
            </a:r>
            <a:r>
              <a:rPr lang="en-US" altLang="zh-CN" sz="3200" b="1" spc="-6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rPr>
              <a:t>. Hệ thức giữa hai cạnh góc vuông</a:t>
            </a:r>
            <a:endParaRPr lang="zh-CN" altLang="en-US" sz="3200" b="1" spc="-60"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7"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6A1FC65E-DF03-FA66-B08E-58DCFB529EE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00378" y="4180030"/>
            <a:ext cx="1090150" cy="677719"/>
          </a:xfrm>
          <a:prstGeom prst="rect">
            <a:avLst/>
          </a:prstGeom>
        </p:spPr>
      </p:pic>
    </p:spTree>
    <p:extLst>
      <p:ext uri="{BB962C8B-B14F-4D97-AF65-F5344CB8AC3E}">
        <p14:creationId xmlns:p14="http://schemas.microsoft.com/office/powerpoint/2010/main" val="2024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anim calcmode="lin" valueType="num">
                                      <p:cBhvr>
                                        <p:cTn id="2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7"/>
                </p:tgtEl>
              </p:cMediaNode>
            </p:video>
          </p:childTnLst>
        </p:cTn>
      </p:par>
    </p:tnLst>
    <p:bldLst>
      <p:bldP spid="9" grpId="0"/>
      <p:bldP spid="1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9EA61C2-C1D8-D766-5F42-C4AC5F5B6295}"/>
              </a:ext>
            </a:extLst>
          </p:cNvPr>
          <p:cNvPicPr>
            <a:picLocks noChangeAspect="1"/>
          </p:cNvPicPr>
          <p:nvPr/>
        </p:nvPicPr>
        <p:blipFill rotWithShape="1">
          <a:blip r:embed="rId2"/>
          <a:srcRect t="8706"/>
          <a:stretch/>
        </p:blipFill>
        <p:spPr>
          <a:xfrm>
            <a:off x="4685902" y="-1"/>
            <a:ext cx="2249821" cy="2042071"/>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p:nvPr/>
            </p:nvSpPr>
            <p:spPr>
              <a:xfrm>
                <a:off x="152400" y="1831035"/>
                <a:ext cx="83439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chiều cao của tháp,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&gt;0,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BD9C761-5EE1-1E45-C939-DF75496A6BF4}"/>
                  </a:ext>
                </a:extLst>
              </p:cNvPr>
              <p:cNvSpPr txBox="1">
                <a:spLocks noRot="1" noChangeAspect="1" noMove="1" noResize="1" noEditPoints="1" noAdjustHandles="1" noChangeArrowheads="1" noChangeShapeType="1" noTextEdit="1"/>
              </p:cNvSpPr>
              <p:nvPr/>
            </p:nvSpPr>
            <p:spPr>
              <a:xfrm>
                <a:off x="152400" y="1831035"/>
                <a:ext cx="8343900" cy="523220"/>
              </a:xfrm>
              <a:prstGeom prst="rect">
                <a:avLst/>
              </a:prstGeom>
              <a:blipFill>
                <a:blip r:embed="rId3"/>
                <a:stretch>
                  <a:fillRect l="-1461"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p:nvPr/>
            </p:nvSpPr>
            <p:spPr>
              <a:xfrm>
                <a:off x="120112" y="3372372"/>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C8CEF2A-ACCA-1FAE-A057-D7E38A52FF11}"/>
                  </a:ext>
                </a:extLst>
              </p:cNvPr>
              <p:cNvSpPr txBox="1">
                <a:spLocks noRot="1" noChangeAspect="1" noMove="1" noResize="1" noEditPoints="1" noAdjustHandles="1" noChangeArrowheads="1" noChangeShapeType="1" noTextEdit="1"/>
              </p:cNvSpPr>
              <p:nvPr/>
            </p:nvSpPr>
            <p:spPr>
              <a:xfrm>
                <a:off x="120112" y="3372372"/>
                <a:ext cx="8636000" cy="523220"/>
              </a:xfrm>
              <a:prstGeom prst="rect">
                <a:avLst/>
              </a:prstGeom>
              <a:blipFill>
                <a:blip r:embed="rId4"/>
                <a:stretch>
                  <a:fillRect l="-1483"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p:nvPr/>
            </p:nvSpPr>
            <p:spPr>
              <a:xfrm>
                <a:off x="181640" y="4380035"/>
                <a:ext cx="8343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chiều</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cao của tháp là khoảng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6 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endParaRPr lang="en-US" sz="2800">
                  <a:latin typeface="Times New Roman" panose="020206030504050203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4C50432-AE63-DB1B-AED8-C3C9C924CA3E}"/>
                  </a:ext>
                </a:extLst>
              </p:cNvPr>
              <p:cNvSpPr txBox="1">
                <a:spLocks noRot="1" noChangeAspect="1" noMove="1" noResize="1" noEditPoints="1" noAdjustHandles="1" noChangeArrowheads="1" noChangeShapeType="1" noTextEdit="1"/>
              </p:cNvSpPr>
              <p:nvPr/>
            </p:nvSpPr>
            <p:spPr>
              <a:xfrm>
                <a:off x="181640" y="4380035"/>
                <a:ext cx="8343900" cy="523220"/>
              </a:xfrm>
              <a:prstGeom prst="rect">
                <a:avLst/>
              </a:prstGeom>
              <a:blipFill>
                <a:blip r:embed="rId5"/>
                <a:stretch>
                  <a:fillRect l="-1534"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p:nvPr/>
            </p:nvSpPr>
            <p:spPr>
              <a:xfrm>
                <a:off x="1219200" y="3892261"/>
                <a:ext cx="6975475"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𝐴𝐵</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tan</m:t>
                          </m:r>
                        </m:fName>
                        <m:e>
                          <m:r>
                            <a:rPr lang="en-US" sz="2800" i="1">
                              <a:solidFill>
                                <a:prstClr val="black"/>
                              </a:solidFill>
                              <a:latin typeface="Cambria Math" panose="02040503050406030204" pitchFamily="18" charset="0"/>
                              <a:cs typeface="Times New Roman" panose="02020603050405020304" pitchFamily="18" charset="0"/>
                            </a:rPr>
                            <m:t>34°</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=8,6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fName>
                        <m:e>
                          <m:r>
                            <a:rPr lang="en-US" sz="2800" i="1">
                              <a:solidFill>
                                <a:prstClr val="black"/>
                              </a:solidFill>
                              <a:latin typeface="Cambria Math" panose="02040503050406030204" pitchFamily="18" charset="0"/>
                              <a:cs typeface="Times New Roman" panose="02020603050405020304" pitchFamily="18" charset="0"/>
                            </a:rPr>
                            <m:t>34°</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0D47CFB-964B-041B-FBDA-E614B477FA7C}"/>
                  </a:ext>
                </a:extLst>
              </p:cNvPr>
              <p:cNvSpPr txBox="1">
                <a:spLocks noRot="1" noChangeAspect="1" noMove="1" noResize="1" noEditPoints="1" noAdjustHandles="1" noChangeArrowheads="1" noChangeShapeType="1" noTextEdit="1"/>
              </p:cNvSpPr>
              <p:nvPr/>
            </p:nvSpPr>
            <p:spPr>
              <a:xfrm>
                <a:off x="1219200" y="3892261"/>
                <a:ext cx="6975475" cy="523220"/>
              </a:xfrm>
              <a:prstGeom prst="rect">
                <a:avLst/>
              </a:prstGeom>
              <a:blipFill>
                <a:blip r:embed="rId6"/>
                <a:stretch>
                  <a:fillRect/>
                </a:stretch>
              </a:blipFill>
            </p:spPr>
            <p:txBody>
              <a:bodyPr/>
              <a:lstStyle/>
              <a:p>
                <a:r>
                  <a:rPr lang="en-US">
                    <a:noFill/>
                  </a:rPr>
                  <a:t> </a:t>
                </a:r>
              </a:p>
            </p:txBody>
          </p:sp>
        </mc:Fallback>
      </mc:AlternateContent>
      <p:sp>
        <p:nvSpPr>
          <p:cNvPr id="21" name="TextBox 2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F1CB280-FD16-C1C7-6659-1E3808976AE1}"/>
              </a:ext>
            </a:extLst>
          </p:cNvPr>
          <p:cNvSpPr txBox="1"/>
          <p:nvPr/>
        </p:nvSpPr>
        <p:spPr>
          <a:xfrm>
            <a:off x="514350" y="214266"/>
            <a:ext cx="10858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97016FA-836E-0FAC-45C8-4FC95A28435E}"/>
              </a:ext>
            </a:extLst>
          </p:cNvPr>
          <p:cNvPicPr>
            <a:picLocks noChangeAspect="1"/>
          </p:cNvPicPr>
          <p:nvPr/>
        </p:nvPicPr>
        <p:blipFill>
          <a:blip r:embed="rId7"/>
          <a:stretch>
            <a:fillRect/>
          </a:stretch>
        </p:blipFill>
        <p:spPr>
          <a:xfrm>
            <a:off x="2322179" y="42393"/>
            <a:ext cx="2249821" cy="1654607"/>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9A902C8-8F01-CA81-DC8E-BB546EA37327}"/>
                  </a:ext>
                </a:extLst>
              </p:cNvPr>
              <p:cNvSpPr txBox="1"/>
              <p:nvPr/>
            </p:nvSpPr>
            <p:spPr>
              <a:xfrm>
                <a:off x="192273" y="2310140"/>
                <a:ext cx="8343900" cy="523220"/>
              </a:xfrm>
              <a:prstGeom prst="rect">
                <a:avLst/>
              </a:prstGeom>
              <a:noFill/>
            </p:spPr>
            <p:txBody>
              <a:bodyPr wrap="square">
                <a:spAutoFit/>
              </a:bodyPr>
              <a:lstStyle/>
              <a:p>
                <a:pPr lvl="0">
                  <a:defRPr/>
                </a:pP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chiều dài bóng của tháp trên mặt đất,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=8,6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9A902C8-8F01-CA81-DC8E-BB546EA37327}"/>
                  </a:ext>
                </a:extLst>
              </p:cNvPr>
              <p:cNvSpPr txBox="1">
                <a:spLocks noRot="1" noChangeAspect="1" noMove="1" noResize="1" noEditPoints="1" noAdjustHandles="1" noChangeArrowheads="1" noChangeShapeType="1" noTextEdit="1"/>
              </p:cNvSpPr>
              <p:nvPr/>
            </p:nvSpPr>
            <p:spPr>
              <a:xfrm>
                <a:off x="192273" y="2310140"/>
                <a:ext cx="8343900" cy="523220"/>
              </a:xfrm>
              <a:prstGeom prst="rect">
                <a:avLst/>
              </a:prstGeom>
              <a:blipFill>
                <a:blip r:embed="rId8"/>
                <a:stretch>
                  <a:fillRect t="-12791" r="-512"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B1F043-1F3B-7779-D318-B6ADE4D7B22C}"/>
                  </a:ext>
                </a:extLst>
              </p:cNvPr>
              <p:cNvSpPr txBox="1"/>
              <p:nvPr/>
            </p:nvSpPr>
            <p:spPr>
              <a:xfrm>
                <a:off x="181640" y="2834789"/>
                <a:ext cx="9311168" cy="537583"/>
              </a:xfrm>
              <a:prstGeom prst="rect">
                <a:avLst/>
              </a:prstGeom>
              <a:noFill/>
            </p:spPr>
            <p:txBody>
              <a:bodyPr wrap="square">
                <a:spAutoFit/>
              </a:bodyPr>
              <a:lstStyle/>
              <a:p>
                <a:pPr lvl="0">
                  <a:defRPr/>
                </a:pPr>
                <a:r>
                  <a:rPr lang="en-US" sz="2800">
                    <a:solidFill>
                      <a:prstClr val="black"/>
                    </a:solidFill>
                    <a:latin typeface="Times New Roman" panose="02020603050405020304" pitchFamily="18" charset="0"/>
                    <a:cs typeface="Times New Roman" panose="02020603050405020304" pitchFamily="18" charset="0"/>
                  </a:rPr>
                  <a:t>Góc của tia nắng mặt trời tạo với mặt đất là </a:t>
                </a:r>
                <a14:m>
                  <m:oMath xmlns:m="http://schemas.openxmlformats.org/officeDocument/2006/math">
                    <m:acc>
                      <m:accPr>
                        <m:chr m:val="̂"/>
                        <m:ctrlPr>
                          <a:rPr lang="en-US" sz="2800" i="1" smtClean="0">
                            <a:solidFill>
                              <a:prstClr val="black"/>
                            </a:solidFill>
                            <a:latin typeface="Cambria Math" panose="02040503050406030204" pitchFamily="18" charset="0"/>
                            <a:cs typeface="Times New Roman" panose="02020603050405020304" pitchFamily="18" charset="0"/>
                          </a:rPr>
                        </m:ctrlPr>
                      </m:accPr>
                      <m:e>
                        <m:r>
                          <a:rPr lang="en-US" sz="2800" b="0" i="1" smtClean="0">
                            <a:solidFill>
                              <a:prstClr val="black"/>
                            </a:solidFill>
                            <a:latin typeface="Cambria Math" panose="02040503050406030204" pitchFamily="18" charset="0"/>
                            <a:cs typeface="Times New Roman" panose="02020603050405020304" pitchFamily="18" charset="0"/>
                          </a:rPr>
                          <m:t>𝐵𝐴𝐶</m:t>
                        </m:r>
                      </m:e>
                    </m:acc>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≈34°</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B1F043-1F3B-7779-D318-B6ADE4D7B22C}"/>
                  </a:ext>
                </a:extLst>
              </p:cNvPr>
              <p:cNvSpPr txBox="1">
                <a:spLocks noRot="1" noChangeAspect="1" noMove="1" noResize="1" noEditPoints="1" noAdjustHandles="1" noChangeArrowheads="1" noChangeShapeType="1" noTextEdit="1"/>
              </p:cNvSpPr>
              <p:nvPr/>
            </p:nvSpPr>
            <p:spPr>
              <a:xfrm>
                <a:off x="181640" y="2834789"/>
                <a:ext cx="9311168" cy="537583"/>
              </a:xfrm>
              <a:prstGeom prst="rect">
                <a:avLst/>
              </a:prstGeom>
              <a:blipFill>
                <a:blip r:embed="rId9"/>
                <a:stretch>
                  <a:fillRect l="-1375" t="-7955" b="-31818"/>
                </a:stretch>
              </a:blipFill>
            </p:spPr>
            <p:txBody>
              <a:bodyPr/>
              <a:lstStyle/>
              <a:p>
                <a:r>
                  <a:rPr lang="en-US">
                    <a:noFill/>
                  </a:rPr>
                  <a:t> </a:t>
                </a:r>
              </a:p>
            </p:txBody>
          </p:sp>
        </mc:Fallback>
      </mc:AlternateContent>
    </p:spTree>
    <p:extLst>
      <p:ext uri="{BB962C8B-B14F-4D97-AF65-F5344CB8AC3E}">
        <p14:creationId xmlns:p14="http://schemas.microsoft.com/office/powerpoint/2010/main" val="79593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9" grpId="0"/>
      <p:bldP spid="21"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105400" y="1710018"/>
            <a:ext cx="3094827"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LUYỆN TẬP</a:t>
            </a:r>
            <a:endParaRPr lang="en-US" sz="3200" dirty="0">
              <a:solidFill>
                <a:prstClr val="black"/>
              </a:solidFill>
            </a:endParaRPr>
          </a:p>
        </p:txBody>
      </p:sp>
      <p:pic>
        <p:nvPicPr>
          <p:cNvPr id="4" name="Hình ảnh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6972E21-25B8-CB9D-8573-91607890E201}"/>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22E5014-2559-D2B0-0700-6B602D005377}"/>
              </a:ext>
            </a:extLst>
          </p:cNvPr>
          <p:cNvPicPr>
            <a:picLocks noChangeAspect="1"/>
          </p:cNvPicPr>
          <p:nvPr/>
        </p:nvPicPr>
        <p:blipFill>
          <a:blip r:embed="rId5"/>
          <a:stretch>
            <a:fillRect/>
          </a:stretch>
        </p:blipFill>
        <p:spPr>
          <a:xfrm>
            <a:off x="1905000" y="2476440"/>
            <a:ext cx="3581400" cy="2477071"/>
          </a:xfrm>
          <a:prstGeom prst="rect">
            <a:avLst/>
          </a:prstGeom>
        </p:spPr>
      </p:pic>
      <p:sp>
        <p:nvSpPr>
          <p:cNvPr id="5" name="Rectangle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4C1FEC7-C86D-0F1C-A0B8-09C9CF9A26C7}"/>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p:nvPr/>
            </p:nvSpPr>
            <p:spPr>
              <a:xfrm>
                <a:off x="195307" y="758949"/>
                <a:ext cx="8458200" cy="1815882"/>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Luyện tập 2 </a:t>
                </a:r>
                <a:r>
                  <a:rPr lang="en-US" sz="2800">
                    <a:latin typeface="Times New Roman" panose="02020603050405020304" pitchFamily="18" charset="0"/>
                    <a:cs typeface="Times New Roman" panose="02020603050405020304" pitchFamily="18" charset="0"/>
                  </a:rPr>
                  <a:t>(sgk/trang 76)</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Bóng trên mặt đất của một cây dài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25 </m:t>
                    </m:r>
                    <m:r>
                      <a:rPr lang="en-US" sz="2800" b="0" i="1" smtClean="0">
                        <a:latin typeface="Cambria Math" panose="02040503050406030204" pitchFamily="18" charset="0"/>
                        <a:cs typeface="Times New Roman" panose="02020603050405020304" pitchFamily="18" charset="0"/>
                      </a:rPr>
                      <m:t>𝑚</m:t>
                    </m:r>
                  </m:oMath>
                </a14:m>
                <a:r>
                  <a:rPr lang="en-US" sz="2800">
                    <a:latin typeface="Times New Roman" panose="02020603050405020304" pitchFamily="18" charset="0"/>
                    <a:cs typeface="Times New Roman" panose="02020603050405020304" pitchFamily="18" charset="0"/>
                  </a:rPr>
                  <a:t>. Tính chiều cao của cây (làm tròn đến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𝑑𝑚</m:t>
                    </m:r>
                  </m:oMath>
                </a14:m>
                <a:r>
                  <a:rPr lang="en-US" sz="2800">
                    <a:latin typeface="Times New Roman" panose="02020603050405020304" pitchFamily="18" charset="0"/>
                    <a:cs typeface="Times New Roman" panose="02020603050405020304" pitchFamily="18" charset="0"/>
                  </a:rPr>
                  <a:t>), biết rằng tia nắng mặt trời tạo với mặt đất một góc </a:t>
                </a:r>
                <a14:m>
                  <m:oMath xmlns:m="http://schemas.openxmlformats.org/officeDocument/2006/math">
                    <m:r>
                      <a:rPr lang="en-US" sz="2800" b="0" i="1" smtClean="0">
                        <a:latin typeface="Cambria Math" panose="02040503050406030204" pitchFamily="18" charset="0"/>
                        <a:cs typeface="Times New Roman" panose="02020603050405020304" pitchFamily="18" charset="0"/>
                      </a:rPr>
                      <m:t>40</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latin typeface="Times New Roman" panose="02020603050405020304" pitchFamily="18" charset="0"/>
                    <a:cs typeface="Times New Roman" panose="02020603050405020304" pitchFamily="18" charset="0"/>
                  </a:rPr>
                  <a:t> (H.4.18).</a:t>
                </a:r>
              </a:p>
            </p:txBody>
          </p:sp>
        </mc:Choice>
        <mc:Fallback xmlns="">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C04549C-8B2B-CC11-DEE1-779C0713BD08}"/>
                  </a:ext>
                </a:extLst>
              </p:cNvPr>
              <p:cNvSpPr txBox="1">
                <a:spLocks noRot="1" noChangeAspect="1" noMove="1" noResize="1" noEditPoints="1" noAdjustHandles="1" noChangeArrowheads="1" noChangeShapeType="1" noTextEdit="1"/>
              </p:cNvSpPr>
              <p:nvPr/>
            </p:nvSpPr>
            <p:spPr>
              <a:xfrm>
                <a:off x="195307" y="758949"/>
                <a:ext cx="8458200" cy="1815882"/>
              </a:xfrm>
              <a:prstGeom prst="rect">
                <a:avLst/>
              </a:prstGeom>
              <a:blipFill>
                <a:blip r:embed="rId6"/>
                <a:stretch>
                  <a:fillRect l="-1441" t="-3356" r="-1441" b="-8389"/>
                </a:stretch>
              </a:blipFill>
            </p:spPr>
            <p:txBody>
              <a:bodyPr/>
              <a:lstStyle/>
              <a:p>
                <a:r>
                  <a:rPr lang="en-US">
                    <a:noFill/>
                  </a:rPr>
                  <a:t> </a:t>
                </a:r>
              </a:p>
            </p:txBody>
          </p:sp>
        </mc:Fallback>
      </mc:AlternateContent>
      <p:sp>
        <p:nvSpPr>
          <p:cNvPr id="4"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6BC6CC8-2CF8-2385-16DD-B5E6F64E8951}"/>
              </a:ext>
            </a:extLst>
          </p:cNvPr>
          <p:cNvSpPr>
            <a:spLocks noChangeArrowheads="1"/>
          </p:cNvSpPr>
          <p:nvPr/>
        </p:nvSpPr>
        <p:spPr bwMode="auto">
          <a:xfrm>
            <a:off x="5638800" y="3032789"/>
            <a:ext cx="2895600" cy="1815882"/>
          </a:xfrm>
          <a:prstGeom prst="cloudCallout">
            <a:avLst>
              <a:gd name="adj1" fmla="val -43682"/>
              <a:gd name="adj2" fmla="val -58924"/>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đôi, thực hiện trong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6"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47B92177-493D-E40C-C97A-7C9AEDB86B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53400" y="765540"/>
            <a:ext cx="881107" cy="547762"/>
          </a:xfrm>
          <a:prstGeom prst="rect">
            <a:avLst/>
          </a:prstGeom>
        </p:spPr>
      </p:pic>
    </p:spTree>
    <p:extLst>
      <p:ext uri="{BB962C8B-B14F-4D97-AF65-F5344CB8AC3E}">
        <p14:creationId xmlns:p14="http://schemas.microsoft.com/office/powerpoint/2010/main" val="33809341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B688F31-7D3B-5573-3695-C8DC8B77D0EB}"/>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dirty="0">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a:t>
            </a:r>
            <a:r>
              <a:rPr lang="en-US" sz="2100" b="1" err="1">
                <a:ln/>
                <a:solidFill>
                  <a:srgbClr val="FF0000"/>
                </a:solidFill>
                <a:latin typeface="Times New Roman" panose="02020603050405020304" pitchFamily="18" charset="0"/>
                <a:cs typeface="Times New Roman" panose="02020603050405020304" pitchFamily="18" charset="0"/>
              </a:rPr>
              <a:t>Tiết</a:t>
            </a:r>
            <a:r>
              <a:rPr lang="en-US" sz="2100" b="1">
                <a:ln/>
                <a:solidFill>
                  <a:srgbClr val="FF0000"/>
                </a:solidFill>
                <a:latin typeface="Times New Roman" panose="02020603050405020304" pitchFamily="18" charset="0"/>
                <a:cs typeface="Times New Roman" panose="02020603050405020304" pitchFamily="18" charset="0"/>
              </a:rPr>
              <a:t> 2)</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BB029A4-6107-3039-795E-755E7718E19F}"/>
              </a:ext>
            </a:extLst>
          </p:cNvPr>
          <p:cNvSpPr txBox="1"/>
          <p:nvPr/>
        </p:nvSpPr>
        <p:spPr>
          <a:xfrm>
            <a:off x="160519" y="701393"/>
            <a:ext cx="962123" cy="523220"/>
          </a:xfrm>
          <a:prstGeom prst="rect">
            <a:avLst/>
          </a:prstGeom>
          <a:noFill/>
        </p:spPr>
        <p:txBody>
          <a:bodyPr wrap="none" rtlCol="0">
            <a:spAutoFit/>
          </a:bodyPr>
          <a:lstStyle/>
          <a:p>
            <a:r>
              <a:rPr lang="en-US" sz="2800" b="1" u="sng">
                <a:latin typeface="Times New Roman" panose="02020603050405020304" pitchFamily="18" charset="0"/>
                <a:cs typeface="Times New Roman" panose="02020603050405020304" pitchFamily="18" charset="0"/>
              </a:rPr>
              <a:t>Giải</a:t>
            </a:r>
            <a:r>
              <a:rPr lang="en-US" sz="2800" b="1">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p:nvPr/>
            </p:nvSpPr>
            <p:spPr>
              <a:xfrm>
                <a:off x="142590" y="1216184"/>
                <a:ext cx="6130545" cy="892552"/>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Gọi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𝐴𝐵</m:t>
                    </m:r>
                  </m:oMath>
                </a14:m>
                <a:r>
                  <a:rPr lang="en-US" sz="2600">
                    <a:latin typeface="Times New Roman" panose="02020603050405020304" pitchFamily="18" charset="0"/>
                    <a:cs typeface="Times New Roman" panose="02020603050405020304" pitchFamily="18" charset="0"/>
                  </a:rPr>
                  <a:t> là chiều cao của cái cây,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𝐴𝐶</m:t>
                    </m:r>
                  </m:oMath>
                </a14:m>
                <a:r>
                  <a:rPr lang="en-US" sz="2600">
                    <a:latin typeface="Times New Roman" panose="02020603050405020304" pitchFamily="18" charset="0"/>
                    <a:cs typeface="Times New Roman" panose="02020603050405020304" pitchFamily="18" charset="0"/>
                  </a:rPr>
                  <a:t> là chiều dài của bóng cây trên mặt đất.</a:t>
                </a:r>
              </a:p>
            </p:txBody>
          </p:sp>
        </mc:Choice>
        <mc:Fallback xmlns="">
          <p:sp>
            <p:nvSpPr>
              <p:cNvPr id="12" name="TextBox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1742283-F284-9881-6BA5-520DD5CB2D7E}"/>
                  </a:ext>
                </a:extLst>
              </p:cNvPr>
              <p:cNvSpPr txBox="1">
                <a:spLocks noRot="1" noChangeAspect="1" noMove="1" noResize="1" noEditPoints="1" noAdjustHandles="1" noChangeArrowheads="1" noChangeShapeType="1" noTextEdit="1"/>
              </p:cNvSpPr>
              <p:nvPr/>
            </p:nvSpPr>
            <p:spPr>
              <a:xfrm>
                <a:off x="142590" y="1216184"/>
                <a:ext cx="6130545" cy="892552"/>
              </a:xfrm>
              <a:prstGeom prst="rect">
                <a:avLst/>
              </a:prstGeom>
              <a:blipFill>
                <a:blip r:embed="rId3"/>
                <a:stretch>
                  <a:fillRect l="-1789" t="-6849" r="-2386"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p:nvPr/>
            </p:nvSpPr>
            <p:spPr>
              <a:xfrm>
                <a:off x="142436" y="2057582"/>
                <a:ext cx="6584673" cy="906980"/>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Khi đó, góc tạo bởi tia nắng mặt trời và mặt đất </a:t>
                </a:r>
              </a:p>
              <a:p>
                <a:r>
                  <a:rPr lang="en-US" sz="2600">
                    <a:latin typeface="Times New Roman" panose="02020603050405020304" pitchFamily="18" charset="0"/>
                    <a:cs typeface="Times New Roman" panose="02020603050405020304" pitchFamily="18" charset="0"/>
                  </a:rPr>
                  <a:t>là góc </a:t>
                </a:r>
                <a14:m>
                  <m:oMath xmlns:m="http://schemas.openxmlformats.org/officeDocument/2006/math">
                    <m:acc>
                      <m:accPr>
                        <m:chr m:val="̂"/>
                        <m:ctrlPr>
                          <a:rPr lang="en-US" sz="2600" i="1" smtClean="0">
                            <a:latin typeface="Cambria Math" panose="02040503050406030204" pitchFamily="18" charset="0"/>
                            <a:cs typeface="Times New Roman" panose="02020603050405020304" pitchFamily="18" charset="0"/>
                          </a:rPr>
                        </m:ctrlPr>
                      </m:accPr>
                      <m:e>
                        <m:r>
                          <a:rPr lang="en-US" sz="2600" b="0" i="1" smtClean="0">
                            <a:latin typeface="Cambria Math" panose="02040503050406030204" pitchFamily="18" charset="0"/>
                            <a:cs typeface="Times New Roman" panose="02020603050405020304" pitchFamily="18" charset="0"/>
                          </a:rPr>
                          <m:t>𝐵𝐶𝐴</m:t>
                        </m:r>
                      </m:e>
                    </m:acc>
                    <m:r>
                      <a:rPr lang="en-US" sz="2600" b="0" i="1" smtClean="0">
                        <a:latin typeface="Cambria Math" panose="02040503050406030204" pitchFamily="18" charset="0"/>
                        <a:cs typeface="Times New Roman" panose="02020603050405020304" pitchFamily="18" charset="0"/>
                      </a:rPr>
                      <m:t>=40</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600">
                    <a:latin typeface="Times New Roman" panose="02020603050405020304" pitchFamily="18" charset="0"/>
                    <a:cs typeface="Times New Roman" panose="02020603050405020304" pitchFamily="18" charset="0"/>
                  </a:rPr>
                  <a:t>.</a:t>
                </a:r>
              </a:p>
            </p:txBody>
          </p:sp>
        </mc:Choice>
        <mc:Fallback xmlns="">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2835EB-7202-92F1-131D-FCF7B6E81D56}"/>
                  </a:ext>
                </a:extLst>
              </p:cNvPr>
              <p:cNvSpPr txBox="1">
                <a:spLocks noRot="1" noChangeAspect="1" noMove="1" noResize="1" noEditPoints="1" noAdjustHandles="1" noChangeArrowheads="1" noChangeShapeType="1" noTextEdit="1"/>
              </p:cNvSpPr>
              <p:nvPr/>
            </p:nvSpPr>
            <p:spPr>
              <a:xfrm>
                <a:off x="142436" y="2057582"/>
                <a:ext cx="6584673" cy="906980"/>
              </a:xfrm>
              <a:prstGeom prst="rect">
                <a:avLst/>
              </a:prstGeom>
              <a:blipFill>
                <a:blip r:embed="rId4"/>
                <a:stretch>
                  <a:fillRect l="-1665" t="-6757" r="-833" b="-168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p:nvPr/>
            </p:nvSpPr>
            <p:spPr>
              <a:xfrm>
                <a:off x="142436" y="2963215"/>
                <a:ext cx="4573018"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Xét </a:t>
                </a:r>
                <a14:m>
                  <m:oMath xmlns:m="http://schemas.openxmlformats.org/officeDocument/2006/math">
                    <m:r>
                      <a:rPr lang="en-US" sz="26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6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600" i="1">
                        <a:latin typeface="Cambria Math" panose="02040503050406030204" pitchFamily="18" charset="0"/>
                        <a:cs typeface="Times New Roman" panose="02020603050405020304" pitchFamily="18" charset="0"/>
                      </a:rPr>
                      <m:t> </m:t>
                    </m:r>
                  </m:oMath>
                </a14:m>
                <a:r>
                  <a:rPr lang="en-US" sz="2600">
                    <a:latin typeface="Times New Roman" panose="02020603050405020304" pitchFamily="18" charset="0"/>
                    <a:cs typeface="Times New Roman" panose="02020603050405020304" pitchFamily="18" charset="0"/>
                  </a:rPr>
                  <a:t>vuông tại </a:t>
                </a:r>
                <a14:m>
                  <m:oMath xmlns:m="http://schemas.openxmlformats.org/officeDocument/2006/math">
                    <m:r>
                      <a:rPr lang="en-US" sz="2600" b="0" i="1" smtClean="0">
                        <a:latin typeface="Cambria Math" panose="02040503050406030204" pitchFamily="18" charset="0"/>
                        <a:cs typeface="Times New Roman" panose="02020603050405020304" pitchFamily="18" charset="0"/>
                      </a:rPr>
                      <m:t>𝐴</m:t>
                    </m:r>
                  </m:oMath>
                </a14:m>
                <a:r>
                  <a:rPr lang="en-US" sz="2600">
                    <a:latin typeface="Times New Roman" panose="02020603050405020304" pitchFamily="18" charset="0"/>
                    <a:cs typeface="Times New Roman" panose="02020603050405020304" pitchFamily="18" charset="0"/>
                  </a:rPr>
                  <a:t>, có: </a:t>
                </a:r>
                <a:endParaRPr lang="en-US" sz="26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4" name="TextBox 1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CFFFB6-B261-19DB-247A-9E1839A48D87}"/>
                  </a:ext>
                </a:extLst>
              </p:cNvPr>
              <p:cNvSpPr txBox="1">
                <a:spLocks noRot="1" noChangeAspect="1" noMove="1" noResize="1" noEditPoints="1" noAdjustHandles="1" noChangeArrowheads="1" noChangeShapeType="1" noTextEdit="1"/>
              </p:cNvSpPr>
              <p:nvPr/>
            </p:nvSpPr>
            <p:spPr>
              <a:xfrm>
                <a:off x="142436" y="2963215"/>
                <a:ext cx="4573018" cy="492443"/>
              </a:xfrm>
              <a:prstGeom prst="rect">
                <a:avLst/>
              </a:prstGeom>
              <a:blipFill>
                <a:blip r:embed="rId5"/>
                <a:stretch>
                  <a:fillRect l="-2397" t="-11111" b="-30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p:nvPr/>
            </p:nvSpPr>
            <p:spPr>
              <a:xfrm>
                <a:off x="192417" y="3473761"/>
                <a:ext cx="8477250" cy="492443"/>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𝐴𝐵</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𝐴𝐶</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ctrlPr>
                        </m:funcPr>
                        <m:fName>
                          <m:r>
                            <m:rPr>
                              <m:sty m:val="p"/>
                            </m:rPr>
                            <a:rPr kumimoji="0" lang="en-US" sz="2600" b="0" i="0"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tan</m:t>
                          </m:r>
                        </m:fName>
                        <m:e>
                          <m:r>
                            <a:rPr lang="en-US" sz="2600" i="1">
                              <a:latin typeface="Cambria Math" panose="02040503050406030204" pitchFamily="18" charset="0"/>
                              <a:cs typeface="Times New Roman" panose="02020603050405020304" pitchFamily="18" charset="0"/>
                            </a:rPr>
                            <m:t>40°</m:t>
                          </m:r>
                        </m:e>
                      </m:func>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cs typeface="Times New Roman" panose="02020603050405020304" pitchFamily="18" charset="0"/>
                        </a:rPr>
                        <m:t>=25.</m:t>
                      </m:r>
                      <m:func>
                        <m:funcPr>
                          <m:ctrlP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600" b="0" i="0"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tan</m:t>
                          </m:r>
                        </m:fName>
                        <m:e>
                          <m:r>
                            <a:rPr lang="en-US" sz="2600" i="1">
                              <a:latin typeface="Cambria Math" panose="02040503050406030204" pitchFamily="18" charset="0"/>
                              <a:cs typeface="Times New Roman" panose="02020603050405020304" pitchFamily="18" charset="0"/>
                            </a:rPr>
                            <m:t>40°</m:t>
                          </m:r>
                        </m:e>
                      </m:func>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≈20,9</m:t>
                      </m:r>
                      <m:r>
                        <a:rPr lang="en-US" sz="2600" i="1">
                          <a:latin typeface="Cambria Math" panose="02040503050406030204" pitchFamily="18" charset="0"/>
                          <a:ea typeface="Cambria Math" panose="02040503050406030204" pitchFamily="18" charset="0"/>
                          <a:cs typeface="Times New Roman" panose="02020603050405020304" pitchFamily="18" charset="0"/>
                        </a:rPr>
                        <m:t>8</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 ≈210 (</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𝑑𝑚</m:t>
                      </m:r>
                      <m:r>
                        <a:rPr kumimoji="0" lang="en-US" sz="2600" b="0"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6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mc:Choice>
        <mc:Fallback xmlns="">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344F39F-29FC-B4C9-D03C-2A2588FB182B}"/>
                  </a:ext>
                </a:extLst>
              </p:cNvPr>
              <p:cNvSpPr txBox="1">
                <a:spLocks noRot="1" noChangeAspect="1" noMove="1" noResize="1" noEditPoints="1" noAdjustHandles="1" noChangeArrowheads="1" noChangeShapeType="1" noTextEdit="1"/>
              </p:cNvSpPr>
              <p:nvPr/>
            </p:nvSpPr>
            <p:spPr>
              <a:xfrm>
                <a:off x="192417" y="3473761"/>
                <a:ext cx="8477250" cy="4924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p:nvPr/>
            </p:nvSpPr>
            <p:spPr>
              <a:xfrm>
                <a:off x="160519" y="3966204"/>
                <a:ext cx="9264162" cy="492443"/>
              </a:xfrm>
              <a:prstGeom prst="rect">
                <a:avLst/>
              </a:prstGeom>
              <a:noFill/>
            </p:spPr>
            <p:txBody>
              <a:bodyPr wrap="square" rtlCol="0">
                <a:spAutoFit/>
              </a:bodyPr>
              <a:lstStyle/>
              <a:p>
                <a:r>
                  <a:rPr lang="en-US" sz="2600">
                    <a:latin typeface="Times New Roman" panose="02020603050405020304" pitchFamily="18" charset="0"/>
                    <a:cs typeface="Times New Roman" panose="02020603050405020304" pitchFamily="18" charset="0"/>
                  </a:rPr>
                  <a:t>Vậy, cây cao khoảng </a:t>
                </a:r>
                <a14:m>
                  <m:oMath xmlns:m="http://schemas.openxmlformats.org/officeDocument/2006/math">
                    <m:r>
                      <a:rPr lang="en-US" sz="2600" i="1">
                        <a:latin typeface="Cambria Math" panose="02040503050406030204" pitchFamily="18" charset="0"/>
                        <a:ea typeface="Cambria Math" panose="02040503050406030204" pitchFamily="18" charset="0"/>
                        <a:cs typeface="Times New Roman" panose="02020603050405020304" pitchFamily="18" charset="0"/>
                      </a:rPr>
                      <m:t>210 </m:t>
                    </m:r>
                    <m:r>
                      <a:rPr lang="en-US" sz="2600" i="1">
                        <a:latin typeface="Cambria Math" panose="02040503050406030204" pitchFamily="18" charset="0"/>
                        <a:ea typeface="Cambria Math" panose="02040503050406030204" pitchFamily="18" charset="0"/>
                        <a:cs typeface="Times New Roman" panose="02020603050405020304" pitchFamily="18" charset="0"/>
                      </a:rPr>
                      <m:t>𝑑𝑚</m:t>
                    </m:r>
                  </m:oMath>
                </a14:m>
                <a:r>
                  <a:rPr lang="en-US" sz="2600">
                    <a:latin typeface="Times New Roman" panose="02020603050405020304" pitchFamily="18" charset="0"/>
                    <a:cs typeface="Times New Roman" panose="02020603050405020304" pitchFamily="18" charset="0"/>
                  </a:rPr>
                  <a:t>.</a:t>
                </a:r>
              </a:p>
            </p:txBody>
          </p:sp>
        </mc:Choice>
        <mc:Fallback xmlns="">
          <p:sp>
            <p:nvSpPr>
              <p:cNvPr id="20" name="TextBox 19"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FBBF1D4-3116-CC68-18C8-35E30259F616}"/>
                  </a:ext>
                </a:extLst>
              </p:cNvPr>
              <p:cNvSpPr txBox="1">
                <a:spLocks noRot="1" noChangeAspect="1" noMove="1" noResize="1" noEditPoints="1" noAdjustHandles="1" noChangeArrowheads="1" noChangeShapeType="1" noTextEdit="1"/>
              </p:cNvSpPr>
              <p:nvPr/>
            </p:nvSpPr>
            <p:spPr>
              <a:xfrm>
                <a:off x="160519" y="3966204"/>
                <a:ext cx="9264162" cy="492443"/>
              </a:xfrm>
              <a:prstGeom prst="rect">
                <a:avLst/>
              </a:prstGeom>
              <a:blipFill>
                <a:blip r:embed="rId7"/>
                <a:stretch>
                  <a:fillRect l="-1184" t="-12500" b="-31250"/>
                </a:stretch>
              </a:blipFill>
            </p:spPr>
            <p:txBody>
              <a:bodyPr/>
              <a:lstStyle/>
              <a:p>
                <a:r>
                  <a:rPr lang="en-US">
                    <a:noFill/>
                  </a:rPr>
                  <a:t> </a:t>
                </a:r>
              </a:p>
            </p:txBody>
          </p:sp>
        </mc:Fallback>
      </mc:AlternateContent>
      <p:pic>
        <p:nvPicPr>
          <p:cNvPr id="4" name="Pictur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B7FEE96-27C5-52D0-B4CB-9FB543C83720}"/>
              </a:ext>
            </a:extLst>
          </p:cNvPr>
          <p:cNvPicPr>
            <a:picLocks noChangeAspect="1"/>
          </p:cNvPicPr>
          <p:nvPr/>
        </p:nvPicPr>
        <p:blipFill>
          <a:blip r:embed="rId8"/>
          <a:stretch>
            <a:fillRect/>
          </a:stretch>
        </p:blipFill>
        <p:spPr>
          <a:xfrm>
            <a:off x="6262016" y="1120752"/>
            <a:ext cx="2732306" cy="2009445"/>
          </a:xfrm>
          <a:prstGeom prst="rect">
            <a:avLst/>
          </a:prstGeom>
        </p:spPr>
      </p:pic>
    </p:spTree>
    <p:extLst>
      <p:ext uri="{BB962C8B-B14F-4D97-AF65-F5344CB8AC3E}">
        <p14:creationId xmlns:p14="http://schemas.microsoft.com/office/powerpoint/2010/main" val="15146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4 ID13 T9CTST nhan sp KNTT$ STT 116+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4 ID13 T9CTST nhan sp KNTT$ STT 116+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10782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DFBA24D-9C8C-8463-493F-4EFF7714F119}"/>
              </a:ext>
            </a:extLst>
          </p:cNvPr>
          <p:cNvPicPr>
            <a:picLocks noChangeAspect="1"/>
          </p:cNvPicPr>
          <p:nvPr/>
        </p:nvPicPr>
        <p:blipFill>
          <a:blip r:embed="rId5"/>
          <a:stretch>
            <a:fillRect/>
          </a:stretch>
        </p:blipFill>
        <p:spPr>
          <a:xfrm>
            <a:off x="457200" y="2306657"/>
            <a:ext cx="4692072" cy="2464960"/>
          </a:xfrm>
          <a:prstGeom prst="rect">
            <a:avLst/>
          </a:prstGeom>
        </p:spPr>
      </p:pic>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góc nghiêng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800" b="0" i="1" smtClean="0">
                        <a:latin typeface="Cambria Math" panose="02040503050406030204" pitchFamily="18" charset="0"/>
                        <a:ea typeface="Cambria Math" panose="02040503050406030204" pitchFamily="18" charset="0"/>
                      </a:rPr>
                      <m:t> </m:t>
                    </m:r>
                  </m:oMath>
                </a14:m>
                <a:r>
                  <a:rPr lang="en-US" sz="2800">
                    <a:latin typeface="Times New Roman" panose="02020603050405020304" pitchFamily="18" charset="0"/>
                    <a:cs typeface="Times New Roman" panose="02020603050405020304" pitchFamily="18" charset="0"/>
                  </a:rPr>
                  <a:t> và chiều rộng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𝐴𝐵</m:t>
                    </m:r>
                  </m:oMath>
                </a14:m>
                <a:r>
                  <a:rPr lang="en-US" sz="2800">
                    <a:latin typeface="Times New Roman" panose="02020603050405020304" pitchFamily="18" charset="0"/>
                    <a:cs typeface="Times New Roman" panose="02020603050405020304" pitchFamily="18" charset="0"/>
                  </a:rPr>
                  <a:t> của mái nhà kho trong hình 4.23?</a:t>
                </a: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954107"/>
              </a:xfrm>
              <a:prstGeom prst="rect">
                <a:avLst/>
              </a:prstGeom>
              <a:blipFill>
                <a:blip r:embed="rId6"/>
                <a:stretch>
                  <a:fillRect l="-1379" t="-7051" b="-17308"/>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4.10 </a:t>
            </a:r>
            <a:r>
              <a:rPr lang="en-US" sz="2800">
                <a:latin typeface="Times New Roman" panose="02020603050405020304" pitchFamily="18" charset="0"/>
                <a:cs typeface="Times New Roman" panose="02020603050405020304" pitchFamily="18" charset="0"/>
              </a:rPr>
              <a:t>(sgk/trang 78)</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4953000" y="2422631"/>
            <a:ext cx="4191000" cy="2635460"/>
          </a:xfrm>
          <a:prstGeom prst="cloudCallout">
            <a:avLst>
              <a:gd name="adj1" fmla="val -39227"/>
              <a:gd name="adj2" fmla="val -65667"/>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theo cặp, cặp nào nhanh nhất, đúng nhất được cộng 1 điểm thưởng.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056620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4" grpId="0"/>
      <p:bldP spid="8"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F56DD51-FE79-6FF0-D077-682DB87D6CC8}"/>
              </a:ext>
            </a:extLst>
          </p:cNvPr>
          <p:cNvPicPr>
            <a:picLocks noChangeAspect="1"/>
          </p:cNvPicPr>
          <p:nvPr/>
        </p:nvPicPr>
        <p:blipFill rotWithShape="1">
          <a:blip r:embed="rId2"/>
          <a:srcRect b="24655"/>
          <a:stretch/>
        </p:blipFill>
        <p:spPr>
          <a:xfrm>
            <a:off x="5105400" y="6829"/>
            <a:ext cx="4295200" cy="1700146"/>
          </a:xfrm>
          <a:prstGeom prst="rect">
            <a:avLst/>
          </a:prstGeom>
        </p:spPr>
      </p:pic>
      <p:pic>
        <p:nvPicPr>
          <p:cNvPr id="6" name="Pictur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B22ADA0-2E9D-08AE-E4C1-667CBDAE6996}"/>
              </a:ext>
            </a:extLst>
          </p:cNvPr>
          <p:cNvPicPr>
            <a:picLocks noChangeAspect="1"/>
          </p:cNvPicPr>
          <p:nvPr/>
        </p:nvPicPr>
        <p:blipFill>
          <a:blip r:embed="rId3"/>
          <a:stretch>
            <a:fillRect/>
          </a:stretch>
        </p:blipFill>
        <p:spPr>
          <a:xfrm>
            <a:off x="1332614" y="0"/>
            <a:ext cx="4096322" cy="1933845"/>
          </a:xfrm>
          <a:prstGeom prst="rect">
            <a:avLst/>
          </a:prstGeom>
        </p:spPr>
      </p:pic>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1CAC9D9-6EE9-D600-71E6-49B4814E2A75}"/>
              </a:ext>
            </a:extLst>
          </p:cNvPr>
          <p:cNvSpPr txBox="1"/>
          <p:nvPr/>
        </p:nvSpPr>
        <p:spPr>
          <a:xfrm>
            <a:off x="286194" y="94815"/>
            <a:ext cx="990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p:nvPr/>
            </p:nvSpPr>
            <p:spPr>
              <a:xfrm>
                <a:off x="838200" y="2452974"/>
                <a:ext cx="2486891" cy="9017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unc>
                        <m:func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2700" b="0" i="1" smtClean="0">
                              <a:latin typeface="Cambria Math" panose="02040503050406030204" pitchFamily="18" charset="0"/>
                              <a:ea typeface="Cambria Math" panose="02040503050406030204" pitchFamily="18" charset="0"/>
                              <a:cs typeface="Times New Roman" panose="02020603050405020304" pitchFamily="18" charset="0"/>
                            </a:rPr>
                            <m:t>tan</m:t>
                          </m:r>
                        </m:fName>
                        <m:e>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 </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𝐴𝐶</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𝐵𝐶</m:t>
                              </m:r>
                            </m:den>
                          </m:f>
                        </m:e>
                      </m:func>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82F98774-C5DF-7177-C805-97F6CF8BEC50}"/>
                  </a:ext>
                </a:extLst>
              </p:cNvPr>
              <p:cNvSpPr txBox="1">
                <a:spLocks noRot="1" noChangeAspect="1" noMove="1" noResize="1" noEditPoints="1" noAdjustHandles="1" noChangeArrowheads="1" noChangeShapeType="1" noTextEdit="1"/>
              </p:cNvSpPr>
              <p:nvPr/>
            </p:nvSpPr>
            <p:spPr>
              <a:xfrm>
                <a:off x="838200" y="2452974"/>
                <a:ext cx="2486891" cy="9017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p:nvPr/>
            </p:nvSpPr>
            <p:spPr>
              <a:xfrm>
                <a:off x="230373" y="1755838"/>
                <a:ext cx="8534400" cy="523220"/>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Vì tứ giác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𝐵𝐶𝐷𝐸</m:t>
                    </m:r>
                  </m:oMath>
                </a14:m>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là hình</a:t>
                </a:r>
                <a:r>
                  <a:rPr kumimoji="0" lang="en-US" sz="2700" b="0" i="0" u="none" strike="noStrike" kern="1200" cap="none" spc="0" normalizeH="0" noProof="0">
                    <a:ln>
                      <a:noFill/>
                    </a:ln>
                    <a:effectLst/>
                    <a:uLnTx/>
                    <a:uFillTx/>
                    <a:latin typeface="Times New Roman" panose="02020603050405020304" pitchFamily="18" charset="0"/>
                    <a:cs typeface="Times New Roman" panose="02020603050405020304" pitchFamily="18" charset="0"/>
                  </a:rPr>
                  <a:t> chữ nhật nên </a:t>
                </a:r>
                <a14:m>
                  <m:oMath xmlns:m="http://schemas.openxmlformats.org/officeDocument/2006/math">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𝐵𝐶</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𝐸𝐷</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=15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𝑚</m:t>
                    </m:r>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A0E3EDF-727E-CFA5-238B-CA308471AA29}"/>
                  </a:ext>
                </a:extLst>
              </p:cNvPr>
              <p:cNvSpPr txBox="1">
                <a:spLocks noRot="1" noChangeAspect="1" noMove="1" noResize="1" noEditPoints="1" noAdjustHandles="1" noChangeArrowheads="1" noChangeShapeType="1" noTextEdit="1"/>
              </p:cNvSpPr>
              <p:nvPr/>
            </p:nvSpPr>
            <p:spPr>
              <a:xfrm>
                <a:off x="230373" y="1755838"/>
                <a:ext cx="8534400" cy="523220"/>
              </a:xfrm>
              <a:prstGeom prst="rect">
                <a:avLst/>
              </a:prstGeom>
              <a:blipFill>
                <a:blip r:embed="rId5"/>
                <a:stretch>
                  <a:fillRect l="-1357" t="-11628" b="-26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p:nvPr/>
            </p:nvSpPr>
            <p:spPr>
              <a:xfrm>
                <a:off x="256954" y="2142017"/>
                <a:ext cx="5486400" cy="523220"/>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𝐴𝐵𝐶</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𝐶</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có:</a:t>
                </a:r>
              </a:p>
            </p:txBody>
          </p:sp>
        </mc:Choice>
        <mc:Fallback xmlns="">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CD1435F-AB5C-C653-BB84-B814061B9EC8}"/>
                  </a:ext>
                </a:extLst>
              </p:cNvPr>
              <p:cNvSpPr txBox="1">
                <a:spLocks noRot="1" noChangeAspect="1" noMove="1" noResize="1" noEditPoints="1" noAdjustHandles="1" noChangeArrowheads="1" noChangeShapeType="1" noTextEdit="1"/>
              </p:cNvSpPr>
              <p:nvPr/>
            </p:nvSpPr>
            <p:spPr>
              <a:xfrm>
                <a:off x="256954" y="2142017"/>
                <a:ext cx="5486400" cy="523220"/>
              </a:xfrm>
              <a:prstGeom prst="rect">
                <a:avLst/>
              </a:prstGeom>
              <a:blipFill>
                <a:blip r:embed="rId6"/>
                <a:stretch>
                  <a:fillRect l="-2111" t="-10465" b="-26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p:nvPr/>
            </p:nvSpPr>
            <p:spPr>
              <a:xfrm>
                <a:off x="2810540" y="2452974"/>
                <a:ext cx="5704609"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700" i="1" smtClean="0">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2700" b="0" i="1" smtClean="0">
                              <a:latin typeface="Cambria Math" panose="02040503050406030204" pitchFamily="18" charset="0"/>
                              <a:cs typeface="Times New Roman" panose="02020603050405020304" pitchFamily="18" charset="0"/>
                            </a:rPr>
                          </m:ctrlPr>
                        </m:funcPr>
                        <m:fName>
                          <m:r>
                            <m:rPr>
                              <m:sty m:val="p"/>
                            </m:rPr>
                            <a:rPr lang="en-US" sz="2700" b="0" i="0" smtClean="0">
                              <a:latin typeface="Cambria Math" panose="02040503050406030204" pitchFamily="18" charset="0"/>
                              <a:cs typeface="Times New Roman" panose="02020603050405020304" pitchFamily="18" charset="0"/>
                            </a:rPr>
                            <m:t>tan</m:t>
                          </m:r>
                        </m:fName>
                        <m:e>
                          <m:r>
                            <a:rPr lang="en-US" sz="2700" i="1">
                              <a:latin typeface="Cambria Math" panose="02040503050406030204" pitchFamily="18" charset="0"/>
                              <a:ea typeface="Cambria Math" panose="02040503050406030204" pitchFamily="18" charset="0"/>
                              <a:cs typeface="Times New Roman" panose="02020603050405020304" pitchFamily="18" charset="0"/>
                            </a:rPr>
                            <m:t>𝛼</m:t>
                          </m:r>
                        </m:e>
                      </m:func>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0,9</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15</m:t>
                          </m:r>
                        </m:den>
                      </m:f>
                      <m:r>
                        <a:rPr lang="en-US" sz="27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27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2700" b="0" i="1" smtClean="0">
                              <a:latin typeface="Cambria Math" panose="02040503050406030204" pitchFamily="18" charset="0"/>
                              <a:ea typeface="Cambria Math" panose="02040503050406030204" pitchFamily="18" charset="0"/>
                              <a:cs typeface="Times New Roman" panose="02020603050405020304" pitchFamily="18" charset="0"/>
                            </a:rPr>
                            <m:t>3</m:t>
                          </m:r>
                        </m:num>
                        <m:den>
                          <m:r>
                            <a:rPr lang="en-US" sz="2700" b="0" i="1" smtClean="0">
                              <a:latin typeface="Cambria Math" panose="02040503050406030204" pitchFamily="18" charset="0"/>
                              <a:ea typeface="Cambria Math" panose="02040503050406030204" pitchFamily="18" charset="0"/>
                              <a:cs typeface="Times New Roman" panose="02020603050405020304" pitchFamily="18" charset="0"/>
                            </a:rPr>
                            <m:t>50</m:t>
                          </m:r>
                        </m:den>
                      </m:f>
                      <m:r>
                        <a:rPr lang="en-US" sz="2700" b="0" i="1" smtClean="0">
                          <a:latin typeface="Cambria Math" panose="02040503050406030204" pitchFamily="18" charset="0"/>
                          <a:ea typeface="Cambria Math" panose="02040503050406030204" pitchFamily="18" charset="0"/>
                          <a:cs typeface="Times New Roman" panose="02020603050405020304" pitchFamily="18" charset="0"/>
                        </a:rPr>
                        <m:t> ⇒ </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𝛼</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≈3°26′</m:t>
                      </m:r>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17" name="TextBox 1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3D8FE0F-E045-5AF0-AE09-06E0C4437E10}"/>
                  </a:ext>
                </a:extLst>
              </p:cNvPr>
              <p:cNvSpPr txBox="1">
                <a:spLocks noRot="1" noChangeAspect="1" noMove="1" noResize="1" noEditPoints="1" noAdjustHandles="1" noChangeArrowheads="1" noChangeShapeType="1" noTextEdit="1"/>
              </p:cNvSpPr>
              <p:nvPr/>
            </p:nvSpPr>
            <p:spPr>
              <a:xfrm>
                <a:off x="2810540" y="2452974"/>
                <a:ext cx="5704609" cy="90178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CC290F4-8B1B-EEE7-0AEC-7BA8621A6676}"/>
                  </a:ext>
                </a:extLst>
              </p:cNvPr>
              <p:cNvSpPr txBox="1"/>
              <p:nvPr/>
            </p:nvSpPr>
            <p:spPr>
              <a:xfrm>
                <a:off x="838200" y="3323059"/>
                <a:ext cx="7924800" cy="1384995"/>
              </a:xfrm>
              <a:prstGeom prst="rect">
                <a:avLst/>
              </a:prstGeom>
              <a:noFill/>
            </p:spPr>
            <p:txBody>
              <a:bodyPr wrap="square" rtlCol="0">
                <a:spAutoFit/>
              </a:bodyPr>
              <a:lstStyle/>
              <a:p>
                <a14:m>
                  <m:oMath xmlns:m="http://schemas.openxmlformats.org/officeDocument/2006/math">
                    <m:sSup>
                      <m:sSupPr>
                        <m:ctrlPr>
                          <a:rPr lang="en-US" sz="2700" b="0" i="1" smtClean="0">
                            <a:latin typeface="Cambria Math" panose="02040503050406030204" pitchFamily="18" charset="0"/>
                            <a:cs typeface="Times New Roman" panose="02020603050405020304" pitchFamily="18" charset="0"/>
                          </a:rPr>
                        </m:ctrlPr>
                      </m:sSupPr>
                      <m:e>
                        <m:r>
                          <a:rPr lang="en-US" sz="2700" b="0" i="1" smtClean="0">
                            <a:latin typeface="Cambria Math" panose="02040503050406030204" pitchFamily="18" charset="0"/>
                            <a:cs typeface="Times New Roman" panose="02020603050405020304" pitchFamily="18" charset="0"/>
                          </a:rPr>
                          <m:t>𝐴𝐵</m:t>
                        </m:r>
                      </m:e>
                      <m:sup>
                        <m:r>
                          <a:rPr lang="en-US" sz="2700" b="0" i="1" smtClean="0">
                            <a:latin typeface="Cambria Math" panose="02040503050406030204" pitchFamily="18" charset="0"/>
                            <a:cs typeface="Times New Roman" panose="02020603050405020304" pitchFamily="18" charset="0"/>
                          </a:rPr>
                          <m:t>2</m:t>
                        </m:r>
                      </m:sup>
                    </m:sSup>
                    <m:r>
                      <a:rPr lang="en-US" sz="2700" b="0" i="1" smtClean="0">
                        <a:latin typeface="Cambria Math" panose="02040503050406030204" pitchFamily="18" charset="0"/>
                        <a:cs typeface="Times New Roman" panose="02020603050405020304" pitchFamily="18" charset="0"/>
                      </a:rPr>
                      <m:t>=</m:t>
                    </m:r>
                  </m:oMath>
                </a14:m>
                <a:r>
                  <a:rPr lang="en-US" sz="2700">
                    <a:cs typeface="Times New Roman" panose="02020603050405020304" pitchFamily="18" charset="0"/>
                  </a:rPr>
                  <a:t> </a:t>
                </a:r>
                <a14:m>
                  <m:oMath xmlns:m="http://schemas.openxmlformats.org/officeDocument/2006/math">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𝐴</m:t>
                        </m:r>
                        <m:r>
                          <a:rPr lang="en-US" sz="2700" b="0" i="1" smtClean="0">
                            <a:latin typeface="Cambria Math" panose="02040503050406030204" pitchFamily="18" charset="0"/>
                            <a:cs typeface="Times New Roman" panose="02020603050405020304" pitchFamily="18" charset="0"/>
                          </a:rPr>
                          <m:t>𝐶</m:t>
                        </m:r>
                      </m:e>
                      <m:sup>
                        <m:r>
                          <a:rPr lang="en-US" sz="2700" i="1">
                            <a:latin typeface="Cambria Math" panose="02040503050406030204" pitchFamily="18" charset="0"/>
                            <a:cs typeface="Times New Roman" panose="02020603050405020304" pitchFamily="18" charset="0"/>
                          </a:rPr>
                          <m:t>2</m:t>
                        </m:r>
                      </m:sup>
                    </m:sSup>
                  </m:oMath>
                </a14:m>
                <a:r>
                  <a:rPr lang="en-US" sz="2700">
                    <a:cs typeface="Times New Roman" panose="02020603050405020304" pitchFamily="18" charset="0"/>
                  </a:rPr>
                  <a:t> + </a:t>
                </a:r>
                <a14:m>
                  <m:oMath xmlns:m="http://schemas.openxmlformats.org/officeDocument/2006/math">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𝐵</m:t>
                        </m:r>
                        <m:r>
                          <a:rPr lang="en-US" sz="2700" b="0" i="1" smtClean="0">
                            <a:latin typeface="Cambria Math" panose="02040503050406030204" pitchFamily="18" charset="0"/>
                            <a:cs typeface="Times New Roman" panose="02020603050405020304" pitchFamily="18" charset="0"/>
                          </a:rPr>
                          <m:t>𝐶</m:t>
                        </m:r>
                      </m:e>
                      <m:sup>
                        <m:r>
                          <a:rPr lang="en-US" sz="2700" i="1">
                            <a:latin typeface="Cambria Math" panose="02040503050406030204" pitchFamily="18" charset="0"/>
                            <a:cs typeface="Times New Roman" panose="02020603050405020304" pitchFamily="18" charset="0"/>
                          </a:rPr>
                          <m:t>2</m:t>
                        </m:r>
                      </m:sup>
                    </m:sSup>
                  </m:oMath>
                </a14:m>
                <a:r>
                  <a:rPr lang="en-US" sz="2700">
                    <a:latin typeface="Times New Roman" panose="02020603050405020304" pitchFamily="18" charset="0"/>
                    <a:cs typeface="Times New Roman" panose="02020603050405020304" pitchFamily="18" charset="0"/>
                  </a:rPr>
                  <a:t> (định lí Pythagore)</a:t>
                </a:r>
              </a:p>
              <a:p>
                <a:r>
                  <a:rPr lang="en-US" sz="2700">
                    <a:cs typeface="Times New Roman" panose="02020603050405020304" pitchFamily="18" charset="0"/>
                  </a:rPr>
                  <a:t>         </a:t>
                </a:r>
                <a14:m>
                  <m:oMath xmlns:m="http://schemas.openxmlformats.org/officeDocument/2006/math">
                    <m:r>
                      <a:rPr lang="en-US" sz="2700" i="1">
                        <a:latin typeface="Cambria Math" panose="02040503050406030204" pitchFamily="18" charset="0"/>
                        <a:cs typeface="Times New Roman" panose="02020603050405020304" pitchFamily="18" charset="0"/>
                      </a:rPr>
                      <m:t>=</m:t>
                    </m:r>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0,9</m:t>
                        </m:r>
                      </m:e>
                      <m:sup>
                        <m:r>
                          <a:rPr lang="en-US" sz="2700" i="1">
                            <a:latin typeface="Cambria Math" panose="02040503050406030204" pitchFamily="18" charset="0"/>
                            <a:cs typeface="Times New Roman" panose="02020603050405020304" pitchFamily="18" charset="0"/>
                          </a:rPr>
                          <m:t>2</m:t>
                        </m:r>
                      </m:sup>
                    </m:sSup>
                    <m:r>
                      <a:rPr lang="en-US" sz="2700" i="1">
                        <a:latin typeface="Cambria Math" panose="02040503050406030204" pitchFamily="18" charset="0"/>
                        <a:cs typeface="Times New Roman" panose="02020603050405020304" pitchFamily="18" charset="0"/>
                      </a:rPr>
                      <m:t>+</m:t>
                    </m:r>
                    <m:sSup>
                      <m:sSupPr>
                        <m:ctrlPr>
                          <a:rPr lang="en-US" sz="2700" i="1">
                            <a:latin typeface="Cambria Math" panose="02040503050406030204" pitchFamily="18" charset="0"/>
                            <a:cs typeface="Times New Roman" panose="02020603050405020304" pitchFamily="18" charset="0"/>
                          </a:rPr>
                        </m:ctrlPr>
                      </m:sSupPr>
                      <m:e>
                        <m:r>
                          <a:rPr lang="en-US" sz="2700" i="1">
                            <a:latin typeface="Cambria Math" panose="02040503050406030204" pitchFamily="18" charset="0"/>
                            <a:cs typeface="Times New Roman" panose="02020603050405020304" pitchFamily="18" charset="0"/>
                          </a:rPr>
                          <m:t>15</m:t>
                        </m:r>
                      </m:e>
                      <m:sup>
                        <m:r>
                          <a:rPr lang="en-US" sz="2700" i="1">
                            <a:latin typeface="Cambria Math" panose="02040503050406030204" pitchFamily="18" charset="0"/>
                            <a:cs typeface="Times New Roman" panose="02020603050405020304" pitchFamily="18" charset="0"/>
                          </a:rPr>
                          <m:t>2</m:t>
                        </m:r>
                      </m:sup>
                    </m:sSup>
                    <m:r>
                      <a:rPr lang="en-US" sz="2700" i="1">
                        <a:latin typeface="Cambria Math" panose="02040503050406030204" pitchFamily="18" charset="0"/>
                        <a:cs typeface="Times New Roman" panose="02020603050405020304" pitchFamily="18" charset="0"/>
                      </a:rPr>
                      <m:t>=225,81</m:t>
                    </m:r>
                  </m:oMath>
                </a14:m>
                <a:endParaRPr lang="en-US" sz="270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2700" b="0" i="1" smtClean="0">
                          <a:latin typeface="Cambria Math" panose="02040503050406030204" pitchFamily="18" charset="0"/>
                          <a:cs typeface="Times New Roman" panose="02020603050405020304" pitchFamily="18" charset="0"/>
                        </a:rPr>
                        <m:t>𝐴𝐵</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≈15,03 (</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𝑚</m:t>
                      </m:r>
                      <m:r>
                        <a:rPr lang="en-US" sz="27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70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CC290F4-8B1B-EEE7-0AEC-7BA8621A6676}"/>
                  </a:ext>
                </a:extLst>
              </p:cNvPr>
              <p:cNvSpPr txBox="1">
                <a:spLocks noRot="1" noChangeAspect="1" noMove="1" noResize="1" noEditPoints="1" noAdjustHandles="1" noChangeArrowheads="1" noChangeShapeType="1" noTextEdit="1"/>
              </p:cNvSpPr>
              <p:nvPr/>
            </p:nvSpPr>
            <p:spPr>
              <a:xfrm>
                <a:off x="838200" y="3323059"/>
                <a:ext cx="7924800" cy="1384995"/>
              </a:xfrm>
              <a:prstGeom prst="rect">
                <a:avLst/>
              </a:prstGeom>
              <a:blipFill>
                <a:blip r:embed="rId8"/>
                <a:stretch>
                  <a:fillRect t="-4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070603B-67C1-F289-795E-C2DFB0FB94CC}"/>
                  </a:ext>
                </a:extLst>
              </p:cNvPr>
              <p:cNvSpPr txBox="1"/>
              <p:nvPr/>
            </p:nvSpPr>
            <p:spPr>
              <a:xfrm>
                <a:off x="252645" y="4597289"/>
                <a:ext cx="9780180" cy="523220"/>
              </a:xfrm>
              <a:prstGeom prst="rect">
                <a:avLst/>
              </a:prstGeom>
              <a:noFill/>
            </p:spPr>
            <p:txBody>
              <a:bodyPr wrap="square">
                <a:spAutoFit/>
              </a:bodyPr>
              <a:lstStyle/>
              <a:p>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lang="en-US" sz="2800">
                    <a:solidFill>
                      <a:prstClr val="black"/>
                    </a:solidFill>
                    <a:latin typeface="Times New Roman" panose="02020603050405020304" pitchFamily="18" charset="0"/>
                    <a:cs typeface="Times New Roman" panose="02020603050405020304" pitchFamily="18" charset="0"/>
                  </a:rPr>
                  <a:t>, góc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𝛼</m:t>
                    </m:r>
                    <m:r>
                      <a:rPr lang="en-US" sz="2800" i="1">
                        <a:latin typeface="Cambria Math" panose="02040503050406030204" pitchFamily="18" charset="0"/>
                        <a:ea typeface="Cambria Math" panose="02040503050406030204" pitchFamily="18" charset="0"/>
                        <a:cs typeface="Times New Roman" panose="02020603050405020304" pitchFamily="18" charset="0"/>
                      </a:rPr>
                      <m:t>≈3°</m:t>
                    </m:r>
                    <m:sSup>
                      <m:sSupPr>
                        <m:ctrlPr>
                          <a:rPr lang="en-US" sz="28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2800" i="1">
                            <a:latin typeface="Cambria Math" panose="02040503050406030204" pitchFamily="18" charset="0"/>
                            <a:ea typeface="Cambria Math" panose="02040503050406030204" pitchFamily="18" charset="0"/>
                            <a:cs typeface="Times New Roman" panose="02020603050405020304" pitchFamily="18" charset="0"/>
                          </a:rPr>
                          <m:t>26</m:t>
                        </m:r>
                      </m:e>
                      <m:sup>
                        <m:r>
                          <a:rPr lang="en-US" sz="2800" i="1">
                            <a:latin typeface="Cambria Math" panose="02040503050406030204" pitchFamily="18" charset="0"/>
                            <a:ea typeface="Cambria Math" panose="02040503050406030204" pitchFamily="18" charset="0"/>
                            <a:cs typeface="Times New Roman" panose="02020603050405020304" pitchFamily="18" charset="0"/>
                          </a:rPr>
                          <m:t>′</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chiều rộng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𝐴𝐵</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khoảng</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cs typeface="Times New Roman" panose="02020603050405020304" pitchFamily="18" charset="0"/>
                      </a:rPr>
                      <m:t>15,03</m:t>
                    </m:r>
                    <m:r>
                      <a:rPr lang="en-US" sz="2800" i="1">
                        <a:latin typeface="Cambria Math" panose="02040503050406030204" pitchFamily="18" charset="0"/>
                        <a:ea typeface="Cambria Math" panose="02040503050406030204" pitchFamily="18" charset="0"/>
                        <a:cs typeface="Times New Roman" panose="02020603050405020304" pitchFamily="18" charset="0"/>
                      </a:rPr>
                      <m:t>𝑚</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lang="en-US"/>
              </a:p>
            </p:txBody>
          </p:sp>
        </mc:Choice>
        <mc:Fallback xmlns="">
          <p:sp>
            <p:nvSpPr>
              <p:cNvPr id="16" name="TextBox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070603B-67C1-F289-795E-C2DFB0FB94CC}"/>
                  </a:ext>
                </a:extLst>
              </p:cNvPr>
              <p:cNvSpPr txBox="1">
                <a:spLocks noRot="1" noChangeAspect="1" noMove="1" noResize="1" noEditPoints="1" noAdjustHandles="1" noChangeArrowheads="1" noChangeShapeType="1" noTextEdit="1"/>
              </p:cNvSpPr>
              <p:nvPr/>
            </p:nvSpPr>
            <p:spPr>
              <a:xfrm>
                <a:off x="252645" y="4597289"/>
                <a:ext cx="9780180" cy="523220"/>
              </a:xfrm>
              <a:prstGeom prst="rect">
                <a:avLst/>
              </a:prstGeom>
              <a:blipFill>
                <a:blip r:embed="rId9"/>
                <a:stretch>
                  <a:fillRect l="-1246" t="-12791" b="-30233"/>
                </a:stretch>
              </a:blipFill>
            </p:spPr>
            <p:txBody>
              <a:bodyPr/>
              <a:lstStyle/>
              <a:p>
                <a:r>
                  <a:rPr lang="en-US">
                    <a:noFill/>
                  </a:rPr>
                  <a:t> </a:t>
                </a:r>
              </a:p>
            </p:txBody>
          </p:sp>
        </mc:Fallback>
      </mc:AlternateContent>
    </p:spTree>
    <p:extLst>
      <p:ext uri="{BB962C8B-B14F-4D97-AF65-F5344CB8AC3E}">
        <p14:creationId xmlns:p14="http://schemas.microsoft.com/office/powerpoint/2010/main" val="16008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7" grpId="0"/>
      <p:bldP spid="1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descr="OPL20U25GSXzBJYl68kk8uQGfFKzs7yb1M4KJWUiLk6ZEvGF+qCIPSnY57AbBFCvTW$2024 ID13 T9CTST nhan sp KNTT$ STT 116+K4lPs7H94VUqPe2XwIsfPRnrXQE//QTEXxb8/8N4CNc6FpgZahzpTjFhMzSA7T/nHJa11DE8Ng2TP3iAmRczFlmslSuUNOgUeb6yRvs0=">
            <a:hlinkClick r:id="rId5" action="ppaction://hlinksldjump"/>
          </p:cNvPr>
          <p:cNvSpPr/>
          <p:nvPr/>
        </p:nvSpPr>
        <p:spPr>
          <a:xfrm>
            <a:off x="543605" y="184219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descr="OPL20U25GSXzBJYl68kk8uQGfFKzs7yb1M4KJWUiLk6ZEvGF+qCIPSnY57AbBFCvTW$2024 ID13 T9CTST nhan sp KNTT$ STT 116+K4lPs7H94VUqPe2XwIsfPRnrXQE//QTEXxb8/8N4CNc6FpgZahzpTjFhMzSA7T/nHJa11DE8Ng2TP3iAmRczFlmslSuUNOgUeb6yRvs0=">
            <a:hlinkClick r:id="rId6" action="ppaction://hlinksldjump"/>
          </p:cNvPr>
          <p:cNvSpPr/>
          <p:nvPr/>
        </p:nvSpPr>
        <p:spPr>
          <a:xfrm>
            <a:off x="1717808" y="183618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descr="OPL20U25GSXzBJYl68kk8uQGfFKzs7yb1M4KJWUiLk6ZEvGF+qCIPSnY57AbBFCvTW$2024 ID13 T9CTST nhan sp KNTT$ STT 116+K4lPs7H94VUqPe2XwIsfPRnrXQE//QTEXxb8/8N4CNc6FpgZahzpTjFhMzSA7T/nHJa11DE8Ng2TP3iAmRczFlmslSuUNOgUeb6yRvs0=">
            <a:hlinkClick r:id="rId7" action="ppaction://hlinksldjump"/>
          </p:cNvPr>
          <p:cNvSpPr/>
          <p:nvPr/>
        </p:nvSpPr>
        <p:spPr>
          <a:xfrm>
            <a:off x="2841245" y="183618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descr="OPL20U25GSXzBJYl68kk8uQGfFKzs7yb1M4KJWUiLk6ZEvGF+qCIPSnY57AbBFCvTW$2024 ID13 T9CTST nhan sp KNTT$ STT 116+K4lPs7H94VUqPe2XwIsfPRnrXQE//QTEXxb8/8N4CNc6FpgZahzpTjFhMzSA7T/nHJa11DE8Ng2TP3iAmRczFlmslSuUNOgUeb6yRvs0=">
            <a:hlinkClick r:id="rId8" action="ppaction://hlinksldjump"/>
          </p:cNvPr>
          <p:cNvSpPr/>
          <p:nvPr/>
        </p:nvSpPr>
        <p:spPr>
          <a:xfrm>
            <a:off x="1153375" y="29957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descr="OPL20U25GSXzBJYl68kk8uQGfFKzs7yb1M4KJWUiLk6ZEvGF+qCIPSnY57AbBFCvTW$2024 ID13 T9CTST nhan sp KNTT$ STT 116+K4lPs7H94VUqPe2XwIsfPRnrXQE//QTEXxb8/8N4CNc6FpgZahzpTjFhMzSA7T/nHJa11DE8Ng2TP3iAmRczFlmslSuUNOgUeb6yRvs0=">
            <a:hlinkClick r:id="rId9" action="ppaction://hlinksldjump"/>
          </p:cNvPr>
          <p:cNvSpPr/>
          <p:nvPr/>
        </p:nvSpPr>
        <p:spPr>
          <a:xfrm>
            <a:off x="2276813" y="2995735"/>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descr="OPL20U25GSXzBJYl68kk8uQGfFKzs7yb1M4KJWUiLk6ZEvGF+qCIPSnY57AbBFCvTW$2024 ID13 T9CTST nhan sp KNTT$ STT 116+K4lPs7H94VUqPe2XwIsfPRnrXQE//QTEXxb8/8N4CNc6FpgZahzpTjFhMzSA7T/nHJa11DE8Ng2TP3iAmRczFlmslSuUNOgUeb6yRvs0="/>
          <p:cNvSpPr/>
          <p:nvPr/>
        </p:nvSpPr>
        <p:spPr>
          <a:xfrm>
            <a:off x="306116" y="401800"/>
            <a:ext cx="4542383" cy="761747"/>
          </a:xfrm>
          <a:prstGeom prst="rect">
            <a:avLst/>
          </a:prstGeom>
          <a:noFill/>
        </p:spPr>
        <p:txBody>
          <a:bodyPr wrap="square" lIns="68580" tIns="34290" rIns="68580" bIns="34290">
            <a:spAutoFit/>
          </a:bodyPr>
          <a:lstStyle/>
          <a:p>
            <a:pPr algn="ctr" defTabSz="685800">
              <a:defRPr/>
            </a:pPr>
            <a:r>
              <a:rPr lang="en-US" sz="4500" b="1" dirty="0">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a:t>
            </a:r>
            <a:r>
              <a:rPr lang="en-US" sz="4500" b="1" dirty="0" err="1">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4500" b="1" dirty="0">
                <a:ln w="6600">
                  <a:solidFill>
                    <a:srgbClr val="ED7D31"/>
                  </a:solidFill>
                  <a:prstDash val="solid"/>
                </a:ln>
                <a:solidFill>
                  <a:srgbClr val="2EFA46"/>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MAY MẮN</a:t>
            </a:r>
          </a:p>
        </p:txBody>
      </p:sp>
      <p:pic>
        <p:nvPicPr>
          <p:cNvPr id="44" name="Picture 43"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OPL20U25GSXzBJYl68kk8uQGfFKzs7yb1M4KJWUiLk6ZEvGF+qCIPSnY57AbBFCvTW$2024 ID13 T9CTST nhan sp KNTT$ STT 116+K4lPs7H94VUqPe2XwIsfPRnrXQE//QTEXxb8/8N4CNc6FpgZahzpTjFhMzSA7T/nHJa11DE8Ng2TP3iAmRczFlmslSuUNOgUeb6yRvs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 name="vongquay" descr="OPL20U25GSXzBJYl68kk8uQGfFKzs7yb1M4KJWUiLk6ZEvGF+qCIPSnY57AbBFCvTW$2024 ID13 T9CTST nhan sp KNTT$ STT 116+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285614" y="-520300"/>
            <a:ext cx="457200" cy="457200"/>
          </a:xfrm>
          <a:prstGeom prst="rect">
            <a:avLst/>
          </a:prstGeom>
        </p:spPr>
      </p:pic>
      <p:grpSp>
        <p:nvGrpSpPr>
          <p:cNvPr id="13" name="vong quay"/>
          <p:cNvGrpSpPr/>
          <p:nvPr/>
        </p:nvGrpSpPr>
        <p:grpSpPr>
          <a:xfrm>
            <a:off x="4369488" y="358886"/>
            <a:ext cx="3781594" cy="3777641"/>
            <a:chOff x="5425622" y="292790"/>
            <a:chExt cx="5834378" cy="5828280"/>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5" name="TextBox 14"/>
            <p:cNvSpPr txBox="1"/>
            <p:nvPr/>
          </p:nvSpPr>
          <p:spPr>
            <a:xfrm rot="14949661">
              <a:off x="6674685" y="1037793"/>
              <a:ext cx="2025648" cy="1139637"/>
            </a:xfrm>
            <a:prstGeom prst="rect">
              <a:avLst/>
            </a:prstGeom>
            <a:noFill/>
          </p:spPr>
          <p:txBody>
            <a:bodyPr wrap="square" rtlCol="0">
              <a:spAutoFit/>
            </a:bodyPr>
            <a:lstStyle/>
            <a:p>
              <a:pPr algn="ctr" defTabSz="685800">
                <a:defRPr/>
              </a:pP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7590276">
              <a:off x="8006075" y="1162428"/>
              <a:ext cx="2025648" cy="641045"/>
            </a:xfrm>
            <a:prstGeom prst="rect">
              <a:avLst/>
            </a:prstGeom>
            <a:noFill/>
          </p:spPr>
          <p:txBody>
            <a:bodyPr wrap="square" rtlCol="0">
              <a:spAutoFit/>
            </a:bodyPr>
            <a:lstStyle/>
            <a:p>
              <a:pPr algn="ctr" defTabSz="685800">
                <a:defRPr/>
              </a:pPr>
              <a:r>
                <a:rPr lang="en-GB" sz="21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20155085">
              <a:off x="8917980" y="2171669"/>
              <a:ext cx="2025648" cy="712273"/>
            </a:xfrm>
            <a:prstGeom prst="rect">
              <a:avLst/>
            </a:prstGeom>
            <a:noFill/>
          </p:spPr>
          <p:txBody>
            <a:bodyPr wrap="square" rtlCol="0">
              <a:spAutoFit/>
            </a:bodyPr>
            <a:lstStyle/>
            <a:p>
              <a:pPr algn="ctr" defTabSz="685800">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9501114">
              <a:off x="5697322" y="3542471"/>
              <a:ext cx="2025648" cy="641045"/>
            </a:xfrm>
            <a:prstGeom prst="rect">
              <a:avLst/>
            </a:prstGeom>
            <a:noFill/>
          </p:spPr>
          <p:txBody>
            <a:bodyPr wrap="square" rtlCol="0">
              <a:spAutoFit/>
            </a:bodyPr>
            <a:lstStyle/>
            <a:p>
              <a:pPr algn="ctr" defTabSz="685800">
                <a:defRPr/>
              </a:pP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9</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6703311">
              <a:off x="6689915" y="4474522"/>
              <a:ext cx="2025648" cy="712273"/>
            </a:xfrm>
            <a:prstGeom prst="rect">
              <a:avLst/>
            </a:prstGeom>
            <a:noFill/>
          </p:spPr>
          <p:txBody>
            <a:bodyPr wrap="square" rtlCol="0">
              <a:spAutoFit/>
            </a:bodyPr>
            <a:lstStyle/>
            <a:p>
              <a:pPr algn="ctr" defTabSz="685800">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3829829">
              <a:off x="8019635" y="4268743"/>
              <a:ext cx="2025648" cy="1139637"/>
            </a:xfrm>
            <a:prstGeom prst="rect">
              <a:avLst/>
            </a:prstGeom>
            <a:noFill/>
          </p:spPr>
          <p:txBody>
            <a:bodyPr wrap="square" rtlCol="0">
              <a:spAutoFit/>
            </a:bodyPr>
            <a:lstStyle/>
            <a:p>
              <a:pPr algn="ctr" defTabSz="685800">
                <a:defRPr/>
              </a:pP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21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1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21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1321648">
              <a:off x="8940448" y="3573981"/>
              <a:ext cx="2025648" cy="641045"/>
            </a:xfrm>
            <a:prstGeom prst="rect">
              <a:avLst/>
            </a:prstGeom>
            <a:noFill/>
          </p:spPr>
          <p:txBody>
            <a:bodyPr wrap="square" rtlCol="0">
              <a:spAutoFit/>
            </a:bodyPr>
            <a:lstStyle/>
            <a:p>
              <a:pPr algn="ctr" defTabSz="685800">
                <a:defRPr/>
              </a:pPr>
              <a:r>
                <a:rPr lang="en-GB" sz="21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1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4" name="quay dung"/>
          <p:cNvSpPr/>
          <p:nvPr/>
        </p:nvSpPr>
        <p:spPr>
          <a:xfrm>
            <a:off x="6965768" y="4408902"/>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a:solidFill>
                  <a:prstClr val="white"/>
                </a:solidFill>
                <a:latin typeface="Tahoma" panose="020B0604030504040204" pitchFamily="34" charset="0"/>
                <a:ea typeface="Tahoma" panose="020B0604030504040204" pitchFamily="34" charset="0"/>
                <a:cs typeface="Tahoma" panose="020B0604030504040204" pitchFamily="34" charset="0"/>
              </a:rPr>
              <a:t>QUAY- DỪNG</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hlinkClick r:id="" action="ppaction://noaction"/>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998" y="358885"/>
            <a:ext cx="535781" cy="892969"/>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52783" y="1831286"/>
            <a:ext cx="1015661" cy="866298"/>
          </a:xfrm>
          <a:prstGeom prst="rect">
            <a:avLst/>
          </a:prstGeom>
        </p:spPr>
      </p:pic>
      <p:sp>
        <p:nvSpPr>
          <p:cNvPr id="30" name="Isosceles Triangle 2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1" name="Isosceles Triangle 30"/>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8" name="Isosceles Triangle 37"/>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9" name="Isosceles Triangle 38"/>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0" name="Isosceles Triangle 3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7" name="Isosceles Triangle 46"/>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8130403" y="1748173"/>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7" name="Heart 56">
            <a:hlinkClick r:id="" action="ppaction://noaction"/>
          </p:cNvPr>
          <p:cNvSpPr/>
          <p:nvPr/>
        </p:nvSpPr>
        <p:spPr>
          <a:xfrm rot="5400000">
            <a:off x="8513716" y="193993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 name="Arrow: Down 1">
            <a:hlinkClick r:id="rId15" action="ppaction://hlinksldjump"/>
            <a:extLst>
              <a:ext uri="{FF2B5EF4-FFF2-40B4-BE49-F238E27FC236}">
                <a16:creationId xmlns:a16="http://schemas.microsoft.com/office/drawing/2014/main" id="{2139EC8A-6E18-8A13-33E8-3B4CA1952731}"/>
              </a:ext>
            </a:extLst>
          </p:cNvPr>
          <p:cNvSpPr/>
          <p:nvPr/>
        </p:nvSpPr>
        <p:spPr>
          <a:xfrm>
            <a:off x="84604" y="4455041"/>
            <a:ext cx="467405" cy="63681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0"/>
                                        </p:tgtEl>
                                      </p:cBhvr>
                                    </p:animEffect>
                                    <p:set>
                                      <p:cBhvr>
                                        <p:cTn id="50" dur="1" fill="hold">
                                          <p:stCondLst>
                                            <p:cond delay="499"/>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2"/>
                                        </p:tgtEl>
                                      </p:cBhvr>
                                    </p:animEffect>
                                    <p:set>
                                      <p:cBhvr>
                                        <p:cTn id="55" dur="1" fill="hold">
                                          <p:stCondLst>
                                            <p:cond delay="499"/>
                                          </p:stCondLst>
                                        </p:cTn>
                                        <p:tgtEl>
                                          <p:spTgt spid="4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43"/>
                                        </p:tgtEl>
                                      </p:cBhvr>
                                    </p:animEffect>
                                    <p:set>
                                      <p:cBhvr>
                                        <p:cTn id="60" dur="1" fill="hold">
                                          <p:stCondLst>
                                            <p:cond delay="499"/>
                                          </p:stCondLst>
                                        </p:cTn>
                                        <p:tgtEl>
                                          <p:spTgt spid="4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0" nodeType="clickEffect">
                                  <p:stCondLst>
                                    <p:cond delay="0"/>
                                  </p:stCondLst>
                                  <p:childTnLst>
                                    <p:animEffect transition="out" filter="fade">
                                      <p:cBhvr>
                                        <p:cTn id="64" dur="500"/>
                                        <p:tgtEl>
                                          <p:spTgt spid="47"/>
                                        </p:tgtEl>
                                      </p:cBhvr>
                                    </p:animEffect>
                                    <p:set>
                                      <p:cBhvr>
                                        <p:cTn id="65" dur="1" fill="hold">
                                          <p:stCondLst>
                                            <p:cond delay="499"/>
                                          </p:stCondLst>
                                        </p:cTn>
                                        <p:tgtEl>
                                          <p:spTgt spid="4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0" nodeType="clickEffect">
                                  <p:stCondLst>
                                    <p:cond delay="0"/>
                                  </p:stCondLst>
                                  <p:childTnLst>
                                    <p:animEffect transition="out" filter="fad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1"/>
                                        </p:tgtEl>
                                      </p:cBhvr>
                                    </p:animEffect>
                                    <p:set>
                                      <p:cBhvr>
                                        <p:cTn id="85" dur="1" fill="hold">
                                          <p:stCondLst>
                                            <p:cond delay="499"/>
                                          </p:stCondLst>
                                        </p:cTn>
                                        <p:tgtEl>
                                          <p:spTgt spid="5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52"/>
                                        </p:tgtEl>
                                      </p:cBhvr>
                                    </p:animEffect>
                                    <p:set>
                                      <p:cBhvr>
                                        <p:cTn id="90" dur="1" fill="hold">
                                          <p:stCondLst>
                                            <p:cond delay="499"/>
                                          </p:stCondLst>
                                        </p:cTn>
                                        <p:tgtEl>
                                          <p:spTgt spid="5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53"/>
                                        </p:tgtEl>
                                      </p:cBhvr>
                                    </p:animEffect>
                                    <p:set>
                                      <p:cBhvr>
                                        <p:cTn id="95" dur="1" fill="hold">
                                          <p:stCondLst>
                                            <p:cond delay="499"/>
                                          </p:stCondLst>
                                        </p:cTn>
                                        <p:tgtEl>
                                          <p:spTgt spid="5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54"/>
                                        </p:tgtEl>
                                      </p:cBhvr>
                                    </p:animEffect>
                                    <p:set>
                                      <p:cBhvr>
                                        <p:cTn id="100" dur="1" fill="hold">
                                          <p:stCondLst>
                                            <p:cond delay="499"/>
                                          </p:stCondLst>
                                        </p:cTn>
                                        <p:tgtEl>
                                          <p:spTgt spid="5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56"/>
                                        </p:tgtEl>
                                      </p:cBhvr>
                                    </p:animEffect>
                                    <p:set>
                                      <p:cBhvr>
                                        <p:cTn id="110"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26"/>
                                        </p:tgtEl>
                                        <p:attrNameLst>
                                          <p:attrName>fillcolor</p:attrName>
                                        </p:attrNameLst>
                                      </p:cBhvr>
                                      <p:to>
                                        <a:srgbClr val="000000"/>
                                      </p:to>
                                    </p:animClr>
                                    <p:set>
                                      <p:cBhvr>
                                        <p:cTn id="116" dur="500" fill="hold"/>
                                        <p:tgtEl>
                                          <p:spTgt spid="26"/>
                                        </p:tgtEl>
                                        <p:attrNameLst>
                                          <p:attrName>fill.type</p:attrName>
                                        </p:attrNameLst>
                                      </p:cBhvr>
                                      <p:to>
                                        <p:strVal val="solid"/>
                                      </p:to>
                                    </p:set>
                                    <p:set>
                                      <p:cBhvr>
                                        <p:cTn id="11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27"/>
                                        </p:tgtEl>
                                        <p:attrNameLst>
                                          <p:attrName>fillcolor</p:attrName>
                                        </p:attrNameLst>
                                      </p:cBhvr>
                                      <p:to>
                                        <a:srgbClr val="000000"/>
                                      </p:to>
                                    </p:animClr>
                                    <p:set>
                                      <p:cBhvr>
                                        <p:cTn id="123" dur="500" fill="hold"/>
                                        <p:tgtEl>
                                          <p:spTgt spid="27"/>
                                        </p:tgtEl>
                                        <p:attrNameLst>
                                          <p:attrName>fill.type</p:attrName>
                                        </p:attrNameLst>
                                      </p:cBhvr>
                                      <p:to>
                                        <p:strVal val="solid"/>
                                      </p:to>
                                    </p:set>
                                    <p:set>
                                      <p:cBhvr>
                                        <p:cTn id="12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25" restart="whenNotActive" fill="hold" evtFilter="cancelBubble" nodeType="interactiveSeq">
                <p:stCondLst>
                  <p:cond evt="onClick" delay="0">
                    <p:tgtEl>
                      <p:spTgt spid="28"/>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500" fill="hold"/>
                                        <p:tgtEl>
                                          <p:spTgt spid="28"/>
                                        </p:tgtEl>
                                        <p:attrNameLst>
                                          <p:attrName>fillcolor</p:attrName>
                                        </p:attrNameLst>
                                      </p:cBhvr>
                                      <p:to>
                                        <a:srgbClr val="000000"/>
                                      </p:to>
                                    </p:animClr>
                                    <p:set>
                                      <p:cBhvr>
                                        <p:cTn id="130" dur="500" fill="hold"/>
                                        <p:tgtEl>
                                          <p:spTgt spid="28"/>
                                        </p:tgtEl>
                                        <p:attrNameLst>
                                          <p:attrName>fill.type</p:attrName>
                                        </p:attrNameLst>
                                      </p:cBhvr>
                                      <p:to>
                                        <p:strVal val="solid"/>
                                      </p:to>
                                    </p:set>
                                    <p:set>
                                      <p:cBhvr>
                                        <p:cTn id="13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32" restart="whenNotActive" fill="hold" evtFilter="cancelBubble" nodeType="interactiveSeq">
                <p:stCondLst>
                  <p:cond evt="onClick" delay="0">
                    <p:tgtEl>
                      <p:spTgt spid="35"/>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35"/>
                                        </p:tgtEl>
                                        <p:attrNameLst>
                                          <p:attrName>fillcolor</p:attrName>
                                        </p:attrNameLst>
                                      </p:cBhvr>
                                      <p:to>
                                        <a:srgbClr val="000000"/>
                                      </p:to>
                                    </p:animClr>
                                    <p:set>
                                      <p:cBhvr>
                                        <p:cTn id="137" dur="500" fill="hold"/>
                                        <p:tgtEl>
                                          <p:spTgt spid="35"/>
                                        </p:tgtEl>
                                        <p:attrNameLst>
                                          <p:attrName>fill.type</p:attrName>
                                        </p:attrNameLst>
                                      </p:cBhvr>
                                      <p:to>
                                        <p:strVal val="solid"/>
                                      </p:to>
                                    </p:set>
                                    <p:set>
                                      <p:cBhvr>
                                        <p:cTn id="1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39" restart="whenNotActive" fill="hold" evtFilter="cancelBubble" nodeType="interactiveSeq">
                <p:stCondLst>
                  <p:cond evt="onClick" delay="0">
                    <p:tgtEl>
                      <p:spTgt spid="36"/>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500" fill="hold"/>
                                        <p:tgtEl>
                                          <p:spTgt spid="36"/>
                                        </p:tgtEl>
                                        <p:attrNameLst>
                                          <p:attrName>fillcolor</p:attrName>
                                        </p:attrNameLst>
                                      </p:cBhvr>
                                      <p:to>
                                        <a:srgbClr val="000000"/>
                                      </p:to>
                                    </p:animClr>
                                    <p:set>
                                      <p:cBhvr>
                                        <p:cTn id="144" dur="500" fill="hold"/>
                                        <p:tgtEl>
                                          <p:spTgt spid="36"/>
                                        </p:tgtEl>
                                        <p:attrNameLst>
                                          <p:attrName>fill.type</p:attrName>
                                        </p:attrNameLst>
                                      </p:cBhvr>
                                      <p:to>
                                        <p:strVal val="solid"/>
                                      </p:to>
                                    </p:set>
                                    <p:set>
                                      <p:cBhvr>
                                        <p:cTn id="14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46" fill="hold" display="0">
                  <p:stCondLst>
                    <p:cond delay="indefinite"/>
                  </p:stCondLst>
                  <p:endCondLst>
                    <p:cond evt="onStopAudio" delay="0">
                      <p:tgtEl>
                        <p:sldTgt/>
                      </p:tgtEl>
                    </p:cond>
                  </p:endCondLst>
                </p:cTn>
                <p:tgtEl>
                  <p:spTgt spid="3"/>
                </p:tgtEl>
              </p:cMediaNode>
            </p:audio>
            <p:seq concurrent="1" nextAc="seek">
              <p:cTn id="147" restart="whenNotActive" fill="hold" evtFilter="cancelBubble" nodeType="interactiveSeq">
                <p:stCondLst>
                  <p:cond evt="onClick" delay="0">
                    <p:tgtEl>
                      <p:spTgt spid="24"/>
                    </p:tgtEl>
                  </p:cond>
                </p:stCondLst>
                <p:endSync evt="end" delay="0">
                  <p:rtn val="all"/>
                </p:endSync>
                <p:childTnLst>
                  <p:par>
                    <p:cTn id="148" fill="hold">
                      <p:stCondLst>
                        <p:cond delay="0"/>
                      </p:stCondLst>
                      <p:childTnLst>
                        <p:par>
                          <p:cTn id="149" fill="hold">
                            <p:stCondLst>
                              <p:cond delay="0"/>
                            </p:stCondLst>
                            <p:childTnLst>
                              <p:par>
                                <p:cTn id="150" presetID="8" presetClass="emph" presetSubtype="0" repeatCount="indefinite" fill="hold" nodeType="clickEffect">
                                  <p:stCondLst>
                                    <p:cond delay="0"/>
                                  </p:stCondLst>
                                  <p:endCondLst>
                                    <p:cond evt="onNext" delay="0">
                                      <p:tgtEl>
                                        <p:sldTgt/>
                                      </p:tgtEl>
                                    </p:cond>
                                  </p:endCondLst>
                                  <p:childTnLst>
                                    <p:animRot by="21600000">
                                      <p:cBhvr>
                                        <p:cTn id="151" dur="500" fill="hold"/>
                                        <p:tgtEl>
                                          <p:spTgt spid="13"/>
                                        </p:tgtEl>
                                        <p:attrNameLst>
                                          <p:attrName>r</p:attrName>
                                        </p:attrNameLst>
                                      </p:cBhvr>
                                    </p:animRot>
                                  </p:childTnLst>
                                </p:cTn>
                              </p:par>
                              <p:par>
                                <p:cTn id="152" presetID="1" presetClass="mediacall" presetSubtype="0" fill="hold" nodeType="withEffect">
                                  <p:stCondLst>
                                    <p:cond delay="0"/>
                                  </p:stCondLst>
                                  <p:childTnLst>
                                    <p:cmd type="call" cmd="playFrom(0.0)">
                                      <p:cBhvr>
                                        <p:cTn id="153" dur="30406" fill="hold"/>
                                        <p:tgtEl>
                                          <p:spTgt spid="3"/>
                                        </p:tgtEl>
                                      </p:cBhvr>
                                    </p:cmd>
                                  </p:childTnLst>
                                </p:cTn>
                              </p:par>
                            </p:childTnLst>
                          </p:cTn>
                        </p:par>
                      </p:childTnLst>
                    </p:cTn>
                  </p:par>
                  <p:par>
                    <p:cTn id="154" fill="hold">
                      <p:stCondLst>
                        <p:cond delay="indefinite"/>
                      </p:stCondLst>
                      <p:childTnLst>
                        <p:par>
                          <p:cTn id="155" fill="hold">
                            <p:stCondLst>
                              <p:cond delay="0"/>
                            </p:stCondLst>
                            <p:childTnLst>
                              <p:par>
                                <p:cTn id="156" presetID="2" presetClass="mediacall" presetSubtype="0" fill="hold" nodeType="clickEffect">
                                  <p:stCondLst>
                                    <p:cond delay="0"/>
                                  </p:stCondLst>
                                  <p:childTnLst>
                                    <p:cmd type="call" cmd="togglePause">
                                      <p:cBhvr>
                                        <p:cTn id="157" dur="1" fill="hold"/>
                                        <p:tgtEl>
                                          <p:spTgt spid="3"/>
                                        </p:tgtEl>
                                      </p:cBhvr>
                                    </p:cmd>
                                  </p:childTnLst>
                                </p:cTn>
                              </p:par>
                            </p:childTnLst>
                          </p:cTn>
                        </p:par>
                      </p:childTnLst>
                    </p:cTn>
                  </p:par>
                </p:childTnLst>
              </p:cTn>
              <p:nextCondLst>
                <p:cond evt="onClick" delay="0">
                  <p:tgtEl>
                    <p:spTgt spid="24"/>
                  </p:tgtEl>
                </p:cond>
              </p:nextCondLst>
            </p:seq>
          </p:childTnLst>
        </p:cTn>
      </p:par>
    </p:tnLst>
    <p:bldLst>
      <p:bldP spid="41" grpId="0"/>
      <p:bldP spid="30" grpId="0" animBg="1"/>
      <p:bldP spid="31" grpId="0" animBg="1"/>
      <p:bldP spid="32" grpId="0" animBg="1"/>
      <p:bldP spid="33" grpId="0" animBg="1"/>
      <p:bldP spid="34" grpId="0" animBg="1"/>
      <p:bldP spid="38" grpId="0" animBg="1"/>
      <p:bldP spid="39" grpId="0" animBg="1"/>
      <p:bldP spid="40"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F714483-5D33-B091-836D-70BC9F9462D8}"/>
              </a:ext>
            </a:extLst>
          </p:cNvPr>
          <p:cNvSpPr/>
          <p:nvPr/>
        </p:nvSpPr>
        <p:spPr>
          <a:xfrm>
            <a:off x="0" y="20285"/>
            <a:ext cx="9144000" cy="738664"/>
          </a:xfrm>
          <a:prstGeom prst="rect">
            <a:avLst/>
          </a:prstGeom>
          <a:solidFill>
            <a:srgbClr val="FFFF00"/>
          </a:solidFill>
        </p:spPr>
        <p:txBody>
          <a:bodyPr wrap="square">
            <a:spAutoFit/>
          </a:bodyPr>
          <a:lstStyle/>
          <a:p>
            <a:pPr algn="ctr"/>
            <a:r>
              <a:rPr lang="en-US" sz="2100" b="1">
                <a:ln/>
                <a:solidFill>
                  <a:srgbClr val="FF0000"/>
                </a:solidFill>
                <a:latin typeface="Times New Roman" panose="02020603050405020304" pitchFamily="18" charset="0"/>
                <a:cs typeface="Times New Roman" panose="02020603050405020304" pitchFamily="18" charset="0"/>
              </a:rPr>
              <a:t>BÀI 12: MỘT SỐ HỆ THỨC VỀ CẠNH VÀ GÓC TRONG TAM GIÁC VUÔNG VÀ ỨNG DỤNG (Tiết 2)</a:t>
            </a:r>
            <a:endParaRPr lang="en-US" sz="21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p:nvPr/>
            </p:nvSpPr>
            <p:spPr>
              <a:xfrm>
                <a:off x="152400" y="1352550"/>
                <a:ext cx="8839200" cy="563744"/>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Tính các góc hình thoi có hai đường chéo dài </a:t>
                </a:r>
                <a14:m>
                  <m:oMath xmlns:m="http://schemas.openxmlformats.org/officeDocument/2006/math">
                    <m:r>
                      <a:rPr lang="en-US" sz="2800" b="0" i="0" smtClean="0">
                        <a:latin typeface="Cambria Math" panose="02040503050406030204" pitchFamily="18" charset="0"/>
                        <a:cs typeface="Times New Roman" panose="02020603050405020304" pitchFamily="18" charset="0"/>
                      </a:rPr>
                      <m:t>2</m:t>
                    </m:r>
                    <m:rad>
                      <m:radPr>
                        <m:degHide m:val="on"/>
                        <m:ctrlPr>
                          <a:rPr lang="en-US" sz="2800" i="1" smtClean="0">
                            <a:latin typeface="Cambria Math" panose="02040503050406030204" pitchFamily="18" charset="0"/>
                            <a:cs typeface="Times New Roman" panose="02020603050405020304" pitchFamily="18" charset="0"/>
                          </a:rPr>
                        </m:ctrlPr>
                      </m:radPr>
                      <m:deg/>
                      <m:e>
                        <m:r>
                          <a:rPr lang="en-US" sz="2800" b="0" i="1" smtClean="0">
                            <a:latin typeface="Cambria Math" panose="02040503050406030204" pitchFamily="18" charset="0"/>
                            <a:cs typeface="Times New Roman" panose="02020603050405020304" pitchFamily="18" charset="0"/>
                          </a:rPr>
                          <m:t>3</m:t>
                        </m:r>
                      </m:e>
                    </m:rad>
                  </m:oMath>
                </a14:m>
                <a:r>
                  <a:rPr lang="en-US" sz="2800">
                    <a:latin typeface="Times New Roman" panose="02020603050405020304" pitchFamily="18" charset="0"/>
                    <a:cs typeface="Times New Roman" panose="02020603050405020304" pitchFamily="18" charset="0"/>
                  </a:rPr>
                  <a:t> và </a:t>
                </a:r>
                <a14:m>
                  <m:oMath xmlns:m="http://schemas.openxmlformats.org/officeDocument/2006/math">
                    <m:r>
                      <a:rPr lang="en-US" sz="2800" b="0" i="1" smtClean="0">
                        <a:latin typeface="Cambria Math" panose="02040503050406030204" pitchFamily="18" charset="0"/>
                        <a:cs typeface="Times New Roman" panose="02020603050405020304" pitchFamily="18" charset="0"/>
                      </a:rPr>
                      <m:t>2</m:t>
                    </m:r>
                  </m:oMath>
                </a14:m>
                <a:r>
                  <a:rPr lang="en-US" sz="2800">
                    <a:latin typeface="Times New Roman" panose="02020603050405020304" pitchFamily="18" charset="0"/>
                    <a:cs typeface="Times New Roman" panose="02020603050405020304" pitchFamily="18" charset="0"/>
                  </a:rPr>
                  <a:t>.</a:t>
                </a: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53ACE23-0900-A770-9501-BD5D69E0D3DB}"/>
                  </a:ext>
                </a:extLst>
              </p:cNvPr>
              <p:cNvSpPr txBox="1">
                <a:spLocks noRot="1" noChangeAspect="1" noMove="1" noResize="1" noEditPoints="1" noAdjustHandles="1" noChangeArrowheads="1" noChangeShapeType="1" noTextEdit="1"/>
              </p:cNvSpPr>
              <p:nvPr/>
            </p:nvSpPr>
            <p:spPr>
              <a:xfrm>
                <a:off x="152400" y="1352550"/>
                <a:ext cx="8839200" cy="563744"/>
              </a:xfrm>
              <a:prstGeom prst="rect">
                <a:avLst/>
              </a:prstGeom>
              <a:blipFill>
                <a:blip r:embed="rId5"/>
                <a:stretch>
                  <a:fillRect l="-1379" t="-4348" b="-30435"/>
                </a:stretch>
              </a:blipFill>
            </p:spPr>
            <p:txBody>
              <a:bodyPr/>
              <a:lstStyle/>
              <a:p>
                <a:r>
                  <a:rPr lang="en-US">
                    <a:noFill/>
                  </a:rPr>
                  <a:t> </a:t>
                </a:r>
              </a:p>
            </p:txBody>
          </p:sp>
        </mc:Fallback>
      </mc:AlternateContent>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152400" y="897592"/>
            <a:ext cx="4572000" cy="523220"/>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r>
              <a:rPr lang="en-US" sz="2800" b="1">
                <a:latin typeface="Times New Roman" panose="02020603050405020304" pitchFamily="18" charset="0"/>
                <a:cs typeface="Times New Roman" panose="02020603050405020304" pitchFamily="18" charset="0"/>
              </a:rPr>
              <a:t> </a:t>
            </a:r>
            <a:endParaRPr lang="en-US" sz="2800" b="1"/>
          </a:p>
        </p:txBody>
      </p:sp>
      <p:sp>
        <p:nvSpPr>
          <p:cNvPr id="3" name="Cloud Callout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D2E4767-BC06-3801-3703-0C7E89BB1FD5}"/>
              </a:ext>
            </a:extLst>
          </p:cNvPr>
          <p:cNvSpPr>
            <a:spLocks noChangeArrowheads="1"/>
          </p:cNvSpPr>
          <p:nvPr/>
        </p:nvSpPr>
        <p:spPr bwMode="auto">
          <a:xfrm>
            <a:off x="5181600" y="2422631"/>
            <a:ext cx="3962400" cy="1901719"/>
          </a:xfrm>
          <a:prstGeom prst="cloudCallout">
            <a:avLst>
              <a:gd name="adj1" fmla="val -39227"/>
              <a:gd name="adj2" fmla="val -65667"/>
            </a:avLst>
          </a:prstGeom>
          <a:solidFill>
            <a:schemeClr val="accent5">
              <a:lumMod val="40000"/>
              <a:lumOff val="60000"/>
            </a:schemeClr>
          </a:solidFill>
          <a:ln w="9525" algn="ctr">
            <a:solidFill>
              <a:schemeClr val="tx1"/>
            </a:solidFill>
            <a:round/>
            <a:headEnd/>
            <a:tailEnd/>
          </a:ln>
          <a:effectLst/>
        </p:spPr>
        <p:txBody>
          <a:bodyPr/>
          <a:lstStyle/>
          <a:p>
            <a:pPr algn="just" fontAlgn="base">
              <a:spcBef>
                <a:spcPct val="0"/>
              </a:spcBef>
              <a:spcAft>
                <a:spcPct val="0"/>
              </a:spcAft>
            </a:pPr>
            <a:r>
              <a:rPr lang="en-US" sz="2000">
                <a:latin typeface="Times New Roman" panose="02020603050405020304" pitchFamily="18" charset="0"/>
                <a:cs typeface="Times New Roman" panose="02020603050405020304" pitchFamily="18" charset="0"/>
              </a:rPr>
              <a:t>Hoạt động nhóm 6 HS. Thời gian tối đa để hoàn thành bài là 5 phút.</a:t>
            </a:r>
            <a:endParaRPr lang="vi-VN" sz="2400" spc="-50">
              <a:solidFill>
                <a:schemeClr val="tx1"/>
              </a:solidFill>
              <a:latin typeface="Times New Roman" panose="02020603050405020304" pitchFamily="18" charset="0"/>
              <a:cs typeface="Times New Roman" panose="02020603050405020304" pitchFamily="18" charset="0"/>
            </a:endParaRPr>
          </a:p>
        </p:txBody>
      </p:sp>
      <p:pic>
        <p:nvPicPr>
          <p:cNvPr id="5" name="5 Minutes timer (Đồng hồ đếm ngược 5 phút)" descr="OPL20U25GSXzBJYl68kk8uQGfFKzs7yb1M4KJWUiLk6ZEvGF+qCIPSnY57AbBFCvTW$2024 ID13 T9CTST nhan sp KNTT$ STT 116+K4lPs7H94VUqPe2XwIsfPRnrXQE//QTEXxb8/8N4CNc6FpgZahzpTjFhMzSA7T/nHJa11DE8Ng2TP3iAmRczFlmslSuUNOgUeb6yRvs0=">
            <a:hlinkClick r:id="" action="ppaction://media"/>
            <a:extLst>
              <a:ext uri="{FF2B5EF4-FFF2-40B4-BE49-F238E27FC236}">
                <a16:creationId xmlns:a16="http://schemas.microsoft.com/office/drawing/2014/main" id="{9BB94086-4326-FF78-0A31-09F9F47E152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72400" y="758949"/>
            <a:ext cx="1033629" cy="642581"/>
          </a:xfrm>
          <a:prstGeom prst="rect">
            <a:avLst/>
          </a:prstGeom>
        </p:spPr>
      </p:pic>
    </p:spTree>
    <p:extLst>
      <p:ext uri="{BB962C8B-B14F-4D97-AF65-F5344CB8AC3E}">
        <p14:creationId xmlns:p14="http://schemas.microsoft.com/office/powerpoint/2010/main" val="4544051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5"/>
                </p:tgtEl>
              </p:cMediaNode>
            </p:video>
          </p:childTnLst>
        </p:cTn>
      </p:par>
    </p:tnLst>
    <p:bldLst>
      <p:bldP spid="4" grpId="0"/>
      <p:bldP spid="8"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86B1CEA-18ED-E1AE-36ED-801D41EB2044}"/>
              </a:ext>
            </a:extLst>
          </p:cNvPr>
          <p:cNvSpPr txBox="1"/>
          <p:nvPr/>
        </p:nvSpPr>
        <p:spPr>
          <a:xfrm>
            <a:off x="37214" y="226948"/>
            <a:ext cx="4572000"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p>
          <a:p>
            <a:r>
              <a:rPr lang="en-US" sz="2800" b="1">
                <a:latin typeface="Times New Roman" panose="02020603050405020304" pitchFamily="18" charset="0"/>
                <a:cs typeface="Times New Roman" panose="02020603050405020304" pitchFamily="18" charset="0"/>
              </a:rPr>
              <a:t>Giải: </a:t>
            </a:r>
            <a:endParaRPr lang="en-US" sz="2800" b="1"/>
          </a:p>
        </p:txBody>
      </p:sp>
      <p:pic>
        <p:nvPicPr>
          <p:cNvPr id="7" name="Picture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13E55B7-E1FE-7F77-7040-D4A937EB6367}"/>
              </a:ext>
            </a:extLst>
          </p:cNvPr>
          <p:cNvPicPr>
            <a:picLocks noChangeAspect="1"/>
          </p:cNvPicPr>
          <p:nvPr/>
        </p:nvPicPr>
        <p:blipFill>
          <a:blip r:embed="rId3"/>
          <a:stretch>
            <a:fillRect/>
          </a:stretch>
        </p:blipFill>
        <p:spPr>
          <a:xfrm>
            <a:off x="3546843" y="0"/>
            <a:ext cx="3669040" cy="1817767"/>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C4DAF7E-5488-AD7C-6137-8D5F5386B2C2}"/>
                  </a:ext>
                </a:extLst>
              </p:cNvPr>
              <p:cNvSpPr txBox="1"/>
              <p:nvPr/>
            </p:nvSpPr>
            <p:spPr>
              <a:xfrm>
                <a:off x="30296" y="1534644"/>
                <a:ext cx="9640186" cy="566245"/>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Hình thoi </a:t>
                </a:r>
                <a14:m>
                  <m:oMath xmlns:m="http://schemas.openxmlformats.org/officeDocument/2006/math">
                    <m:r>
                      <a:rPr lang="en-US" sz="2700" b="0" i="1" smtClean="0">
                        <a:solidFill>
                          <a:prstClr val="black"/>
                        </a:solidFill>
                        <a:latin typeface="Cambria Math" panose="02040503050406030204" pitchFamily="18" charset="0"/>
                        <a:cs typeface="Times New Roman" panose="02020603050405020304" pitchFamily="18" charset="0"/>
                      </a:rPr>
                      <m:t>𝐴𝐵𝐶𝐷</m:t>
                    </m:r>
                  </m:oMath>
                </a14:m>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lang="en-US" sz="2700" noProof="0">
                    <a:latin typeface="Times New Roman" panose="02020603050405020304" pitchFamily="18" charset="0"/>
                    <a:cs typeface="Times New Roman" panose="02020603050405020304" pitchFamily="18" charset="0"/>
                  </a:rPr>
                  <a:t>có hai đường đường chéo</a:t>
                </a:r>
                <a14:m>
                  <m:oMath xmlns:m="http://schemas.openxmlformats.org/officeDocument/2006/math">
                    <m:r>
                      <a:rPr kumimoji="0" lang="en-US" sz="2700" b="0" i="0"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𝐴𝐶</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𝐵𝐷</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rad>
                      <m:radPr>
                        <m:degHide m:val="on"/>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radPr>
                      <m:deg/>
                      <m:e>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3</m:t>
                        </m:r>
                      </m:e>
                    </m:rad>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C4DAF7E-5488-AD7C-6137-8D5F5386B2C2}"/>
                  </a:ext>
                </a:extLst>
              </p:cNvPr>
              <p:cNvSpPr txBox="1">
                <a:spLocks noRot="1" noChangeAspect="1" noMove="1" noResize="1" noEditPoints="1" noAdjustHandles="1" noChangeArrowheads="1" noChangeShapeType="1" noTextEdit="1"/>
              </p:cNvSpPr>
              <p:nvPr/>
            </p:nvSpPr>
            <p:spPr>
              <a:xfrm>
                <a:off x="30296" y="1534644"/>
                <a:ext cx="9640186" cy="566245"/>
              </a:xfrm>
              <a:prstGeom prst="rect">
                <a:avLst/>
              </a:prstGeom>
              <a:blipFill>
                <a:blip r:embed="rId4"/>
                <a:stretch>
                  <a:fillRect l="-1202" t="-3226" b="-23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444FD0-64FA-6133-71F2-D5E7BEE02C0D}"/>
                  </a:ext>
                </a:extLst>
              </p:cNvPr>
              <p:cNvSpPr txBox="1"/>
              <p:nvPr/>
            </p:nvSpPr>
            <p:spPr>
              <a:xfrm>
                <a:off x="37214" y="2935565"/>
                <a:ext cx="5486400" cy="507831"/>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𝐴𝐵𝑂</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𝑂</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có:</a:t>
                </a:r>
              </a:p>
            </p:txBody>
          </p:sp>
        </mc:Choice>
        <mc:Fallback xmlns="">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444FD0-64FA-6133-71F2-D5E7BEE02C0D}"/>
                  </a:ext>
                </a:extLst>
              </p:cNvPr>
              <p:cNvSpPr txBox="1">
                <a:spLocks noRot="1" noChangeAspect="1" noMove="1" noResize="1" noEditPoints="1" noAdjustHandles="1" noChangeArrowheads="1" noChangeShapeType="1" noTextEdit="1"/>
              </p:cNvSpPr>
              <p:nvPr/>
            </p:nvSpPr>
            <p:spPr>
              <a:xfrm>
                <a:off x="37214" y="2935565"/>
                <a:ext cx="5486400" cy="507831"/>
              </a:xfrm>
              <a:prstGeom prst="rect">
                <a:avLst/>
              </a:prstGeom>
              <a:blipFill>
                <a:blip r:embed="rId5"/>
                <a:stretch>
                  <a:fillRect l="-2111" t="-12048" b="-301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A3699C8-3A5E-B74F-1C6A-E75942EEA0C1}"/>
                  </a:ext>
                </a:extLst>
              </p:cNvPr>
              <p:cNvSpPr txBox="1"/>
              <p:nvPr/>
            </p:nvSpPr>
            <p:spPr>
              <a:xfrm>
                <a:off x="1356" y="2078004"/>
                <a:ext cx="9670312" cy="507831"/>
              </a:xfrm>
              <a:prstGeom prst="rect">
                <a:avLst/>
              </a:prstGeom>
              <a:noFill/>
            </p:spPr>
            <p:txBody>
              <a:bodyPr wrap="square">
                <a:spAutoFit/>
              </a:bodyPr>
              <a:lstStyle/>
              <a:p>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7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7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𝐴𝐵𝐶𝐷</m:t>
                    </m:r>
                  </m:oMath>
                </a14:m>
                <a:r>
                  <a:rPr kumimoji="0" lang="en-US" sz="27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 là</a:t>
                </a:r>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hình thoi nên </a:t>
                </a:r>
                <a14:m>
                  <m:oMath xmlns:m="http://schemas.openxmlformats.org/officeDocument/2006/math">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𝐴𝐶</m:t>
                    </m:r>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𝐵𝐷</m:t>
                    </m:r>
                  </m:oMath>
                </a14:m>
                <a:r>
                  <a:rPr kumimoji="0" lang="en-US" sz="27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 tại trung</a:t>
                </a:r>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điểm </a:t>
                </a:r>
                <a14:m>
                  <m:oMath xmlns:m="http://schemas.openxmlformats.org/officeDocument/2006/math">
                    <m:r>
                      <a:rPr kumimoji="0" lang="en-US" sz="2700" b="0" i="1" u="none" strike="noStrike" kern="1200" cap="none" spc="0" normalizeH="0" noProof="0" smtClean="0">
                        <a:ln>
                          <a:noFill/>
                        </a:ln>
                        <a:solidFill>
                          <a:schemeClr val="tx1"/>
                        </a:solidFill>
                        <a:effectLst/>
                        <a:uLnTx/>
                        <a:uFillTx/>
                        <a:latin typeface="Cambria Math" panose="02040503050406030204" pitchFamily="18" charset="0"/>
                        <a:ea typeface="+mn-ea"/>
                        <a:cs typeface="Times New Roman" panose="02020603050405020304" pitchFamily="18" charset="0"/>
                      </a:rPr>
                      <m:t>𝑂</m:t>
                    </m:r>
                  </m:oMath>
                </a14:m>
                <a:r>
                  <a:rPr kumimoji="0" lang="en-US" sz="27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mỗi đường.</a:t>
                </a:r>
                <a:endParaRPr lang="en-US"/>
              </a:p>
            </p:txBody>
          </p:sp>
        </mc:Choice>
        <mc:Fallback xmlns="">
          <p:sp>
            <p:nvSpPr>
              <p:cNvPr id="15" name="TextBox 1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A3699C8-3A5E-B74F-1C6A-E75942EEA0C1}"/>
                  </a:ext>
                </a:extLst>
              </p:cNvPr>
              <p:cNvSpPr txBox="1">
                <a:spLocks noRot="1" noChangeAspect="1" noMove="1" noResize="1" noEditPoints="1" noAdjustHandles="1" noChangeArrowheads="1" noChangeShapeType="1" noTextEdit="1"/>
              </p:cNvSpPr>
              <p:nvPr/>
            </p:nvSpPr>
            <p:spPr>
              <a:xfrm>
                <a:off x="1356" y="2078004"/>
                <a:ext cx="9670312" cy="507831"/>
              </a:xfrm>
              <a:prstGeom prst="rect">
                <a:avLst/>
              </a:prstGeom>
              <a:blipFill>
                <a:blip r:embed="rId6"/>
                <a:stretch>
                  <a:fillRect l="-1197" t="-13253" b="-289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231D88-828F-A1A3-4713-3A7E2EECEB58}"/>
                  </a:ext>
                </a:extLst>
              </p:cNvPr>
              <p:cNvSpPr txBox="1"/>
              <p:nvPr/>
            </p:nvSpPr>
            <p:spPr>
              <a:xfrm>
                <a:off x="304800" y="3364774"/>
                <a:ext cx="4901608" cy="705386"/>
              </a:xfrm>
              <a:prstGeom prst="rect">
                <a:avLst/>
              </a:prstGeom>
              <a:noFill/>
            </p:spPr>
            <p:txBody>
              <a:bodyPr wrap="square">
                <a:spAutoFit/>
              </a:bodyPr>
              <a:lstStyle/>
              <a:p>
                <a:pPr lvl="0">
                  <a:defRPr/>
                </a:pPr>
                <a14:m>
                  <m:oMath xmlns:m="http://schemas.openxmlformats.org/officeDocument/2006/math">
                    <m:func>
                      <m:func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uncPr>
                      <m:fName>
                        <m:r>
                          <m:rPr>
                            <m:sty m:val="p"/>
                          </m:rPr>
                          <a:rPr kumimoji="0" lang="en-US" sz="27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tan</m:t>
                        </m:r>
                      </m:fName>
                      <m:e>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𝐴𝐵𝑂</m:t>
                            </m:r>
                          </m:e>
                        </m:acc>
                      </m:e>
                    </m:fun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𝐴𝑂</m:t>
                        </m:r>
                      </m:num>
                      <m:den>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𝐵𝑂</m:t>
                        </m:r>
                      </m:den>
                    </m:f>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fPr>
                      <m:num>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1</m:t>
                        </m:r>
                      </m:num>
                      <m:den>
                        <m:rad>
                          <m:radPr>
                            <m:degHide m:val="on"/>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m:t>
                            </m:r>
                          </m:e>
                        </m:rad>
                      </m:den>
                    </m:f>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𝐴𝐵𝑂</m:t>
                        </m:r>
                      </m:e>
                    </m:ac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30</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9" name="TextBox 1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231D88-828F-A1A3-4713-3A7E2EECEB58}"/>
                  </a:ext>
                </a:extLst>
              </p:cNvPr>
              <p:cNvSpPr txBox="1">
                <a:spLocks noRot="1" noChangeAspect="1" noMove="1" noResize="1" noEditPoints="1" noAdjustHandles="1" noChangeArrowheads="1" noChangeShapeType="1" noTextEdit="1"/>
              </p:cNvSpPr>
              <p:nvPr/>
            </p:nvSpPr>
            <p:spPr>
              <a:xfrm>
                <a:off x="304800" y="3364774"/>
                <a:ext cx="4901608" cy="705386"/>
              </a:xfrm>
              <a:prstGeom prst="rect">
                <a:avLst/>
              </a:prstGeom>
              <a:blipFill>
                <a:blip r:embed="rId7"/>
                <a:stretch>
                  <a:fillRect b="-43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7356913-7C4C-D6BD-7A6E-826F1B9A84A9}"/>
                  </a:ext>
                </a:extLst>
              </p:cNvPr>
              <p:cNvSpPr txBox="1"/>
              <p:nvPr/>
            </p:nvSpPr>
            <p:spPr>
              <a:xfrm>
                <a:off x="329609" y="4040052"/>
                <a:ext cx="5144385" cy="521810"/>
              </a:xfrm>
              <a:prstGeom prst="rect">
                <a:avLst/>
              </a:prstGeom>
              <a:noFill/>
            </p:spPr>
            <p:txBody>
              <a:bodyPr wrap="square">
                <a:spAutoFit/>
              </a:bodyPr>
              <a:lstStyle/>
              <a:p>
                <a14:m>
                  <m:oMath xmlns:m="http://schemas.openxmlformats.org/officeDocument/2006/math">
                    <m:acc>
                      <m:accPr>
                        <m:chr m:val="̂"/>
                        <m:ctrlP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accPr>
                      <m:e>
                        <m:r>
                          <a:rPr kumimoji="0" lang="en-US" sz="27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𝐴𝐵𝑂</m:t>
                        </m:r>
                      </m:e>
                    </m:acc>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14:m>
                  <m:oMath xmlns:m="http://schemas.openxmlformats.org/officeDocument/2006/math">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𝐵</m:t>
                        </m:r>
                        <m:r>
                          <a:rPr lang="en-US" sz="2700" b="0" i="1" smtClean="0">
                            <a:solidFill>
                              <a:prstClr val="black"/>
                            </a:solidFill>
                            <a:latin typeface="Cambria Math" panose="02040503050406030204" pitchFamily="18" charset="0"/>
                            <a:cs typeface="Times New Roman" panose="02020603050405020304" pitchFamily="18" charset="0"/>
                          </a:rPr>
                          <m:t>𝐴</m:t>
                        </m:r>
                        <m:r>
                          <a:rPr lang="en-US" sz="2700" i="1">
                            <a:solidFill>
                              <a:prstClr val="black"/>
                            </a:solidFill>
                            <a:latin typeface="Cambria Math" panose="02040503050406030204" pitchFamily="18" charset="0"/>
                            <a:cs typeface="Times New Roman" panose="02020603050405020304" pitchFamily="18" charset="0"/>
                          </a:rPr>
                          <m:t>𝑂</m:t>
                        </m:r>
                      </m:e>
                    </m:acc>
                  </m:oMath>
                </a14:m>
                <a:r>
                  <a:rPr lang="en-US" sz="2700">
                    <a:solidFill>
                      <a:prstClr val="black"/>
                    </a:solidFill>
                    <a:latin typeface="Times New Roman" panose="02020603050405020304" pitchFamily="18" charset="0"/>
                    <a:cs typeface="Times New Roman" panose="02020603050405020304" pitchFamily="18" charset="0"/>
                  </a:rPr>
                  <a:t>  </a:t>
                </a: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lang="en-US" sz="2700" i="1">
                        <a:solidFill>
                          <a:prstClr val="black"/>
                        </a:solidFill>
                        <a:latin typeface="Cambria Math" panose="02040503050406030204" pitchFamily="18" charset="0"/>
                        <a:cs typeface="Times New Roman" panose="02020603050405020304" pitchFamily="18" charset="0"/>
                      </a:rPr>
                      <m:t>9</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0</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lang="en-US" sz="2700" i="1">
                            <a:solidFill>
                              <a:prstClr val="black"/>
                            </a:solidFill>
                            <a:latin typeface="Cambria Math" panose="02040503050406030204" pitchFamily="18" charset="0"/>
                            <a:cs typeface="Times New Roman" panose="02020603050405020304" pitchFamily="18" charset="0"/>
                          </a:rPr>
                        </m:ctrlPr>
                      </m:accPr>
                      <m:e>
                        <m:r>
                          <a:rPr lang="en-US" sz="2700" i="1">
                            <a:solidFill>
                              <a:prstClr val="black"/>
                            </a:solidFill>
                            <a:latin typeface="Cambria Math" panose="02040503050406030204" pitchFamily="18" charset="0"/>
                            <a:cs typeface="Times New Roman" panose="02020603050405020304" pitchFamily="18" charset="0"/>
                          </a:rPr>
                          <m:t>𝐵</m:t>
                        </m:r>
                        <m:r>
                          <a:rPr lang="en-US" sz="2700" b="0" i="1" smtClean="0">
                            <a:solidFill>
                              <a:prstClr val="black"/>
                            </a:solidFill>
                            <a:latin typeface="Cambria Math" panose="02040503050406030204" pitchFamily="18" charset="0"/>
                            <a:cs typeface="Times New Roman" panose="02020603050405020304" pitchFamily="18" charset="0"/>
                          </a:rPr>
                          <m:t>𝐴</m:t>
                        </m:r>
                        <m:r>
                          <a:rPr lang="en-US" sz="2700" i="1">
                            <a:solidFill>
                              <a:prstClr val="black"/>
                            </a:solidFill>
                            <a:latin typeface="Cambria Math" panose="02040503050406030204" pitchFamily="18" charset="0"/>
                            <a:cs typeface="Times New Roman" panose="02020603050405020304" pitchFamily="18" charset="0"/>
                          </a:rPr>
                          <m:t>𝑂</m:t>
                        </m:r>
                      </m:e>
                    </m:acc>
                    <m:r>
                      <m:rPr>
                        <m:nor/>
                      </m:rPr>
                      <a:rPr lang="en-US" sz="2700">
                        <a:solidFill>
                          <a:prstClr val="black"/>
                        </a:solidFill>
                        <a:latin typeface="Times New Roman" panose="02020603050405020304" pitchFamily="18" charset="0"/>
                        <a:cs typeface="Times New Roman" panose="02020603050405020304" pitchFamily="18" charset="0"/>
                      </a:rPr>
                      <m:t> = </m:t>
                    </m:r>
                    <m:r>
                      <a:rPr lang="en-US" sz="2700" b="0" i="1" smtClean="0">
                        <a:solidFill>
                          <a:prstClr val="black"/>
                        </a:solidFill>
                        <a:latin typeface="Cambria Math" panose="02040503050406030204" pitchFamily="18" charset="0"/>
                        <a:cs typeface="Times New Roman" panose="02020603050405020304" pitchFamily="18" charset="0"/>
                      </a:rPr>
                      <m:t>6</m:t>
                    </m:r>
                    <m:r>
                      <a:rPr lang="en-US" sz="2700" i="1">
                        <a:solidFill>
                          <a:prstClr val="black"/>
                        </a:solidFill>
                        <a:latin typeface="Cambria Math" panose="02040503050406030204" pitchFamily="18" charset="0"/>
                        <a:cs typeface="Times New Roman" panose="02020603050405020304" pitchFamily="18" charset="0"/>
                      </a:rPr>
                      <m:t>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p>
            </p:txBody>
          </p:sp>
        </mc:Choice>
        <mc:Fallback xmlns="">
          <p:sp>
            <p:nvSpPr>
              <p:cNvPr id="25" name="TextBox 2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17356913-7C4C-D6BD-7A6E-826F1B9A84A9}"/>
                  </a:ext>
                </a:extLst>
              </p:cNvPr>
              <p:cNvSpPr txBox="1">
                <a:spLocks noRot="1" noChangeAspect="1" noMove="1" noResize="1" noEditPoints="1" noAdjustHandles="1" noChangeArrowheads="1" noChangeShapeType="1" noTextEdit="1"/>
              </p:cNvSpPr>
              <p:nvPr/>
            </p:nvSpPr>
            <p:spPr>
              <a:xfrm>
                <a:off x="329609" y="4040052"/>
                <a:ext cx="5144385" cy="521810"/>
              </a:xfrm>
              <a:prstGeom prst="rect">
                <a:avLst/>
              </a:prstGeom>
              <a:blipFill>
                <a:blip r:embed="rId8"/>
                <a:stretch>
                  <a:fillRect t="-10588" b="-2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866BDA8-0480-EEF9-ED4F-6C7FB38CB84D}"/>
                  </a:ext>
                </a:extLst>
              </p:cNvPr>
              <p:cNvSpPr txBox="1"/>
              <p:nvPr/>
            </p:nvSpPr>
            <p:spPr>
              <a:xfrm>
                <a:off x="57190" y="2471889"/>
                <a:ext cx="8782010" cy="682495"/>
              </a:xfrm>
              <a:prstGeom prst="rect">
                <a:avLst/>
              </a:prstGeom>
              <a:noFill/>
            </p:spPr>
            <p:txBody>
              <a:bodyPr wrap="square">
                <a:spAutoFit/>
              </a:bodyPr>
              <a:lstStyle/>
              <a:p>
                <a:pPr lvl="0">
                  <a:defRPr/>
                </a:pP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Suy ra</a:t>
                </a:r>
                <a:r>
                  <a:rPr kumimoji="0" lang="en-US" sz="27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700" noProof="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𝐴𝐵𝑂</m:t>
                    </m:r>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vuông tại </a:t>
                </a:r>
                <a14:m>
                  <m:oMath xmlns:m="http://schemas.openxmlformats.org/officeDocument/2006/math">
                    <m:r>
                      <a:rPr kumimoji="0" lang="en-US" sz="2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𝑂</m:t>
                    </m:r>
                  </m:oMath>
                </a14:m>
                <a:r>
                  <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và</a:t>
                </a:r>
                <a:r>
                  <a:rPr kumimoji="0" lang="en-US" sz="2700" b="0" i="0" u="none" strike="noStrike" kern="1200" cap="none" spc="0" normalizeH="0" noProof="0">
                    <a:ln>
                      <a:noFill/>
                    </a:ln>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𝐴𝑂</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f>
                      <m:fPr>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fPr>
                      <m:num>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𝐴𝐶</m:t>
                        </m:r>
                      </m:num>
                      <m:den>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den>
                    </m:f>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=1 ;</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𝐵𝑂</m:t>
                    </m:r>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f>
                      <m:fPr>
                        <m:ctrlP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ctrlPr>
                      </m:fPr>
                      <m:num>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𝐵𝐷</m:t>
                        </m:r>
                      </m:num>
                      <m:den>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2</m:t>
                        </m:r>
                      </m:den>
                    </m:f>
                    <m:r>
                      <a:rPr kumimoji="0" lang="en-US" sz="2700" b="0" i="1" u="none" strike="noStrike" kern="1200" cap="none" spc="0" normalizeH="0" noProof="0" smtClean="0">
                        <a:ln>
                          <a:noFill/>
                        </a:ln>
                        <a:effectLst/>
                        <a:uLnTx/>
                        <a:uFillTx/>
                        <a:latin typeface="Cambria Math" panose="02040503050406030204" pitchFamily="18" charset="0"/>
                        <a:cs typeface="Times New Roman" panose="02020603050405020304" pitchFamily="18" charset="0"/>
                      </a:rPr>
                      <m:t>=</m:t>
                    </m:r>
                    <m:rad>
                      <m:radPr>
                        <m:degHide m:val="on"/>
                        <m:ctrlPr>
                          <a:rPr lang="en-US" sz="2700" i="1">
                            <a:latin typeface="Cambria Math" panose="02040503050406030204" pitchFamily="18" charset="0"/>
                            <a:cs typeface="Times New Roman" panose="02020603050405020304" pitchFamily="18" charset="0"/>
                          </a:rPr>
                        </m:ctrlPr>
                      </m:radPr>
                      <m:deg/>
                      <m:e>
                        <m:r>
                          <a:rPr lang="en-US" sz="2700" i="1">
                            <a:latin typeface="Cambria Math" panose="02040503050406030204" pitchFamily="18" charset="0"/>
                            <a:cs typeface="Times New Roman" panose="02020603050405020304" pitchFamily="18" charset="0"/>
                          </a:rPr>
                          <m:t>3</m:t>
                        </m:r>
                      </m:e>
                    </m:rad>
                  </m:oMath>
                </a14:m>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866BDA8-0480-EEF9-ED4F-6C7FB38CB84D}"/>
                  </a:ext>
                </a:extLst>
              </p:cNvPr>
              <p:cNvSpPr txBox="1">
                <a:spLocks noRot="1" noChangeAspect="1" noMove="1" noResize="1" noEditPoints="1" noAdjustHandles="1" noChangeArrowheads="1" noChangeShapeType="1" noTextEdit="1"/>
              </p:cNvSpPr>
              <p:nvPr/>
            </p:nvSpPr>
            <p:spPr>
              <a:xfrm>
                <a:off x="57190" y="2471889"/>
                <a:ext cx="8782010" cy="682495"/>
              </a:xfrm>
              <a:prstGeom prst="rect">
                <a:avLst/>
              </a:prstGeom>
              <a:blipFill>
                <a:blip r:embed="rId9"/>
                <a:stretch>
                  <a:fillRect l="-1319" b="-9821"/>
                </a:stretch>
              </a:blipFill>
            </p:spPr>
            <p:txBody>
              <a:bodyPr/>
              <a:lstStyle/>
              <a:p>
                <a:r>
                  <a:rPr lang="en-US">
                    <a:noFill/>
                  </a:rPr>
                  <a:t> </a:t>
                </a:r>
              </a:p>
            </p:txBody>
          </p:sp>
        </mc:Fallback>
      </mc:AlternateContent>
    </p:spTree>
    <p:extLst>
      <p:ext uri="{BB962C8B-B14F-4D97-AF65-F5344CB8AC3E}">
        <p14:creationId xmlns:p14="http://schemas.microsoft.com/office/powerpoint/2010/main" val="240322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P spid="19" grpId="0"/>
      <p:bldP spid="2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C6EF7C8-67DD-7A65-912A-B2F1F5DB1339}"/>
              </a:ext>
            </a:extLst>
          </p:cNvPr>
          <p:cNvSpPr txBox="1"/>
          <p:nvPr/>
        </p:nvSpPr>
        <p:spPr>
          <a:xfrm>
            <a:off x="37214" y="226948"/>
            <a:ext cx="4572000"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Bài 4.11 </a:t>
            </a:r>
            <a:r>
              <a:rPr lang="en-US" sz="2800">
                <a:latin typeface="Times New Roman" panose="02020603050405020304" pitchFamily="18" charset="0"/>
                <a:cs typeface="Times New Roman" panose="02020603050405020304" pitchFamily="18" charset="0"/>
              </a:rPr>
              <a:t>(sgk/trang 78)</a:t>
            </a:r>
          </a:p>
          <a:p>
            <a:r>
              <a:rPr lang="en-US" sz="2800" b="1">
                <a:latin typeface="Times New Roman" panose="02020603050405020304" pitchFamily="18" charset="0"/>
                <a:cs typeface="Times New Roman" panose="02020603050405020304" pitchFamily="18" charset="0"/>
              </a:rPr>
              <a:t>Giải: </a:t>
            </a:r>
            <a:endParaRPr lang="en-US" sz="2800" b="1"/>
          </a:p>
        </p:txBody>
      </p:sp>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C4CBE22B-EE2C-22E7-69CF-54F8B2721A80}"/>
              </a:ext>
            </a:extLst>
          </p:cNvPr>
          <p:cNvPicPr>
            <a:picLocks noChangeAspect="1"/>
          </p:cNvPicPr>
          <p:nvPr/>
        </p:nvPicPr>
        <p:blipFill>
          <a:blip r:embed="rId2"/>
          <a:stretch>
            <a:fillRect/>
          </a:stretch>
        </p:blipFill>
        <p:spPr>
          <a:xfrm>
            <a:off x="3546843" y="0"/>
            <a:ext cx="3669040" cy="1817767"/>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C1AF8F7-EBA4-B481-9DAB-9BA67A06133A}"/>
                  </a:ext>
                </a:extLst>
              </p:cNvPr>
              <p:cNvSpPr txBox="1"/>
              <p:nvPr/>
            </p:nvSpPr>
            <p:spPr>
              <a:xfrm>
                <a:off x="37214" y="1793274"/>
                <a:ext cx="8878186" cy="1815882"/>
              </a:xfrm>
              <a:prstGeom prst="rect">
                <a:avLst/>
              </a:prstGeom>
              <a:noFill/>
            </p:spPr>
            <p:txBody>
              <a:bodyPr wrap="square" rtlCol="0">
                <a:spAutoFit/>
              </a:bodyPr>
              <a:lstStyle/>
              <a:p>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  </a:t>
                </a:r>
                <a14:m>
                  <m:oMath xmlns:m="http://schemas.openxmlformats.org/officeDocument/2006/math">
                    <m:r>
                      <a:rPr lang="en-US" sz="2800" b="0" i="1" smtClean="0">
                        <a:solidFill>
                          <a:srgbClr val="000000"/>
                        </a:solidFill>
                        <a:effectLst/>
                        <a:latin typeface="Cambria Math" panose="02040503050406030204" pitchFamily="18" charset="0"/>
                        <a:ea typeface="Calibri" panose="020F0502020204030204" pitchFamily="34" charset="0"/>
                      </a:rPr>
                      <m:t>𝐴𝐶</m:t>
                    </m:r>
                    <m:r>
                      <a:rPr lang="en-US" sz="2800" b="0" i="1" smtClean="0">
                        <a:solidFill>
                          <a:srgbClr val="000000"/>
                        </a:solidFill>
                        <a:effectLst/>
                        <a:latin typeface="Cambria Math" panose="02040503050406030204" pitchFamily="18" charset="0"/>
                        <a:ea typeface="Calibri" panose="020F0502020204030204" pitchFamily="34" charset="0"/>
                      </a:rPr>
                      <m:t>;</m:t>
                    </m:r>
                    <m:r>
                      <a:rPr lang="en-US" sz="2800" b="0" i="1" smtClean="0">
                        <a:solidFill>
                          <a:srgbClr val="000000"/>
                        </a:solidFill>
                        <a:effectLst/>
                        <a:latin typeface="Cambria Math" panose="02040503050406030204" pitchFamily="18" charset="0"/>
                        <a:ea typeface="Calibri" panose="020F0502020204030204" pitchFamily="34" charset="0"/>
                      </a:rPr>
                      <m:t>𝐵𝐷</m:t>
                    </m:r>
                    <m:r>
                      <a:rPr lang="en-US" sz="2800" b="0" i="1" smtClean="0">
                        <a:solidFill>
                          <a:srgbClr val="000000"/>
                        </a:solidFill>
                        <a:effectLst/>
                        <a:latin typeface="Cambria Math" panose="02040503050406030204" pitchFamily="18" charset="0"/>
                        <a:ea typeface="Calibri" panose="020F0502020204030204" pitchFamily="34" charset="0"/>
                      </a:rPr>
                      <m:t> </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 các đường chéo của hình thoi </a:t>
                </a:r>
                <a14:m>
                  <m:oMath xmlns:m="http://schemas.openxmlformats.org/officeDocument/2006/math">
                    <m:r>
                      <a:rPr lang="en-US" sz="2800" b="0" i="1" smtClean="0">
                        <a:solidFill>
                          <a:srgbClr val="000000"/>
                        </a:solidFill>
                        <a:effectLst/>
                        <a:latin typeface="Cambria Math" panose="02040503050406030204" pitchFamily="18" charset="0"/>
                        <a:ea typeface="Calibri" panose="020F0502020204030204" pitchFamily="34" charset="0"/>
                      </a:rPr>
                      <m:t>𝐴𝐵𝐶𝐷</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nên </a:t>
                </a:r>
                <a14:m>
                  <m:oMath xmlns:m="http://schemas.openxmlformats.org/officeDocument/2006/math">
                    <m:r>
                      <a:rPr lang="en-US" sz="2800" i="1">
                        <a:solidFill>
                          <a:srgbClr val="000000"/>
                        </a:solidFill>
                        <a:latin typeface="Cambria Math" panose="02040503050406030204" pitchFamily="18" charset="0"/>
                        <a:ea typeface="Calibri" panose="020F0502020204030204" pitchFamily="34" charset="0"/>
                      </a:rPr>
                      <m:t>𝐴𝐶</m:t>
                    </m:r>
                    <m:r>
                      <a:rPr lang="en-US" sz="2800" i="1">
                        <a:solidFill>
                          <a:srgbClr val="000000"/>
                        </a:solidFill>
                        <a:latin typeface="Cambria Math" panose="02040503050406030204" pitchFamily="18" charset="0"/>
                        <a:ea typeface="Calibri" panose="020F0502020204030204" pitchFamily="34" charset="0"/>
                      </a:rPr>
                      <m:t>;</m:t>
                    </m:r>
                    <m:r>
                      <a:rPr lang="en-US" sz="2800" i="1">
                        <a:solidFill>
                          <a:srgbClr val="000000"/>
                        </a:solidFill>
                        <a:latin typeface="Cambria Math" panose="02040503050406030204" pitchFamily="18" charset="0"/>
                        <a:ea typeface="Calibri" panose="020F0502020204030204" pitchFamily="34" charset="0"/>
                      </a:rPr>
                      <m:t>𝐵𝐷</m:t>
                    </m:r>
                  </m:oMath>
                </a14:m>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là các phân giác</a:t>
                </a:r>
                <a:r>
                  <a:rPr lang="en-US" sz="2800" spc="-3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các góc của hình thoi, và</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góc đối của hình thoi thì bằng nhau do đó:</a:t>
                </a:r>
              </a:p>
              <a:p>
                <a:endParaRPr lang="en-US" sz="2800">
                  <a:latin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C1AF8F7-EBA4-B481-9DAB-9BA67A06133A}"/>
                  </a:ext>
                </a:extLst>
              </p:cNvPr>
              <p:cNvSpPr txBox="1">
                <a:spLocks noRot="1" noChangeAspect="1" noMove="1" noResize="1" noEditPoints="1" noAdjustHandles="1" noChangeArrowheads="1" noChangeShapeType="1" noTextEdit="1"/>
              </p:cNvSpPr>
              <p:nvPr/>
            </p:nvSpPr>
            <p:spPr>
              <a:xfrm>
                <a:off x="37214" y="1793274"/>
                <a:ext cx="8878186" cy="1815882"/>
              </a:xfrm>
              <a:prstGeom prst="rect">
                <a:avLst/>
              </a:prstGeom>
              <a:blipFill>
                <a:blip r:embed="rId3"/>
                <a:stretch>
                  <a:fillRect l="-1373" t="-33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CC4D806-B1E6-55CA-9E1E-031C09A34071}"/>
                  </a:ext>
                </a:extLst>
              </p:cNvPr>
              <p:cNvSpPr txBox="1"/>
              <p:nvPr/>
            </p:nvSpPr>
            <p:spPr>
              <a:xfrm>
                <a:off x="181890" y="3084762"/>
                <a:ext cx="7209509" cy="537583"/>
              </a:xfrm>
              <a:prstGeom prst="rect">
                <a:avLst/>
              </a:prstGeom>
              <a:noFill/>
            </p:spPr>
            <p:txBody>
              <a:bodyPr wrap="square">
                <a:spAutoFit/>
              </a:bodyPr>
              <a:lstStyle/>
              <a:p>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𝐴</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𝐷𝐶</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𝐴𝐵𝐶</m:t>
                        </m:r>
                      </m:e>
                    </m:acc>
                  </m:oMath>
                </a14:m>
                <a:r>
                  <a:rPr lang="en-US" sz="280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lang="en-US" sz="2800" b="0" i="0" smtClean="0">
                        <a:solidFill>
                          <a:prstClr val="black"/>
                        </a:solidFill>
                        <a:latin typeface="Cambria Math" panose="02040503050406030204" pitchFamily="18" charset="0"/>
                        <a:cs typeface="Times New Roman" panose="02020603050405020304" pitchFamily="18" charset="0"/>
                      </a:rPr>
                      <m:t>2.</m:t>
                    </m:r>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𝐴𝐵</m:t>
                        </m:r>
                        <m:r>
                          <a:rPr lang="en-US" sz="2800" b="0" i="1" smtClean="0">
                            <a:solidFill>
                              <a:prstClr val="black"/>
                            </a:solidFill>
                            <a:latin typeface="Cambria Math" panose="02040503050406030204" pitchFamily="18" charset="0"/>
                            <a:cs typeface="Times New Roman" panose="02020603050405020304" pitchFamily="18" charset="0"/>
                          </a:rPr>
                          <m:t>𝑂</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2 . 30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cs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60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a:p>
            </p:txBody>
          </p:sp>
        </mc:Choice>
        <mc:Fallback xmlns="">
          <p:sp>
            <p:nvSpPr>
              <p:cNvPr id="36" name="TextBox 3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CC4D806-B1E6-55CA-9E1E-031C09A34071}"/>
                  </a:ext>
                </a:extLst>
              </p:cNvPr>
              <p:cNvSpPr txBox="1">
                <a:spLocks noRot="1" noChangeAspect="1" noMove="1" noResize="1" noEditPoints="1" noAdjustHandles="1" noChangeArrowheads="1" noChangeShapeType="1" noTextEdit="1"/>
              </p:cNvSpPr>
              <p:nvPr/>
            </p:nvSpPr>
            <p:spPr>
              <a:xfrm>
                <a:off x="181890" y="3084762"/>
                <a:ext cx="7209509" cy="537583"/>
              </a:xfrm>
              <a:prstGeom prst="rect">
                <a:avLst/>
              </a:prstGeom>
              <a:blipFill>
                <a:blip r:embed="rId4"/>
                <a:stretch>
                  <a:fillRect t="-10227"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EC5C4C1-88E2-EBDB-F78C-91B37A29A8E7}"/>
                  </a:ext>
                </a:extLst>
              </p:cNvPr>
              <p:cNvSpPr txBox="1"/>
              <p:nvPr/>
            </p:nvSpPr>
            <p:spPr>
              <a:xfrm>
                <a:off x="165100" y="3661912"/>
                <a:ext cx="6769100" cy="537583"/>
              </a:xfrm>
              <a:prstGeom prst="rect">
                <a:avLst/>
              </a:prstGeom>
              <a:noFill/>
            </p:spPr>
            <p:txBody>
              <a:bodyPr wrap="square">
                <a:spAutoFit/>
              </a:bodyPr>
              <a:lstStyle/>
              <a:p>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acc>
                      <m:accPr>
                        <m: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𝐵</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𝐶𝐷</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cs typeface="Times New Roman" panose="02020603050405020304" pitchFamily="18" charset="0"/>
                  </a:rPr>
                  <a:t>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𝐵𝐴𝐷</m:t>
                        </m:r>
                      </m:e>
                    </m:acc>
                  </m:oMath>
                </a14:m>
                <a:r>
                  <a:rPr lang="en-US" sz="2800">
                    <a:solidFill>
                      <a:prstClr val="black"/>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lang="en-US" sz="2800" b="0" i="0" smtClean="0">
                        <a:solidFill>
                          <a:prstClr val="black"/>
                        </a:solidFill>
                        <a:latin typeface="Cambria Math" panose="02040503050406030204" pitchFamily="18" charset="0"/>
                        <a:cs typeface="Times New Roman" panose="02020603050405020304" pitchFamily="18" charset="0"/>
                      </a:rPr>
                      <m:t>2.</m:t>
                    </m:r>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m:t>
                        </m:r>
                        <m:r>
                          <a:rPr lang="en-US" sz="2800" b="0" i="1" smtClean="0">
                            <a:solidFill>
                              <a:prstClr val="black"/>
                            </a:solidFill>
                            <a:latin typeface="Cambria Math" panose="02040503050406030204" pitchFamily="18" charset="0"/>
                            <a:cs typeface="Times New Roman" panose="02020603050405020304" pitchFamily="18" charset="0"/>
                          </a:rPr>
                          <m:t>𝐴𝑂</m:t>
                        </m:r>
                      </m:e>
                    </m:acc>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2 . </m:t>
                    </m:r>
                    <m:r>
                      <a:rPr lang="en-US" sz="2800" b="0" i="1" smtClean="0">
                        <a:solidFill>
                          <a:prstClr val="black"/>
                        </a:solidFill>
                        <a:latin typeface="Cambria Math" panose="02040503050406030204" pitchFamily="18" charset="0"/>
                        <a:cs typeface="Times New Roman" panose="02020603050405020304" pitchFamily="18" charset="0"/>
                      </a:rPr>
                      <m:t>6</m:t>
                    </m:r>
                    <m:r>
                      <a:rPr lang="en-US" sz="2800" i="1">
                        <a:solidFill>
                          <a:prstClr val="black"/>
                        </a:solidFill>
                        <a:latin typeface="Cambria Math" panose="02040503050406030204" pitchFamily="18" charset="0"/>
                        <a:cs typeface="Times New Roman" panose="02020603050405020304" pitchFamily="18" charset="0"/>
                      </a:rPr>
                      <m:t>0</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a:solidFill>
                      <a:prstClr val="black"/>
                    </a:solidFill>
                    <a:latin typeface="Times New Roman" panose="02020603050405020304" pitchFamily="18" charset="0"/>
                    <a:cs typeface="Times New Roman" panose="02020603050405020304" pitchFamily="18" charset="0"/>
                  </a:rPr>
                  <a:t>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120</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a:p>
            </p:txBody>
          </p:sp>
        </mc:Choice>
        <mc:Fallback xmlns="">
          <p:sp>
            <p:nvSpPr>
              <p:cNvPr id="41" name="TextBox 4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AEC5C4C1-88E2-EBDB-F78C-91B37A29A8E7}"/>
                  </a:ext>
                </a:extLst>
              </p:cNvPr>
              <p:cNvSpPr txBox="1">
                <a:spLocks noRot="1" noChangeAspect="1" noMove="1" noResize="1" noEditPoints="1" noAdjustHandles="1" noChangeArrowheads="1" noChangeShapeType="1" noTextEdit="1"/>
              </p:cNvSpPr>
              <p:nvPr/>
            </p:nvSpPr>
            <p:spPr>
              <a:xfrm>
                <a:off x="165100" y="3661912"/>
                <a:ext cx="6769100" cy="537583"/>
              </a:xfrm>
              <a:prstGeom prst="rect">
                <a:avLst/>
              </a:prstGeom>
              <a:blipFill>
                <a:blip r:embed="rId5"/>
                <a:stretch>
                  <a:fillRect t="-11364" b="-29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AE38E8E-BCF3-47BA-CB54-325047AC73B5}"/>
                  </a:ext>
                </a:extLst>
              </p:cNvPr>
              <p:cNvSpPr txBox="1"/>
              <p:nvPr/>
            </p:nvSpPr>
            <p:spPr>
              <a:xfrm>
                <a:off x="181891" y="4173117"/>
                <a:ext cx="9640186" cy="507831"/>
              </a:xfrm>
              <a:prstGeom prst="rect">
                <a:avLst/>
              </a:prstGeom>
              <a:noFill/>
            </p:spPr>
            <p:txBody>
              <a:bodyPr wrap="square">
                <a:spAutoFit/>
              </a:bodyPr>
              <a:lstStyle/>
              <a:p>
                <a:pPr lvl="0">
                  <a:defRPr/>
                </a:pPr>
                <a:r>
                  <a:rPr lang="en-US" sz="2700">
                    <a:solidFill>
                      <a:prstClr val="black"/>
                    </a:solidFill>
                    <a:latin typeface="Times New Roman" panose="02020603050405020304" pitchFamily="18" charset="0"/>
                    <a:cs typeface="Times New Roman" panose="02020603050405020304" pitchFamily="18" charset="0"/>
                  </a:rPr>
                  <a:t>Vậy, các góc của hình thoi có số đo là </a:t>
                </a:r>
                <a14:m>
                  <m:oMath xmlns:m="http://schemas.openxmlformats.org/officeDocument/2006/math">
                    <m:r>
                      <a:rPr lang="en-US" sz="2700" i="1">
                        <a:solidFill>
                          <a:prstClr val="black"/>
                        </a:solidFill>
                        <a:latin typeface="Cambria Math" panose="02040503050406030204" pitchFamily="18" charset="0"/>
                        <a:cs typeface="Times New Roman" panose="02020603050405020304" pitchFamily="18" charset="0"/>
                      </a:rPr>
                      <m:t>60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7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r>
                      <a:rPr lang="en-US" sz="2700" i="1" smtClean="0">
                        <a:solidFill>
                          <a:prstClr val="black"/>
                        </a:solidFill>
                        <a:latin typeface="Cambria Math" panose="02040503050406030204" pitchFamily="18" charset="0"/>
                        <a:cs typeface="Times New Roman" panose="02020603050405020304" pitchFamily="18" charset="0"/>
                      </a:rPr>
                      <m:t>1</m:t>
                    </m:r>
                    <m:r>
                      <a:rPr lang="en-US" sz="2700" b="0" i="1" smtClean="0">
                        <a:solidFill>
                          <a:prstClr val="black"/>
                        </a:solidFill>
                        <a:latin typeface="Cambria Math" panose="02040503050406030204" pitchFamily="18" charset="0"/>
                        <a:cs typeface="Times New Roman" panose="02020603050405020304" pitchFamily="18" charset="0"/>
                      </a:rPr>
                      <m:t>2</m:t>
                    </m:r>
                    <m:r>
                      <a:rPr lang="en-US" sz="2700" i="1">
                        <a:solidFill>
                          <a:prstClr val="black"/>
                        </a:solidFill>
                        <a:latin typeface="Cambria Math" panose="02040503050406030204" pitchFamily="18" charset="0"/>
                        <a:cs typeface="Times New Roman" panose="02020603050405020304" pitchFamily="18" charset="0"/>
                      </a:rPr>
                      <m:t>0</m:t>
                    </m:r>
                    <m:r>
                      <a:rPr lang="en-US" sz="2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700">
                    <a:solidFill>
                      <a:prstClr val="black"/>
                    </a:solidFill>
                    <a:latin typeface="Times New Roman" panose="02020603050405020304" pitchFamily="18" charset="0"/>
                    <a:cs typeface="Times New Roman" panose="02020603050405020304" pitchFamily="18" charset="0"/>
                  </a:rPr>
                  <a:t>. </a:t>
                </a:r>
                <a:endParaRPr kumimoji="0" lang="en-US" sz="27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mc:Choice>
        <mc:Fallback xmlns="">
          <p:sp>
            <p:nvSpPr>
              <p:cNvPr id="42" name="TextBox 4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7AE38E8E-BCF3-47BA-CB54-325047AC73B5}"/>
                  </a:ext>
                </a:extLst>
              </p:cNvPr>
              <p:cNvSpPr txBox="1">
                <a:spLocks noRot="1" noChangeAspect="1" noMove="1" noResize="1" noEditPoints="1" noAdjustHandles="1" noChangeArrowheads="1" noChangeShapeType="1" noTextEdit="1"/>
              </p:cNvSpPr>
              <p:nvPr/>
            </p:nvSpPr>
            <p:spPr>
              <a:xfrm>
                <a:off x="181891" y="4173117"/>
                <a:ext cx="9640186" cy="507831"/>
              </a:xfrm>
              <a:prstGeom prst="rect">
                <a:avLst/>
              </a:prstGeom>
              <a:blipFill>
                <a:blip r:embed="rId6"/>
                <a:stretch>
                  <a:fillRect l="-1202" t="-12048" b="-30120"/>
                </a:stretch>
              </a:blipFill>
            </p:spPr>
            <p:txBody>
              <a:bodyPr/>
              <a:lstStyle/>
              <a:p>
                <a:r>
                  <a:rPr lang="en-US">
                    <a:noFill/>
                  </a:rPr>
                  <a:t> </a:t>
                </a:r>
              </a:p>
            </p:txBody>
          </p:sp>
        </mc:Fallback>
      </mc:AlternateContent>
    </p:spTree>
    <p:extLst>
      <p:ext uri="{BB962C8B-B14F-4D97-AF65-F5344CB8AC3E}">
        <p14:creationId xmlns:p14="http://schemas.microsoft.com/office/powerpoint/2010/main" val="10434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6" grpId="0"/>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pic>
        <p:nvPicPr>
          <p:cNvPr id="4" name="Google Shape;213;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76200" y="1123950"/>
            <a:ext cx="3071795" cy="2438401"/>
          </a:xfrm>
          <a:prstGeom prst="rect">
            <a:avLst/>
          </a:prstGeom>
          <a:noFill/>
          <a:ln>
            <a:noFill/>
          </a:ln>
        </p:spPr>
      </p:pic>
      <p:sp>
        <p:nvSpPr>
          <p:cNvPr id="5" name="Google Shape;214;p2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A68ACEA-3938-617C-DF6C-B9D82AE7B6EC}"/>
              </a:ext>
            </a:extLst>
          </p:cNvPr>
          <p:cNvSpPr txBox="1"/>
          <p:nvPr/>
        </p:nvSpPr>
        <p:spPr>
          <a:xfrm>
            <a:off x="2438400" y="251059"/>
            <a:ext cx="5777166" cy="561662"/>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3200" b="1" kern="0" dirty="0">
                <a:solidFill>
                  <a:srgbClr val="FF0000"/>
                </a:solidFill>
                <a:latin typeface="Times New Roman"/>
                <a:ea typeface="Times New Roman"/>
                <a:cs typeface="Times New Roman"/>
                <a:sym typeface="Times New Roman"/>
              </a:rPr>
              <a:t>HƯỚNG </a:t>
            </a:r>
            <a:r>
              <a:rPr lang="en-US" sz="3200" b="1" kern="0">
                <a:solidFill>
                  <a:srgbClr val="FF0000"/>
                </a:solidFill>
                <a:latin typeface="Times New Roman"/>
                <a:ea typeface="Times New Roman"/>
                <a:cs typeface="Times New Roman"/>
                <a:sym typeface="Times New Roman"/>
              </a:rPr>
              <a:t>DẪN HỌC Ở </a:t>
            </a:r>
            <a:r>
              <a:rPr lang="en-US" sz="3200" b="1" kern="0" dirty="0">
                <a:solidFill>
                  <a:srgbClr val="FF0000"/>
                </a:solidFill>
                <a:latin typeface="Times New Roman"/>
                <a:ea typeface="Times New Roman"/>
                <a:cs typeface="Times New Roman"/>
                <a:sym typeface="Times New Roman"/>
              </a:rPr>
              <a:t>NHÀ</a:t>
            </a:r>
            <a:endParaRPr sz="1200" kern="0" dirty="0">
              <a:solidFill>
                <a:srgbClr val="000000"/>
              </a:solidFill>
              <a:latin typeface="Arial"/>
              <a:cs typeface="Arial"/>
              <a:sym typeface="Arial"/>
            </a:endParaRPr>
          </a:p>
        </p:txBody>
      </p:sp>
      <p:sp>
        <p:nvSpPr>
          <p:cNvPr id="6"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23A46C90-8605-0A5E-6F29-92C5F343AD8B}"/>
              </a:ext>
            </a:extLst>
          </p:cNvPr>
          <p:cNvSpPr/>
          <p:nvPr/>
        </p:nvSpPr>
        <p:spPr>
          <a:xfrm>
            <a:off x="3147995" y="1313552"/>
            <a:ext cx="5891074" cy="1938992"/>
          </a:xfrm>
          <a:prstGeom prst="rect">
            <a:avLst/>
          </a:prstGeom>
        </p:spPr>
        <p:txBody>
          <a:bodyPr wrap="square">
            <a:spAutoFit/>
          </a:bodyPr>
          <a:lstStyle/>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Ôn lại công thức hệ thức liên hệ giữa cạnh và góc trong tam giác vuông.</a:t>
            </a: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Times New Roman" panose="02020603050405020304" pitchFamily="18" charset="0"/>
                <a:cs typeface="Arial"/>
                <a:sym typeface="Arial"/>
              </a:rPr>
              <a:t>Làm bài tập 4.13 SGK trang 78.</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a:p>
            <a:pPr marL="342900" indent="-342900" defTabSz="685800">
              <a:buClr>
                <a:srgbClr val="000000"/>
              </a:buClr>
              <a:buFont typeface="Wingdings" panose="05000000000000000000" pitchFamily="2" charset="2"/>
              <a:buChar char="q"/>
            </a:pPr>
            <a:r>
              <a:rPr lang="en-US" sz="2400" kern="0">
                <a:solidFill>
                  <a:srgbClr val="000000"/>
                </a:solidFill>
                <a:latin typeface="Times New Roman" panose="02020603050405020304" pitchFamily="18" charset="0"/>
                <a:ea typeface="Calibri" panose="020F0502020204030204" pitchFamily="34" charset="0"/>
                <a:cs typeface="Arial"/>
                <a:sym typeface="Arial"/>
              </a:rPr>
              <a:t>Tìm hiểu trước bài 12 mục “Giải tam giác vuông”</a:t>
            </a:r>
            <a:endParaRPr lang="en-US" sz="2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96088C9-A8F9-491E-B242-9733E9906C55}"/>
              </a:ext>
            </a:extLst>
          </p:cNvPr>
          <p:cNvSpPr/>
          <p:nvPr/>
        </p:nvSpPr>
        <p:spPr>
          <a:xfrm>
            <a:off x="1746826" y="1091467"/>
            <a:ext cx="5981446" cy="1985159"/>
          </a:xfrm>
          <a:prstGeom prst="rect">
            <a:avLst/>
          </a:prstGeom>
          <a:noFill/>
        </p:spPr>
        <p:txBody>
          <a:bodyPr wrap="none" lIns="68580" tIns="34290" rIns="68580" bIns="34290">
            <a:spAutoFit/>
            <a:scene3d>
              <a:camera prst="orthographicFront"/>
              <a:lightRig rig="threePt" dir="t"/>
            </a:scene3d>
            <a:sp3d extrusionH="57150">
              <a:bevelT w="57150" h="38100" prst="hardEdge"/>
            </a:sp3d>
          </a:bodyPr>
          <a:lstStyle/>
          <a:p>
            <a:pPr algn="ctr">
              <a:defRPr/>
            </a:pPr>
            <a:r>
              <a:rPr lang="en-US" sz="12450" b="1">
                <a:ln w="22225">
                  <a:solidFill>
                    <a:srgbClr val="BD582C"/>
                  </a:solidFill>
                  <a:prstDash val="solid"/>
                </a:ln>
                <a:solidFill>
                  <a:srgbClr val="FF0000"/>
                </a:solidFill>
                <a:latin typeface="Tw Cen MT" panose="020B0602020104020603"/>
              </a:rPr>
              <a:t>T</a:t>
            </a:r>
            <a:r>
              <a:rPr lang="en-US" sz="12450" b="1">
                <a:ln w="22225">
                  <a:solidFill>
                    <a:srgbClr val="BD582C"/>
                  </a:solidFill>
                  <a:prstDash val="solid"/>
                </a:ln>
                <a:solidFill>
                  <a:srgbClr val="000000"/>
                </a:solidFill>
                <a:latin typeface="Tw Cen MT" panose="020B0602020104020603"/>
              </a:rPr>
              <a:t>H</a:t>
            </a:r>
            <a:r>
              <a:rPr lang="en-US" sz="12450" b="1">
                <a:ln w="22225">
                  <a:solidFill>
                    <a:srgbClr val="BD582C"/>
                  </a:solidFill>
                  <a:prstDash val="solid"/>
                </a:ln>
                <a:solidFill>
                  <a:srgbClr val="00B0F0"/>
                </a:solidFill>
                <a:latin typeface="Tw Cen MT" panose="020B0602020104020603"/>
              </a:rPr>
              <a:t>E</a:t>
            </a:r>
            <a:r>
              <a:rPr lang="en-US" sz="12450" b="1">
                <a:ln w="22225">
                  <a:solidFill>
                    <a:srgbClr val="BD582C"/>
                  </a:solidFill>
                  <a:prstDash val="solid"/>
                </a:ln>
                <a:solidFill>
                  <a:srgbClr val="FF0000"/>
                </a:solidFill>
                <a:latin typeface="Tw Cen MT" panose="020B0602020104020603"/>
              </a:rPr>
              <a:t> </a:t>
            </a:r>
            <a:r>
              <a:rPr lang="en-US" sz="12450" b="1">
                <a:ln w="22225">
                  <a:solidFill>
                    <a:srgbClr val="BD582C"/>
                  </a:solidFill>
                  <a:prstDash val="solid"/>
                </a:ln>
                <a:solidFill>
                  <a:srgbClr val="CCFF33"/>
                </a:solidFill>
                <a:latin typeface="Tw Cen MT" panose="020B0602020104020603"/>
              </a:rPr>
              <a:t>E</a:t>
            </a:r>
            <a:r>
              <a:rPr lang="en-US" sz="12450" b="1">
                <a:ln w="22225">
                  <a:solidFill>
                    <a:srgbClr val="BD582C"/>
                  </a:solidFill>
                  <a:prstDash val="solid"/>
                </a:ln>
                <a:solidFill>
                  <a:srgbClr val="0070C0"/>
                </a:solidFill>
                <a:latin typeface="Tw Cen MT" panose="020B0602020104020603"/>
              </a:rPr>
              <a:t>N</a:t>
            </a:r>
            <a:r>
              <a:rPr lang="en-US" sz="12450" b="1">
                <a:ln w="22225">
                  <a:solidFill>
                    <a:srgbClr val="BD582C"/>
                  </a:solidFill>
                  <a:prstDash val="solid"/>
                </a:ln>
                <a:solidFill>
                  <a:srgbClr val="FF0000"/>
                </a:solidFill>
                <a:latin typeface="Tw Cen MT" panose="020B0602020104020603"/>
              </a:rPr>
              <a:t>D</a:t>
            </a:r>
            <a:endParaRPr lang="en-US" sz="12450" b="1" dirty="0">
              <a:ln w="22225">
                <a:solidFill>
                  <a:srgbClr val="BD582C"/>
                </a:solidFill>
                <a:prstDash val="solid"/>
              </a:ln>
              <a:solidFill>
                <a:srgbClr val="FF0000"/>
              </a:solidFill>
              <a:latin typeface="Tw Cen MT" panose="020B0602020104020603"/>
            </a:endParaRPr>
          </a:p>
        </p:txBody>
      </p:sp>
    </p:spTree>
    <p:extLst>
      <p:ext uri="{BB962C8B-B14F-4D97-AF65-F5344CB8AC3E}">
        <p14:creationId xmlns:p14="http://schemas.microsoft.com/office/powerpoint/2010/main" val="1928693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descr="OPL20U25GSXzBJYl68kk8uQGfFKzs7yb1M4KJWUiLk6ZEvGF+qCIPSnY57AbBFCvTW$2024 ID13 T9CTST nhan sp KNTT$ STT 116+K4lPs7H94VUqPe2XwIsfPRnrXQE//QTEXxb8/8N4CNc6FpgZahzpTjFhMzSA7T/nHJa11DE8Ng2TP3iAmRczFlmslSuUNOgUeb6yRvs0="/>
          <p:cNvSpPr>
            <a:spLocks noGrp="1"/>
          </p:cNvSpPr>
          <p:nvPr>
            <p:ph type="title"/>
          </p:nvPr>
        </p:nvSpPr>
        <p:spPr/>
        <p:txBody>
          <a:bodyPr>
            <a:normAutofit fontScale="90000"/>
          </a:bodyPr>
          <a:lstStyle/>
          <a:p>
            <a:pPr algn="l"/>
            <a:r>
              <a:rPr lang="en-US" b="1" err="1">
                <a:latin typeface="Times New Roman" panose="02020603050405020304" pitchFamily="18" charset="0"/>
                <a:cs typeface="Times New Roman" panose="02020603050405020304" pitchFamily="18" charset="0"/>
              </a:rPr>
              <a:t>Câu</a:t>
            </a:r>
            <a:r>
              <a:rPr lang="en-US" b="1">
                <a:latin typeface="Times New Roman" panose="02020603050405020304" pitchFamily="18" charset="0"/>
                <a:cs typeface="Times New Roman" panose="02020603050405020304" pitchFamily="18" charset="0"/>
              </a:rPr>
              <a:t> hỏi 1: Cho hình vẽ bên. Khẳng định</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nào sau đây không đúng?</a:t>
            </a:r>
            <a:endParaRPr 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descr="OPL20U25GSXzBJYl68kk8uQGfFKzs7yb1M4KJWUiLk6ZEvGF+qCIPSnY57AbBFCvTW$2024 ID13 T9CTST nhan sp KNTT$ STT 116+K4lPs7H94VUqPe2XwIsfPRnrXQE//QTEXxb8/8N4CNc6FpgZahzpTjFhMzSA7T/nHJa11DE8Ng2TP3iAmRczFlmslSuUNOgUeb6yRvs0="/>
              <p:cNvSpPr/>
              <p:nvPr/>
            </p:nvSpPr>
            <p:spPr>
              <a:xfrm>
                <a:off x="546919" y="2158595"/>
                <a:ext cx="2805881" cy="826309"/>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50000"/>
                  </a:lnSpc>
                  <a:spcAft>
                    <a:spcPts val="750"/>
                  </a:spcAft>
                </a:pPr>
                <a:endParaRPr lang="en-US" sz="1200" kern="0">
                  <a:solidFill>
                    <a:prstClr val="black"/>
                  </a:solidFill>
                  <a:latin typeface="Times New Roman" panose="02020603050405020304" pitchFamily="18" charset="0"/>
                </a:endParaRPr>
              </a:p>
              <a:p>
                <a:pPr algn="just">
                  <a:lnSpc>
                    <a:spcPct val="150000"/>
                  </a:lnSpc>
                  <a:spcAft>
                    <a:spcPts val="750"/>
                  </a:spcAft>
                </a:pPr>
                <a:r>
                  <a:rPr lang="vi-VN" sz="2800" kern="0">
                    <a:solidFill>
                      <a:prstClr val="black"/>
                    </a:solidFill>
                    <a:latin typeface="Times New Roman" panose="02020603050405020304" pitchFamily="18" charset="0"/>
                  </a:rPr>
                  <a:t>A.</a:t>
                </a:r>
                <a:r>
                  <a:rPr lang="en-US" sz="2800">
                    <a:solidFill>
                      <a:prstClr val="black"/>
                    </a:solidFill>
                    <a:latin typeface="Calibri Light"/>
                    <a:ea typeface="+mj-ea"/>
                    <a:cs typeface="Times New Roman" panose="02020603050405020304" pitchFamily="18" charset="0"/>
                  </a:rPr>
                  <a:t> </a:t>
                </a:r>
                <a14:m>
                  <m:oMath xmlns:m="http://schemas.openxmlformats.org/officeDocument/2006/math">
                    <m:r>
                      <a:rPr lang="en-US" sz="2800" b="0" i="1" smtClean="0">
                        <a:solidFill>
                          <a:prstClr val="black"/>
                        </a:solidFill>
                        <a:latin typeface="Cambria Math" panose="02040503050406030204" pitchFamily="18" charset="0"/>
                        <a:ea typeface="+mj-ea"/>
                        <a:cs typeface="Times New Roman" panose="02020603050405020304" pitchFamily="18" charset="0"/>
                      </a:rPr>
                      <m:t>𝑏</m:t>
                    </m:r>
                    <m:r>
                      <a:rPr lang="en-US" sz="2800" b="0" i="1" smtClean="0">
                        <a:solidFill>
                          <a:prstClr val="black"/>
                        </a:solidFill>
                        <a:latin typeface="Cambria Math" panose="02040503050406030204" pitchFamily="18" charset="0"/>
                        <a:ea typeface="+mj-ea"/>
                        <a:cs typeface="Times New Roman" panose="02020603050405020304" pitchFamily="18" charset="0"/>
                      </a:rPr>
                      <m:t>=</m:t>
                    </m:r>
                    <m:r>
                      <a:rPr lang="en-US" sz="2800" b="0" i="1" smtClean="0">
                        <a:solidFill>
                          <a:prstClr val="black"/>
                        </a:solidFill>
                        <a:latin typeface="Cambria Math" panose="02040503050406030204" pitchFamily="18" charset="0"/>
                        <a:ea typeface="+mj-ea"/>
                        <a:cs typeface="Times New Roman" panose="02020603050405020304" pitchFamily="18" charset="0"/>
                      </a:rPr>
                      <m:t>𝑎</m:t>
                    </m:r>
                    <m:r>
                      <a:rPr lang="en-US" sz="2800" b="0" i="1" smtClean="0">
                        <a:solidFill>
                          <a:prstClr val="black"/>
                        </a:solidFill>
                        <a:latin typeface="Cambria Math" panose="02040503050406030204" pitchFamily="18" charset="0"/>
                        <a:ea typeface="+mj-ea"/>
                        <a:cs typeface="Times New Roman" panose="02020603050405020304" pitchFamily="18" charset="0"/>
                      </a:rPr>
                      <m:t>.</m:t>
                    </m:r>
                    <m:func>
                      <m:funcPr>
                        <m:ctrlPr>
                          <a:rPr lang="en-US" sz="2800" b="0" i="1" smtClean="0">
                            <a:solidFill>
                              <a:prstClr val="black"/>
                            </a:solidFill>
                            <a:latin typeface="Cambria Math" panose="02040503050406030204" pitchFamily="18" charset="0"/>
                            <a:ea typeface="+mj-ea"/>
                            <a:cs typeface="Times New Roman" panose="02020603050405020304" pitchFamily="18" charset="0"/>
                          </a:rPr>
                        </m:ctrlPr>
                      </m:funcPr>
                      <m:fName>
                        <m:r>
                          <m:rPr>
                            <m:sty m:val="p"/>
                          </m:rPr>
                          <a:rPr lang="en-US" sz="2800" b="0" i="0" smtClean="0">
                            <a:solidFill>
                              <a:prstClr val="black"/>
                            </a:solidFill>
                            <a:latin typeface="Cambria Math" panose="02040503050406030204" pitchFamily="18" charset="0"/>
                            <a:ea typeface="+mj-ea"/>
                            <a:cs typeface="Times New Roman" panose="02020603050405020304" pitchFamily="18" charset="0"/>
                          </a:rPr>
                          <m:t>sin</m:t>
                        </m:r>
                      </m:fName>
                      <m:e>
                        <m:r>
                          <a:rPr lang="en-US" sz="2800" b="0" i="1" smtClean="0">
                            <a:solidFill>
                              <a:prstClr val="black"/>
                            </a:solidFill>
                            <a:latin typeface="Cambria Math" panose="02040503050406030204" pitchFamily="18" charset="0"/>
                            <a:ea typeface="+mj-ea"/>
                            <a:cs typeface="Times New Roman" panose="02020603050405020304" pitchFamily="18" charset="0"/>
                          </a:rPr>
                          <m:t>𝐵</m:t>
                        </m:r>
                      </m:e>
                    </m:func>
                  </m:oMath>
                </a14:m>
                <a:endParaRPr lang="en-US" sz="2800">
                  <a:latin typeface="Times New Roman"/>
                  <a:ea typeface="Calibri"/>
                </a:endParaRPr>
              </a:p>
              <a:p>
                <a:pPr lvl="0">
                  <a:defRPr/>
                </a:pPr>
                <a:endParaRPr lang="vi-VN" sz="2800" kern="0" dirty="0">
                  <a:solidFill>
                    <a:prstClr val="black"/>
                  </a:solidFill>
                  <a:latin typeface="Times New Roman" panose="02020603050405020304" pitchFamily="18" charset="0"/>
                </a:endParaRPr>
              </a:p>
            </p:txBody>
          </p:sp>
        </mc:Choice>
        <mc:Fallback xmlns="">
          <p:sp>
            <p:nvSpPr>
              <p:cNvPr id="4" name="Rectangle 3"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6919" y="2158595"/>
                <a:ext cx="2805881" cy="826309"/>
              </a:xfrm>
              <a:prstGeom prst="rect">
                <a:avLst/>
              </a:prstGeom>
              <a:blipFill>
                <a:blip r:embed="rId3"/>
                <a:stretch>
                  <a:fillRect l="-3404"/>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16+K4lPs7H94VUqPe2XwIsfPRnrXQE//QTEXxb8/8N4CNc6FpgZahzpTjFhMzSA7T/nHJa11DE8Ng2TP3iAmRczFlmslSuUNOgUeb6yRvs0="/>
              <p:cNvSpPr/>
              <p:nvPr/>
            </p:nvSpPr>
            <p:spPr>
              <a:xfrm>
                <a:off x="4312228" y="2131355"/>
                <a:ext cx="2621972" cy="826308"/>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defRPr/>
                </a:pPr>
                <a:r>
                  <a:rPr lang="vi-VN" sz="2800" kern="0" dirty="0">
                    <a:solidFill>
                      <a:prstClr val="black"/>
                    </a:solidFill>
                    <a:latin typeface="Times New Roman" panose="02020603050405020304" pitchFamily="18" charset="0"/>
                  </a:rPr>
                  <a:t>B</a:t>
                </a:r>
                <a:r>
                  <a:rPr lang="vi-VN" sz="2800" kern="0">
                    <a:solidFill>
                      <a:prstClr val="black"/>
                    </a:solidFill>
                    <a:latin typeface="Times New Roman" panose="02020603050405020304" pitchFamily="18" charset="0"/>
                  </a:rPr>
                  <a:t>.</a:t>
                </a:r>
                <a:r>
                  <a:rPr lang="en-US" sz="2800" kern="0">
                    <a:solidFill>
                      <a:prstClr val="black"/>
                    </a:solidFill>
                    <a:latin typeface="Times New Roman" panose="02020603050405020304" pitchFamily="18" charset="0"/>
                  </a:rPr>
                  <a:t> </a:t>
                </a:r>
                <a14:m>
                  <m:oMath xmlns:m="http://schemas.openxmlformats.org/officeDocument/2006/math">
                    <m:r>
                      <a:rPr lang="en-US" sz="2800" i="1">
                        <a:solidFill>
                          <a:prstClr val="black"/>
                        </a:solidFill>
                        <a:latin typeface="Cambria Math" panose="02040503050406030204" pitchFamily="18" charset="0"/>
                        <a:cs typeface="Times New Roman" panose="02020603050405020304" pitchFamily="18" charset="0"/>
                      </a:rPr>
                      <m:t>𝑏</m:t>
                    </m:r>
                    <m:r>
                      <a:rPr lang="en-US" sz="2800" i="1">
                        <a:solidFill>
                          <a:prstClr val="black"/>
                        </a:solidFill>
                        <a:latin typeface="Cambria Math" panose="02040503050406030204" pitchFamily="18" charset="0"/>
                        <a:cs typeface="Times New Roman" panose="02020603050405020304" pitchFamily="18" charset="0"/>
                      </a:rPr>
                      <m:t>=</m:t>
                    </m:r>
                    <m:r>
                      <a:rPr lang="en-US" sz="2800" i="1">
                        <a:solidFill>
                          <a:prstClr val="black"/>
                        </a:solidFill>
                        <a:latin typeface="Cambria Math" panose="02040503050406030204" pitchFamily="18" charset="0"/>
                        <a:cs typeface="Times New Roman" panose="02020603050405020304" pitchFamily="18" charset="0"/>
                      </a:rPr>
                      <m:t>𝑎</m:t>
                    </m:r>
                    <m:r>
                      <a:rPr lang="en-US" sz="2800" i="1">
                        <a:solidFill>
                          <a:prstClr val="black"/>
                        </a:solidFill>
                        <a:latin typeface="Cambria Math" panose="02040503050406030204" pitchFamily="18" charset="0"/>
                        <a:cs typeface="Times New Roman" panose="02020603050405020304" pitchFamily="18" charset="0"/>
                      </a:rPr>
                      <m:t>.</m:t>
                    </m:r>
                    <m:func>
                      <m:funcPr>
                        <m:ctrlPr>
                          <a:rPr lang="en-US" sz="2800" b="0" i="1" smtClean="0">
                            <a:solidFill>
                              <a:prstClr val="black"/>
                            </a:solidFill>
                            <a:latin typeface="Cambria Math" panose="02040503050406030204" pitchFamily="18" charset="0"/>
                            <a:cs typeface="Times New Roman" panose="02020603050405020304" pitchFamily="18" charset="0"/>
                          </a:rPr>
                        </m:ctrlPr>
                      </m:funcPr>
                      <m:fName>
                        <m:r>
                          <m:rPr>
                            <m:sty m:val="p"/>
                          </m:rPr>
                          <a:rPr lang="en-US" sz="2800" b="0" i="0" smtClean="0">
                            <a:solidFill>
                              <a:prstClr val="black"/>
                            </a:solidFill>
                            <a:latin typeface="Cambria Math" panose="02040503050406030204" pitchFamily="18" charset="0"/>
                            <a:cs typeface="Times New Roman" panose="02020603050405020304" pitchFamily="18" charset="0"/>
                          </a:rPr>
                          <m:t>cos</m:t>
                        </m:r>
                      </m:fName>
                      <m:e>
                        <m:r>
                          <a:rPr lang="en-US" sz="2800" b="0" i="1" smtClean="0">
                            <a:solidFill>
                              <a:prstClr val="black"/>
                            </a:solidFill>
                            <a:latin typeface="Cambria Math" panose="02040503050406030204" pitchFamily="18" charset="0"/>
                            <a:cs typeface="Times New Roman" panose="02020603050405020304" pitchFamily="18" charset="0"/>
                          </a:rPr>
                          <m:t>𝐶</m:t>
                        </m:r>
                      </m:e>
                    </m:func>
                  </m:oMath>
                </a14:m>
                <a:endParaRPr lang="en-US" sz="2800">
                  <a:latin typeface="Times New Roman"/>
                  <a:ea typeface="Calibri"/>
                </a:endParaRPr>
              </a:p>
            </p:txBody>
          </p:sp>
        </mc:Choice>
        <mc:Fallback xmlns="">
          <p:sp>
            <p:nvSpPr>
              <p:cNvPr id="5" name="Rectangle 4"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312228" y="2131355"/>
                <a:ext cx="2621972" cy="826308"/>
              </a:xfrm>
              <a:prstGeom prst="rect">
                <a:avLst/>
              </a:prstGeom>
              <a:blipFill>
                <a:blip r:embed="rId4"/>
                <a:stretch>
                  <a:fillRect l="-3645"/>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16+K4lPs7H94VUqPe2XwIsfPRnrXQE//QTEXxb8/8N4CNc6FpgZahzpTjFhMzSA7T/nHJa11DE8Ng2TP3iAmRczFlmslSuUNOgUeb6yRvs0="/>
              <p:cNvSpPr/>
              <p:nvPr/>
            </p:nvSpPr>
            <p:spPr>
              <a:xfrm>
                <a:off x="546919" y="3352927"/>
                <a:ext cx="2805881" cy="982941"/>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vi-VN" sz="2400" kern="0" dirty="0">
                    <a:solidFill>
                      <a:prstClr val="black"/>
                    </a:solidFill>
                    <a:latin typeface="Times New Roman" panose="02020603050405020304" pitchFamily="18" charset="0"/>
                  </a:rPr>
                  <a:t>C</a:t>
                </a:r>
                <a:r>
                  <a:rPr lang="vi-VN" sz="2400" kern="0">
                    <a:solidFill>
                      <a:prstClr val="black"/>
                    </a:solidFill>
                    <a:latin typeface="Times New Roman" panose="02020603050405020304" pitchFamily="18" charset="0"/>
                  </a:rPr>
                  <a:t>.</a:t>
                </a:r>
                <a:r>
                  <a:rPr lang="en-US" sz="2400" kern="0">
                    <a:solidFill>
                      <a:prstClr val="black"/>
                    </a:solidFill>
                    <a:latin typeface="Times New Roman" panose="02020603050405020304" pitchFamily="18" charset="0"/>
                  </a:rPr>
                  <a:t> </a:t>
                </a:r>
                <a14:m>
                  <m:oMath xmlns:m="http://schemas.openxmlformats.org/officeDocument/2006/math">
                    <m:func>
                      <m:funcPr>
                        <m:ctrlPr>
                          <a:rPr lang="en-US" sz="2800" b="0" i="1" kern="0" smtClean="0">
                            <a:solidFill>
                              <a:prstClr val="black"/>
                            </a:solidFill>
                            <a:latin typeface="Cambria Math" panose="02040503050406030204" pitchFamily="18" charset="0"/>
                          </a:rPr>
                        </m:ctrlPr>
                      </m:funcPr>
                      <m:fName>
                        <m:r>
                          <m:rPr>
                            <m:sty m:val="p"/>
                          </m:rPr>
                          <a:rPr lang="en-US" sz="2800" b="0" i="0" kern="0" smtClean="0">
                            <a:solidFill>
                              <a:prstClr val="black"/>
                            </a:solidFill>
                            <a:latin typeface="Cambria Math" panose="02040503050406030204" pitchFamily="18" charset="0"/>
                          </a:rPr>
                          <m:t>tan</m:t>
                        </m:r>
                      </m:fName>
                      <m:e>
                        <m:r>
                          <a:rPr lang="en-US" sz="2800" b="0" i="1" kern="0" smtClean="0">
                            <a:solidFill>
                              <a:prstClr val="black"/>
                            </a:solidFill>
                            <a:latin typeface="Cambria Math" panose="02040503050406030204" pitchFamily="18" charset="0"/>
                          </a:rPr>
                          <m:t>𝐶</m:t>
                        </m:r>
                        <m:r>
                          <a:rPr lang="en-US" sz="2800" b="0" i="1" kern="0" smtClean="0">
                            <a:solidFill>
                              <a:prstClr val="black"/>
                            </a:solidFill>
                            <a:latin typeface="Cambria Math" panose="02040503050406030204" pitchFamily="18" charset="0"/>
                          </a:rPr>
                          <m:t>= </m:t>
                        </m:r>
                        <m:f>
                          <m:fPr>
                            <m:ctrlPr>
                              <a:rPr lang="en-US" sz="2800" b="0" i="1" kern="0" smtClean="0">
                                <a:solidFill>
                                  <a:prstClr val="black"/>
                                </a:solidFill>
                                <a:latin typeface="Cambria Math" panose="02040503050406030204" pitchFamily="18" charset="0"/>
                              </a:rPr>
                            </m:ctrlPr>
                          </m:fPr>
                          <m:num>
                            <m:r>
                              <a:rPr lang="en-US" sz="2800" b="0" i="1" kern="0" smtClean="0">
                                <a:solidFill>
                                  <a:prstClr val="black"/>
                                </a:solidFill>
                                <a:latin typeface="Cambria Math" panose="02040503050406030204" pitchFamily="18" charset="0"/>
                              </a:rPr>
                              <m:t>𝑐</m:t>
                            </m:r>
                          </m:num>
                          <m:den>
                            <m:r>
                              <a:rPr lang="en-US" sz="2800" b="0" i="1" kern="0" smtClean="0">
                                <a:solidFill>
                                  <a:prstClr val="black"/>
                                </a:solidFill>
                                <a:latin typeface="Cambria Math" panose="02040503050406030204" pitchFamily="18" charset="0"/>
                              </a:rPr>
                              <m:t>𝑏</m:t>
                            </m:r>
                          </m:den>
                        </m:f>
                      </m:e>
                    </m:func>
                  </m:oMath>
                </a14:m>
                <a:r>
                  <a:rPr lang="en-US" sz="2400">
                    <a:solidFill>
                      <a:srgbClr val="000000"/>
                    </a:solidFill>
                    <a:latin typeface="Times New Roman"/>
                    <a:ea typeface="Times New Roman"/>
                    <a:cs typeface="Times New Roman"/>
                  </a:rPr>
                  <a:t> </a:t>
                </a:r>
                <a:r>
                  <a:rPr lang="en-US" sz="2400">
                    <a:solidFill>
                      <a:srgbClr val="000000"/>
                    </a:solidFill>
                    <a:latin typeface="Times New Roman"/>
                    <a:ea typeface="Times New Roman"/>
                  </a:rPr>
                  <a:t>     </a:t>
                </a:r>
                <a:endParaRPr lang="vi-VN" sz="2400" kern="0" dirty="0">
                  <a:solidFill>
                    <a:prstClr val="black"/>
                  </a:solidFill>
                  <a:latin typeface="Times New Roman" panose="02020603050405020304" pitchFamily="18" charset="0"/>
                </a:endParaRPr>
              </a:p>
            </p:txBody>
          </p:sp>
        </mc:Choice>
        <mc:Fallback xmlns="">
          <p:sp>
            <p:nvSpPr>
              <p:cNvPr id="6" name="Rectangle 5"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6919" y="3352927"/>
                <a:ext cx="2805881" cy="982941"/>
              </a:xfrm>
              <a:prstGeom prst="rect">
                <a:avLst/>
              </a:prstGeom>
              <a:blipFill>
                <a:blip r:embed="rId5"/>
                <a:stretch>
                  <a:fillRect l="-2340"/>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16+K4lPs7H94VUqPe2XwIsfPRnrXQE//QTEXxb8/8N4CNc6FpgZahzpTjFhMzSA7T/nHJa11DE8Ng2TP3iAmRczFlmslSuUNOgUeb6yRvs0="/>
              <p:cNvSpPr/>
              <p:nvPr/>
            </p:nvSpPr>
            <p:spPr>
              <a:xfrm>
                <a:off x="4368644" y="3380488"/>
                <a:ext cx="2565555" cy="914874"/>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15000"/>
                  </a:lnSpc>
                  <a:spcAft>
                    <a:spcPts val="750"/>
                  </a:spcAft>
                </a:pPr>
                <a:r>
                  <a:rPr lang="vi-VN" sz="2400" kern="0" dirty="0">
                    <a:solidFill>
                      <a:prstClr val="black"/>
                    </a:solidFill>
                    <a:latin typeface="Times New Roman" panose="02020603050405020304" pitchFamily="18" charset="0"/>
                  </a:rPr>
                  <a:t>D</a:t>
                </a:r>
                <a:r>
                  <a:rPr lang="vi-VN" sz="2400" kern="0">
                    <a:solidFill>
                      <a:prstClr val="black"/>
                    </a:solidFill>
                    <a:latin typeface="Times New Roman" panose="02020603050405020304" pitchFamily="18" charset="0"/>
                  </a:rPr>
                  <a:t>.</a:t>
                </a:r>
                <a:r>
                  <a:rPr lang="en-US" sz="2400" kern="0">
                    <a:solidFill>
                      <a:prstClr val="black"/>
                    </a:solidFill>
                    <a:latin typeface="Times New Roman" panose="02020603050405020304" pitchFamily="18" charset="0"/>
                  </a:rPr>
                  <a:t> </a:t>
                </a:r>
                <a14:m>
                  <m:oMath xmlns:m="http://schemas.openxmlformats.org/officeDocument/2006/math">
                    <m:func>
                      <m:funcPr>
                        <m:ctrlPr>
                          <a:rPr lang="en-US" sz="2800" i="1" kern="0">
                            <a:solidFill>
                              <a:prstClr val="black"/>
                            </a:solidFill>
                            <a:latin typeface="Cambria Math" panose="02040503050406030204" pitchFamily="18" charset="0"/>
                          </a:rPr>
                        </m:ctrlPr>
                      </m:funcPr>
                      <m:fName>
                        <m:r>
                          <m:rPr>
                            <m:sty m:val="p"/>
                          </m:rPr>
                          <a:rPr lang="en-US" sz="2800" i="0" kern="0">
                            <a:solidFill>
                              <a:prstClr val="black"/>
                            </a:solidFill>
                            <a:latin typeface="Cambria Math" panose="02040503050406030204" pitchFamily="18" charset="0"/>
                          </a:rPr>
                          <m:t>tan</m:t>
                        </m:r>
                      </m:fName>
                      <m:e>
                        <m:r>
                          <a:rPr lang="en-US" sz="2800" b="0" i="1" kern="0" smtClean="0">
                            <a:solidFill>
                              <a:prstClr val="black"/>
                            </a:solidFill>
                            <a:latin typeface="Cambria Math" panose="02040503050406030204" pitchFamily="18" charset="0"/>
                          </a:rPr>
                          <m:t>𝐶</m:t>
                        </m:r>
                        <m:r>
                          <a:rPr lang="en-US" sz="2800" i="1" kern="0">
                            <a:solidFill>
                              <a:prstClr val="black"/>
                            </a:solidFill>
                            <a:latin typeface="Cambria Math" panose="02040503050406030204" pitchFamily="18" charset="0"/>
                          </a:rPr>
                          <m:t>= </m:t>
                        </m:r>
                        <m:f>
                          <m:fPr>
                            <m:ctrlPr>
                              <a:rPr lang="en-US" sz="2800" i="1" kern="0">
                                <a:solidFill>
                                  <a:prstClr val="black"/>
                                </a:solidFill>
                                <a:latin typeface="Cambria Math" panose="02040503050406030204" pitchFamily="18" charset="0"/>
                              </a:rPr>
                            </m:ctrlPr>
                          </m:fPr>
                          <m:num>
                            <m:r>
                              <a:rPr lang="en-US" sz="2800" i="1" kern="0">
                                <a:solidFill>
                                  <a:prstClr val="black"/>
                                </a:solidFill>
                                <a:latin typeface="Cambria Math" panose="02040503050406030204" pitchFamily="18" charset="0"/>
                              </a:rPr>
                              <m:t>𝑏</m:t>
                            </m:r>
                          </m:num>
                          <m:den>
                            <m:r>
                              <a:rPr lang="en-US" sz="2800" i="1" kern="0">
                                <a:solidFill>
                                  <a:prstClr val="black"/>
                                </a:solidFill>
                                <a:latin typeface="Cambria Math" panose="02040503050406030204" pitchFamily="18" charset="0"/>
                              </a:rPr>
                              <m:t>𝑐</m:t>
                            </m:r>
                          </m:den>
                        </m:f>
                      </m:e>
                    </m:func>
                  </m:oMath>
                </a14:m>
                <a:r>
                  <a:rPr lang="en-US" sz="2400">
                    <a:solidFill>
                      <a:srgbClr val="000000"/>
                    </a:solidFill>
                    <a:latin typeface="Times New Roman"/>
                    <a:ea typeface="Times New Roman"/>
                    <a:cs typeface="Times New Roman"/>
                  </a:rPr>
                  <a:t> </a:t>
                </a:r>
                <a:endParaRPr lang="en-US" sz="2400" dirty="0">
                  <a:latin typeface="Times New Roman"/>
                  <a:ea typeface="Calibri"/>
                </a:endParaRPr>
              </a:p>
            </p:txBody>
          </p:sp>
        </mc:Choice>
        <mc:Fallback xmlns="">
          <p:sp>
            <p:nvSpPr>
              <p:cNvPr id="7" name="Rectangle 6"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368644" y="3380488"/>
                <a:ext cx="2565555" cy="914874"/>
              </a:xfrm>
              <a:prstGeom prst="rect">
                <a:avLst/>
              </a:prstGeom>
              <a:blipFill>
                <a:blip r:embed="rId6"/>
                <a:stretch>
                  <a:fillRect l="-2558"/>
                </a:stretch>
              </a:blipFill>
              <a:ln w="28575" cap="flat" cmpd="sng" algn="ctr">
                <a:solidFill>
                  <a:srgbClr val="F07F00"/>
                </a:solidFill>
                <a:prstDash val="solid"/>
              </a:ln>
              <a:effectLst/>
            </p:spPr>
            <p:txBody>
              <a:bodyPr/>
              <a:lstStyle/>
              <a:p>
                <a:r>
                  <a:rPr lang="en-US">
                    <a:noFill/>
                  </a:rPr>
                  <a:t> </a:t>
                </a:r>
              </a:p>
            </p:txBody>
          </p:sp>
        </mc:Fallback>
      </mc:AlternateContent>
      <p:sp>
        <p:nvSpPr>
          <p:cNvPr id="8" name="Oval 7" descr="OPL20U25GSXzBJYl68kk8uQGfFKzs7yb1M4KJWUiLk6ZEvGF+qCIPSnY57AbBFCvTW$2024 ID13 T9CTST nhan sp KNTT$ STT 116+K4lPs7H94VUqPe2XwIsfPRnrXQE//QTEXxb8/8N4CNc6FpgZahzpTjFhMzSA7T/nHJa11DE8Ng2TP3iAmRczFlmslSuUNOgUeb6yRvs0="/>
          <p:cNvSpPr/>
          <p:nvPr/>
        </p:nvSpPr>
        <p:spPr>
          <a:xfrm>
            <a:off x="4368644" y="3548775"/>
            <a:ext cx="431956" cy="578300"/>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400" kern="0" dirty="0">
                <a:solidFill>
                  <a:prstClr val="black"/>
                </a:solidFill>
                <a:latin typeface="Times New Roman" pitchFamily="18" charset="0"/>
                <a:cs typeface="Times New Roman" pitchFamily="18" charset="0"/>
              </a:rPr>
              <a:t>D</a:t>
            </a:r>
          </a:p>
        </p:txBody>
      </p:sp>
      <p:pic>
        <p:nvPicPr>
          <p:cNvPr id="9" name="Picture 11" descr="OPL20U25GSXzBJYl68kk8uQGfFKzs7yb1M4KJWUiLk6ZEvGF+qCIPSnY57AbBFCvTW$2024 ID13 T9CTST nhan sp KNTT$ STT 116+K4lPs7H94VUqPe2XwIsfPRnrXQE//QTEXxb8/8N4CNc6FpgZahzpTjFhMzSA7T/nHJa11DE8Ng2TP3iAmRczFlmslSuUNOgUeb6yRvs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4214399"/>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OPL20U25GSXzBJYl68kk8uQGfFKzs7yb1M4KJWUiLk6ZEvGF+qCIPSnY57AbBFCvTW$2024 ID13 T9CTST nhan sp KNTT$ STT 116+K4lPs7H94VUqPe2XwIsfPRnrXQE//QTEXxb8/8N4CNc6FpgZahzpTjFhMzSA7T/nHJa11DE8Ng2TP3iAmRczFlmslSuUNOgUeb6yRvs0=">
            <a:hlinkClick r:id="rId8" action="ppaction://hlinksldjump"/>
            <a:extLst>
              <a:ext uri="{FF2B5EF4-FFF2-40B4-BE49-F238E27FC236}">
                <a16:creationId xmlns:a16="http://schemas.microsoft.com/office/drawing/2014/main" id="{E02235D0-8FD6-4E18-9B3B-C792AD2311B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772" y="4295362"/>
            <a:ext cx="685800" cy="685800"/>
          </a:xfrm>
          <a:prstGeom prst="rect">
            <a:avLst/>
          </a:prstGeom>
        </p:spPr>
      </p:pic>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8D960B4-800C-F3C9-C198-6EC636C06A0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9800" y="34262"/>
            <a:ext cx="2851560" cy="2177902"/>
          </a:xfrm>
          <a:prstGeom prst="rect">
            <a:avLst/>
          </a:prstGeom>
          <a:noFill/>
          <a:ln>
            <a:noFill/>
          </a:ln>
        </p:spPr>
      </p:pic>
    </p:spTree>
    <p:extLst>
      <p:ext uri="{BB962C8B-B14F-4D97-AF65-F5344CB8AC3E}">
        <p14:creationId xmlns:p14="http://schemas.microsoft.com/office/powerpoint/2010/main" val="4916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9"/>
                                        </p:tgtEl>
                                        <p:attrNameLst>
                                          <p:attrName>ppt_w</p:attrName>
                                        </p:attrNameLst>
                                      </p:cBhvr>
                                      <p:tavLst>
                                        <p:tav tm="0">
                                          <p:val>
                                            <p:strVal val="ppt_w"/>
                                          </p:val>
                                        </p:tav>
                                        <p:tav tm="100000">
                                          <p:val>
                                            <p:fltVal val="0"/>
                                          </p:val>
                                        </p:tav>
                                      </p:tavLst>
                                    </p:anim>
                                    <p:anim calcmode="lin" valueType="num">
                                      <p:cBhvr>
                                        <p:cTn id="34" dur="1000"/>
                                        <p:tgtEl>
                                          <p:spTgt spid="9"/>
                                        </p:tgtEl>
                                        <p:attrNameLst>
                                          <p:attrName>ppt_h</p:attrName>
                                        </p:attrNameLst>
                                      </p:cBhvr>
                                      <p:tavLst>
                                        <p:tav tm="0">
                                          <p:val>
                                            <p:strVal val="ppt_h"/>
                                          </p:val>
                                        </p:tav>
                                        <p:tav tm="100000">
                                          <p:val>
                                            <p:fltVal val="0"/>
                                          </p:val>
                                        </p:tav>
                                      </p:tavLst>
                                    </p:anim>
                                    <p:anim calcmode="lin" valueType="num">
                                      <p:cBhvr>
                                        <p:cTn id="35" dur="1000"/>
                                        <p:tgtEl>
                                          <p:spTgt spid="9"/>
                                        </p:tgtEl>
                                        <p:attrNameLst>
                                          <p:attrName>style.rotation</p:attrName>
                                        </p:attrNameLst>
                                      </p:cBhvr>
                                      <p:tavLst>
                                        <p:tav tm="0">
                                          <p:val>
                                            <p:fltVal val="0"/>
                                          </p:val>
                                        </p:tav>
                                        <p:tav tm="100000">
                                          <p:val>
                                            <p:fltVal val="90"/>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Rounded Corners 2" descr="OPL20U25GSXzBJYl68kk8uQGfFKzs7yb1M4KJWUiLk6ZEvGF+qCIPSnY57AbBFCvTW$2024 ID13 T9CTST nhan sp KNTT$ STT 116+K4lPs7H94VUqPe2XwIsfPRnrXQE//QTEXxb8/8N4CNc6FpgZahzpTjFhMzSA7T/nHJa11DE8Ng2TP3iAmRczFlmslSuUNOgUeb6yRvs0=">
            <a:hlinkClick r:id="rId3" action="ppaction://hlinksldjump"/>
            <a:extLst>
              <a:ext uri="{FF2B5EF4-FFF2-40B4-BE49-F238E27FC236}">
                <a16:creationId xmlns:a16="http://schemas.microsoft.com/office/drawing/2014/main" id="{B690D487-DCE9-B235-A058-B6D37BA9B564}"/>
              </a:ext>
            </a:extLst>
          </p:cNvPr>
          <p:cNvSpPr/>
          <p:nvPr/>
        </p:nvSpPr>
        <p:spPr>
          <a:xfrm>
            <a:off x="7668462" y="4556562"/>
            <a:ext cx="1219200" cy="461433"/>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latin typeface="Times New Roman" panose="02020603050405020304" pitchFamily="18" charset="0"/>
                <a:cs typeface="Times New Roman" panose="02020603050405020304" pitchFamily="18" charset="0"/>
              </a:rPr>
              <a:t>Lờ</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b="1">
                <a:solidFill>
                  <a:srgbClr val="0000FF"/>
                </a:solidFill>
                <a:latin typeface="Times New Roman" panose="02020603050405020304" pitchFamily="18" charset="0"/>
                <a:cs typeface="Times New Roman" panose="02020603050405020304" pitchFamily="18" charset="0"/>
              </a:rPr>
              <a:t> g</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r>
              <a:rPr lang="en-US" b="1">
                <a:solidFill>
                  <a:srgbClr val="0000FF"/>
                </a:solidFill>
                <a:latin typeface="Times New Roman" panose="02020603050405020304" pitchFamily="18" charset="0"/>
                <a:cs typeface="Times New Roman" panose="02020603050405020304" pitchFamily="18" charset="0"/>
              </a:rPr>
              <a:t>ả</a:t>
            </a:r>
            <a:r>
              <a:rPr lang="en-US" sz="1800" b="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b="1">
              <a:solidFill>
                <a:srgbClr val="0000FF"/>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D127178-C051-0FE3-B22C-CB24BE112D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0695" y="1738045"/>
            <a:ext cx="4393045" cy="2204874"/>
          </a:xfrm>
          <a:prstGeom prst="rect">
            <a:avLst/>
          </a:prstGeom>
          <a:noFill/>
          <a:ln>
            <a:noFill/>
          </a:ln>
        </p:spPr>
      </p:pic>
      <mc:AlternateContent xmlns:mc="http://schemas.openxmlformats.org/markup-compatibility/2006" xmlns:a14="http://schemas.microsoft.com/office/drawing/2010/main">
        <mc:Choice Requires="a14">
          <p:sp>
            <p:nvSpPr>
              <p:cNvPr id="4" name="Title 1" descr="OPL20U25GSXzBJYl68kk8uQGfFKzs7yb1M4KJWUiLk6ZEvGF+qCIPSnY57AbBFCvTW$2024 ID13 T9CTST nhan sp KNTT$ STT 116+K4lPs7H94VUqPe2XwIsfPRnrXQE//QTEXxb8/8N4CNc6FpgZahzpTjFhMzSA7T/nHJa11DE8Ng2TP3iAmRczFlmslSuUNOgUeb6yRvs0="/>
              <p:cNvSpPr txBox="1">
                <a:spLocks/>
              </p:cNvSpPr>
              <p:nvPr/>
            </p:nvSpPr>
            <p:spPr>
              <a:xfrm>
                <a:off x="273690" y="141812"/>
                <a:ext cx="8641710" cy="21612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a:latin typeface="Times New Roman" panose="02020603050405020304" pitchFamily="18" charset="0"/>
                    <a:cs typeface="Times New Roman" panose="02020603050405020304" pitchFamily="18" charset="0"/>
                  </a:rPr>
                  <a:t>Câu hỏi 2: </a:t>
                </a:r>
                <a:r>
                  <a:rPr lang="en-US" sz="2600" b="1">
                    <a:effectLst/>
                    <a:latin typeface="Times New Roman" panose="02020603050405020304" pitchFamily="18" charset="0"/>
                    <a:ea typeface="Calibri" panose="020F0502020204030204" pitchFamily="34" charset="0"/>
                    <a:cs typeface="Times New Roman" panose="02020603050405020304" pitchFamily="18" charset="0"/>
                  </a:rPr>
                  <a:t>Một tàu ngầm đang ở trên mặt biển thì lặn xuống theo phương tạo với mặt nước biển một góc </a:t>
                </a:r>
                <a14:m>
                  <m:oMath xmlns:m="http://schemas.openxmlformats.org/officeDocument/2006/math">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𝟐𝟐</m:t>
                    </m:r>
                    <m:r>
                      <a:rPr lang="en-US" sz="2600" b="1" i="1"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600" b="1">
                    <a:effectLst/>
                    <a:latin typeface="Times New Roman" panose="02020603050405020304" pitchFamily="18" charset="0"/>
                    <a:ea typeface="Calibri" panose="020F0502020204030204" pitchFamily="34" charset="0"/>
                    <a:cs typeface="Times New Roman" panose="02020603050405020304" pitchFamily="18" charset="0"/>
                  </a:rPr>
                  <a:t>. Hỏi nếu tàu chuyển động theo phương lặn xuống được </a:t>
                </a:r>
                <a14:m>
                  <m:oMath xmlns:m="http://schemas.openxmlformats.org/officeDocument/2006/math">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𝟐𝟓𝟎</m:t>
                    </m:r>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600" b="1" i="1" smtClean="0">
                        <a:effectLst/>
                        <a:latin typeface="Cambria Math" panose="02040503050406030204" pitchFamily="18" charset="0"/>
                        <a:ea typeface="Calibri" panose="020F0502020204030204" pitchFamily="34" charset="0"/>
                        <a:cs typeface="Times New Roman" panose="02020603050405020304" pitchFamily="18" charset="0"/>
                      </a:rPr>
                      <m:t>𝒎</m:t>
                    </m:r>
                  </m:oMath>
                </a14:m>
                <a:r>
                  <a:rPr lang="en-US" sz="2600" b="1">
                    <a:effectLst/>
                    <a:latin typeface="Times New Roman" panose="02020603050405020304" pitchFamily="18" charset="0"/>
                    <a:ea typeface="Calibri" panose="020F0502020204030204" pitchFamily="34" charset="0"/>
                    <a:cs typeface="Times New Roman" panose="02020603050405020304" pitchFamily="18" charset="0"/>
                  </a:rPr>
                  <a:t> thì nó ở độ sâu bao nhiêu mét so với mặt nước biển? (</a:t>
                </a:r>
                <a:r>
                  <a:rPr lang="en-US" sz="2600" b="1" i="1">
                    <a:effectLst/>
                    <a:latin typeface="Times New Roman" panose="02020603050405020304" pitchFamily="18" charset="0"/>
                    <a:ea typeface="Calibri" panose="020F0502020204030204" pitchFamily="34" charset="0"/>
                    <a:cs typeface="Times New Roman" panose="02020603050405020304" pitchFamily="18" charset="0"/>
                  </a:rPr>
                  <a:t>kết quả làm tròn đến chữ số </a:t>
                </a:r>
                <a:r>
                  <a:rPr lang="en-US" sz="2600" b="1" i="1">
                    <a:effectLst/>
                    <a:latin typeface="Times New Roman" panose="02020603050405020304" pitchFamily="18" charset="0"/>
                    <a:ea typeface="Calibri" panose="020F0502020204030204" pitchFamily="34" charset="0"/>
                  </a:rPr>
                  <a:t>thập phân thứ hai</a:t>
                </a:r>
                <a:r>
                  <a:rPr lang="en-US" sz="2600" b="1">
                    <a:effectLst/>
                    <a:latin typeface="Times New Roman" panose="02020603050405020304" pitchFamily="18" charset="0"/>
                    <a:ea typeface="Calibri" panose="020F0502020204030204" pitchFamily="34" charset="0"/>
                  </a:rPr>
                  <a:t>)</a:t>
                </a:r>
                <a:r>
                  <a:rPr lang="en-US" sz="2600" b="1">
                    <a:latin typeface="Times New Roman" panose="02020603050405020304" pitchFamily="18" charset="0"/>
                    <a:cs typeface="Times New Roman" panose="02020603050405020304" pitchFamily="18" charset="0"/>
                  </a:rPr>
                  <a:t>?  </a:t>
                </a:r>
                <a:endParaRPr lang="en-US" sz="2600" b="1" dirty="0">
                  <a:latin typeface="Times New Roman" panose="02020603050405020304" pitchFamily="18" charset="0"/>
                  <a:cs typeface="Times New Roman" panose="02020603050405020304" pitchFamily="18" charset="0"/>
                </a:endParaRPr>
              </a:p>
            </p:txBody>
          </p:sp>
        </mc:Choice>
        <mc:Fallback xmlns="">
          <p:sp>
            <p:nvSpPr>
              <p:cNvPr id="4" name="Title 1" descr="OPL20U25GSXzBJYl68kk8uQGfFKzs7yb1M4KJWUiLk6ZEvGF+qCIPSnY57AbBFCvTW$2024 ID13 T9CTST nhan sp KNTT$ STT 116+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73690" y="141812"/>
                <a:ext cx="8641710" cy="2161207"/>
              </a:xfrm>
              <a:prstGeom prst="rect">
                <a:avLst/>
              </a:prstGeom>
              <a:blipFill>
                <a:blip r:embed="rId5"/>
                <a:stretch>
                  <a:fillRect l="-1269" t="-4225" r="-10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16+K4lPs7H94VUqPe2XwIsfPRnrXQE//QTEXxb8/8N4CNc6FpgZahzpTjFhMzSA7T/nHJa11DE8Ng2TP3iAmRczFlmslSuUNOgUeb6yRvs0="/>
              <p:cNvSpPr/>
              <p:nvPr/>
            </p:nvSpPr>
            <p:spPr>
              <a:xfrm>
                <a:off x="756274" y="2066393"/>
                <a:ext cx="2850908"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defRPr/>
                </a:pPr>
                <a:r>
                  <a:rPr lang="en-US" sz="2600">
                    <a:solidFill>
                      <a:srgbClr val="000000"/>
                    </a:solidFill>
                    <a:latin typeface="Times New Roman" panose="02020603050405020304" pitchFamily="18" charset="0"/>
                    <a:ea typeface="Times New Roman"/>
                    <a:cs typeface="Times New Roman" panose="02020603050405020304" pitchFamily="18" charset="0"/>
                  </a:rPr>
                  <a:t>A. </a:t>
                </a:r>
                <a14:m>
                  <m:oMath xmlns:m="http://schemas.openxmlformats.org/officeDocument/2006/math">
                    <m:r>
                      <a:rPr lang="en-US" sz="2600" b="0" i="1" smtClean="0">
                        <a:latin typeface="Cambria Math" panose="02040503050406030204" pitchFamily="18" charset="0"/>
                        <a:cs typeface="Times New Roman" panose="02020603050405020304" pitchFamily="18" charset="0"/>
                      </a:rPr>
                      <m:t>93,66 </m:t>
                    </m:r>
                    <m:r>
                      <a:rPr lang="en-US" sz="2600" b="0" i="1" smtClean="0">
                        <a:latin typeface="Cambria Math" panose="02040503050406030204" pitchFamily="18" charset="0"/>
                        <a:cs typeface="Times New Roman" panose="02020603050405020304" pitchFamily="18" charset="0"/>
                      </a:rPr>
                      <m:t>𝑚</m:t>
                    </m:r>
                  </m:oMath>
                </a14:m>
                <a:endParaRPr lang="vi-VN" sz="2600" kern="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4"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4" y="2066393"/>
                <a:ext cx="2850908" cy="578112"/>
              </a:xfrm>
              <a:prstGeom prst="rect">
                <a:avLst/>
              </a:prstGeom>
              <a:blipFill>
                <a:blip r:embed="rId6"/>
                <a:stretch>
                  <a:fillRect l="-2720"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16+K4lPs7H94VUqPe2XwIsfPRnrXQE//QTEXxb8/8N4CNc6FpgZahzpTjFhMzSA7T/nHJa11DE8Ng2TP3iAmRczFlmslSuUNOgUeb6yRvs0="/>
              <p:cNvSpPr/>
              <p:nvPr/>
            </p:nvSpPr>
            <p:spPr>
              <a:xfrm>
                <a:off x="756275" y="2755698"/>
                <a:ext cx="2865020"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b="0">
                    <a:latin typeface="Times New Roman" panose="02020603050405020304" pitchFamily="18" charset="0"/>
                    <a:cs typeface="Times New Roman" panose="02020603050405020304" pitchFamily="18" charset="0"/>
                  </a:rPr>
                  <a:t>B. </a:t>
                </a:r>
                <a14:m>
                  <m:oMath xmlns:m="http://schemas.openxmlformats.org/officeDocument/2006/math">
                    <m:r>
                      <a:rPr lang="en-US" sz="2600" b="0" i="1" smtClean="0">
                        <a:latin typeface="Cambria Math" panose="02040503050406030204" pitchFamily="18" charset="0"/>
                        <a:cs typeface="Times New Roman" panose="02020603050405020304" pitchFamily="18" charset="0"/>
                      </a:rPr>
                      <m:t>93,7 </m:t>
                    </m:r>
                    <m:r>
                      <a:rPr lang="en-US" sz="2600" b="0" i="1" smtClean="0">
                        <a:latin typeface="Cambria Math" panose="02040503050406030204" pitchFamily="18" charset="0"/>
                        <a:cs typeface="Times New Roman" panose="02020603050405020304" pitchFamily="18" charset="0"/>
                      </a:rPr>
                      <m:t>𝑚</m:t>
                    </m:r>
                  </m:oMath>
                </a14:m>
                <a:endParaRPr lang="vi-VN" sz="2600" kern="0" dirty="0">
                  <a:solidFill>
                    <a:prstClr val="black"/>
                  </a:solidFill>
                  <a:latin typeface="Times New Roman" panose="02020603050405020304" pitchFamily="18" charset="0"/>
                </a:endParaRPr>
              </a:p>
            </p:txBody>
          </p:sp>
        </mc:Choice>
        <mc:Fallback xmlns="">
          <p:sp>
            <p:nvSpPr>
              <p:cNvPr id="6" name="Rectangle 5"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5" y="2755698"/>
                <a:ext cx="2865020" cy="578112"/>
              </a:xfrm>
              <a:prstGeom prst="rect">
                <a:avLst/>
              </a:prstGeom>
              <a:blipFill>
                <a:blip r:embed="rId7"/>
                <a:stretch>
                  <a:fillRect l="-2708"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16+K4lPs7H94VUqPe2XwIsfPRnrXQE//QTEXxb8/8N4CNc6FpgZahzpTjFhMzSA7T/nHJa11DE8Ng2TP3iAmRczFlmslSuUNOgUeb6yRvs0="/>
              <p:cNvSpPr/>
              <p:nvPr/>
            </p:nvSpPr>
            <p:spPr>
              <a:xfrm>
                <a:off x="742163" y="3445003"/>
                <a:ext cx="2865019"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a:solidFill>
                      <a:prstClr val="black"/>
                    </a:solidFill>
                    <a:latin typeface="Times New Roman"/>
                    <a:ea typeface="Calibri"/>
                  </a:rPr>
                  <a:t>C. </a:t>
                </a:r>
                <a14:m>
                  <m:oMath xmlns:m="http://schemas.openxmlformats.org/officeDocument/2006/math">
                    <m:r>
                      <a:rPr lang="en-US" sz="2600" b="0" i="1" smtClean="0">
                        <a:solidFill>
                          <a:prstClr val="black"/>
                        </a:solidFill>
                        <a:latin typeface="Cambria Math" panose="02040503050406030204" pitchFamily="18" charset="0"/>
                        <a:ea typeface="Calibri"/>
                      </a:rPr>
                      <m:t>93, 65 </m:t>
                    </m:r>
                    <m:r>
                      <a:rPr lang="en-US" sz="2600" b="0" i="1" smtClean="0">
                        <a:solidFill>
                          <a:prstClr val="black"/>
                        </a:solidFill>
                        <a:latin typeface="Cambria Math" panose="02040503050406030204" pitchFamily="18" charset="0"/>
                        <a:ea typeface="Calibri"/>
                      </a:rPr>
                      <m:t>𝑚</m:t>
                    </m:r>
                  </m:oMath>
                </a14:m>
                <a:endParaRPr lang="vi-VN" sz="2600" kern="0" dirty="0">
                  <a:solidFill>
                    <a:prstClr val="black"/>
                  </a:solidFill>
                  <a:latin typeface="Times New Roman" panose="02020603050405020304" pitchFamily="18" charset="0"/>
                </a:endParaRPr>
              </a:p>
            </p:txBody>
          </p:sp>
        </mc:Choice>
        <mc:Fallback xmlns="">
          <p:sp>
            <p:nvSpPr>
              <p:cNvPr id="7" name="Rectangle 6"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42163" y="3445003"/>
                <a:ext cx="2865019" cy="578112"/>
              </a:xfrm>
              <a:prstGeom prst="rect">
                <a:avLst/>
              </a:prstGeom>
              <a:blipFill>
                <a:blip r:embed="rId8"/>
                <a:stretch>
                  <a:fillRect l="-2708" b="-1238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descr="OPL20U25GSXzBJYl68kk8uQGfFKzs7yb1M4KJWUiLk6ZEvGF+qCIPSnY57AbBFCvTW$2024 ID13 T9CTST nhan sp KNTT$ STT 116+K4lPs7H94VUqPe2XwIsfPRnrXQE//QTEXxb8/8N4CNc6FpgZahzpTjFhMzSA7T/nHJa11DE8Ng2TP3iAmRczFlmslSuUNOgUeb6yRvs0="/>
              <p:cNvSpPr/>
              <p:nvPr/>
            </p:nvSpPr>
            <p:spPr>
              <a:xfrm>
                <a:off x="756274" y="4183461"/>
                <a:ext cx="2850908"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600" dirty="0">
                    <a:latin typeface="Times New Roman"/>
                    <a:ea typeface="Calibri"/>
                  </a:rPr>
                  <a:t>D</a:t>
                </a:r>
                <a:r>
                  <a:rPr lang="en-US" sz="2600">
                    <a:latin typeface="Times New Roman"/>
                    <a:ea typeface="Calibri"/>
                  </a:rPr>
                  <a:t>. </a:t>
                </a:r>
                <a14:m>
                  <m:oMath xmlns:m="http://schemas.openxmlformats.org/officeDocument/2006/math">
                    <m:r>
                      <a:rPr lang="en-US" sz="2600" b="0" i="1" smtClean="0">
                        <a:latin typeface="Cambria Math" panose="02040503050406030204" pitchFamily="18" charset="0"/>
                        <a:ea typeface="Calibri"/>
                      </a:rPr>
                      <m:t>94 </m:t>
                    </m:r>
                    <m:r>
                      <a:rPr lang="en-US" sz="2600" b="0" i="1" smtClean="0">
                        <a:latin typeface="Cambria Math" panose="02040503050406030204" pitchFamily="18" charset="0"/>
                        <a:ea typeface="Calibri"/>
                      </a:rPr>
                      <m:t>𝑚</m:t>
                    </m:r>
                  </m:oMath>
                </a14:m>
                <a:endParaRPr lang="vi-VN" sz="2600" kern="0" dirty="0">
                  <a:solidFill>
                    <a:prstClr val="black"/>
                  </a:solidFill>
                  <a:latin typeface="Times New Roman" panose="02020603050405020304" pitchFamily="18" charset="0"/>
                </a:endParaRPr>
              </a:p>
            </p:txBody>
          </p:sp>
        </mc:Choice>
        <mc:Fallback xmlns="">
          <p:sp>
            <p:nvSpPr>
              <p:cNvPr id="8" name="Rectangle 7"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56274" y="4183461"/>
                <a:ext cx="2850908" cy="578112"/>
              </a:xfrm>
              <a:prstGeom prst="rect">
                <a:avLst/>
              </a:prstGeom>
              <a:blipFill>
                <a:blip r:embed="rId9"/>
                <a:stretch>
                  <a:fillRect l="-2720" b="-12381"/>
                </a:stretch>
              </a:blipFill>
              <a:ln w="28575" cap="flat" cmpd="sng" algn="ctr">
                <a:solidFill>
                  <a:srgbClr val="F07F00"/>
                </a:solidFill>
                <a:prstDash val="solid"/>
              </a:ln>
              <a:effectLst/>
            </p:spPr>
            <p:txBody>
              <a:bodyPr/>
              <a:lstStyle/>
              <a:p>
                <a:r>
                  <a:rPr lang="en-US">
                    <a:noFill/>
                  </a:rPr>
                  <a:t> </a:t>
                </a:r>
              </a:p>
            </p:txBody>
          </p:sp>
        </mc:Fallback>
      </mc:AlternateContent>
      <p:sp>
        <p:nvSpPr>
          <p:cNvPr id="9" name="Oval 8" descr="OPL20U25GSXzBJYl68kk8uQGfFKzs7yb1M4KJWUiLk6ZEvGF+qCIPSnY57AbBFCvTW$2024 ID13 T9CTST nhan sp KNTT$ STT 116+K4lPs7H94VUqPe2XwIsfPRnrXQE//QTEXxb8/8N4CNc6FpgZahzpTjFhMzSA7T/nHJa11DE8Ng2TP3iAmRczFlmslSuUNOgUeb6yRvs0="/>
          <p:cNvSpPr/>
          <p:nvPr/>
        </p:nvSpPr>
        <p:spPr>
          <a:xfrm>
            <a:off x="753049" y="3476849"/>
            <a:ext cx="457200" cy="514419"/>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600" kern="0" dirty="0">
                <a:solidFill>
                  <a:prstClr val="black"/>
                </a:solidFill>
                <a:latin typeface="Times New Roman" pitchFamily="18" charset="0"/>
                <a:cs typeface="Times New Roman" pitchFamily="18" charset="0"/>
              </a:rPr>
              <a:t>C</a:t>
            </a:r>
          </a:p>
        </p:txBody>
      </p:sp>
      <p:pic>
        <p:nvPicPr>
          <p:cNvPr id="10" name="Picture 11" descr="OPL20U25GSXzBJYl68kk8uQGfFKzs7yb1M4KJWUiLk6ZEvGF+qCIPSnY57AbBFCvTW$2024 ID13 T9CTST nhan sp KNTT$ STT 116+K4lPs7H94VUqPe2XwIsfPRnrXQE//QTEXxb8/8N4CNc6FpgZahzpTjFhMzSA7T/nHJa11DE8Ng2TP3iAmRczFlmslSuUNOgUeb6yRvs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06537"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1" descr="OPL20U25GSXzBJYl68kk8uQGfFKzs7yb1M4KJWUiLk6ZEvGF+qCIPSnY57AbBFCvTW$2024 ID13 T9CTST nhan sp KNTT$ STT 116+K4lPs7H94VUqPe2XwIsfPRnrXQE//QTEXxb8/8N4CNc6FpgZahzpTjFhMzSA7T/nHJa11DE8Ng2TP3iAmRczFlmslSuUNOgUeb6yRvs0=">
            <a:hlinkClick r:id="rId11" action="ppaction://hlinksldjump"/>
            <a:extLst>
              <a:ext uri="{FF2B5EF4-FFF2-40B4-BE49-F238E27FC236}">
                <a16:creationId xmlns:a16="http://schemas.microsoft.com/office/drawing/2014/main" id="{844B1A06-370F-472A-9AC4-821FDF36CDA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210" y="4472517"/>
            <a:ext cx="685800" cy="685800"/>
          </a:xfrm>
          <a:prstGeom prst="rect">
            <a:avLst/>
          </a:prstGeom>
        </p:spPr>
      </p:pic>
    </p:spTree>
    <p:extLst>
      <p:ext uri="{BB962C8B-B14F-4D97-AF65-F5344CB8AC3E}">
        <p14:creationId xmlns:p14="http://schemas.microsoft.com/office/powerpoint/2010/main" val="38145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par>
                          <p:cTn id="36" fill="hold">
                            <p:stCondLst>
                              <p:cond delay="1000"/>
                            </p:stCondLst>
                            <p:childTnLst>
                              <p:par>
                                <p:cTn id="37" presetID="10"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363B32A3-AFA5-5DB0-A961-394EC123EE9D}"/>
              </a:ext>
            </a:extLst>
          </p:cNvPr>
          <p:cNvPicPr>
            <a:picLocks noChangeAspect="1"/>
          </p:cNvPicPr>
          <p:nvPr/>
        </p:nvPicPr>
        <p:blipFill>
          <a:blip r:embed="rId2"/>
          <a:stretch>
            <a:fillRect/>
          </a:stretch>
        </p:blipFill>
        <p:spPr>
          <a:xfrm>
            <a:off x="5549755" y="316445"/>
            <a:ext cx="3194578" cy="1846088"/>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E447A72-0E05-C886-F9EE-17C81087C74C}"/>
                  </a:ext>
                </a:extLst>
              </p:cNvPr>
              <p:cNvSpPr txBox="1"/>
              <p:nvPr/>
            </p:nvSpPr>
            <p:spPr>
              <a:xfrm>
                <a:off x="108333" y="911994"/>
                <a:ext cx="6521067" cy="1399357"/>
              </a:xfrm>
              <a:prstGeom prst="rect">
                <a:avLst/>
              </a:prstGeom>
              <a:noFill/>
            </p:spPr>
            <p:txBody>
              <a:bodyPr wrap="square">
                <a:spAutoFit/>
              </a:bodyPr>
              <a:lstStyle/>
              <a:p>
                <a:pPr lvl="0">
                  <a:defRPr/>
                </a:pPr>
                <a:r>
                  <a:rPr lang="en-US" sz="2800" noProof="0">
                    <a:solidFill>
                      <a:prstClr val="black"/>
                    </a:solidFill>
                    <a:latin typeface="Times New Roman" panose="02020603050405020304" pitchFamily="18" charset="0"/>
                    <a:cs typeface="Times New Roman" panose="02020603050405020304" pitchFamily="18" charset="0"/>
                  </a:rPr>
                  <a:t>Ta có: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là </a:t>
                </a:r>
                <a:r>
                  <a:rPr lang="en-US" sz="2800">
                    <a:solidFill>
                      <a:prstClr val="black"/>
                    </a:solidFill>
                    <a:latin typeface="Times New Roman" panose="02020603050405020304" pitchFamily="18" charset="0"/>
                    <a:cs typeface="Times New Roman" panose="02020603050405020304" pitchFamily="18" charset="0"/>
                  </a:rPr>
                  <a:t>quãng đường tàu ngầm lặn xuống theo phương tạo với mặt nước biển một góc </a:t>
                </a:r>
                <a14:m>
                  <m:oMath xmlns:m="http://schemas.openxmlformats.org/officeDocument/2006/math">
                    <m:acc>
                      <m:accPr>
                        <m:chr m:val="̂"/>
                        <m:ctrlPr>
                          <a:rPr lang="en-US" sz="2800" i="1">
                            <a:solidFill>
                              <a:prstClr val="black"/>
                            </a:solidFill>
                            <a:latin typeface="Cambria Math" panose="02040503050406030204" pitchFamily="18" charset="0"/>
                            <a:cs typeface="Times New Roman" panose="02020603050405020304" pitchFamily="18" charset="0"/>
                          </a:rPr>
                        </m:ctrlPr>
                      </m:accPr>
                      <m:e>
                        <m:r>
                          <a:rPr lang="en-US" sz="2800" i="1">
                            <a:solidFill>
                              <a:prstClr val="black"/>
                            </a:solidFill>
                            <a:latin typeface="Cambria Math" panose="02040503050406030204" pitchFamily="18" charset="0"/>
                            <a:cs typeface="Times New Roman" panose="02020603050405020304" pitchFamily="18" charset="0"/>
                          </a:rPr>
                          <m:t>𝐵𝐴𝐶</m:t>
                        </m:r>
                      </m:e>
                    </m:acc>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=250 </m:t>
                    </m:r>
                    <m:r>
                      <a:rPr kumimoji="0" lang="en-US" sz="2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𝑚</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FE447A72-0E05-C886-F9EE-17C81087C74C}"/>
                  </a:ext>
                </a:extLst>
              </p:cNvPr>
              <p:cNvSpPr txBox="1">
                <a:spLocks noRot="1" noChangeAspect="1" noMove="1" noResize="1" noEditPoints="1" noAdjustHandles="1" noChangeArrowheads="1" noChangeShapeType="1" noTextEdit="1"/>
              </p:cNvSpPr>
              <p:nvPr/>
            </p:nvSpPr>
            <p:spPr>
              <a:xfrm>
                <a:off x="108333" y="911994"/>
                <a:ext cx="6521067" cy="1399357"/>
              </a:xfrm>
              <a:prstGeom prst="rect">
                <a:avLst/>
              </a:prstGeom>
              <a:blipFill>
                <a:blip r:embed="rId3"/>
                <a:stretch>
                  <a:fillRect l="-1963" t="-4803" b="-11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20CDEC-7F72-D3E1-74EE-A83C628023CE}"/>
                  </a:ext>
                </a:extLst>
              </p:cNvPr>
              <p:cNvSpPr txBox="1"/>
              <p:nvPr/>
            </p:nvSpPr>
            <p:spPr>
              <a:xfrm>
                <a:off x="108333" y="3218855"/>
                <a:ext cx="86360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a:t>
                </a:r>
                <a14:m>
                  <m:oMath xmlns:m="http://schemas.openxmlformats.org/officeDocument/2006/math">
                    <m:r>
                      <a:rPr lang="en-US" sz="28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𝐴𝐵𝐶</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en-US" sz="2800">
                    <a:latin typeface="Times New Roman" panose="02020603050405020304" pitchFamily="18" charset="0"/>
                    <a:cs typeface="Times New Roman" panose="02020603050405020304" pitchFamily="18" charset="0"/>
                  </a:rPr>
                  <a:t>vuông tại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𝐵</m:t>
                    </m:r>
                  </m:oMath>
                </a14:m>
                <a:r>
                  <a:rPr lang="en-US" sz="2800">
                    <a:latin typeface="Times New Roman" panose="02020603050405020304" pitchFamily="18" charset="0"/>
                    <a:cs typeface="Times New Roman" panose="02020603050405020304" pitchFamily="18" charset="0"/>
                  </a:rPr>
                  <a:t>, có: </a:t>
                </a:r>
                <a:endParaRPr lang="en-US" sz="2800" b="0" i="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5" name="TextBox 4"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0320CDEC-7F72-D3E1-74EE-A83C628023CE}"/>
                  </a:ext>
                </a:extLst>
              </p:cNvPr>
              <p:cNvSpPr txBox="1">
                <a:spLocks noRot="1" noChangeAspect="1" noMove="1" noResize="1" noEditPoints="1" noAdjustHandles="1" noChangeArrowheads="1" noChangeShapeType="1" noTextEdit="1"/>
              </p:cNvSpPr>
              <p:nvPr/>
            </p:nvSpPr>
            <p:spPr>
              <a:xfrm>
                <a:off x="108333" y="3218855"/>
                <a:ext cx="8636000" cy="523220"/>
              </a:xfrm>
              <a:prstGeom prst="rect">
                <a:avLst/>
              </a:prstGeom>
              <a:blipFill>
                <a:blip r:embed="rId4"/>
                <a:stretch>
                  <a:fillRect l="-1483"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406390F-E0C1-20FF-7018-14CF6D093C79}"/>
                  </a:ext>
                </a:extLst>
              </p:cNvPr>
              <p:cNvSpPr txBox="1"/>
              <p:nvPr/>
            </p:nvSpPr>
            <p:spPr>
              <a:xfrm>
                <a:off x="182558" y="4258330"/>
                <a:ext cx="8343900" cy="523220"/>
              </a:xfrm>
              <a:prstGeom prst="rect">
                <a:avLst/>
              </a:prstGeom>
              <a:noFill/>
            </p:spPr>
            <p:txBody>
              <a:bodyPr wrap="square">
                <a:spAutoFit/>
              </a:bodyPr>
              <a:lstStyle/>
              <a:p>
                <a:pPr lvl="0">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tàu ở độ sâu </a:t>
                </a:r>
                <a14:m>
                  <m:oMath xmlns:m="http://schemas.openxmlformats.org/officeDocument/2006/math">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93,65 </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r>
                      <a:rPr lang="en-US" sz="2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so với</a:t>
                </a:r>
                <a:r>
                  <a:rPr kumimoji="0" lang="en-US" sz="2800" b="0"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mặt nước biển.</a:t>
                </a:r>
                <a:endParaRPr lang="en-US" sz="2800">
                  <a:latin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E406390F-E0C1-20FF-7018-14CF6D093C79}"/>
                  </a:ext>
                </a:extLst>
              </p:cNvPr>
              <p:cNvSpPr txBox="1">
                <a:spLocks noRot="1" noChangeAspect="1" noMove="1" noResize="1" noEditPoints="1" noAdjustHandles="1" noChangeArrowheads="1" noChangeShapeType="1" noTextEdit="1"/>
              </p:cNvSpPr>
              <p:nvPr/>
            </p:nvSpPr>
            <p:spPr>
              <a:xfrm>
                <a:off x="182558" y="4258330"/>
                <a:ext cx="8343900" cy="523220"/>
              </a:xfrm>
              <a:prstGeom prst="rect">
                <a:avLst/>
              </a:prstGeom>
              <a:blipFill>
                <a:blip r:embed="rId5"/>
                <a:stretch>
                  <a:fillRect l="-1534"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C512B18-5229-42D4-AC2C-C91B09FE2FC3}"/>
                  </a:ext>
                </a:extLst>
              </p:cNvPr>
              <p:cNvSpPr txBox="1"/>
              <p:nvPr/>
            </p:nvSpPr>
            <p:spPr>
              <a:xfrm>
                <a:off x="974083" y="3735110"/>
                <a:ext cx="7618638"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𝐵𝐶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𝐴𝐶</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 .</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sin</m:t>
                          </m:r>
                        </m:fName>
                        <m:e>
                          <m:r>
                            <a:rPr lang="en-US" sz="2800" b="0" i="1" smtClean="0">
                              <a:solidFill>
                                <a:prstClr val="black"/>
                              </a:solidFill>
                              <a:latin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cs typeface="Times New Roman" panose="02020603050405020304" pitchFamily="18" charset="0"/>
                            </a:rPr>
                            <m:t>°</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=250.</m:t>
                      </m:r>
                      <m:func>
                        <m:func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sin</m:t>
                          </m:r>
                        </m:fName>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22</m:t>
                          </m:r>
                          <m:r>
                            <a:rPr lang="en-US" sz="2800" i="1">
                              <a:solidFill>
                                <a:prstClr val="black"/>
                              </a:solidFill>
                              <a:latin typeface="Cambria Math" panose="02040503050406030204" pitchFamily="18" charset="0"/>
                              <a:cs typeface="Times New Roman" panose="02020603050405020304" pitchFamily="18" charset="0"/>
                            </a:rPr>
                            <m:t>°</m:t>
                          </m:r>
                        </m:e>
                      </m:func>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≈93,65 (</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𝑚</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C512B18-5229-42D4-AC2C-C91B09FE2FC3}"/>
                  </a:ext>
                </a:extLst>
              </p:cNvPr>
              <p:cNvSpPr txBox="1">
                <a:spLocks noRot="1" noChangeAspect="1" noMove="1" noResize="1" noEditPoints="1" noAdjustHandles="1" noChangeArrowheads="1" noChangeShapeType="1" noTextEdit="1"/>
              </p:cNvSpPr>
              <p:nvPr/>
            </p:nvSpPr>
            <p:spPr>
              <a:xfrm>
                <a:off x="974083" y="3735110"/>
                <a:ext cx="7618638"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ACEA935-AB44-BBAC-22D9-BB79FBE73A56}"/>
                  </a:ext>
                </a:extLst>
              </p:cNvPr>
              <p:cNvSpPr txBox="1"/>
              <p:nvPr/>
            </p:nvSpPr>
            <p:spPr>
              <a:xfrm>
                <a:off x="108333" y="2311351"/>
                <a:ext cx="8418125" cy="954107"/>
              </a:xfrm>
              <a:prstGeom prst="rect">
                <a:avLst/>
              </a:prstGeom>
              <a:noFill/>
            </p:spPr>
            <p:txBody>
              <a:bodyPr wrap="square">
                <a:spAutoFit/>
              </a:bodyPr>
              <a:lstStyle/>
              <a:p>
                <a:pPr lvl="0">
                  <a:defRPr/>
                </a:pPr>
                <a14:m>
                  <m:oMath xmlns:m="http://schemas.openxmlformats.org/officeDocument/2006/math">
                    <m:r>
                      <a:rPr lang="en-US" sz="2800" b="0" i="1" smtClean="0">
                        <a:solidFill>
                          <a:prstClr val="black"/>
                        </a:solidFill>
                        <a:latin typeface="Cambria Math" panose="02040503050406030204" pitchFamily="18" charset="0"/>
                        <a:cs typeface="Times New Roman" panose="02020603050405020304" pitchFamily="18" charset="0"/>
                      </a:rPr>
                      <m:t>𝐵</m:t>
                    </m:r>
                    <m:r>
                      <a:rPr lang="en-US" sz="2800" i="1">
                        <a:solidFill>
                          <a:prstClr val="black"/>
                        </a:solidFill>
                        <a:latin typeface="Cambria Math" panose="02040503050406030204" pitchFamily="18" charset="0"/>
                        <a:cs typeface="Times New Roman" panose="02020603050405020304" pitchFamily="18" charset="0"/>
                      </a:rPr>
                      <m:t>𝐶</m:t>
                    </m:r>
                    <m:r>
                      <a:rPr lang="en-US" sz="2800" i="1">
                        <a:solidFill>
                          <a:prstClr val="black"/>
                        </a:solidFill>
                        <a:latin typeface="Cambria Math" panose="02040503050406030204" pitchFamily="18" charset="0"/>
                        <a:cs typeface="Times New Roman" panose="02020603050405020304" pitchFamily="18" charset="0"/>
                      </a:rPr>
                      <m:t> </m:t>
                    </m:r>
                  </m:oMath>
                </a14:m>
                <a:r>
                  <a:rPr lang="en-US" sz="2800">
                    <a:solidFill>
                      <a:prstClr val="black"/>
                    </a:solidFill>
                    <a:latin typeface="Times New Roman" panose="02020603050405020304" pitchFamily="18" charset="0"/>
                    <a:cs typeface="Times New Roman" panose="02020603050405020304" pitchFamily="18" charset="0"/>
                  </a:rPr>
                  <a:t>là độ sâu khi tàu ngầm lặn xuống theo cách di chuyển trên.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BACEA935-AB44-BBAC-22D9-BB79FBE73A56}"/>
                  </a:ext>
                </a:extLst>
              </p:cNvPr>
              <p:cNvSpPr txBox="1">
                <a:spLocks noRot="1" noChangeAspect="1" noMove="1" noResize="1" noEditPoints="1" noAdjustHandles="1" noChangeArrowheads="1" noChangeShapeType="1" noTextEdit="1"/>
              </p:cNvSpPr>
              <p:nvPr/>
            </p:nvSpPr>
            <p:spPr>
              <a:xfrm>
                <a:off x="108333" y="2311351"/>
                <a:ext cx="8418125" cy="954107"/>
              </a:xfrm>
              <a:prstGeom prst="rect">
                <a:avLst/>
              </a:prstGeom>
              <a:blipFill>
                <a:blip r:embed="rId7"/>
                <a:stretch>
                  <a:fillRect l="-1521" t="-6369" r="-1665" b="-16561"/>
                </a:stretch>
              </a:blipFill>
            </p:spPr>
            <p:txBody>
              <a:bodyPr/>
              <a:lstStyle/>
              <a:p>
                <a:r>
                  <a:rPr lang="en-US">
                    <a:noFill/>
                  </a:rPr>
                  <a:t> </a:t>
                </a:r>
              </a:p>
            </p:txBody>
          </p:sp>
        </mc:Fallback>
      </mc:AlternateContent>
      <p:sp>
        <p:nvSpPr>
          <p:cNvPr id="11" name="TextBox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49ABA14-8D56-97CF-0D57-1E50509CFF19}"/>
              </a:ext>
            </a:extLst>
          </p:cNvPr>
          <p:cNvSpPr txBox="1"/>
          <p:nvPr/>
        </p:nvSpPr>
        <p:spPr>
          <a:xfrm>
            <a:off x="514350" y="214266"/>
            <a:ext cx="1085850" cy="523220"/>
          </a:xfrm>
          <a:prstGeom prst="rect">
            <a:avLst/>
          </a:prstGeom>
          <a:noFill/>
        </p:spPr>
        <p:txBody>
          <a:bodyPr wrap="square">
            <a:spAutoFit/>
          </a:bodyPr>
          <a:lstStyle/>
          <a:p>
            <a:r>
              <a:rPr lang="en-US" sz="2800" b="1" u="sng">
                <a:solidFill>
                  <a:prstClr val="black"/>
                </a:solidFill>
                <a:latin typeface="Times New Roman" panose="02020603050405020304" pitchFamily="18" charset="0"/>
                <a:cs typeface="Times New Roman" panose="02020603050405020304" pitchFamily="18" charset="0"/>
              </a:rPr>
              <a:t>Giải:</a:t>
            </a:r>
            <a:endParaRPr lang="en-US" sz="2800" b="1" u="sng">
              <a:latin typeface="Times New Roman" panose="02020603050405020304" pitchFamily="18" charset="0"/>
              <a:cs typeface="Times New Roman" panose="02020603050405020304" pitchFamily="18" charset="0"/>
            </a:endParaRPr>
          </a:p>
        </p:txBody>
      </p:sp>
      <p:pic>
        <p:nvPicPr>
          <p:cNvPr id="12" name="Graphic 11" descr="OPL20U25GSXzBJYl68kk8uQGfFKzs7yb1M4KJWUiLk6ZEvGF+qCIPSnY57AbBFCvTW$2024 ID13 T9CTST nhan sp KNTT$ STT 116+K4lPs7H94VUqPe2XwIsfPRnrXQE//QTEXxb8/8N4CNc6FpgZahzpTjFhMzSA7T/nHJa11DE8Ng2TP3iAmRczFlmslSuUNOgUeb6yRvs0=">
            <a:hlinkClick r:id="rId8" action="ppaction://hlinksldjump"/>
            <a:extLst>
              <a:ext uri="{FF2B5EF4-FFF2-40B4-BE49-F238E27FC236}">
                <a16:creationId xmlns:a16="http://schemas.microsoft.com/office/drawing/2014/main" id="{43D76A2C-6322-8CA4-D78E-6DB0BC41C0A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8200" y="4484155"/>
            <a:ext cx="685800" cy="685800"/>
          </a:xfrm>
          <a:prstGeom prst="rect">
            <a:avLst/>
          </a:prstGeom>
        </p:spPr>
      </p:pic>
    </p:spTree>
    <p:extLst>
      <p:ext uri="{BB962C8B-B14F-4D97-AF65-F5344CB8AC3E}">
        <p14:creationId xmlns:p14="http://schemas.microsoft.com/office/powerpoint/2010/main" val="3961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descr="OPL20U25GSXzBJYl68kk8uQGfFKzs7yb1M4KJWUiLk6ZEvGF+qCIPSnY57AbBFCvTW$2024 ID13 T9CTST nhan sp KNTT$ STT 116+K4lPs7H94VUqPe2XwIsfPRnrXQE//QTEXxb8/8N4CNc6FpgZahzpTjFhMzSA7T/nHJa11DE8Ng2TP3iAmRczFlmslSuUNOgUeb6yRvs0="/>
          <p:cNvSpPr txBox="1">
            <a:spLocks/>
          </p:cNvSpPr>
          <p:nvPr/>
        </p:nvSpPr>
        <p:spPr>
          <a:xfrm>
            <a:off x="152400" y="243010"/>
            <a:ext cx="8515350" cy="8477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800" b="1" kern="500" err="1">
                <a:latin typeface="Times New Roman" panose="02020603050405020304" pitchFamily="18" charset="0"/>
                <a:cs typeface="Times New Roman" panose="02020603050405020304" pitchFamily="18" charset="0"/>
              </a:rPr>
              <a:t>Câu</a:t>
            </a:r>
            <a:r>
              <a:rPr lang="en-US" sz="2800" b="1" kern="500">
                <a:latin typeface="Times New Roman" panose="02020603050405020304" pitchFamily="18" charset="0"/>
                <a:cs typeface="Times New Roman" panose="02020603050405020304" pitchFamily="18" charset="0"/>
              </a:rPr>
              <a:t> hỏi 3: </a:t>
            </a:r>
            <a:r>
              <a:rPr lang="en-US" sz="2800" b="1" kern="500">
                <a:solidFill>
                  <a:srgbClr val="000000"/>
                </a:solidFill>
                <a:latin typeface="Times New Roman"/>
                <a:ea typeface="Times New Roman"/>
                <a:cs typeface="Times New Roman"/>
              </a:rPr>
              <a:t>Với những dữ kiện đã cho trên hình vẽ, ta tính được ngay những tỉ số lượng giác nào của góc B?</a:t>
            </a:r>
            <a:endParaRPr lang="en-US" sz="2800" b="1" kern="500" dirty="0">
              <a:latin typeface="Times New Roman"/>
              <a:ea typeface="Calibri"/>
            </a:endParaRPr>
          </a:p>
        </p:txBody>
      </p:sp>
      <mc:AlternateContent xmlns:mc="http://schemas.openxmlformats.org/markup-compatibility/2006" xmlns:a14="http://schemas.microsoft.com/office/drawing/2010/main">
        <mc:Choice Requires="a14">
          <p:sp>
            <p:nvSpPr>
              <p:cNvPr id="5" name="Rectangle 4" descr="OPL20U25GSXzBJYl68kk8uQGfFKzs7yb1M4KJWUiLk6ZEvGF+qCIPSnY57AbBFCvTW$2024 ID13 T9CTST nhan sp KNTT$ STT 116+K4lPs7H94VUqPe2XwIsfPRnrXQE//QTEXxb8/8N4CNc6FpgZahzpTjFhMzSA7T/nHJa11DE8Ng2TP3iAmRczFlmslSuUNOgUeb6yRvs0="/>
              <p:cNvSpPr/>
              <p:nvPr/>
            </p:nvSpPr>
            <p:spPr>
              <a:xfrm>
                <a:off x="1280728" y="1654142"/>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algn="just">
                  <a:lnSpc>
                    <a:spcPct val="115000"/>
                  </a:lnSpc>
                  <a:spcAft>
                    <a:spcPts val="750"/>
                  </a:spcAft>
                </a:pPr>
                <a:r>
                  <a:rPr lang="en-US" sz="2800">
                    <a:latin typeface="Times New Roman"/>
                    <a:ea typeface="Calibri"/>
                  </a:rPr>
                  <a:t>A.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tan</m:t>
                        </m:r>
                      </m:fName>
                      <m:e>
                        <m:r>
                          <a:rPr lang="en-US" sz="2800" i="1">
                            <a:latin typeface="Cambria Math" panose="02040503050406030204" pitchFamily="18" charset="0"/>
                            <a:ea typeface="Calibri"/>
                          </a:rPr>
                          <m:t>𝐵</m:t>
                        </m:r>
                      </m:e>
                    </m:func>
                  </m:oMath>
                </a14:m>
                <a:endParaRPr lang="en-US" sz="2800" dirty="0">
                  <a:latin typeface="Times New Roman"/>
                  <a:ea typeface="Calibri"/>
                </a:endParaRPr>
              </a:p>
            </p:txBody>
          </p:sp>
        </mc:Choice>
        <mc:Fallback xmlns="">
          <p:sp>
            <p:nvSpPr>
              <p:cNvPr id="5" name="Rectangle 4"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1654142"/>
                <a:ext cx="2757872" cy="578112"/>
              </a:xfrm>
              <a:prstGeom prst="rect">
                <a:avLst/>
              </a:prstGeom>
              <a:blipFill>
                <a:blip r:embed="rId3"/>
                <a:stretch>
                  <a:fillRect l="-3247" b="-19231"/>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descr="OPL20U25GSXzBJYl68kk8uQGfFKzs7yb1M4KJWUiLk6ZEvGF+qCIPSnY57AbBFCvTW$2024 ID13 T9CTST nhan sp KNTT$ STT 116+K4lPs7H94VUqPe2XwIsfPRnrXQE//QTEXxb8/8N4CNc6FpgZahzpTjFhMzSA7T/nHJa11DE8Ng2TP3iAmRczFlmslSuUNOgUeb6yRvs0="/>
              <p:cNvSpPr/>
              <p:nvPr/>
            </p:nvSpPr>
            <p:spPr>
              <a:xfrm>
                <a:off x="1280728" y="2342759"/>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vi-VN" sz="2800" kern="0">
                    <a:solidFill>
                      <a:prstClr val="black"/>
                    </a:solidFill>
                    <a:latin typeface="Times New Roman" panose="02020603050405020304" pitchFamily="18" charset="0"/>
                    <a:cs typeface="Times New Roman" panose="02020603050405020304" pitchFamily="18" charset="0"/>
                  </a:rPr>
                  <a:t>B.</a:t>
                </a:r>
                <a:r>
                  <a:rPr lang="en-US" sz="2800" kern="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a:latin typeface="Cambria Math" panose="02040503050406030204" pitchFamily="18" charset="0"/>
                            <a:ea typeface="Calibri"/>
                          </a:rPr>
                          <m:t>sin</m:t>
                        </m:r>
                      </m:fName>
                      <m:e>
                        <m:r>
                          <a:rPr lang="en-US" sz="2800" i="1">
                            <a:latin typeface="Cambria Math" panose="02040503050406030204" pitchFamily="18" charset="0"/>
                            <a:ea typeface="Calibri"/>
                          </a:rPr>
                          <m:t>𝐵</m:t>
                        </m:r>
                      </m:e>
                    </m:func>
                  </m:oMath>
                </a14:m>
                <a:endParaRPr lang="vi-VN" sz="2800" kern="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Rectangle 5"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2342759"/>
                <a:ext cx="2757872" cy="578112"/>
              </a:xfrm>
              <a:prstGeom prst="rect">
                <a:avLst/>
              </a:prstGeom>
              <a:blipFill>
                <a:blip r:embed="rId4"/>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descr="OPL20U25GSXzBJYl68kk8uQGfFKzs7yb1M4KJWUiLk6ZEvGF+qCIPSnY57AbBFCvTW$2024 ID13 T9CTST nhan sp KNTT$ STT 116+K4lPs7H94VUqPe2XwIsfPRnrXQE//QTEXxb8/8N4CNc6FpgZahzpTjFhMzSA7T/nHJa11DE8Ng2TP3iAmRczFlmslSuUNOgUeb6yRvs0="/>
              <p:cNvSpPr/>
              <p:nvPr/>
            </p:nvSpPr>
            <p:spPr>
              <a:xfrm>
                <a:off x="1280728" y="3031376"/>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800">
                    <a:solidFill>
                      <a:prstClr val="black"/>
                    </a:solidFill>
                    <a:latin typeface="Times New Roman" panose="02020603050405020304" pitchFamily="18" charset="0"/>
                    <a:cs typeface="Times New Roman" panose="02020603050405020304" pitchFamily="18" charset="0"/>
                  </a:rPr>
                  <a:t>C.</a:t>
                </a:r>
                <a:r>
                  <a:rPr lang="en-US" sz="280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cos</m:t>
                        </m:r>
                      </m:fName>
                      <m:e>
                        <m:r>
                          <a:rPr lang="en-US" sz="2800" i="1">
                            <a:latin typeface="Cambria Math" panose="02040503050406030204" pitchFamily="18" charset="0"/>
                            <a:ea typeface="Calibri"/>
                          </a:rPr>
                          <m:t>𝐵</m:t>
                        </m:r>
                      </m:e>
                    </m:func>
                    <m:r>
                      <a:rPr lang="en-US" sz="2800" i="1">
                        <a:latin typeface="Cambria Math" panose="02040503050406030204" pitchFamily="18" charset="0"/>
                        <a:ea typeface="Calibri"/>
                      </a:rPr>
                      <m:t> </m:t>
                    </m:r>
                  </m:oMath>
                </a14:m>
                <a:r>
                  <a:rPr lang="en-US" sz="2400">
                    <a:solidFill>
                      <a:srgbClr val="FF0000"/>
                    </a:solidFill>
                    <a:latin typeface="Times New Roman"/>
                    <a:ea typeface="Times New Roman"/>
                  </a:rPr>
                  <a:t>    </a:t>
                </a:r>
                <a:endParaRPr lang="vi-VN" sz="2400" kern="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Rectangle 6"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3031376"/>
                <a:ext cx="2757872" cy="578112"/>
              </a:xfrm>
              <a:prstGeom prst="rect">
                <a:avLst/>
              </a:prstGeom>
              <a:blipFill>
                <a:blip r:embed="rId5"/>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descr="OPL20U25GSXzBJYl68kk8uQGfFKzs7yb1M4KJWUiLk6ZEvGF+qCIPSnY57AbBFCvTW$2024 ID13 T9CTST nhan sp KNTT$ STT 116+K4lPs7H94VUqPe2XwIsfPRnrXQE//QTEXxb8/8N4CNc6FpgZahzpTjFhMzSA7T/nHJa11DE8Ng2TP3iAmRczFlmslSuUNOgUeb6yRvs0="/>
              <p:cNvSpPr/>
              <p:nvPr/>
            </p:nvSpPr>
            <p:spPr>
              <a:xfrm>
                <a:off x="1280728" y="3713698"/>
                <a:ext cx="2757872" cy="578112"/>
              </a:xfrm>
              <a:prstGeom prst="rect">
                <a:avLst/>
              </a:prstGeom>
              <a:solidFill>
                <a:srgbClr val="C4C475"/>
              </a:solidFill>
              <a:ln w="28575" cap="flat" cmpd="sng" algn="ctr">
                <a:solidFill>
                  <a:srgbClr val="F07F00"/>
                </a:solidFill>
                <a:prstDash val="solid"/>
              </a:ln>
              <a:effectLst/>
              <a:scene3d>
                <a:camera prst="orthographicFront"/>
                <a:lightRig rig="threePt" dir="t"/>
              </a:scene3d>
              <a:sp3d>
                <a:bevelT/>
              </a:sp3d>
            </p:spPr>
            <p:txBody>
              <a:bodyPr rtlCol="0" anchor="ctr"/>
              <a:lstStyle/>
              <a:p>
                <a:pPr lvl="0">
                  <a:defRPr/>
                </a:pPr>
                <a:r>
                  <a:rPr lang="en-US" sz="2800">
                    <a:solidFill>
                      <a:prstClr val="black"/>
                    </a:solidFill>
                    <a:latin typeface="Times New Roman" panose="02020603050405020304" pitchFamily="18" charset="0"/>
                    <a:cs typeface="Times New Roman" panose="02020603050405020304" pitchFamily="18" charset="0"/>
                  </a:rPr>
                  <a:t>D.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b="0" i="0" smtClean="0">
                            <a:latin typeface="Cambria Math" panose="02040503050406030204" pitchFamily="18" charset="0"/>
                            <a:ea typeface="Calibri"/>
                          </a:rPr>
                          <m:t>tan</m:t>
                        </m:r>
                      </m:fName>
                      <m:e>
                        <m:r>
                          <a:rPr lang="en-US" sz="2800" i="1">
                            <a:latin typeface="Cambria Math" panose="02040503050406030204" pitchFamily="18" charset="0"/>
                            <a:ea typeface="Calibri"/>
                          </a:rPr>
                          <m:t>𝐵</m:t>
                        </m:r>
                      </m:e>
                    </m:func>
                  </m:oMath>
                </a14:m>
                <a:r>
                  <a:rPr lang="en-US" sz="2800">
                    <a:solidFill>
                      <a:prstClr val="black"/>
                    </a:solidFill>
                    <a:latin typeface="Times New Roman" panose="02020603050405020304" pitchFamily="18" charset="0"/>
                    <a:cs typeface="Times New Roman" panose="02020603050405020304" pitchFamily="18" charset="0"/>
                  </a:rPr>
                  <a:t> và </a:t>
                </a:r>
                <a14:m>
                  <m:oMath xmlns:m="http://schemas.openxmlformats.org/officeDocument/2006/math">
                    <m:func>
                      <m:funcPr>
                        <m:ctrlPr>
                          <a:rPr lang="en-US" sz="2800" b="0" i="1" smtClean="0">
                            <a:latin typeface="Cambria Math" panose="02040503050406030204" pitchFamily="18" charset="0"/>
                            <a:ea typeface="Calibri"/>
                          </a:rPr>
                        </m:ctrlPr>
                      </m:funcPr>
                      <m:fName>
                        <m:r>
                          <m:rPr>
                            <m:sty m:val="p"/>
                          </m:rPr>
                          <a:rPr lang="en-US" sz="2800" i="0">
                            <a:latin typeface="Cambria Math" panose="02040503050406030204" pitchFamily="18" charset="0"/>
                            <a:ea typeface="Calibri"/>
                          </a:rPr>
                          <m:t>cot</m:t>
                        </m:r>
                      </m:fName>
                      <m:e>
                        <m:r>
                          <a:rPr lang="en-US" sz="2800" i="1">
                            <a:latin typeface="Cambria Math" panose="02040503050406030204" pitchFamily="18" charset="0"/>
                            <a:ea typeface="Calibri"/>
                          </a:rPr>
                          <m:t>𝐵</m:t>
                        </m:r>
                      </m:e>
                    </m:func>
                  </m:oMath>
                </a14:m>
                <a:endParaRPr lang="vi-VN" sz="2800" kern="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8" name="Rectangle 7"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280728" y="3713698"/>
                <a:ext cx="2757872" cy="578112"/>
              </a:xfrm>
              <a:prstGeom prst="rect">
                <a:avLst/>
              </a:prstGeom>
              <a:blipFill>
                <a:blip r:embed="rId6"/>
                <a:stretch>
                  <a:fillRect l="-3247" b="-17143"/>
                </a:stretch>
              </a:blipFill>
              <a:ln w="28575" cap="flat" cmpd="sng" algn="ctr">
                <a:solidFill>
                  <a:srgbClr val="F07F00"/>
                </a:solidFill>
                <a:prstDash val="solid"/>
              </a:ln>
              <a:effectLst/>
            </p:spPr>
            <p:txBody>
              <a:bodyPr/>
              <a:lstStyle/>
              <a:p>
                <a:r>
                  <a:rPr lang="en-US">
                    <a:noFill/>
                  </a:rPr>
                  <a:t> </a:t>
                </a:r>
              </a:p>
            </p:txBody>
          </p:sp>
        </mc:Fallback>
      </mc:AlternateContent>
      <p:pic>
        <p:nvPicPr>
          <p:cNvPr id="10" name="Picture 11" descr="OPL20U25GSXzBJYl68kk8uQGfFKzs7yb1M4KJWUiLk6ZEvGF+qCIPSnY57AbBFCvTW$2024 ID13 T9CTST nhan sp KNTT$ STT 116+K4lPs7H94VUqPe2XwIsfPRnrXQE//QTEXxb8/8N4CNc6FpgZahzpTjFhMzSA7T/nHJa11DE8Ng2TP3iAmRczFlmslSuUNOgUeb6yRvs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CE36F2B-1C8F-4032-818D-4FE83C0CB3C7}"/>
              </a:ext>
            </a:extLst>
          </p:cNvPr>
          <p:cNvSpPr/>
          <p:nvPr/>
        </p:nvSpPr>
        <p:spPr>
          <a:xfrm>
            <a:off x="1270380" y="3777678"/>
            <a:ext cx="471872" cy="450151"/>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800" kern="0">
                <a:solidFill>
                  <a:prstClr val="black"/>
                </a:solidFill>
                <a:latin typeface="Times New Roman" pitchFamily="18" charset="0"/>
                <a:cs typeface="Times New Roman" pitchFamily="18" charset="0"/>
              </a:rPr>
              <a:t>D</a:t>
            </a:r>
            <a:endParaRPr lang="en-US" sz="2800" kern="0" dirty="0">
              <a:solidFill>
                <a:prstClr val="black"/>
              </a:solidFill>
              <a:latin typeface="Times New Roman" pitchFamily="18" charset="0"/>
              <a:cs typeface="Times New Roman" pitchFamily="18" charset="0"/>
            </a:endParaRPr>
          </a:p>
        </p:txBody>
      </p:sp>
      <p:pic>
        <p:nvPicPr>
          <p:cNvPr id="13" name="Graphic 12" descr="OPL20U25GSXzBJYl68kk8uQGfFKzs7yb1M4KJWUiLk6ZEvGF+qCIPSnY57AbBFCvTW$2024 ID13 T9CTST nhan sp KNTT$ STT 116+K4lPs7H94VUqPe2XwIsfPRnrXQE//QTEXxb8/8N4CNc6FpgZahzpTjFhMzSA7T/nHJa11DE8Ng2TP3iAmRczFlmslSuUNOgUeb6yRvs0=">
            <a:hlinkClick r:id="rId8" action="ppaction://hlinksldjump"/>
            <a:extLst>
              <a:ext uri="{FF2B5EF4-FFF2-40B4-BE49-F238E27FC236}">
                <a16:creationId xmlns:a16="http://schemas.microsoft.com/office/drawing/2014/main" id="{3D0C510F-4E59-4AFB-B971-BD7580F8632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2772" y="4295362"/>
            <a:ext cx="685800" cy="685800"/>
          </a:xfrm>
          <a:prstGeom prst="rect">
            <a:avLst/>
          </a:prstGeom>
        </p:spPr>
      </p:pic>
      <p:pic>
        <p:nvPicPr>
          <p:cNvPr id="11" name="Picture 10"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505A28F3-3F8B-2C10-B1F9-B6CFD8950509}"/>
              </a:ext>
            </a:extLst>
          </p:cNvPr>
          <p:cNvPicPr>
            <a:picLocks noChangeAspect="1"/>
          </p:cNvPicPr>
          <p:nvPr/>
        </p:nvPicPr>
        <p:blipFill>
          <a:blip r:embed="rId11"/>
          <a:stretch>
            <a:fillRect/>
          </a:stretch>
        </p:blipFill>
        <p:spPr>
          <a:xfrm>
            <a:off x="5105402" y="1311423"/>
            <a:ext cx="2261616" cy="2898648"/>
          </a:xfrm>
          <a:prstGeom prst="rect">
            <a:avLst/>
          </a:prstGeom>
        </p:spPr>
      </p:pic>
    </p:spTree>
    <p:extLst>
      <p:ext uri="{BB962C8B-B14F-4D97-AF65-F5344CB8AC3E}">
        <p14:creationId xmlns:p14="http://schemas.microsoft.com/office/powerpoint/2010/main" val="154284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descr="OPL20U25GSXzBJYl68kk8uQGfFKzs7yb1M4KJWUiLk6ZEvGF+qCIPSnY57AbBFCvTW$2024 ID13 T9CTST nhan sp KNTT$ STT 116+K4lPs7H94VUqPe2XwIsfPRnrXQE//QTEXxb8/8N4CNc6FpgZahzpTjFhMzSA7T/nHJa11DE8Ng2TP3iAmRczFlmslSuUNOgUeb6yRvs0="/>
          <p:cNvSpPr/>
          <p:nvPr/>
        </p:nvSpPr>
        <p:spPr>
          <a:xfrm>
            <a:off x="425247" y="3562560"/>
            <a:ext cx="4680153" cy="666849"/>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algn="just">
              <a:spcBef>
                <a:spcPts val="450"/>
              </a:spcBef>
              <a:spcAft>
                <a:spcPts val="450"/>
              </a:spcAft>
            </a:pPr>
            <a:endParaRPr lang="en-US" sz="100">
              <a:latin typeface="Times New Roman"/>
              <a:ea typeface="Calibri"/>
            </a:endParaRPr>
          </a:p>
          <a:p>
            <a:pPr algn="just">
              <a:spcBef>
                <a:spcPts val="450"/>
              </a:spcBef>
              <a:spcAft>
                <a:spcPts val="450"/>
              </a:spcAft>
            </a:pPr>
            <a:r>
              <a:rPr lang="en-US" sz="2800">
                <a:latin typeface="Times New Roman"/>
                <a:ea typeface="Calibri"/>
              </a:rPr>
              <a:t>D. Cả ba đáp án trên đều đúng</a:t>
            </a:r>
            <a:endParaRPr lang="en-US" sz="2800" dirty="0">
              <a:latin typeface="Times New Roman"/>
              <a:ea typeface="Calibri"/>
            </a:endParaRPr>
          </a:p>
        </p:txBody>
      </p:sp>
      <p:sp>
        <p:nvSpPr>
          <p:cNvPr id="2" name="Title 1" descr="OPL20U25GSXzBJYl68kk8uQGfFKzs7yb1M4KJWUiLk6ZEvGF+qCIPSnY57AbBFCvTW$2024 ID13 T9CTST nhan sp KNTT$ STT 116+K4lPs7H94VUqPe2XwIsfPRnrXQE//QTEXxb8/8N4CNc6FpgZahzpTjFhMzSA7T/nHJa11DE8Ng2TP3iAmRczFlmslSuUNOgUeb6yRvs0="/>
          <p:cNvSpPr txBox="1">
            <a:spLocks/>
          </p:cNvSpPr>
          <p:nvPr/>
        </p:nvSpPr>
        <p:spPr>
          <a:xfrm>
            <a:off x="320310" y="119451"/>
            <a:ext cx="8348297" cy="9941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450"/>
              </a:spcBef>
              <a:spcAft>
                <a:spcPts val="450"/>
              </a:spcAft>
            </a:pPr>
            <a:r>
              <a:rPr lang="en-US" sz="2800" b="1" err="1">
                <a:latin typeface="Times New Roman" panose="02020603050405020304" pitchFamily="18" charset="0"/>
                <a:cs typeface="Times New Roman" panose="02020603050405020304" pitchFamily="18" charset="0"/>
              </a:rPr>
              <a:t>Câu</a:t>
            </a:r>
            <a:r>
              <a:rPr lang="en-US" sz="2800" b="1">
                <a:latin typeface="Times New Roman" panose="02020603050405020304" pitchFamily="18" charset="0"/>
                <a:cs typeface="Times New Roman" panose="02020603050405020304" pitchFamily="18" charset="0"/>
              </a:rPr>
              <a:t> hỏi 4: Cho hình vẽ dưới, hệ thức nào sau đây là đúng? </a:t>
            </a:r>
            <a:endParaRPr lang="en-US" sz="2800" b="1" dirty="0">
              <a:latin typeface="Times New Roman" panose="02020603050405020304" pitchFamily="18" charset="0"/>
              <a:cs typeface="Times New Roman" panose="02020603050405020304" pitchFamily="18" charset="0"/>
            </a:endParaRPr>
          </a:p>
        </p:txBody>
      </p:sp>
      <p:sp>
        <p:nvSpPr>
          <p:cNvPr id="7" name="Oval 6" descr="OPL20U25GSXzBJYl68kk8uQGfFKzs7yb1M4KJWUiLk6ZEvGF+qCIPSnY57AbBFCvTW$2024 ID13 T9CTST nhan sp KNTT$ STT 116+K4lPs7H94VUqPe2XwIsfPRnrXQE//QTEXxb8/8N4CNc6FpgZahzpTjFhMzSA7T/nHJa11DE8Ng2TP3iAmRczFlmslSuUNOgUeb6yRvs0="/>
          <p:cNvSpPr/>
          <p:nvPr/>
        </p:nvSpPr>
        <p:spPr>
          <a:xfrm>
            <a:off x="498724" y="3690352"/>
            <a:ext cx="328970" cy="460232"/>
          </a:xfrm>
          <a:prstGeom prst="ellipse">
            <a:avLst/>
          </a:prstGeom>
          <a:solidFill>
            <a:srgbClr val="FFFF00"/>
          </a:solidFill>
          <a:ln w="25400" cap="flat" cmpd="sng" algn="ctr">
            <a:solidFill>
              <a:srgbClr val="C0504D"/>
            </a:solidFill>
            <a:prstDash val="solid"/>
          </a:ln>
          <a:effectLst/>
        </p:spPr>
        <p:txBody>
          <a:bodyPr rtlCol="0" anchor="ctr"/>
          <a:lstStyle/>
          <a:p>
            <a:pPr algn="ctr" defTabSz="685800">
              <a:defRPr/>
            </a:pPr>
            <a:r>
              <a:rPr lang="en-US" sz="2800" kern="0" dirty="0">
                <a:solidFill>
                  <a:prstClr val="black"/>
                </a:solidFill>
                <a:latin typeface="Times New Roman" pitchFamily="18" charset="0"/>
                <a:cs typeface="Times New Roman" pitchFamily="18" charset="0"/>
              </a:rPr>
              <a:t>D</a:t>
            </a:r>
          </a:p>
        </p:txBody>
      </p:sp>
      <p:pic>
        <p:nvPicPr>
          <p:cNvPr id="8" name="Picture 11" descr="OPL20U25GSXzBJYl68kk8uQGfFKzs7yb1M4KJWUiLk6ZEvGF+qCIPSnY57AbBFCvTW$2024 ID13 T9CTST nhan sp KNTT$ STT 116+K4lPs7H94VUqPe2XwIsfPRnrXQE//QTEXxb8/8N4CNc6FpgZahzpTjFhMzSA7T/nHJa11DE8Ng2TP3iAmRczFlmslSuUNOgUeb6yRvs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4295775"/>
            <a:ext cx="15430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Rectangle 11" descr="OPL20U25GSXzBJYl68kk8uQGfFKzs7yb1M4KJWUiLk6ZEvGF+qCIPSnY57AbBFCvTW$2024 ID13 T9CTST nhan sp KNTT$ STT 116+K4lPs7H94VUqPe2XwIsfPRnrXQE//QTEXxb8/8N4CNc6FpgZahzpTjFhMzSA7T/nHJa11DE8Ng2TP3iAmRczFlmslSuUNOgUeb6yRvs0="/>
              <p:cNvSpPr/>
              <p:nvPr/>
            </p:nvSpPr>
            <p:spPr>
              <a:xfrm>
                <a:off x="394530" y="1929040"/>
                <a:ext cx="4710870" cy="66883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342900" indent="-342900">
                  <a:spcBef>
                    <a:spcPts val="450"/>
                  </a:spcBef>
                  <a:spcAft>
                    <a:spcPts val="450"/>
                  </a:spcAft>
                </a:pPr>
                <a:r>
                  <a:rPr lang="en-US" sz="2800">
                    <a:solidFill>
                      <a:srgbClr val="000000"/>
                    </a:solidFill>
                    <a:latin typeface="Times New Roman"/>
                    <a:ea typeface="Times New Roman"/>
                  </a:rPr>
                  <a:t>B.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cot</m:t>
                        </m:r>
                      </m:fName>
                      <m:e>
                        <m:r>
                          <a:rPr lang="en-US" sz="2800" b="0" i="1" smtClean="0">
                            <a:solidFill>
                              <a:srgbClr val="000000"/>
                            </a:solidFill>
                            <a:latin typeface="Cambria Math" panose="02040503050406030204" pitchFamily="18" charset="0"/>
                            <a:ea typeface="Times New Roman"/>
                          </a:rPr>
                          <m:t>𝐵</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𝑐</m:t>
                        </m:r>
                      </m:num>
                      <m:den>
                        <m:r>
                          <a:rPr lang="en-US" sz="2800" b="0" i="1" smtClean="0">
                            <a:solidFill>
                              <a:srgbClr val="000000"/>
                            </a:solidFill>
                            <a:latin typeface="Cambria Math" panose="02040503050406030204" pitchFamily="18" charset="0"/>
                          </a:rPr>
                          <m:t>𝑏</m:t>
                        </m:r>
                      </m:den>
                    </m:f>
                  </m:oMath>
                </a14:m>
                <a:endParaRPr lang="en-US" sz="2800">
                  <a:solidFill>
                    <a:srgbClr val="000000"/>
                  </a:solidFill>
                  <a:latin typeface="Times New Roman"/>
                  <a:ea typeface="Times New Roman"/>
                </a:endParaRPr>
              </a:p>
            </p:txBody>
          </p:sp>
        </mc:Choice>
        <mc:Fallback xmlns="">
          <p:sp>
            <p:nvSpPr>
              <p:cNvPr id="12" name="Rectangle 11"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94530" y="1929040"/>
                <a:ext cx="4710870" cy="668837"/>
              </a:xfrm>
              <a:prstGeom prst="rect">
                <a:avLst/>
              </a:prstGeom>
              <a:blipFill>
                <a:blip r:embed="rId4"/>
                <a:stretch>
                  <a:fillRect l="-2179" b="-5983"/>
                </a:stretch>
              </a:blipFill>
              <a:ln>
                <a:solidFill>
                  <a:srgbClr val="F07F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descr="OPL20U25GSXzBJYl68kk8uQGfFKzs7yb1M4KJWUiLk6ZEvGF+qCIPSnY57AbBFCvTW$2024 ID13 T9CTST nhan sp KNTT$ STT 116+K4lPs7H94VUqPe2XwIsfPRnrXQE//QTEXxb8/8N4CNc6FpgZahzpTjFhMzSA7T/nHJa11DE8Ng2TP3iAmRczFlmslSuUNOgUeb6yRvs0="/>
              <p:cNvSpPr/>
              <p:nvPr/>
            </p:nvSpPr>
            <p:spPr>
              <a:xfrm>
                <a:off x="394530" y="2712023"/>
                <a:ext cx="4679237" cy="71288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298847" indent="-298847" algn="just">
                  <a:spcBef>
                    <a:spcPts val="450"/>
                  </a:spcBef>
                  <a:spcAft>
                    <a:spcPts val="450"/>
                  </a:spcAft>
                </a:pPr>
                <a:r>
                  <a:rPr lang="en-US" sz="2800">
                    <a:solidFill>
                      <a:srgbClr val="000000"/>
                    </a:solidFill>
                    <a:latin typeface="Times New Roman"/>
                    <a:ea typeface="Times New Roman"/>
                    <a:cs typeface="Times New Roman"/>
                  </a:rPr>
                  <a:t>C.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cot</m:t>
                        </m:r>
                      </m:fName>
                      <m:e>
                        <m:r>
                          <a:rPr lang="en-US" sz="2800" b="0" i="1" smtClean="0">
                            <a:solidFill>
                              <a:srgbClr val="000000"/>
                            </a:solidFill>
                            <a:latin typeface="Cambria Math" panose="02040503050406030204" pitchFamily="18" charset="0"/>
                            <a:ea typeface="Times New Roman"/>
                          </a:rPr>
                          <m:t>𝐶</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𝑏</m:t>
                        </m:r>
                      </m:num>
                      <m:den>
                        <m:r>
                          <a:rPr lang="en-US" sz="2800" b="0" i="1" smtClean="0">
                            <a:solidFill>
                              <a:srgbClr val="000000"/>
                            </a:solidFill>
                            <a:latin typeface="Cambria Math" panose="02040503050406030204" pitchFamily="18" charset="0"/>
                          </a:rPr>
                          <m:t>𝑐</m:t>
                        </m:r>
                      </m:den>
                    </m:f>
                  </m:oMath>
                </a14:m>
                <a:r>
                  <a:rPr lang="en-US" sz="2800">
                    <a:solidFill>
                      <a:srgbClr val="000000"/>
                    </a:solidFill>
                    <a:latin typeface="Times New Roman"/>
                    <a:ea typeface="Times New Roman"/>
                    <a:cs typeface="Times New Roman"/>
                  </a:rPr>
                  <a:t> </a:t>
                </a:r>
                <a:endParaRPr lang="en-US" sz="2800" dirty="0">
                  <a:latin typeface="Times New Roman"/>
                  <a:ea typeface="Calibri"/>
                </a:endParaRPr>
              </a:p>
            </p:txBody>
          </p:sp>
        </mc:Choice>
        <mc:Fallback xmlns="">
          <p:sp>
            <p:nvSpPr>
              <p:cNvPr id="13" name="Rectangle 12" descr="OPL20U25GSXzBJYl68kk8uQGfFKzs7yb1M4KJWUiLk6ZEvGF+qCIPSnY57AbBFCvTW$2024 ID13 T9CTST nhan sp KNTT$ STT 116+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94530" y="2712023"/>
                <a:ext cx="4679237" cy="712887"/>
              </a:xfrm>
              <a:prstGeom prst="rect">
                <a:avLst/>
              </a:prstGeom>
              <a:blipFill>
                <a:blip r:embed="rId5"/>
                <a:stretch>
                  <a:fillRect l="-2194" b="-6452"/>
                </a:stretch>
              </a:blipFill>
              <a:ln>
                <a:solidFill>
                  <a:srgbClr val="F07F00"/>
                </a:solidFill>
              </a:ln>
            </p:spPr>
            <p:txBody>
              <a:bodyPr/>
              <a:lstStyle/>
              <a:p>
                <a:r>
                  <a:rPr lang="en-US">
                    <a:noFill/>
                  </a:rPr>
                  <a:t> </a:t>
                </a:r>
              </a:p>
            </p:txBody>
          </p:sp>
        </mc:Fallback>
      </mc:AlternateContent>
      <p:pic>
        <p:nvPicPr>
          <p:cNvPr id="14" name="Graphic 13" descr="OPL20U25GSXzBJYl68kk8uQGfFKzs7yb1M4KJWUiLk6ZEvGF+qCIPSnY57AbBFCvTW$2024 ID13 T9CTST nhan sp KNTT$ STT 116+K4lPs7H94VUqPe2XwIsfPRnrXQE//QTEXxb8/8N4CNc6FpgZahzpTjFhMzSA7T/nHJa11DE8Ng2TP3iAmRczFlmslSuUNOgUeb6yRvs0=">
            <a:hlinkClick r:id="rId6" action="ppaction://hlinksldjump"/>
            <a:extLst>
              <a:ext uri="{FF2B5EF4-FFF2-40B4-BE49-F238E27FC236}">
                <a16:creationId xmlns:a16="http://schemas.microsoft.com/office/drawing/2014/main" id="{4A654FCD-62A2-4251-AF7E-9CA4116A48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91" y="4457700"/>
            <a:ext cx="685800" cy="685800"/>
          </a:xfrm>
          <a:prstGeom prst="rect">
            <a:avLst/>
          </a:prstGeom>
        </p:spPr>
      </p:pic>
      <mc:AlternateContent xmlns:mc="http://schemas.openxmlformats.org/markup-compatibility/2006" xmlns:a14="http://schemas.microsoft.com/office/drawing/2010/main">
        <mc:Choice Requires="a14">
          <p:sp>
            <p:nvSpPr>
              <p:cNvPr id="16" name="Rectangle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5393137-4037-E535-B1F6-37EDF5EDDA85}"/>
                  </a:ext>
                </a:extLst>
              </p:cNvPr>
              <p:cNvSpPr/>
              <p:nvPr/>
            </p:nvSpPr>
            <p:spPr>
              <a:xfrm>
                <a:off x="426162" y="1119275"/>
                <a:ext cx="4679238" cy="712887"/>
              </a:xfrm>
              <a:prstGeom prst="rect">
                <a:avLst/>
              </a:prstGeom>
              <a:solidFill>
                <a:srgbClr val="C4C475"/>
              </a:solidFill>
              <a:ln>
                <a:solidFill>
                  <a:srgbClr val="F07F00"/>
                </a:solidFill>
              </a:ln>
              <a:scene3d>
                <a:camera prst="orthographicFront"/>
                <a:lightRig rig="threePt" dir="t"/>
              </a:scene3d>
              <a:sp3d>
                <a:bevelT/>
              </a:sp3d>
            </p:spPr>
            <p:txBody>
              <a:bodyPr wrap="square">
                <a:spAutoFit/>
              </a:bodyPr>
              <a:lstStyle/>
              <a:p>
                <a:pPr marL="342900" indent="-342900">
                  <a:spcBef>
                    <a:spcPts val="450"/>
                  </a:spcBef>
                  <a:spcAft>
                    <a:spcPts val="450"/>
                  </a:spcAft>
                </a:pPr>
                <a:r>
                  <a:rPr lang="en-US" sz="2800">
                    <a:solidFill>
                      <a:srgbClr val="000000"/>
                    </a:solidFill>
                    <a:latin typeface="Times New Roman"/>
                    <a:ea typeface="Times New Roman"/>
                  </a:rPr>
                  <a:t>A. </a:t>
                </a:r>
                <a14:m>
                  <m:oMath xmlns:m="http://schemas.openxmlformats.org/officeDocument/2006/math">
                    <m:func>
                      <m:funcPr>
                        <m:ctrlPr>
                          <a:rPr lang="en-US" sz="2800" b="0" i="1" smtClean="0">
                            <a:solidFill>
                              <a:srgbClr val="000000"/>
                            </a:solidFill>
                            <a:latin typeface="Cambria Math" panose="02040503050406030204" pitchFamily="18" charset="0"/>
                            <a:ea typeface="Times New Roman"/>
                          </a:rPr>
                        </m:ctrlPr>
                      </m:funcPr>
                      <m:fName>
                        <m:r>
                          <m:rPr>
                            <m:sty m:val="p"/>
                          </m:rPr>
                          <a:rPr lang="en-US" sz="2800" b="0" i="0" smtClean="0">
                            <a:solidFill>
                              <a:srgbClr val="000000"/>
                            </a:solidFill>
                            <a:latin typeface="Cambria Math" panose="02040503050406030204" pitchFamily="18" charset="0"/>
                            <a:ea typeface="Times New Roman"/>
                          </a:rPr>
                          <m:t>tan</m:t>
                        </m:r>
                      </m:fName>
                      <m:e>
                        <m:r>
                          <a:rPr lang="en-US" sz="2800" b="0" i="1" smtClean="0">
                            <a:solidFill>
                              <a:srgbClr val="000000"/>
                            </a:solidFill>
                            <a:latin typeface="Cambria Math" panose="02040503050406030204" pitchFamily="18" charset="0"/>
                            <a:ea typeface="Times New Roman"/>
                          </a:rPr>
                          <m:t>𝐵</m:t>
                        </m:r>
                      </m:e>
                    </m:func>
                    <m:r>
                      <a:rPr lang="en-US" sz="2800" b="0" i="1" smtClean="0">
                        <a:solidFill>
                          <a:srgbClr val="000000"/>
                        </a:solidFill>
                        <a:latin typeface="Cambria Math" panose="02040503050406030204" pitchFamily="18" charset="0"/>
                        <a:ea typeface="Times New Roman"/>
                      </a:rPr>
                      <m:t>=</m:t>
                    </m:r>
                    <m:f>
                      <m:fPr>
                        <m:ctrlPr>
                          <a:rPr lang="en-US" sz="2800" b="0" i="1" smtClean="0">
                            <a:solidFill>
                              <a:srgbClr val="000000"/>
                            </a:solidFill>
                            <a:latin typeface="Cambria Math" panose="02040503050406030204" pitchFamily="18" charset="0"/>
                          </a:rPr>
                        </m:ctrlPr>
                      </m:fPr>
                      <m:num>
                        <m:r>
                          <a:rPr lang="en-US" sz="2800" b="0" i="1" smtClean="0">
                            <a:solidFill>
                              <a:srgbClr val="000000"/>
                            </a:solidFill>
                            <a:latin typeface="Cambria Math" panose="02040503050406030204" pitchFamily="18" charset="0"/>
                          </a:rPr>
                          <m:t>𝑏</m:t>
                        </m:r>
                      </m:num>
                      <m:den>
                        <m:r>
                          <a:rPr lang="en-US" sz="2800" b="0" i="1" smtClean="0">
                            <a:solidFill>
                              <a:srgbClr val="000000"/>
                            </a:solidFill>
                            <a:latin typeface="Cambria Math" panose="02040503050406030204" pitchFamily="18" charset="0"/>
                          </a:rPr>
                          <m:t>𝑐</m:t>
                        </m:r>
                      </m:den>
                    </m:f>
                  </m:oMath>
                </a14:m>
                <a:endParaRPr lang="en-US" sz="2800">
                  <a:solidFill>
                    <a:srgbClr val="000000"/>
                  </a:solidFill>
                  <a:latin typeface="Times New Roman"/>
                  <a:ea typeface="Times New Roman"/>
                </a:endParaRPr>
              </a:p>
            </p:txBody>
          </p:sp>
        </mc:Choice>
        <mc:Fallback xmlns="">
          <p:sp>
            <p:nvSpPr>
              <p:cNvPr id="16" name="Rectangle 1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45393137-4037-E535-B1F6-37EDF5EDDA85}"/>
                  </a:ext>
                </a:extLst>
              </p:cNvPr>
              <p:cNvSpPr>
                <a:spLocks noRot="1" noChangeAspect="1" noMove="1" noResize="1" noEditPoints="1" noAdjustHandles="1" noChangeArrowheads="1" noChangeShapeType="1" noTextEdit="1"/>
              </p:cNvSpPr>
              <p:nvPr/>
            </p:nvSpPr>
            <p:spPr>
              <a:xfrm>
                <a:off x="426162" y="1119275"/>
                <a:ext cx="4679238" cy="712887"/>
              </a:xfrm>
              <a:prstGeom prst="rect">
                <a:avLst/>
              </a:prstGeom>
              <a:blipFill>
                <a:blip r:embed="rId9"/>
                <a:stretch>
                  <a:fillRect l="-2194" b="-6452"/>
                </a:stretch>
              </a:blipFill>
              <a:ln>
                <a:solidFill>
                  <a:srgbClr val="F07F00"/>
                </a:solidFill>
              </a:ln>
            </p:spPr>
            <p:txBody>
              <a:bodyPr/>
              <a:lstStyle/>
              <a:p>
                <a:r>
                  <a:rPr lang="en-US">
                    <a:noFill/>
                  </a:rPr>
                  <a:t> </a:t>
                </a:r>
              </a:p>
            </p:txBody>
          </p:sp>
        </mc:Fallback>
      </mc:AlternateContent>
      <p:pic>
        <p:nvPicPr>
          <p:cNvPr id="3" name="Picture 2"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DC5A2EC8-E6E4-6E75-A431-AB26B06E581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2402" y="1149276"/>
            <a:ext cx="3265436" cy="2494002"/>
          </a:xfrm>
          <a:prstGeom prst="rect">
            <a:avLst/>
          </a:prstGeom>
          <a:noFill/>
          <a:ln>
            <a:noFill/>
          </a:ln>
        </p:spPr>
      </p:pic>
    </p:spTree>
    <p:extLst>
      <p:ext uri="{BB962C8B-B14F-4D97-AF65-F5344CB8AC3E}">
        <p14:creationId xmlns:p14="http://schemas.microsoft.com/office/powerpoint/2010/main" val="2127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extBox 38" descr="OPL20U25GSXzBJYl68kk8uQGfFKzs7yb1M4KJWUiLk6ZEvGF+qCIPSnY57AbBFCvTW$2024 ID13 T9CTST nhan sp KNTT$ STT 116+K4lPs7H94VUqPe2XwIsfPRnrXQE//QTEXxb8/8N4CNc6FpgZahzpTjFhMzSA7T/nHJa11DE8Ng2TP3iAmRczFlmslSuUNOgUeb6yRvs0="/>
          <p:cNvSpPr txBox="1"/>
          <p:nvPr/>
        </p:nvSpPr>
        <p:spPr>
          <a:xfrm>
            <a:off x="3097997" y="805368"/>
            <a:ext cx="3017520" cy="822960"/>
          </a:xfrm>
          <a:prstGeom prst="rect">
            <a:avLst/>
          </a:prstGeom>
          <a:noFill/>
        </p:spPr>
        <p:txBody>
          <a:bodyPr wrap="none" rtlCol="0">
            <a:prstTxWarp prst="textWave2">
              <a:avLst/>
            </a:prstTxWarp>
            <a:spAutoFit/>
          </a:bodyPr>
          <a:lstStyle/>
          <a:p>
            <a:r>
              <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 </a:t>
            </a:r>
            <a:r>
              <a:rPr lang="en-US" sz="27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MAY </a:t>
            </a:r>
            <a:r>
              <a:rPr lang="en-US" sz="27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MẮN</a:t>
            </a:r>
            <a:endParaRPr lang="en-US" sz="27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1" name="Picture 34" descr="OPL20U25GSXzBJYl68kk8uQGfFKzs7yb1M4KJWUiLk6ZEvGF+qCIPSnY57AbBFCvTW$2024 ID13 T9CTST nhan sp KNTT$ STT 116+K4lPs7H94VUqPe2XwIsfPRnrXQE//QTEXxb8/8N4CNc6FpgZahzpTjFhMzSA7T/nHJa11DE8Ng2TP3iAmRczFlmslSuUNOgUeb6yRvs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8017" y="1703110"/>
            <a:ext cx="2743199" cy="158795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OPL20U25GSXzBJYl68kk8uQGfFKzs7yb1M4KJWUiLk6ZEvGF+qCIPSnY57AbBFCvTW$2024 ID13 T9CTST nhan sp KNTT$ STT 116+K4lPs7H94VUqPe2XwIsfPRnrXQE//QTEXxb8/8N4CNc6FpgZahzpTjFhMzSA7T/nHJa11DE8Ng2TP3iAmRczFlmslSuUNOgUeb6yRvs0=">
            <a:hlinkClick r:id="rId4" action="ppaction://hlinksldjump"/>
            <a:extLst>
              <a:ext uri="{FF2B5EF4-FFF2-40B4-BE49-F238E27FC236}">
                <a16:creationId xmlns:a16="http://schemas.microsoft.com/office/drawing/2014/main" id="{EB437EF5-FC5E-4086-8438-BDC0CE5AF2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2772" y="4295362"/>
            <a:ext cx="685800" cy="685800"/>
          </a:xfrm>
          <a:prstGeom prst="rect">
            <a:avLst/>
          </a:prstGeom>
        </p:spPr>
      </p:pic>
    </p:spTree>
    <p:extLst>
      <p:ext uri="{BB962C8B-B14F-4D97-AF65-F5344CB8AC3E}">
        <p14:creationId xmlns:p14="http://schemas.microsoft.com/office/powerpoint/2010/main" val="193171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1447800" y="1581150"/>
            <a:ext cx="6705600" cy="2062103"/>
          </a:xfrm>
          <a:prstGeom prst="rect">
            <a:avLst/>
          </a:prstGeom>
          <a:noFill/>
        </p:spPr>
        <p:txBody>
          <a:bodyPr wrap="square" lIns="91440" tIns="45720" rIns="91440" bIns="45720">
            <a:spAutoFit/>
          </a:bodyPr>
          <a:lstStyle/>
          <a:p>
            <a:pPr algn="ctr"/>
            <a:r>
              <a:rPr lang="en-US" sz="3200" b="1">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12:  MỘT SỐ HỆ THỨC VỀ CẠNH VÀ GÓC TRONG TAM GIÁC VUÔNG VÀ ỨNG DỤNG  (Tiết2)</a:t>
            </a:r>
            <a:endParaRPr lang="en-US" sz="3200" b="1" dirty="0">
              <a:ln w="9525">
                <a:solidFill>
                  <a:prstClr val="white"/>
                </a:solidFill>
                <a:prstDash val="solid"/>
              </a:ln>
              <a:solidFill>
                <a:srgbClr val="00206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5" name="Rectangle 5" descr="OPL20U25GSXzBJYl68kk8uQGfFKzs7yb1M4KJWUiLk6ZEvGF+qCIPSnY57AbBFCvTW$2024 ID13 T9CTST nhan sp KNTT$ STT 116+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640889" y="438150"/>
            <a:ext cx="6319422" cy="1054135"/>
          </a:xfrm>
          <a:prstGeom prst="rect">
            <a:avLst/>
          </a:prstGeom>
          <a:noFill/>
        </p:spPr>
        <p:txBody>
          <a:bodyPr wrap="none" lIns="68580" tIns="34290" rIns="68580" bIns="34290">
            <a:spAutoFit/>
          </a:bodyPr>
          <a:lstStyle/>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CHƯƠNG IV: HỆ THỨC LƯỢNG</a:t>
            </a:r>
          </a:p>
          <a:p>
            <a:pPr algn="ctr"/>
            <a:r>
              <a:rPr lang="en-US" sz="32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TRONG TAM GIÁC VUÔNG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2376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4028</TotalTime>
  <Words>1969</Words>
  <Application>Microsoft Office PowerPoint</Application>
  <PresentationFormat>On-screen Show (16:9)</PresentationFormat>
  <Paragraphs>179</Paragraphs>
  <Slides>24</Slides>
  <Notes>17</Notes>
  <HiddenSlides>5</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Arial</vt:lpstr>
      <vt:lpstr>Calibri</vt:lpstr>
      <vt:lpstr>Calibri Light</vt:lpstr>
      <vt:lpstr>Cambria Math</vt:lpstr>
      <vt:lpstr>Tahoma</vt:lpstr>
      <vt:lpstr>Times New Roman</vt:lpstr>
      <vt:lpstr>Tw Cen MT</vt:lpstr>
      <vt:lpstr>Wingdings</vt:lpstr>
      <vt:lpstr>Custom Design</vt:lpstr>
      <vt:lpstr>2_Office Theme</vt:lpstr>
      <vt:lpstr>3_Office Theme</vt:lpstr>
      <vt:lpstr>1_Office Theme</vt:lpstr>
      <vt:lpstr>PowerPoint Presentation</vt:lpstr>
      <vt:lpstr>PowerPoint Presentation</vt:lpstr>
      <vt:lpstr>Câu hỏi 1: Cho hình vẽ bên. Khẳng định  nào sau đây không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Thuy Le</cp:lastModifiedBy>
  <cp:revision>364</cp:revision>
  <dcterms:created xsi:type="dcterms:W3CDTF">2021-07-22T17:31:00Z</dcterms:created>
  <dcterms:modified xsi:type="dcterms:W3CDTF">2024-08-28T15:49:11Z</dcterms:modified>
</cp:coreProperties>
</file>