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 id="2147483722" r:id="rId5"/>
  </p:sldMasterIdLst>
  <p:notesMasterIdLst>
    <p:notesMasterId r:id="rId36"/>
  </p:notesMasterIdLst>
  <p:handoutMasterIdLst>
    <p:handoutMasterId r:id="rId37"/>
  </p:handoutMasterIdLst>
  <p:sldIdLst>
    <p:sldId id="590" r:id="rId6"/>
    <p:sldId id="609" r:id="rId7"/>
    <p:sldId id="662" r:id="rId8"/>
    <p:sldId id="663" r:id="rId9"/>
    <p:sldId id="664" r:id="rId10"/>
    <p:sldId id="665" r:id="rId11"/>
    <p:sldId id="666" r:id="rId12"/>
    <p:sldId id="621" r:id="rId13"/>
    <p:sldId id="611" r:id="rId14"/>
    <p:sldId id="659" r:id="rId15"/>
    <p:sldId id="638" r:id="rId16"/>
    <p:sldId id="655" r:id="rId17"/>
    <p:sldId id="650" r:id="rId18"/>
    <p:sldId id="653" r:id="rId19"/>
    <p:sldId id="652" r:id="rId20"/>
    <p:sldId id="654" r:id="rId21"/>
    <p:sldId id="656" r:id="rId22"/>
    <p:sldId id="657" r:id="rId23"/>
    <p:sldId id="658" r:id="rId24"/>
    <p:sldId id="639" r:id="rId25"/>
    <p:sldId id="614" r:id="rId26"/>
    <p:sldId id="661" r:id="rId27"/>
    <p:sldId id="644" r:id="rId28"/>
    <p:sldId id="645" r:id="rId29"/>
    <p:sldId id="647" r:id="rId30"/>
    <p:sldId id="646" r:id="rId31"/>
    <p:sldId id="616" r:id="rId32"/>
    <p:sldId id="627" r:id="rId33"/>
    <p:sldId id="351" r:id="rId34"/>
    <p:sldId id="625"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1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219" autoAdjust="0"/>
  </p:normalViewPr>
  <p:slideViewPr>
    <p:cSldViewPr>
      <p:cViewPr varScale="1">
        <p:scale>
          <a:sx n="93" d="100"/>
          <a:sy n="93" d="100"/>
        </p:scale>
        <p:origin x="1190" y="77"/>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8-25T16:40:15.815" idx="16">
    <p:pos x="5150" y="1048"/>
    <p:text>Nên thêm thời gian cho từng câu. Đưa ra luật chơi cụ thể.</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8/21/2024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43822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343603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165057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2187687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60170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80923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61608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385656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2021915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26633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Tick vào</a:t>
            </a:r>
            <a:r>
              <a:rPr lang="en-US" baseline="0"/>
              <a:t> bông hoa tương ứng với mỗi phương án HS chọn</a:t>
            </a:r>
          </a:p>
        </p:txBody>
      </p:sp>
      <p:sp>
        <p:nvSpPr>
          <p:cNvPr id="4" name="Slide Number Placeholder 3"/>
          <p:cNvSpPr>
            <a:spLocks noGrp="1"/>
          </p:cNvSpPr>
          <p:nvPr>
            <p:ph type="sldNum" sz="quarter" idx="10"/>
          </p:nvPr>
        </p:nvSpPr>
        <p:spPr/>
        <p:txBody>
          <a:bodyPr/>
          <a:lstStyle/>
          <a:p>
            <a:fld id="{D2986841-B6E9-4602-99D2-E5DE711450F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07322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2894792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188842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123211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27</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1, 2, 3, 4: Bộ 1</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Nhóm</a:t>
            </a:r>
            <a:r>
              <a:rPr lang="en-US" baseline="0"/>
              <a:t> 5, 6, 7, 8: Bộ 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(Bộ mảnh ghép thể hiện trong word, sau khi các nhóm treo đáp án, GV hệ thống và tổng kết trên bảng phụ của các nhóm)</a:t>
            </a:r>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2588956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Tick vào</a:t>
            </a:r>
            <a:r>
              <a:rPr lang="en-US" baseline="0"/>
              <a:t> bông hoa tương ứng với mỗi phương án HS chọn</a:t>
            </a:r>
          </a:p>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8785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Tick vào</a:t>
            </a:r>
            <a:r>
              <a:rPr lang="en-US" baseline="0"/>
              <a:t> bông hoa tương ứng với mỗi phương án HS chọn</a:t>
            </a:r>
          </a:p>
        </p:txBody>
      </p:sp>
      <p:sp>
        <p:nvSpPr>
          <p:cNvPr id="4" name="Slide Number Placeholder 3"/>
          <p:cNvSpPr>
            <a:spLocks noGrp="1"/>
          </p:cNvSpPr>
          <p:nvPr>
            <p:ph type="sldNum" sz="quarter" idx="10"/>
          </p:nvPr>
        </p:nvSpPr>
        <p:spPr/>
        <p:txBody>
          <a:bodyPr/>
          <a:lstStyle/>
          <a:p>
            <a:fld id="{D2986841-B6E9-4602-99D2-E5DE711450F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086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Tick vào</a:t>
            </a:r>
            <a:r>
              <a:rPr lang="en-US" baseline="0"/>
              <a:t> bông hoa tương ứng với mỗi phương án HS chọn</a:t>
            </a:r>
          </a:p>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6851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09668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0025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196410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45125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612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813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09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576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867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54045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417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834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615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95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08360"/>
            <a:ext cx="7772400" cy="857250"/>
          </a:xfrm>
        </p:spPr>
        <p:txBody>
          <a:bodyPr/>
          <a:lstStyle/>
          <a:p>
            <a:r>
              <a:rPr lang="en-US"/>
              <a:t>Click to edit Master title style</a:t>
            </a:r>
          </a:p>
        </p:txBody>
      </p:sp>
      <p:sp>
        <p:nvSpPr>
          <p:cNvPr id="3" name="Content Placeholder 2"/>
          <p:cNvSpPr>
            <a:spLocks noGrp="1"/>
          </p:cNvSpPr>
          <p:nvPr>
            <p:ph sz="quarter" idx="1"/>
          </p:nvPr>
        </p:nvSpPr>
        <p:spPr>
          <a:xfrm>
            <a:off x="914400" y="1200151"/>
            <a:ext cx="38100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200151"/>
            <a:ext cx="38100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2956322"/>
            <a:ext cx="38100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2956322"/>
            <a:ext cx="38100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6E6A6A34-D258-492D-8D10-193F3430478E}"/>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10">
            <a:extLst>
              <a:ext uri="{FF2B5EF4-FFF2-40B4-BE49-F238E27FC236}">
                <a16:creationId xmlns:a16="http://schemas.microsoft.com/office/drawing/2014/main" id="{55431E44-DCE9-4838-AA07-6F5D3B8F3A14}"/>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11">
            <a:extLst>
              <a:ext uri="{FF2B5EF4-FFF2-40B4-BE49-F238E27FC236}">
                <a16:creationId xmlns:a16="http://schemas.microsoft.com/office/drawing/2014/main" id="{46465945-6999-4E47-96D0-9EEE1849DB22}"/>
              </a:ext>
            </a:extLst>
          </p:cNvPr>
          <p:cNvSpPr>
            <a:spLocks noGrp="1" noChangeArrowheads="1"/>
          </p:cNvSpPr>
          <p:nvPr>
            <p:ph type="sldNum" sz="quarter" idx="12"/>
          </p:nvPr>
        </p:nvSpPr>
        <p:spPr>
          <a:ln/>
        </p:spPr>
        <p:txBody>
          <a:bodyPr/>
          <a:lstStyle>
            <a:lvl1pPr>
              <a:defRPr/>
            </a:lvl1pPr>
          </a:lstStyle>
          <a:p>
            <a:pPr>
              <a:defRPr/>
            </a:pPr>
            <a:fld id="{BE348A29-4268-44DF-BFE3-03C7BEE8DCD1}" type="slidenum">
              <a:rPr lang="en-US" altLang="vi-VN">
                <a:solidFill>
                  <a:prstClr val="black">
                    <a:tint val="75000"/>
                  </a:prstClr>
                </a:solidFill>
              </a:rPr>
              <a:pPr>
                <a:defRPr/>
              </a:pPr>
              <a:t>‹#›</a:t>
            </a:fld>
            <a:endParaRPr lang="en-US" altLang="vi-VN">
              <a:solidFill>
                <a:prstClr val="black">
                  <a:tint val="75000"/>
                </a:prstClr>
              </a:solidFill>
            </a:endParaRPr>
          </a:p>
        </p:txBody>
      </p:sp>
    </p:spTree>
    <p:extLst>
      <p:ext uri="{BB962C8B-B14F-4D97-AF65-F5344CB8AC3E}">
        <p14:creationId xmlns:p14="http://schemas.microsoft.com/office/powerpoint/2010/main" val="320343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8/21/2024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21/08/2024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1EDF14-9474-41C6-9319-2345718929E4}"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398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comments" Target="../comments/comment1.xml"/><Relationship Id="rId5" Type="http://schemas.openxmlformats.org/officeDocument/2006/relationships/image" Target="../media/image7.gif"/><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gif"/><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7.gif"/><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9.gif"/><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9.gif"/><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9.gif"/><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4" name="Group 22" descr="OPL20U25GSXzBJYl68kk8uQGfFKzs7yb1M4KJWUiLk6ZEvGF+qCIPSnY57AbBFCvTW$2024 ID13 T9CTST nhan sp KNTT$ STT 116+K4lPs7H94VUqPe2XwIsfPRnrXQE//QTEXxb8/8N4CNc6FpgZahzpTjFhMzSA7T/nHJa11DE8Ng2TP3iAmRczFlmslSuUNOgUeb6yRvs0="/>
          <p:cNvGrpSpPr>
            <a:grpSpLocks/>
          </p:cNvGrpSpPr>
          <p:nvPr/>
        </p:nvGrpSpPr>
        <p:grpSpPr bwMode="auto">
          <a:xfrm>
            <a:off x="152400" y="90612"/>
            <a:ext cx="9068412" cy="830815"/>
            <a:chOff x="-715" y="384"/>
            <a:chExt cx="5323" cy="629"/>
          </a:xfrm>
        </p:grpSpPr>
        <p:sp>
          <p:nvSpPr>
            <p:cNvPr id="2057" name="Text Box 17"/>
            <p:cNvSpPr txBox="1">
              <a:spLocks noChangeArrowheads="1"/>
            </p:cNvSpPr>
            <p:nvPr/>
          </p:nvSpPr>
          <p:spPr bwMode="auto">
            <a:xfrm>
              <a:off x="-715" y="384"/>
              <a:ext cx="5323" cy="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2400" dirty="0">
                  <a:solidFill>
                    <a:srgbClr val="FF0000"/>
                  </a:solidFill>
                  <a:latin typeface="Times New Roman" pitchFamily="18" charset="0"/>
                </a:rPr>
                <a:t>PHÒNG GD&amp;ĐT HUYỆN…. </a:t>
              </a:r>
            </a:p>
            <a:p>
              <a:pPr algn="ctr" eaLnBrk="1" hangingPunct="1">
                <a:defRPr/>
              </a:pPr>
              <a:r>
                <a:rPr lang="en-US" sz="2400" b="1" dirty="0">
                  <a:solidFill>
                    <a:srgbClr val="FF0000"/>
                  </a:solidFill>
                  <a:latin typeface="Times New Roman" pitchFamily="18" charset="0"/>
                </a:rPr>
                <a:t>TRƯỜNG THCS….</a:t>
              </a:r>
            </a:p>
          </p:txBody>
        </p:sp>
        <p:sp>
          <p:nvSpPr>
            <p:cNvPr id="2058" name="Line 20"/>
            <p:cNvSpPr>
              <a:spLocks noChangeShapeType="1"/>
            </p:cNvSpPr>
            <p:nvPr/>
          </p:nvSpPr>
          <p:spPr bwMode="auto">
            <a:xfrm>
              <a:off x="1349" y="1013"/>
              <a:ext cx="129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2400">
                <a:solidFill>
                  <a:prstClr val="black"/>
                </a:solidFill>
              </a:endParaRPr>
            </a:p>
          </p:txBody>
        </p:sp>
      </p:grpSp>
      <p:sp>
        <p:nvSpPr>
          <p:cNvPr id="13" name="TextBox 13" descr="OPL20U25GSXzBJYl68kk8uQGfFKzs7yb1M4KJWUiLk6ZEvGF+qCIPSnY57AbBFCvTW$2024 ID13 T9CTST nhan sp KNTT$ STT 116+K4lPs7H94VUqPe2XwIsfPRnrXQE//QTEXxb8/8N4CNc6FpgZahzpTjFhMzSA7T/nHJa11DE8Ng2TP3iAmRczFlmslSuUNOgUeb6yRvs0="/>
          <p:cNvSpPr txBox="1">
            <a:spLocks noChangeArrowheads="1"/>
          </p:cNvSpPr>
          <p:nvPr/>
        </p:nvSpPr>
        <p:spPr bwMode="auto">
          <a:xfrm>
            <a:off x="1393490" y="1885950"/>
            <a:ext cx="6586232" cy="1938992"/>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buFont typeface="Arial" panose="020B0604020202020204" pitchFamily="34" charset="0"/>
              <a:buNone/>
              <a:defRPr/>
            </a:pPr>
            <a:r>
              <a:rPr lang="en-US" altLang="en-US">
                <a:ln/>
                <a:solidFill>
                  <a:srgbClr val="000099"/>
                </a:solidFill>
                <a:cs typeface="Times New Roman" panose="02020603050405020304" pitchFamily="18" charset="0"/>
              </a:rPr>
              <a:t>Môn: Toán/ </a:t>
            </a:r>
            <a:r>
              <a:rPr lang="en-US" altLang="en-US" err="1">
                <a:ln/>
                <a:solidFill>
                  <a:srgbClr val="000099"/>
                </a:solidFill>
                <a:cs typeface="Times New Roman" panose="02020603050405020304" pitchFamily="18" charset="0"/>
              </a:rPr>
              <a:t>Lớp</a:t>
            </a:r>
            <a:r>
              <a:rPr lang="en-US" altLang="en-US">
                <a:ln/>
                <a:solidFill>
                  <a:srgbClr val="000099"/>
                </a:solidFill>
                <a:cs typeface="Times New Roman" panose="02020603050405020304" pitchFamily="18" charset="0"/>
              </a:rPr>
              <a:t> 9 </a:t>
            </a:r>
            <a:r>
              <a:rPr lang="en-US" altLang="en-US" dirty="0">
                <a:ln/>
                <a:solidFill>
                  <a:srgbClr val="000099"/>
                </a:solidFill>
                <a:cs typeface="Times New Roman" panose="02020603050405020304" pitchFamily="18" charset="0"/>
              </a:rPr>
              <a:t>(KNTTVCS)</a:t>
            </a:r>
          </a:p>
          <a:p>
            <a:pPr>
              <a:defRPr/>
            </a:pPr>
            <a:r>
              <a:rPr lang="en-US" altLang="en-US">
                <a:ln/>
                <a:solidFill>
                  <a:srgbClr val="000099"/>
                </a:solidFill>
                <a:cs typeface="Times New Roman" panose="02020603050405020304" pitchFamily="18" charset="0"/>
              </a:rPr>
              <a:t>GVS: Thanh Hiếu</a:t>
            </a:r>
          </a:p>
          <a:p>
            <a:pPr>
              <a:defRPr/>
            </a:pPr>
            <a:r>
              <a:rPr lang="en-US" altLang="en-US">
                <a:ln/>
                <a:solidFill>
                  <a:srgbClr val="000099"/>
                </a:solidFill>
                <a:cs typeface="Times New Roman" panose="02020603050405020304" pitchFamily="18" charset="0"/>
              </a:rPr>
              <a:t>GV PB1: Trịnh Quỳnh</a:t>
            </a:r>
          </a:p>
          <a:p>
            <a:pPr>
              <a:defRPr/>
            </a:pPr>
            <a:r>
              <a:rPr lang="en-US" altLang="en-US">
                <a:ln/>
                <a:solidFill>
                  <a:srgbClr val="000099"/>
                </a:solidFill>
                <a:cs typeface="Times New Roman" panose="02020603050405020304" pitchFamily="18" charset="0"/>
              </a:rPr>
              <a:t>GV PB2:</a:t>
            </a:r>
          </a:p>
          <a:p>
            <a:pPr>
              <a:defRPr/>
            </a:pPr>
            <a:r>
              <a:rPr lang="en-US" altLang="en-US">
                <a:ln/>
                <a:solidFill>
                  <a:srgbClr val="000099"/>
                </a:solidFill>
                <a:cs typeface="Times New Roman" panose="02020603050405020304" pitchFamily="18" charset="0"/>
              </a:rPr>
              <a:t>Tổ trưởng:</a:t>
            </a:r>
          </a:p>
        </p:txBody>
      </p:sp>
    </p:spTree>
    <p:extLst>
      <p:ext uri="{BB962C8B-B14F-4D97-AF65-F5344CB8AC3E}">
        <p14:creationId xmlns:p14="http://schemas.microsoft.com/office/powerpoint/2010/main" val="5932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362200" y="2114550"/>
            <a:ext cx="3657600" cy="2092881"/>
          </a:xfrm>
          <a:prstGeom prst="rect">
            <a:avLst/>
          </a:prstGeom>
          <a:noFill/>
          <a:ln w="38100" cmpd="dbl">
            <a:solidFill>
              <a:schemeClr val="tx1"/>
            </a:solidFill>
            <a:prstDash val="dash"/>
          </a:ln>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Hoạt động nhóm:</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Nhóm 1, 2: HĐ2</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Nhóm 3, 4, 5: HĐ3 a, b</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Nhóm 6, 7, 8: HĐ3 a, c</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Thời gian: 3 phút </a:t>
            </a:r>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5559"/>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975559"/>
                <a:ext cx="9144000" cy="990977"/>
              </a:xfrm>
              <a:prstGeom prst="rect">
                <a:avLst/>
              </a:prstGeom>
              <a:blipFill>
                <a:blip r:embed="rId5"/>
                <a:stretch>
                  <a:fillRect l="-1400" t="-6135" b="-12270"/>
                </a:stretch>
              </a:blipFill>
            </p:spPr>
            <p:txBody>
              <a:bodyPr/>
              <a:lstStyle/>
              <a:p>
                <a:r>
                  <a:rPr lang="en-US">
                    <a:noFill/>
                  </a:rPr>
                  <a:t> </a:t>
                </a:r>
              </a:p>
            </p:txBody>
          </p:sp>
        </mc:Fallback>
      </mc:AlternateContent>
      <p:pic>
        <p:nvPicPr>
          <p:cNvPr id="6" name="3 phút đếm ngược với nhạc sôi động 3 minutes countdown with music" descr="OPL20U25GSXzBJYl68kk8uQGfFKzs7yb1M4KJWUiLk6ZEvGF+qCIPSnY57AbBFCvTW$2024 ID13 T9CTST nhan sp KNTT$ STT 116+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5600" y="3607356"/>
            <a:ext cx="2133600" cy="1200150"/>
          </a:xfrm>
          <a:prstGeom prst="rect">
            <a:avLst/>
          </a:prstGeom>
        </p:spPr>
      </p:pic>
    </p:spTree>
    <p:extLst>
      <p:ext uri="{BB962C8B-B14F-4D97-AF65-F5344CB8AC3E}">
        <p14:creationId xmlns:p14="http://schemas.microsoft.com/office/powerpoint/2010/main" val="4261219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758264"/>
                <a:ext cx="8983980" cy="1771126"/>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HĐ2: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Cho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vuông cân tại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Hãy tính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các tỉ số </a:t>
                </a:r>
                <a14:m>
                  <m:oMath xmlns:m="http://schemas.openxmlformats.org/officeDocument/2006/math">
                    <m:f>
                      <m:fPr>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BC</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Từ đó suy ra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Hãy tính các tỉ số </a:t>
                </a:r>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Từ đó suy ra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758264"/>
                <a:ext cx="8983980" cy="1771126"/>
              </a:xfrm>
              <a:prstGeom prst="rect">
                <a:avLst/>
              </a:prstGeom>
              <a:blipFill>
                <a:blip r:embed="rId3"/>
                <a:stretch>
                  <a:fillRect l="-1221" t="-3093" b="-30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3509398"/>
                <a:ext cx="8983980" cy="1692771"/>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HĐ3: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Xét tam giác đều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có cạnh bằng </a:t>
                </a:r>
                <a14:m>
                  <m:oMath xmlns:m="http://schemas.openxmlformats.org/officeDocument/2006/math">
                    <m:r>
                      <m:rPr>
                        <m:nor/>
                      </m:rPr>
                      <a:rPr lang="en-US" altLang="zh-CN" sz="2600" smtClean="0">
                        <a:latin typeface="Times New Roman" panose="02020603050405020304" pitchFamily="18" charset="0"/>
                        <a:ea typeface="字魂59号-创粗黑" panose="00000500000000000000" pitchFamily="2" charset="-122"/>
                        <a:cs typeface="Times New Roman" panose="02020603050405020304" pitchFamily="18" charset="0"/>
                      </a:rPr>
                      <m:t>2</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Tính đường cao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AH</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của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Tính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 Tính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co</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tan</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3509398"/>
                <a:ext cx="8983980" cy="1692771"/>
              </a:xfrm>
              <a:prstGeom prst="rect">
                <a:avLst/>
              </a:prstGeom>
              <a:blipFill>
                <a:blip r:embed="rId4"/>
                <a:stretch>
                  <a:fillRect l="-1221" t="-3610" b="-8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2217855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3"/>
                <a:stretch>
                  <a:fillRect l="-1333" t="-6748" b="-12270"/>
                </a:stretch>
              </a:blipFill>
            </p:spPr>
            <p:txBody>
              <a:bodyPr/>
              <a:lstStyle/>
              <a:p>
                <a:r>
                  <a:rPr lang="en-US">
                    <a:noFill/>
                  </a:rPr>
                  <a:t> </a:t>
                </a:r>
              </a:p>
            </p:txBody>
          </p:sp>
        </mc:Fallback>
      </mc:AlternateContent>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929695"/>
                <a:ext cx="5302100" cy="2971454"/>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HĐ2: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Cho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vuông cân tại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Hãy tính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các tỉ số </a:t>
                </a:r>
                <a14:m>
                  <m:oMath xmlns:m="http://schemas.openxmlformats.org/officeDocument/2006/math">
                    <m:f>
                      <m:fPr>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BC</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Từ đó suy ra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Hãy tính các tỉ số </a:t>
                </a:r>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Từ đó suy ra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929695"/>
                <a:ext cx="5302100" cy="2971454"/>
              </a:xfrm>
              <a:prstGeom prst="rect">
                <a:avLst/>
              </a:prstGeom>
              <a:blipFill>
                <a:blip r:embed="rId4"/>
                <a:stretch>
                  <a:fillRect l="-2069" t="-2053" b="-4517"/>
                </a:stretch>
              </a:blipFill>
            </p:spPr>
            <p:txBody>
              <a:bodyPr/>
              <a:lstStyle/>
              <a:p>
                <a:r>
                  <a:rPr lang="en-US">
                    <a:noFill/>
                  </a:rPr>
                  <a:t> </a:t>
                </a:r>
              </a:p>
            </p:txBody>
          </p:sp>
        </mc:Fallback>
      </mc:AlternateContent>
      <p:pic>
        <p:nvPicPr>
          <p:cNvPr id="2" name="Picture 1"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2100" y="1657350"/>
            <a:ext cx="3663346" cy="2010663"/>
          </a:xfrm>
          <a:prstGeom prst="rect">
            <a:avLst/>
          </a:prstGeom>
        </p:spPr>
      </p:pic>
    </p:spTree>
    <p:extLst>
      <p:ext uri="{BB962C8B-B14F-4D97-AF65-F5344CB8AC3E}">
        <p14:creationId xmlns:p14="http://schemas.microsoft.com/office/powerpoint/2010/main" val="2055595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04800" y="2096251"/>
                <a:ext cx="5638800" cy="1331647"/>
              </a:xfrm>
              <a:prstGeom prst="rect">
                <a:avLst/>
              </a:prstGeom>
              <a:noFill/>
            </p:spPr>
            <p:txBody>
              <a:bodyPr wrap="square">
                <a:spAutoFit/>
              </a:bodyPr>
              <a:lstStyle/>
              <a:p>
                <a:r>
                  <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rPr>
                  <a:t>HĐ2: </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a)</a:t>
                </a:r>
                <a:r>
                  <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Theo </a:t>
                </a:r>
                <a:r>
                  <a:rPr lang="en-US" altLang="zh-CN" sz="2600" dirty="0" err="1">
                    <a:latin typeface="Times New Roman" panose="02020603050405020304" pitchFamily="18" charset="0"/>
                    <a:ea typeface="字魂59号-创粗黑" panose="00000500000000000000" pitchFamily="2" charset="-122"/>
                    <a:cs typeface="Times New Roman" panose="02020603050405020304" pitchFamily="18" charset="0"/>
                  </a:rPr>
                  <a:t>Định</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600" dirty="0" err="1">
                    <a:latin typeface="Times New Roman" panose="02020603050405020304" pitchFamily="18" charset="0"/>
                    <a:ea typeface="字魂59号-创粗黑" panose="00000500000000000000" pitchFamily="2" charset="-122"/>
                    <a:cs typeface="Times New Roman" panose="02020603050405020304" pitchFamily="18" charset="0"/>
                  </a:rPr>
                  <a:t>lý</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600" dirty="0" err="1">
                    <a:latin typeface="Times New Roman" panose="02020603050405020304" pitchFamily="18" charset="0"/>
                    <a:ea typeface="字魂59号-创粗黑" panose="00000500000000000000" pitchFamily="2" charset="-122"/>
                    <a:cs typeface="Times New Roman" panose="02020603050405020304" pitchFamily="18" charset="0"/>
                  </a:rPr>
                  <a:t>Pythagore</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ta </a:t>
                </a:r>
                <a:r>
                  <a:rPr lang="en-US" altLang="zh-CN" sz="2600" dirty="0" err="1">
                    <a:latin typeface="Times New Roman" panose="02020603050405020304" pitchFamily="18" charset="0"/>
                    <a:ea typeface="字魂59号-创粗黑" panose="00000500000000000000" pitchFamily="2" charset="-122"/>
                    <a:cs typeface="Times New Roman" panose="02020603050405020304" pitchFamily="18" charset="0"/>
                  </a:rPr>
                  <a:t>có</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a:t>
                </a:r>
              </a:p>
              <a:p>
                <a14:m>
                  <m:oMath xmlns:m="http://schemas.openxmlformats.org/officeDocument/2006/math">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𝐵𝐶</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𝐴𝐶</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𝐴𝐵</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𝑎</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𝑎</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𝑎</m:t>
                        </m:r>
                      </m:e>
                      <m:sup>
                        <m: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oMath>
                </a14:m>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p>
              <a:p>
                <a:r>
                  <a:rPr lang="en-US" altLang="zh-CN" sz="2600" dirty="0" err="1">
                    <a:latin typeface="Times New Roman" panose="02020603050405020304" pitchFamily="18" charset="0"/>
                    <a:ea typeface="字魂59号-创粗黑" panose="00000500000000000000" pitchFamily="2" charset="-122"/>
                    <a:cs typeface="Times New Roman" panose="02020603050405020304" pitchFamily="18" charset="0"/>
                  </a:rPr>
                  <a:t>nên</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smtClean="0">
                            <a:latin typeface="Times New Roman" panose="02020603050405020304" pitchFamily="18" charset="0"/>
                            <a:ea typeface="字魂59号-创粗黑" panose="00000500000000000000" pitchFamily="2" charset="-122"/>
                            <a:cs typeface="Times New Roman" panose="02020603050405020304" pitchFamily="18" charset="0"/>
                          </a:rPr>
                          <m:t>2</m:t>
                        </m:r>
                      </m:e>
                    </m:rad>
                  </m:oMath>
                </a14:m>
                <a:endPar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304800" y="2096251"/>
                <a:ext cx="5638800" cy="1331647"/>
              </a:xfrm>
              <a:prstGeom prst="rect">
                <a:avLst/>
              </a:prstGeom>
              <a:blipFill>
                <a:blip r:embed="rId3"/>
                <a:stretch>
                  <a:fillRect l="-1946" t="-4128" b="-11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4"/>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1890503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30838" y="1838397"/>
                <a:ext cx="4959178" cy="2750818"/>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HĐ2: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a:t>
                </a:r>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e>
                    </m:rad>
                  </m:oMath>
                </a14:m>
                <a:endPar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endParaRPr>
              </a:p>
              <a:p>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2</m:t>
                            </m:r>
                          </m:e>
                        </m:rad>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2</m:t>
                            </m:r>
                          </m:e>
                        </m:rad>
                      </m:num>
                      <m:den>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AC</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m:t>2</m:t>
                            </m:r>
                          </m:e>
                        </m:rad>
                      </m:den>
                    </m:f>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m:t>2</m:t>
                            </m:r>
                          </m:e>
                        </m:rad>
                      </m:num>
                      <m:den>
                        <m:r>
                          <m:rPr>
                            <m:nor/>
                          </m:rP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sinC</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e>
                        </m:rad>
                      </m:num>
                      <m:den>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C</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e>
                        </m:rad>
                      </m:num>
                      <m:den>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b="0" i="1">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330838" y="1838397"/>
                <a:ext cx="4959178" cy="2750818"/>
              </a:xfrm>
              <a:prstGeom prst="rect">
                <a:avLst/>
              </a:prstGeom>
              <a:blipFill>
                <a:blip r:embed="rId3"/>
                <a:stretch>
                  <a:fillRect l="-2211" t="-665"/>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38" y="1523493"/>
            <a:ext cx="3529324" cy="1937104"/>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824417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81000" y="1826431"/>
                <a:ext cx="8983980" cy="3052887"/>
              </a:xfrm>
              <a:prstGeom prst="rect">
                <a:avLst/>
              </a:prstGeom>
              <a:noFill/>
            </p:spPr>
            <p:txBody>
              <a:bodyPr wrap="square">
                <a:spAutoFit/>
              </a:bodyPr>
              <a:lstStyle/>
              <a:p>
                <a:r>
                  <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rPr>
                  <a:t>HĐ2: </a:t>
                </a:r>
                <a:r>
                  <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rPr>
                  <a:t>b) </a:t>
                </a:r>
              </a:p>
              <a:p>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1</m:t>
                    </m:r>
                  </m:oMath>
                </a14:m>
                <a:r>
                  <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den>
                    </m:f>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1</m:t>
                    </m:r>
                  </m:oMath>
                </a14:m>
                <a:r>
                  <a:rPr lang="en-US" altLang="zh-CN" sz="2600" b="1" dirty="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tan</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C</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1</m:t>
                    </m:r>
                  </m:oMath>
                </a14:m>
                <a:r>
                  <a:rPr lang="en-US" altLang="zh-CN" sz="2600" i="1" dirty="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C</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m:t>
                        </m:r>
                      </m:den>
                    </m:f>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1</m:t>
                    </m:r>
                  </m:oMath>
                </a14:m>
                <a:r>
                  <a:rPr lang="en-US" altLang="zh-CN" sz="2600" b="0" i="1" dirty="0">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381000" y="1826431"/>
                <a:ext cx="8983980" cy="3052887"/>
              </a:xfrm>
              <a:prstGeom prst="rect">
                <a:avLst/>
              </a:prstGeom>
              <a:blipFill>
                <a:blip r:embed="rId3"/>
                <a:stretch>
                  <a:fillRect l="-1222" t="-2000"/>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415771"/>
            <a:ext cx="3529324" cy="1937104"/>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sin,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côsin</a:t>
                </a:r>
                <a:r>
                  <a:rPr lang="en-US" sz="2800" b="1" dirty="0">
                    <a:latin typeface="Times New Roman" panose="02020603050405020304" pitchFamily="18" charset="0"/>
                    <a:ea typeface="Calibri" panose="020F0502020204030204" pitchFamily="34" charset="0"/>
                    <a:cs typeface="Times New Roman" panose="02020603050405020304" pitchFamily="18" charset="0"/>
                  </a:rPr>
                  <a:t>, tang,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côtang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góc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32243480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Giá</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trị</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lượng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giác</a:t>
                </a:r>
                <a:r>
                  <a:rPr lang="en-US" sz="2800" b="1" dirty="0">
                    <a:latin typeface="Times New Roman" panose="02020603050405020304" pitchFamily="18" charset="0"/>
                    <a:ea typeface="Calibri" panose="020F0502020204030204" pitchFamily="34" charset="0"/>
                  </a:rPr>
                  <a:t> sin, </a:t>
                </a:r>
                <a:r>
                  <a:rPr lang="en-US" sz="2800" b="1" dirty="0" err="1">
                    <a:latin typeface="Times New Roman" panose="02020603050405020304" pitchFamily="18" charset="0"/>
                    <a:ea typeface="Calibri" panose="020F0502020204030204" pitchFamily="34" charset="0"/>
                  </a:rPr>
                  <a:t>côsin</a:t>
                </a:r>
                <a:r>
                  <a:rPr lang="en-US" sz="2800" b="1" dirty="0">
                    <a:latin typeface="Times New Roman" panose="02020603050405020304" pitchFamily="18" charset="0"/>
                    <a:ea typeface="Calibri" panose="020F0502020204030204" pitchFamily="34" charset="0"/>
                  </a:rPr>
                  <a:t>, tang, </a:t>
                </a:r>
                <a:r>
                  <a:rPr lang="en-US" sz="2800" b="1" dirty="0" err="1">
                    <a:latin typeface="Times New Roman" panose="02020603050405020304" pitchFamily="18" charset="0"/>
                    <a:ea typeface="Calibri" panose="020F0502020204030204" pitchFamily="34" charset="0"/>
                  </a:rPr>
                  <a:t>côtang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góc</a:t>
                </a:r>
                <a:r>
                  <a:rPr lang="en-US" sz="2800" b="1" dirty="0">
                    <a:latin typeface="Times New Roman" panose="02020603050405020304" pitchFamily="18" charset="0"/>
                    <a:ea typeface="Calibri" panose="020F0502020204030204" pitchFamily="34"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3"/>
                <a:stretch>
                  <a:fillRect l="-1333" t="-6748" b="-12270"/>
                </a:stretch>
              </a:blipFill>
            </p:spPr>
            <p:txBody>
              <a:bodyPr/>
              <a:lstStyle/>
              <a:p>
                <a:r>
                  <a:rPr lang="en-US">
                    <a:noFill/>
                  </a:rPr>
                  <a:t> </a:t>
                </a:r>
              </a:p>
            </p:txBody>
          </p:sp>
        </mc:Fallback>
      </mc:AlternateContent>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090" y="1523493"/>
            <a:ext cx="3285086" cy="3029457"/>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1958013"/>
                <a:ext cx="6553200" cy="1692771"/>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HĐ3: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Xét tam giác đều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có cạnh bằng </a:t>
                </a:r>
                <a14:m>
                  <m:oMath xmlns:m="http://schemas.openxmlformats.org/officeDocument/2006/math">
                    <m:r>
                      <m:rPr>
                        <m:nor/>
                      </m:rPr>
                      <a:rPr lang="en-US" altLang="zh-CN" sz="2600" smtClean="0">
                        <a:latin typeface="Times New Roman" panose="02020603050405020304" pitchFamily="18" charset="0"/>
                        <a:ea typeface="字魂59号-创粗黑" panose="00000500000000000000" pitchFamily="2" charset="-122"/>
                        <a:cs typeface="Times New Roman" panose="02020603050405020304" pitchFamily="18" charset="0"/>
                      </a:rPr>
                      <m:t>2</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Tính đường cao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AH</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của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Tính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 Tính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co</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tan</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1958013"/>
                <a:ext cx="6553200" cy="1692771"/>
              </a:xfrm>
              <a:prstGeom prst="rect">
                <a:avLst/>
              </a:prstGeom>
              <a:blipFill>
                <a:blip r:embed="rId5"/>
                <a:stretch>
                  <a:fillRect l="-1674" t="-3237" b="-8273"/>
                </a:stretch>
              </a:blipFill>
            </p:spPr>
            <p:txBody>
              <a:bodyPr/>
              <a:lstStyle/>
              <a:p>
                <a:r>
                  <a:rPr lang="en-US">
                    <a:noFill/>
                  </a:rPr>
                  <a:t> </a:t>
                </a:r>
              </a:p>
            </p:txBody>
          </p:sp>
        </mc:Fallback>
      </mc:AlternateContent>
    </p:spTree>
    <p:extLst>
      <p:ext uri="{BB962C8B-B14F-4D97-AF65-F5344CB8AC3E}">
        <p14:creationId xmlns:p14="http://schemas.microsoft.com/office/powerpoint/2010/main" val="1584459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2654" y="1870677"/>
                <a:ext cx="6629400" cy="2193036"/>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HĐ3: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 Tính đường cao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AH</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của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Định lý Pythagore, ta có:</a:t>
                </a:r>
              </a:p>
              <a:p>
                <a14:m>
                  <m:oMath xmlns:m="http://schemas.openxmlformats.org/officeDocument/2006/math">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𝐴𝐻</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𝐴</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𝐵</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𝐵</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𝐻</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d>
                          <m:dPr>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d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𝑎</m:t>
                            </m:r>
                          </m:e>
                        </m:d>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𝑎</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3</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𝑎</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nên </a:t>
                </a:r>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AH</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m:t>
                        </m:r>
                      </m:e>
                    </m:rad>
                  </m:oMath>
                </a14:m>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22654" y="1870677"/>
                <a:ext cx="6629400" cy="2193036"/>
              </a:xfrm>
              <a:prstGeom prst="rect">
                <a:avLst/>
              </a:prstGeom>
              <a:blipFill>
                <a:blip r:embed="rId3"/>
                <a:stretch>
                  <a:fillRect l="-1656" t="-2500" b="-3056"/>
                </a:stretch>
              </a:blipFill>
            </p:spPr>
            <p:txBody>
              <a:bodyPr/>
              <a:lstStyle/>
              <a:p>
                <a:r>
                  <a:rPr lang="en-US">
                    <a:noFill/>
                  </a:rPr>
                  <a:t> </a:t>
                </a:r>
              </a:p>
            </p:txBody>
          </p:sp>
        </mc:Fallback>
      </mc:AlternateContent>
      <p:pic>
        <p:nvPicPr>
          <p:cNvPr id="2" name="Picture 1"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090" y="1523493"/>
            <a:ext cx="3285086" cy="3029457"/>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Giá</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trị</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lượng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giác</a:t>
                </a:r>
                <a:r>
                  <a:rPr lang="en-US" sz="2800" b="1" dirty="0">
                    <a:latin typeface="Times New Roman" panose="02020603050405020304" pitchFamily="18" charset="0"/>
                    <a:ea typeface="Calibri" panose="020F0502020204030204" pitchFamily="34" charset="0"/>
                  </a:rPr>
                  <a:t> sin, </a:t>
                </a:r>
                <a:r>
                  <a:rPr lang="en-US" sz="2800" b="1" dirty="0" err="1">
                    <a:latin typeface="Times New Roman" panose="02020603050405020304" pitchFamily="18" charset="0"/>
                    <a:ea typeface="Calibri" panose="020F0502020204030204" pitchFamily="34" charset="0"/>
                  </a:rPr>
                  <a:t>côsin</a:t>
                </a:r>
                <a:r>
                  <a:rPr lang="en-US" sz="2800" b="1" dirty="0">
                    <a:latin typeface="Times New Roman" panose="02020603050405020304" pitchFamily="18" charset="0"/>
                    <a:ea typeface="Calibri" panose="020F0502020204030204" pitchFamily="34" charset="0"/>
                  </a:rPr>
                  <a:t>, tang, </a:t>
                </a:r>
                <a:r>
                  <a:rPr lang="en-US" sz="2800" b="1" dirty="0" err="1">
                    <a:latin typeface="Times New Roman" panose="02020603050405020304" pitchFamily="18" charset="0"/>
                    <a:ea typeface="Calibri" panose="020F0502020204030204" pitchFamily="34" charset="0"/>
                  </a:rPr>
                  <a:t>côtang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góc</a:t>
                </a:r>
                <a:r>
                  <a:rPr lang="en-US" sz="2800" b="1" dirty="0">
                    <a:latin typeface="Times New Roman" panose="02020603050405020304" pitchFamily="18" charset="0"/>
                    <a:ea typeface="Calibri" panose="020F0502020204030204" pitchFamily="34"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18959404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down)">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down)">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2654" y="1770621"/>
                <a:ext cx="6629400" cy="3187411"/>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HĐ3:</a:t>
                </a:r>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b)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sinBAH</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BH</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den>
                    </m:f>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2</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den>
                    </m:f>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1</m:t>
                        </m:r>
                      </m:num>
                      <m:den>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cosBAH</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AH</m:t>
                        </m:r>
                      </m:num>
                      <m:den>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AB</m:t>
                        </m:r>
                      </m:den>
                    </m:f>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m:t>
                        </m:r>
                        <m:rad>
                          <m:radPr>
                            <m:degHide m:val="on"/>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3</m:t>
                            </m:r>
                          </m:e>
                        </m:rad>
                      </m:num>
                      <m:den>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m:t>
                        </m:r>
                      </m:den>
                    </m:f>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f>
                      <m:fPr>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3</m:t>
                            </m:r>
                          </m:e>
                        </m:rad>
                      </m:num>
                      <m:den>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B</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AH</m:t>
                        </m:r>
                      </m:num>
                      <m:den>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AB</m:t>
                        </m:r>
                      </m:den>
                    </m:f>
                    <m: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m:t>
                    </m:r>
                    <m:f>
                      <m:fPr>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a</m:t>
                        </m:r>
                        <m:rad>
                          <m:radPr>
                            <m:degHide m:val="on"/>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en-US" altLang="zh-CN" sz="2600">
                                <a:latin typeface="Times New Roman" panose="02020603050405020304" pitchFamily="18" charset="0"/>
                                <a:ea typeface="Cambria Math" panose="02040503050406030204" pitchFamily="18" charset="0"/>
                                <a:cs typeface="Times New Roman" panose="02020603050405020304" pitchFamily="18" charset="0"/>
                              </a:rPr>
                              <m:t>3</m:t>
                            </m:r>
                          </m:e>
                        </m:rad>
                      </m:num>
                      <m:den>
                        <m:r>
                          <m:rPr>
                            <m:nor/>
                          </m:rPr>
                          <a:rPr lang="en-US" altLang="zh-CN" sz="2600">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a</m:t>
                        </m:r>
                      </m:den>
                    </m:f>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f>
                      <m:fPr>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3</m:t>
                            </m:r>
                          </m:e>
                        </m:rad>
                      </m:num>
                      <m:den>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cos</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BH</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den>
                    </m:f>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1</m:t>
                        </m:r>
                      </m:num>
                      <m:den>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22654" y="1770621"/>
                <a:ext cx="6629400" cy="3187411"/>
              </a:xfrm>
              <a:prstGeom prst="rect">
                <a:avLst/>
              </a:prstGeom>
              <a:blipFill>
                <a:blip r:embed="rId3"/>
                <a:stretch>
                  <a:fillRect l="-1656" t="-1721"/>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369" y="1434206"/>
            <a:ext cx="3412631" cy="3180810"/>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Giá</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trị</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lượng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giác</a:t>
                </a:r>
                <a:r>
                  <a:rPr lang="en-US" sz="2800" b="1" dirty="0">
                    <a:latin typeface="Times New Roman" panose="02020603050405020304" pitchFamily="18" charset="0"/>
                    <a:ea typeface="Calibri" panose="020F0502020204030204" pitchFamily="34" charset="0"/>
                  </a:rPr>
                  <a:t> sin, </a:t>
                </a:r>
                <a:r>
                  <a:rPr lang="en-US" sz="2800" b="1" dirty="0" err="1">
                    <a:latin typeface="Times New Roman" panose="02020603050405020304" pitchFamily="18" charset="0"/>
                    <a:ea typeface="Calibri" panose="020F0502020204030204" pitchFamily="34" charset="0"/>
                  </a:rPr>
                  <a:t>côsin</a:t>
                </a:r>
                <a:r>
                  <a:rPr lang="en-US" sz="2800" b="1" dirty="0">
                    <a:latin typeface="Times New Roman" panose="02020603050405020304" pitchFamily="18" charset="0"/>
                    <a:ea typeface="Calibri" panose="020F0502020204030204" pitchFamily="34" charset="0"/>
                  </a:rPr>
                  <a:t>, tang, </a:t>
                </a:r>
                <a:r>
                  <a:rPr lang="en-US" sz="2800" b="1" dirty="0" err="1">
                    <a:latin typeface="Times New Roman" panose="02020603050405020304" pitchFamily="18" charset="0"/>
                    <a:ea typeface="Calibri" panose="020F0502020204030204" pitchFamily="34" charset="0"/>
                  </a:rPr>
                  <a:t>côtang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góc</a:t>
                </a:r>
                <a:r>
                  <a:rPr lang="en-US" sz="2800" b="1" dirty="0">
                    <a:latin typeface="Times New Roman" panose="02020603050405020304" pitchFamily="18" charset="0"/>
                    <a:ea typeface="Calibri" panose="020F0502020204030204" pitchFamily="34"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2214977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2654" y="1870677"/>
                <a:ext cx="6629400" cy="3096360"/>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HĐ3: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tanBAH</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BH</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AH</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m:t>
                            </m:r>
                          </m:e>
                        </m:rad>
                      </m:den>
                    </m:f>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3</m:t>
                            </m:r>
                          </m:e>
                        </m:rad>
                      </m:num>
                      <m:den>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3</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tBAH</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H</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H</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m:t>
                            </m:r>
                          </m:e>
                        </m:rad>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ad>
                      <m:radPr>
                        <m:degHide m:val="on"/>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3</m:t>
                        </m:r>
                      </m:e>
                    </m:rad>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an</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AH</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BH</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m:t>
                            </m:r>
                          </m:e>
                        </m:rad>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m:t>
                        </m:r>
                      </m:e>
                    </m:rad>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a:p>
                <a14:m>
                  <m:oMath xmlns:m="http://schemas.openxmlformats.org/officeDocument/2006/math">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6</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0</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co</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tB</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BH</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AH</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m:t>
                            </m:r>
                          </m:e>
                        </m:rad>
                      </m:den>
                    </m:f>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ad>
                          <m:radPr>
                            <m:degHide m:val="on"/>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m:t>
                            </m:r>
                          </m:e>
                        </m:rad>
                      </m:num>
                      <m:den>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3</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22654" y="1870677"/>
                <a:ext cx="6629400" cy="3096360"/>
              </a:xfrm>
              <a:prstGeom prst="rect">
                <a:avLst/>
              </a:prstGeom>
              <a:blipFill>
                <a:blip r:embed="rId3"/>
                <a:stretch>
                  <a:fillRect l="-1656"/>
                </a:stretch>
              </a:blipFill>
            </p:spPr>
            <p:txBody>
              <a:bodyPr/>
              <a:lstStyle/>
              <a:p>
                <a:r>
                  <a:rPr lang="en-US">
                    <a:noFill/>
                  </a:rPr>
                  <a:t> </a:t>
                </a:r>
              </a:p>
            </p:txBody>
          </p:sp>
        </mc:Fallback>
      </mc:AlternateContent>
      <p:pic>
        <p:nvPicPr>
          <p:cNvPr id="7" name="Picture 6"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427" y="1434206"/>
            <a:ext cx="3412631" cy="3180810"/>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938718"/>
                <a:ext cx="9144000" cy="990977"/>
              </a:xfrm>
              <a:prstGeom prst="rect">
                <a:avLst/>
              </a:prstGeom>
              <a:noFill/>
            </p:spPr>
            <p:txBody>
              <a:bodyPr wrap="square">
                <a:spAutoFit/>
              </a:bodyPr>
              <a:lstStyle/>
              <a:p>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Giá</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trị</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lượng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giác</a:t>
                </a:r>
                <a:r>
                  <a:rPr lang="en-US" sz="2800" b="1" dirty="0">
                    <a:latin typeface="Times New Roman" panose="02020603050405020304" pitchFamily="18" charset="0"/>
                    <a:ea typeface="Calibri" panose="020F0502020204030204" pitchFamily="34" charset="0"/>
                  </a:rPr>
                  <a:t> sin, </a:t>
                </a:r>
                <a:r>
                  <a:rPr lang="en-US" sz="2800" b="1" dirty="0" err="1">
                    <a:latin typeface="Times New Roman" panose="02020603050405020304" pitchFamily="18" charset="0"/>
                    <a:ea typeface="Calibri" panose="020F0502020204030204" pitchFamily="34" charset="0"/>
                  </a:rPr>
                  <a:t>côsin</a:t>
                </a:r>
                <a:r>
                  <a:rPr lang="en-US" sz="2800" b="1" dirty="0">
                    <a:latin typeface="Times New Roman" panose="02020603050405020304" pitchFamily="18" charset="0"/>
                    <a:ea typeface="Calibri" panose="020F0502020204030204" pitchFamily="34" charset="0"/>
                  </a:rPr>
                  <a:t>, tang, </a:t>
                </a:r>
                <a:r>
                  <a:rPr lang="en-US" sz="2800" b="1" dirty="0" err="1">
                    <a:latin typeface="Times New Roman" panose="02020603050405020304" pitchFamily="18" charset="0"/>
                    <a:ea typeface="Calibri" panose="020F0502020204030204" pitchFamily="34" charset="0"/>
                  </a:rPr>
                  <a:t>côtang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góc</a:t>
                </a:r>
                <a:r>
                  <a:rPr lang="en-US" sz="2800" b="1" dirty="0">
                    <a:latin typeface="Times New Roman" panose="02020603050405020304" pitchFamily="18" charset="0"/>
                    <a:ea typeface="Calibri" panose="020F0502020204030204" pitchFamily="34" charset="0"/>
                  </a:rPr>
                  <a:t> </a:t>
                </a:r>
                <a14:m>
                  <m:oMath xmlns:m="http://schemas.openxmlformats.org/officeDocument/2006/math">
                    <m:r>
                      <m:rPr>
                        <m:nor/>
                      </m:rPr>
                      <a:rPr lang="en-US" sz="2800" b="1" i="0" smtClean="0">
                        <a:latin typeface="Times New Roman" panose="02020603050405020304" pitchFamily="18" charset="0"/>
                        <a:cs typeface="Times New Roman" panose="02020603050405020304" pitchFamily="18" charset="0"/>
                      </a:rPr>
                      <m:t>30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cs typeface="Times New Roman" panose="02020603050405020304" pitchFamily="18" charset="0"/>
                      </a:rPr>
                      <m:t>, 45</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 60</m:t>
                    </m:r>
                    <m:r>
                      <m:rPr>
                        <m:nor/>
                      </m:rPr>
                      <a:rPr lang="en-US" sz="2800" b="1"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8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0" y="938718"/>
                <a:ext cx="9144000" cy="990977"/>
              </a:xfrm>
              <a:prstGeom prst="rect">
                <a:avLst/>
              </a:prstGeom>
              <a:blipFill>
                <a:blip r:embed="rId5"/>
                <a:stretch>
                  <a:fillRect l="-1333" t="-6748" b="-12270"/>
                </a:stretch>
              </a:blipFill>
            </p:spPr>
            <p:txBody>
              <a:bodyPr/>
              <a:lstStyle/>
              <a:p>
                <a:r>
                  <a:rPr lang="en-US">
                    <a:noFill/>
                  </a:rPr>
                  <a:t> </a:t>
                </a:r>
              </a:p>
            </p:txBody>
          </p:sp>
        </mc:Fallback>
      </mc:AlternateContent>
    </p:spTree>
    <p:extLst>
      <p:ext uri="{BB962C8B-B14F-4D97-AF65-F5344CB8AC3E}">
        <p14:creationId xmlns:p14="http://schemas.microsoft.com/office/powerpoint/2010/main" val="16669200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1001669"/>
            <a:ext cx="2590800" cy="892552"/>
          </a:xfrm>
          <a:prstGeom prst="rect">
            <a:avLst/>
          </a:prstGeom>
          <a:noFill/>
        </p:spPr>
        <p:txBody>
          <a:bodyPr wrap="square">
            <a:spAutoFit/>
          </a:bodyPr>
          <a:lstStyle/>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Từ HĐ2 và HĐ3, ta có bảng sau:</a:t>
            </a:r>
          </a:p>
        </p:txBody>
      </p:sp>
      <mc:AlternateContent xmlns:mc="http://schemas.openxmlformats.org/markup-compatibility/2006" xmlns:a14="http://schemas.microsoft.com/office/drawing/2010/main">
        <mc:Choice Requires="a14">
          <p:graphicFrame>
            <p:nvGraphicFramePr>
              <p:cNvPr id="2" name="Table 1" descr="OPL20U25GSXzBJYl68kk8uQGfFKzs7yb1M4KJWUiLk6ZEvGF+qCIPSnY57AbBFCvTW$2024 ID13 T9CTST nhan sp KNTT$ STT 116+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2886917152"/>
                  </p:ext>
                </p:extLst>
              </p:nvPr>
            </p:nvGraphicFramePr>
            <p:xfrm>
              <a:off x="2895600" y="1000273"/>
              <a:ext cx="6096000" cy="3900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498612253"/>
                        </a:ext>
                      </a:extLst>
                    </a:gridCol>
                    <a:gridCol w="1524000">
                      <a:extLst>
                        <a:ext uri="{9D8B030D-6E8A-4147-A177-3AD203B41FA5}">
                          <a16:colId xmlns:a16="http://schemas.microsoft.com/office/drawing/2014/main" val="1331320612"/>
                        </a:ext>
                      </a:extLst>
                    </a:gridCol>
                    <a:gridCol w="1524000">
                      <a:extLst>
                        <a:ext uri="{9D8B030D-6E8A-4147-A177-3AD203B41FA5}">
                          <a16:colId xmlns:a16="http://schemas.microsoft.com/office/drawing/2014/main" val="198911772"/>
                        </a:ext>
                      </a:extLst>
                    </a:gridCol>
                    <a:gridCol w="1524000">
                      <a:extLst>
                        <a:ext uri="{9D8B030D-6E8A-4147-A177-3AD203B41FA5}">
                          <a16:colId xmlns:a16="http://schemas.microsoft.com/office/drawing/2014/main" val="4074019566"/>
                        </a:ext>
                      </a:extLst>
                    </a:gridCol>
                  </a:tblGrid>
                  <a:tr h="370840">
                    <a:tc>
                      <a:txBody>
                        <a:bodyPr/>
                        <a:lstStyle/>
                        <a:p>
                          <a:pPr/>
                          <a14:m>
                            <m:oMathPara xmlns:m="http://schemas.openxmlformats.org/officeDocument/2006/math">
                              <m:oMathParaPr>
                                <m:jc m:val="centerGroup"/>
                              </m:oMathParaPr>
                              <m:oMath xmlns:m="http://schemas.openxmlformats.org/officeDocument/2006/math">
                                <m:r>
                                  <m:rPr>
                                    <m:nor/>
                                  </m:rPr>
                                  <a:rPr lang="en-US" sz="24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α</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m:rPr>
                                    <m:nor/>
                                  </m:rPr>
                                  <a:rPr lang="en-US" sz="2400" b="1" i="0" smtClean="0">
                                    <a:solidFill>
                                      <a:schemeClr val="tx1"/>
                                    </a:solidFill>
                                    <a:latin typeface="Times New Roman" panose="02020603050405020304" pitchFamily="18" charset="0"/>
                                    <a:cs typeface="Times New Roman" panose="02020603050405020304" pitchFamily="18" charset="0"/>
                                  </a:rPr>
                                  <m:t>30</m:t>
                                </m:r>
                                <m:r>
                                  <m:rPr>
                                    <m:nor/>
                                  </m:rPr>
                                  <a:rPr lang="en-US" sz="24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1" i="0" smtClean="0">
                                    <a:solidFill>
                                      <a:schemeClr val="tx1"/>
                                    </a:solidFill>
                                    <a:latin typeface="Times New Roman" panose="02020603050405020304" pitchFamily="18" charset="0"/>
                                    <a:cs typeface="Times New Roman" panose="02020603050405020304" pitchFamily="18" charset="0"/>
                                  </a:rPr>
                                  <m:t>45</m:t>
                                </m:r>
                                <m:r>
                                  <m:rPr>
                                    <m:nor/>
                                  </m:rPr>
                                  <a:rPr lang="en-US" sz="24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1" i="0" smtClean="0">
                                    <a:solidFill>
                                      <a:schemeClr val="tx1"/>
                                    </a:solidFill>
                                    <a:latin typeface="Times New Roman" panose="02020603050405020304" pitchFamily="18" charset="0"/>
                                    <a:cs typeface="Times New Roman" panose="02020603050405020304" pitchFamily="18" charset="0"/>
                                  </a:rPr>
                                  <m:t>60</m:t>
                                </m:r>
                                <m:r>
                                  <m:rPr>
                                    <m:nor/>
                                  </m:rPr>
                                  <a:rPr lang="en-US" sz="24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4699869"/>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0" i="1"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sz="24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α</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
                                      <m:rPr>
                                        <m:nor/>
                                      </m:rPr>
                                      <a:rPr lang="en-US" sz="2400" b="0" i="0" smtClean="0">
                                        <a:solidFill>
                                          <a:schemeClr val="tx1"/>
                                        </a:solidFill>
                                        <a:latin typeface="Times New Roman" panose="02020603050405020304" pitchFamily="18" charset="0"/>
                                        <a:cs typeface="Times New Roman" panose="02020603050405020304" pitchFamily="18" charset="0"/>
                                      </a:rPr>
                                      <m:t>1</m:t>
                                    </m:r>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2</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4041127"/>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0" i="1"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sz="24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α</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2</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
                                      <m:rPr>
                                        <m:nor/>
                                      </m:rPr>
                                      <a:rPr lang="en-US" sz="2400" b="0" i="0" smtClean="0">
                                        <a:solidFill>
                                          <a:schemeClr val="tx1"/>
                                        </a:solidFill>
                                        <a:latin typeface="Times New Roman" panose="02020603050405020304" pitchFamily="18" charset="0"/>
                                        <a:cs typeface="Times New Roman" panose="02020603050405020304" pitchFamily="18" charset="0"/>
                                      </a:rPr>
                                      <m:t>1</m:t>
                                    </m:r>
                                  </m:num>
                                  <m:den>
                                    <m:r>
                                      <m:rPr>
                                        <m:nor/>
                                      </m:rPr>
                                      <a:rPr lang="en-US" sz="24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529763"/>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0" i="1"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tan</m:t>
                                </m:r>
                                <m:r>
                                  <m:rPr>
                                    <m:nor/>
                                  </m:rPr>
                                  <a:rPr lang="en-US" sz="24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α</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3</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m:rPr>
                                    <m:nor/>
                                  </m:rPr>
                                  <a:rPr lang="en-US" sz="2400" i="0" smtClean="0">
                                    <a:solidFill>
                                      <a:schemeClr val="tx1"/>
                                    </a:solidFill>
                                    <a:latin typeface="Times New Roman" panose="02020603050405020304" pitchFamily="18" charset="0"/>
                                    <a:cs typeface="Times New Roman" panose="02020603050405020304" pitchFamily="18" charset="0"/>
                                  </a:rPr>
                                  <m:t>1</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954779"/>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b="0" i="1"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cot</m:t>
                                </m:r>
                                <m:r>
                                  <m:rPr>
                                    <m:nor/>
                                  </m:rPr>
                                  <a:rPr lang="en-US" sz="24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α</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2400" i="0" smtClean="0">
                                    <a:solidFill>
                                      <a:schemeClr val="tx1"/>
                                    </a:solidFill>
                                    <a:latin typeface="Times New Roman" panose="02020603050405020304" pitchFamily="18" charset="0"/>
                                    <a:cs typeface="Times New Roman" panose="02020603050405020304" pitchFamily="18" charset="0"/>
                                  </a:rPr>
                                  <m:t>1</m:t>
                                </m:r>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cs typeface="Times New Roman" panose="02020603050405020304" pitchFamily="18" charset="0"/>
                                      </a:rPr>
                                    </m:ctrlPr>
                                  </m:fPr>
                                  <m:num>
                                    <m:rad>
                                      <m:radPr>
                                        <m:degHide m:val="on"/>
                                        <m:ctrlPr>
                                          <a:rPr lang="en-US" sz="2400" i="1" smtClean="0">
                                            <a:solidFill>
                                              <a:schemeClr val="tx1"/>
                                            </a:solidFill>
                                            <a:latin typeface="Cambria Math" panose="02040503050406030204" pitchFamily="18" charset="0"/>
                                            <a:cs typeface="Times New Roman" panose="02020603050405020304" pitchFamily="18" charset="0"/>
                                          </a:rPr>
                                        </m:ctrlPr>
                                      </m:radPr>
                                      <m:deg/>
                                      <m:e>
                                        <m:r>
                                          <m:rPr>
                                            <m:nor/>
                                          </m:rPr>
                                          <a:rPr lang="en-US" sz="2400" b="0" i="0" smtClean="0">
                                            <a:solidFill>
                                              <a:schemeClr val="tx1"/>
                                            </a:solidFill>
                                            <a:latin typeface="Times New Roman" panose="02020603050405020304" pitchFamily="18" charset="0"/>
                                            <a:cs typeface="Times New Roman" panose="02020603050405020304" pitchFamily="18" charset="0"/>
                                          </a:rPr>
                                          <m:t>3</m:t>
                                        </m:r>
                                      </m:e>
                                    </m:rad>
                                  </m:num>
                                  <m:den>
                                    <m:r>
                                      <m:rPr>
                                        <m:nor/>
                                      </m:rPr>
                                      <a:rPr lang="en-US" sz="2400" b="0" i="0" smtClean="0">
                                        <a:solidFill>
                                          <a:schemeClr val="tx1"/>
                                        </a:solidFill>
                                        <a:latin typeface="Times New Roman" panose="02020603050405020304" pitchFamily="18" charset="0"/>
                                        <a:cs typeface="Times New Roman" panose="02020603050405020304" pitchFamily="18" charset="0"/>
                                      </a:rPr>
                                      <m:t>3</m:t>
                                    </m:r>
                                  </m:den>
                                </m:f>
                              </m:oMath>
                            </m:oMathPara>
                          </a14:m>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723459"/>
                      </a:ext>
                    </a:extLst>
                  </a:tr>
                </a:tbl>
              </a:graphicData>
            </a:graphic>
          </p:graphicFrame>
        </mc:Choice>
        <mc:Fallback xmlns="">
          <p:graphicFrame>
            <p:nvGraphicFramePr>
              <p:cNvPr id="2" name="Table 1" descr="OPL20U25GSXzBJYl68kk8uQGfFKzs7yb1M4KJWUiLk6ZEvGF+qCIPSnY57AbBFCvTW$2024 ID13 T9CTST nhan sp KNTT$ STT 116+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2886917152"/>
                  </p:ext>
                </p:extLst>
              </p:nvPr>
            </p:nvGraphicFramePr>
            <p:xfrm>
              <a:off x="2895600" y="1000273"/>
              <a:ext cx="6096000" cy="3900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498612253"/>
                        </a:ext>
                      </a:extLst>
                    </a:gridCol>
                    <a:gridCol w="1524000">
                      <a:extLst>
                        <a:ext uri="{9D8B030D-6E8A-4147-A177-3AD203B41FA5}">
                          <a16:colId xmlns:a16="http://schemas.microsoft.com/office/drawing/2014/main" val="1331320612"/>
                        </a:ext>
                      </a:extLst>
                    </a:gridCol>
                    <a:gridCol w="1524000">
                      <a:extLst>
                        <a:ext uri="{9D8B030D-6E8A-4147-A177-3AD203B41FA5}">
                          <a16:colId xmlns:a16="http://schemas.microsoft.com/office/drawing/2014/main" val="198911772"/>
                        </a:ext>
                      </a:extLst>
                    </a:gridCol>
                    <a:gridCol w="1524000">
                      <a:extLst>
                        <a:ext uri="{9D8B030D-6E8A-4147-A177-3AD203B41FA5}">
                          <a16:colId xmlns:a16="http://schemas.microsoft.com/office/drawing/2014/main" val="4074019566"/>
                        </a:ext>
                      </a:extLst>
                    </a:gridCol>
                  </a:tblGrid>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1333" r="-301200" b="-757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00" t="-1333" r="-201200" b="-757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00" t="-1333" r="-101200" b="-757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00" t="-1333" r="-1200" b="-757333"/>
                          </a:stretch>
                        </a:blipFill>
                      </a:tcPr>
                    </a:tc>
                    <a:extLst>
                      <a:ext uri="{0D108BD9-81ED-4DB2-BD59-A6C34878D82A}">
                        <a16:rowId xmlns:a16="http://schemas.microsoft.com/office/drawing/2014/main" val="4254699869"/>
                      </a:ext>
                    </a:extLst>
                  </a:tr>
                  <a:tr h="85998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53901" r="-301200" b="-3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00" t="-53901" r="-201200" b="-3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00" t="-53901" r="-101200" b="-3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00" t="-53901" r="-1200" b="-302837"/>
                          </a:stretch>
                        </a:blipFill>
                      </a:tcPr>
                    </a:tc>
                    <a:extLst>
                      <a:ext uri="{0D108BD9-81ED-4DB2-BD59-A6C34878D82A}">
                        <a16:rowId xmlns:a16="http://schemas.microsoft.com/office/drawing/2014/main" val="1994041127"/>
                      </a:ext>
                    </a:extLst>
                  </a:tr>
                  <a:tr h="85998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153901" r="-301200" b="-2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00" t="-153901" r="-201200" b="-2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00" t="-153901" r="-101200" b="-20283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00" t="-153901" r="-1200" b="-202837"/>
                          </a:stretch>
                        </a:blipFill>
                      </a:tcPr>
                    </a:tc>
                    <a:extLst>
                      <a:ext uri="{0D108BD9-81ED-4DB2-BD59-A6C34878D82A}">
                        <a16:rowId xmlns:a16="http://schemas.microsoft.com/office/drawing/2014/main" val="201529763"/>
                      </a:ext>
                    </a:extLst>
                  </a:tr>
                  <a:tr h="86175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252113" r="-301200" b="-10140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00" t="-252113" r="-201200" b="-10140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00" t="-252113" r="-101200" b="-10140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00" t="-252113" r="-1200" b="-101408"/>
                          </a:stretch>
                        </a:blipFill>
                      </a:tcPr>
                    </a:tc>
                    <a:extLst>
                      <a:ext uri="{0D108BD9-81ED-4DB2-BD59-A6C34878D82A}">
                        <a16:rowId xmlns:a16="http://schemas.microsoft.com/office/drawing/2014/main" val="4269954779"/>
                      </a:ext>
                    </a:extLst>
                  </a:tr>
                  <a:tr h="86175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354610" r="-301200" b="-212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00" t="-354610" r="-201200" b="-212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800" t="-354610" r="-101200" b="-212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0800" t="-354610" r="-1200" b="-2128"/>
                          </a:stretch>
                        </a:blipFill>
                      </a:tcPr>
                    </a:tc>
                    <a:extLst>
                      <a:ext uri="{0D108BD9-81ED-4DB2-BD59-A6C34878D82A}">
                        <a16:rowId xmlns:a16="http://schemas.microsoft.com/office/drawing/2014/main" val="2855723459"/>
                      </a:ext>
                    </a:extLst>
                  </a:tr>
                </a:tbl>
              </a:graphicData>
            </a:graphic>
          </p:graphicFrame>
        </mc:Fallback>
      </mc:AlternateContent>
    </p:spTree>
    <p:extLst>
      <p:ext uri="{BB962C8B-B14F-4D97-AF65-F5344CB8AC3E}">
        <p14:creationId xmlns:p14="http://schemas.microsoft.com/office/powerpoint/2010/main" val="3855974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409700" y="1175816"/>
            <a:ext cx="6324600" cy="2492990"/>
          </a:xfrm>
          <a:prstGeom prst="rect">
            <a:avLst/>
          </a:prstGeom>
          <a:noFill/>
          <a:ln w="38100" cmpd="dbl">
            <a:solidFill>
              <a:schemeClr val="tx1"/>
            </a:solidFill>
            <a:prstDash val="dash"/>
          </a:ln>
        </p:spPr>
        <p:txBody>
          <a:bodyPr wrap="square">
            <a:spAutoFit/>
          </a:bodyPr>
          <a:lstStyle/>
          <a:p>
            <a:pPr algn="just"/>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Nhiệm vụ 1: </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Hoạt động cặp đôi thảo luận ví dụ 2.</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Thời gian: 2 phút</a:t>
            </a:r>
          </a:p>
          <a:p>
            <a:pPr algn="just">
              <a:tabLst>
                <a:tab pos="358775" algn="l"/>
              </a:tabLst>
            </a:pPr>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Nhiệm vụ 2:</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Hoạt động cá nhân thực hiện Luyện tập 2.</a:t>
            </a:r>
          </a:p>
          <a:p>
            <a:pPr algn="just">
              <a:tabLst>
                <a:tab pos="358775" algn="l"/>
              </a:tabLst>
            </a:pP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Thời gian: 2 phút.</a:t>
            </a:r>
          </a:p>
        </p:txBody>
      </p:sp>
      <p:pic>
        <p:nvPicPr>
          <p:cNvPr id="2" name="ĐÊM NGƯỢC 2 PHÚT - BÓNG SỐ" descr="OPL20U25GSXzBJYl68kk8uQGfFKzs7yb1M4KJWUiLk6ZEvGF+qCIPSnY57AbBFCvTW$2024 ID13 T9CTST nhan sp KNTT$ STT 116+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1787" y="3731294"/>
            <a:ext cx="2105025" cy="1185930"/>
          </a:xfrm>
          <a:prstGeom prst="rect">
            <a:avLst/>
          </a:prstGeom>
        </p:spPr>
      </p:pic>
    </p:spTree>
    <p:extLst>
      <p:ext uri="{BB962C8B-B14F-4D97-AF65-F5344CB8AC3E}">
        <p14:creationId xmlns:p14="http://schemas.microsoft.com/office/powerpoint/2010/main" val="7275668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44000" cy="916918"/>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Ví dụ 2: </a:t>
                </a:r>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Cho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vuông tại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có </a:t>
                </a:r>
                <a14:m>
                  <m:oMath xmlns:m="http://schemas.openxmlformats.org/officeDocument/2006/math">
                    <m:acc>
                      <m:accPr>
                        <m:chr m:val="̂"/>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accPr>
                      <m:e>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e>
                    </m:acc>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30</m:t>
                    </m:r>
                    <m:r>
                      <m:rPr>
                        <m:nor/>
                      </m:rPr>
                      <a:rPr lang="en-US" altLang="zh-CN" sz="2600" b="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Hãy tính các cạnh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971550"/>
                <a:ext cx="9144000" cy="916918"/>
              </a:xfrm>
              <a:prstGeom prst="rect">
                <a:avLst/>
              </a:prstGeom>
              <a:blipFill>
                <a:blip r:embed="rId3"/>
                <a:stretch>
                  <a:fillRect l="-1200" t="-3974" b="-15232"/>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038350"/>
            <a:ext cx="4072732" cy="2592325"/>
          </a:xfrm>
          <a:prstGeom prst="rect">
            <a:avLst/>
          </a:prstGeom>
        </p:spPr>
      </p:pic>
    </p:spTree>
    <p:extLst>
      <p:ext uri="{BB962C8B-B14F-4D97-AF65-F5344CB8AC3E}">
        <p14:creationId xmlns:p14="http://schemas.microsoft.com/office/powerpoint/2010/main" val="3301360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1008126"/>
                <a:ext cx="7993380" cy="3914726"/>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Ví dụ 2:</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Giải: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Ta có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sin</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BC</m:t>
                        </m:r>
                      </m:den>
                    </m:f>
                  </m:oMath>
                </a14:m>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sinC</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b="0" smtClean="0">
                        <a:latin typeface="Times New Roman" panose="02020603050405020304" pitchFamily="18" charset="0"/>
                        <a:ea typeface="Cambria Math" panose="02040503050406030204" pitchFamily="18" charset="0"/>
                        <a:cs typeface="Times New Roman" panose="02020603050405020304" pitchFamily="18" charset="0"/>
                      </a:rPr>
                      <m:t>30</m:t>
                    </m:r>
                    <m:r>
                      <m:rPr>
                        <m:nor/>
                      </m:rPr>
                      <a:rPr lang="en-US" altLang="zh-CN" sz="2600" b="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bảng, </a:t>
                </a:r>
                <a14:m>
                  <m:oMath xmlns:m="http://schemas.openxmlformats.org/officeDocument/2006/math">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sin</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 suy ra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 </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m:t>
                        </m:r>
                      </m:num>
                      <m:den>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Tương tự, ta có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os</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 =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AC</m:t>
                        </m:r>
                      </m:num>
                      <m:den>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den>
                    </m:f>
                  </m:oMath>
                </a14:m>
                <a:endPar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cosC</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 </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a</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cos</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30</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a</m:t>
                        </m:r>
                        <m:rad>
                          <m:radPr>
                            <m:degHide m:val="on"/>
                            <m:ctrlPr>
                              <a:rPr lang="en-US" altLang="zh-CN" sz="26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3</m:t>
                            </m:r>
                          </m:e>
                        </m:rad>
                      </m:num>
                      <m:den>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2</m:t>
                        </m:r>
                      </m:den>
                    </m:f>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1008126"/>
                <a:ext cx="7993380" cy="3914726"/>
              </a:xfrm>
              <a:prstGeom prst="rect">
                <a:avLst/>
              </a:prstGeom>
              <a:blipFill>
                <a:blip r:embed="rId3"/>
                <a:stretch>
                  <a:fillRect l="-1372" t="-1400" b="-933"/>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200150"/>
            <a:ext cx="2958564" cy="1883149"/>
          </a:xfrm>
          <a:prstGeom prst="rect">
            <a:avLst/>
          </a:prstGeom>
        </p:spPr>
      </p:pic>
    </p:spTree>
    <p:extLst>
      <p:ext uri="{BB962C8B-B14F-4D97-AF65-F5344CB8AC3E}">
        <p14:creationId xmlns:p14="http://schemas.microsoft.com/office/powerpoint/2010/main" val="1522554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left)">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971550"/>
                <a:ext cx="9144000" cy="1306191"/>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Luyện tập 2: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Cho tam giác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vuông tại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có </a:t>
                </a:r>
                <a14:m>
                  <m:oMath xmlns:m="http://schemas.openxmlformats.org/officeDocument/2006/math">
                    <m:acc>
                      <m:accPr>
                        <m:chr m:val="̂"/>
                        <m:ctrlPr>
                          <a:rPr lang="en-US" altLang="zh-CN" sz="2600" i="1" smtClean="0">
                            <a:latin typeface="Cambria Math" panose="02040503050406030204" pitchFamily="18" charset="0"/>
                            <a:ea typeface="字魂59号-创粗黑" panose="00000500000000000000" pitchFamily="2" charset="-122"/>
                            <a:cs typeface="Times New Roman" panose="02020603050405020304" pitchFamily="18" charset="0"/>
                          </a:rPr>
                        </m:ctrlPr>
                      </m:accPr>
                      <m:e>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 </m:t>
                        </m:r>
                      </m:e>
                    </m:acc>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và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AB</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Hãy tính các cạnh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AC</m:t>
                    </m:r>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 </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c</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endParaRPr lang="en-US" altLang="zh-CN" sz="2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971550"/>
                <a:ext cx="9144000" cy="1306191"/>
              </a:xfrm>
              <a:prstGeom prst="rect">
                <a:avLst/>
              </a:prstGeom>
              <a:blipFill>
                <a:blip r:embed="rId3"/>
                <a:stretch>
                  <a:fillRect l="-1200" t="-4186" b="-11163"/>
                </a:stretch>
              </a:blipFill>
            </p:spPr>
            <p:txBody>
              <a:bodyPr/>
              <a:lstStyle/>
              <a:p>
                <a:r>
                  <a:rPr lang="en-US">
                    <a:noFill/>
                  </a:rPr>
                  <a:t> </a:t>
                </a:r>
              </a:p>
            </p:txBody>
          </p:sp>
        </mc:Fallback>
      </mc:AlternateContent>
      <p:pic>
        <p:nvPicPr>
          <p:cNvPr id="2" name="Picture 1"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2277741"/>
            <a:ext cx="2485400" cy="2314648"/>
          </a:xfrm>
          <a:prstGeom prst="rect">
            <a:avLst/>
          </a:prstGeom>
        </p:spPr>
      </p:pic>
    </p:spTree>
    <p:extLst>
      <p:ext uri="{BB962C8B-B14F-4D97-AF65-F5344CB8AC3E}">
        <p14:creationId xmlns:p14="http://schemas.microsoft.com/office/powerpoint/2010/main" val="21387777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0" y="415498"/>
            <a:ext cx="91440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1. Khái niệm tỉ số lượng giác của một góc nhọn</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 y="1008126"/>
                <a:ext cx="7993380" cy="3585405"/>
              </a:xfrm>
              <a:prstGeom prst="rect">
                <a:avLst/>
              </a:prstGeom>
              <a:noFill/>
            </p:spPr>
            <p:txBody>
              <a:bodyPr wrap="square">
                <a:spAutoFit/>
              </a:bodyPr>
              <a:lstStyle/>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Luyện tập 2:</a:t>
                </a:r>
              </a:p>
              <a:p>
                <a:r>
                  <a:rPr lang="en-US" altLang="zh-CN" sz="2600" b="1">
                    <a:latin typeface="Times New Roman" panose="02020603050405020304" pitchFamily="18" charset="0"/>
                    <a:ea typeface="字魂59号-创粗黑" panose="00000500000000000000" pitchFamily="2" charset="-122"/>
                    <a:cs typeface="Times New Roman" panose="02020603050405020304" pitchFamily="18" charset="0"/>
                  </a:rPr>
                  <a:t>Giải: </a:t>
                </a: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Ta có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anC</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AC</m:t>
                        </m:r>
                      </m:den>
                    </m:f>
                  </m:oMath>
                </a14:m>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suy ra </a:t>
                </a:r>
                <a14:m>
                  <m:oMath xmlns:m="http://schemas.openxmlformats.org/officeDocument/2006/math">
                    <m:r>
                      <m:rPr>
                        <m:nor/>
                      </m:rPr>
                      <a:rPr lang="en-US" altLang="zh-CN" sz="2600" i="1" smtClean="0">
                        <a:latin typeface="Times New Roman" panose="02020603050405020304" pitchFamily="18" charset="0"/>
                        <a:ea typeface="字魂59号-创粗黑" panose="00000500000000000000" pitchFamily="2" charset="-122"/>
                        <a:cs typeface="Times New Roman" panose="02020603050405020304" pitchFamily="18" charset="0"/>
                      </a:rPr>
                      <m:t>A</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r>
                      <m:rPr>
                        <m:nor/>
                      </m:rP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m:t> =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AB</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den>
                    </m:f>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m:t>
                    </m:r>
                    <m:f>
                      <m:f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tan</m:t>
                        </m:r>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45</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m:t>
                        </m:r>
                      </m:den>
                    </m:f>
                  </m:oMath>
                </a14:m>
                <a:endParaRPr lang="en-US" altLang="zh-CN" sz="260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bảng, </a:t>
                </a:r>
                <a14:m>
                  <m:oMath xmlns:m="http://schemas.openxmlformats.org/officeDocument/2006/math">
                    <m:r>
                      <m:rPr>
                        <m:nor/>
                      </m:rPr>
                      <a:rPr lang="en-US" altLang="zh-CN" sz="2600" b="0" i="1" smtClean="0">
                        <a:latin typeface="Times New Roman" panose="02020603050405020304" pitchFamily="18" charset="0"/>
                        <a:ea typeface="Cambria Math" panose="02040503050406030204" pitchFamily="18" charset="0"/>
                        <a:cs typeface="Times New Roman" panose="02020603050405020304" pitchFamily="18" charset="0"/>
                      </a:rPr>
                      <m:t>tan</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45</m:t>
                    </m:r>
                    <m:r>
                      <m:rPr>
                        <m:nor/>
                      </m:rPr>
                      <a:rPr lang="en-US" altLang="zh-CN" sz="2600" i="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altLang="zh-CN" sz="2600" b="0" i="0" smtClean="0">
                        <a:latin typeface="Times New Roman" panose="02020603050405020304" pitchFamily="18" charset="0"/>
                        <a:ea typeface="Cambria Math" panose="02040503050406030204" pitchFamily="18" charset="0"/>
                        <a:cs typeface="Times New Roman" panose="02020603050405020304" pitchFamily="18" charset="0"/>
                      </a:rPr>
                      <m:t> = 1</m:t>
                    </m:r>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suy ra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AC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f>
                      <m:f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fPr>
                      <m:num>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c</m:t>
                        </m:r>
                      </m:num>
                      <m:den>
                        <m:r>
                          <m:rPr>
                            <m:nor/>
                          </m:rPr>
                          <a:rPr lang="en-US" altLang="zh-CN" sz="2600" b="0" smtClean="0">
                            <a:latin typeface="Times New Roman" panose="02020603050405020304" pitchFamily="18" charset="0"/>
                            <a:ea typeface="字魂59号-创粗黑" panose="00000500000000000000" pitchFamily="2" charset="-122"/>
                            <a:cs typeface="Times New Roman" panose="02020603050405020304" pitchFamily="18" charset="0"/>
                          </a:rPr>
                          <m:t>1</m:t>
                        </m:r>
                      </m:den>
                    </m:f>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oMath>
                </a14:m>
                <a:endPar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Theo Định lý Pythagore, ta có:</a:t>
                </a:r>
              </a:p>
              <a:p>
                <a14:m>
                  <m:oMath xmlns:m="http://schemas.openxmlformats.org/officeDocument/2006/math">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𝐵𝐶</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𝐴𝐶</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𝐴𝐵</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sSup>
                      <m:sSupPr>
                        <m:ctrlP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m:t>
                        </m:r>
                      </m:e>
                      <m: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2</m:t>
                        </m:r>
                      </m:sup>
                    </m:sSup>
                    <m:r>
                      <a:rPr lang="en-US" altLang="zh-CN" sz="2600" i="1">
                        <a:latin typeface="Cambria Math" panose="02040503050406030204" pitchFamily="18" charset="0"/>
                        <a:ea typeface="字魂59号-创粗黑" panose="00000500000000000000" pitchFamily="2" charset="-122"/>
                        <a:cs typeface="Times New Roman" panose="02020603050405020304" pitchFamily="18" charset="0"/>
                      </a:rPr>
                      <m:t>=</m:t>
                    </m:r>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m:t>
                    </m:r>
                    <m:sSup>
                      <m:sSupPr>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sSupPr>
                      <m:e>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𝑐</m:t>
                        </m:r>
                      </m:e>
                      <m:sup>
                        <m: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t>2</m:t>
                        </m:r>
                      </m:sup>
                    </m:sSup>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 nên </a:t>
                </a:r>
                <a14:m>
                  <m:oMath xmlns:m="http://schemas.openxmlformats.org/officeDocument/2006/math">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BC</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i="1">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zh-CN" sz="2600" b="0" i="1" smtClean="0">
                        <a:latin typeface="Times New Roman" panose="02020603050405020304" pitchFamily="18" charset="0"/>
                        <a:ea typeface="字魂59号-创粗黑" panose="00000500000000000000" pitchFamily="2" charset="-122"/>
                        <a:cs typeface="Times New Roman" panose="02020603050405020304" pitchFamily="18" charset="0"/>
                      </a:rPr>
                      <m:t>c</m:t>
                    </m:r>
                    <m:rad>
                      <m:radPr>
                        <m:degHide m:val="on"/>
                        <m:ctrlPr>
                          <a:rPr lang="en-US" altLang="zh-CN" sz="2600" b="0" i="1" smtClean="0">
                            <a:latin typeface="Cambria Math" panose="02040503050406030204" pitchFamily="18" charset="0"/>
                            <a:ea typeface="字魂59号-创粗黑" panose="00000500000000000000" pitchFamily="2" charset="-122"/>
                            <a:cs typeface="Times New Roman" panose="02020603050405020304" pitchFamily="18" charset="0"/>
                          </a:rPr>
                        </m:ctrlPr>
                      </m:radPr>
                      <m:deg/>
                      <m:e>
                        <m:r>
                          <m:rPr>
                            <m:nor/>
                          </m:rPr>
                          <a:rPr lang="en-US" altLang="zh-CN" sz="2600" b="0" i="0" smtClean="0">
                            <a:latin typeface="Times New Roman" panose="02020603050405020304" pitchFamily="18" charset="0"/>
                            <a:ea typeface="字魂59号-创粗黑" panose="00000500000000000000" pitchFamily="2" charset="-122"/>
                            <a:cs typeface="Times New Roman" panose="02020603050405020304" pitchFamily="18" charset="0"/>
                          </a:rPr>
                          <m:t>2</m:t>
                        </m:r>
                      </m:e>
                    </m:rad>
                  </m:oMath>
                </a14:m>
                <a:r>
                  <a:rPr lang="en-US" altLang="zh-CN" sz="2600">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7620" y="1008126"/>
                <a:ext cx="7993380" cy="3585405"/>
              </a:xfrm>
              <a:prstGeom prst="rect">
                <a:avLst/>
              </a:prstGeom>
              <a:blipFill>
                <a:blip r:embed="rId3"/>
                <a:stretch>
                  <a:fillRect l="-1372" t="-1528" b="-3056"/>
                </a:stretch>
              </a:blipFill>
            </p:spPr>
            <p:txBody>
              <a:bodyPr/>
              <a:lstStyle/>
              <a:p>
                <a:r>
                  <a:rPr lang="en-US">
                    <a:noFill/>
                  </a:rPr>
                  <a:t> </a:t>
                </a:r>
              </a:p>
            </p:txBody>
          </p:sp>
        </mc:Fallback>
      </mc:AlternateContent>
      <p:pic>
        <p:nvPicPr>
          <p:cNvPr id="5" name="Picture 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276350"/>
            <a:ext cx="2485400" cy="2314648"/>
          </a:xfrm>
          <a:prstGeom prst="rect">
            <a:avLst/>
          </a:prstGeom>
        </p:spPr>
      </p:pic>
    </p:spTree>
    <p:extLst>
      <p:ext uri="{BB962C8B-B14F-4D97-AF65-F5344CB8AC3E}">
        <p14:creationId xmlns:p14="http://schemas.microsoft.com/office/powerpoint/2010/main" val="130377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left)">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16+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76200" y="590550"/>
            <a:ext cx="5486400" cy="584775"/>
          </a:xfrm>
          <a:prstGeom prst="rect">
            <a:avLst/>
          </a:prstGeom>
          <a:noFill/>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rPr>
              <a:t> </a:t>
            </a:r>
            <a:r>
              <a:rPr lang="en-US" altLang="zh-CN" sz="3200" b="1">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Trò chơi mảnh ghép:</a:t>
            </a:r>
            <a:endParaRPr lang="zh-CN" altLang="en-US" sz="3200"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16+K4lPs7H94VUqPe2XwIsfPRnrXQE//QTEXxb8/8N4CNc6FpgZahzpTjFhMzSA7T/nHJa11DE8Ng2TP3iAmRczFlmslSuUNOgUeb6yRvs0="/>
          <p:cNvSpPr/>
          <p:nvPr/>
        </p:nvSpPr>
        <p:spPr>
          <a:xfrm>
            <a:off x="0" y="0"/>
            <a:ext cx="915162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11: TỈ SỐ LƯỢNG GIÁC CỦA GÓC NHỌN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9308" y="1175325"/>
            <a:ext cx="8276492" cy="2246769"/>
          </a:xfrm>
          <a:prstGeom prst="rect">
            <a:avLst/>
          </a:prstGeom>
          <a:noFill/>
        </p:spPr>
        <p:txBody>
          <a:bodyPr wrap="square">
            <a:spAutoFit/>
          </a:bodyPr>
          <a:lstStyle/>
          <a:p>
            <a:r>
              <a:rPr lang="en-US" sz="2800">
                <a:latin typeface="Times New Roman" panose="02020603050405020304" pitchFamily="18" charset="0"/>
                <a:ea typeface="Calibri" panose="020F0502020204030204" pitchFamily="34" charset="0"/>
              </a:rPr>
              <a:t>Chia lớp thành 8 nhóm. </a:t>
            </a:r>
          </a:p>
          <a:p>
            <a:r>
              <a:rPr lang="en-US" altLang="zh-CN" sz="2800">
                <a:latin typeface="Times New Roman" panose="02020603050405020304" pitchFamily="18" charset="0"/>
                <a:ea typeface="字魂59号-创粗黑" panose="00000500000000000000" pitchFamily="2" charset="-122"/>
                <a:cs typeface="Times New Roman" panose="02020603050405020304" pitchFamily="18" charset="0"/>
              </a:rPr>
              <a:t>Mỗi nhóm có 20 mảnh ghép. </a:t>
            </a:r>
          </a:p>
          <a:p>
            <a:r>
              <a:rPr lang="en-US" altLang="zh-CN" sz="2800">
                <a:latin typeface="Times New Roman" panose="02020603050405020304" pitchFamily="18" charset="0"/>
                <a:ea typeface="字魂59号-创粗黑" panose="00000500000000000000" pitchFamily="2" charset="-122"/>
                <a:cs typeface="Times New Roman" panose="02020603050405020304" pitchFamily="18" charset="0"/>
              </a:rPr>
              <a:t>Hãy ghép hai mảnh ghép để được tỉ số lượng giác đúng.</a:t>
            </a:r>
          </a:p>
          <a:p>
            <a:r>
              <a:rPr lang="en-US" altLang="zh-CN" sz="2800">
                <a:latin typeface="Times New Roman" panose="02020603050405020304" pitchFamily="18" charset="0"/>
                <a:ea typeface="字魂59号-创粗黑" panose="00000500000000000000" pitchFamily="2" charset="-122"/>
                <a:cs typeface="Times New Roman" panose="02020603050405020304" pitchFamily="18" charset="0"/>
              </a:rPr>
              <a:t>Nhóm ghép đúng và nhanh nhất được 1 điểm cộng.</a:t>
            </a:r>
          </a:p>
          <a:p>
            <a:r>
              <a:rPr lang="en-US" altLang="zh-CN" sz="2800">
                <a:latin typeface="Times New Roman" panose="02020603050405020304" pitchFamily="18" charset="0"/>
                <a:ea typeface="字魂59号-创粗黑" panose="00000500000000000000" pitchFamily="2" charset="-122"/>
                <a:cs typeface="Times New Roman" panose="02020603050405020304" pitchFamily="18" charset="0"/>
              </a:rPr>
              <a:t>Thời gian thực hiện: 3 phút</a:t>
            </a:r>
            <a:endParaRPr lang="zh-CN" altLang="en-US" sz="28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 name="3 phút đếm ngược với nhạc sôi động 3 minutes countdown with music" descr="OPL20U25GSXzBJYl68kk8uQGfFKzs7yb1M4KJWUiLk6ZEvGF+qCIPSnY57AbBFCvTW$2024 ID13 T9CTST nhan sp KNTT$ STT 116+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53200" y="3581846"/>
            <a:ext cx="2133600" cy="1200150"/>
          </a:xfrm>
          <a:prstGeom prst="rect">
            <a:avLst/>
          </a:prstGeom>
        </p:spPr>
      </p:pic>
    </p:spTree>
    <p:extLst>
      <p:ext uri="{BB962C8B-B14F-4D97-AF65-F5344CB8AC3E}">
        <p14:creationId xmlns:p14="http://schemas.microsoft.com/office/powerpoint/2010/main" val="2743521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1200329"/>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Xem lại nội dung bài học.</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Làm 4.1, 4.2, 4.3, 4.4 SGK.</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nl-NL" sz="2400" kern="0">
                <a:solidFill>
                  <a:srgbClr val="000000"/>
                </a:solidFill>
                <a:latin typeface="Times New Roman" panose="02020603050405020304" pitchFamily="18" charset="0"/>
                <a:ea typeface="Times New Roman" panose="02020603050405020304" pitchFamily="18" charset="0"/>
                <a:cs typeface="Arial"/>
                <a:sym typeface="Arial"/>
              </a:rPr>
              <a:t>Xem trước nội dung mục 2, 3.</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19A5806-7592-478F-A44B-3D1C8234DB7B}"/>
              </a:ext>
            </a:extLst>
          </p:cNvPr>
          <p:cNvSpPr/>
          <p:nvPr/>
        </p:nvSpPr>
        <p:spPr>
          <a:xfrm>
            <a:off x="236887"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Ong</a:t>
            </a:r>
            <a:endParaRPr lang="en-US" sz="4950">
              <a:solidFill>
                <a:prstClr val="white"/>
              </a:solidFill>
            </a:endParaRPr>
          </a:p>
        </p:txBody>
      </p:sp>
      <p:sp>
        <p:nvSpPr>
          <p:cNvPr id="9" name="Hexagon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CB32C92-7DDE-4979-AB3A-808B65CBF3F1}"/>
              </a:ext>
            </a:extLst>
          </p:cNvPr>
          <p:cNvSpPr/>
          <p:nvPr/>
        </p:nvSpPr>
        <p:spPr>
          <a:xfrm>
            <a:off x="1853945" y="1485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non</a:t>
            </a:r>
            <a:endParaRPr lang="en-US" sz="4950">
              <a:solidFill>
                <a:prstClr val="white"/>
              </a:solidFill>
            </a:endParaRPr>
          </a:p>
        </p:txBody>
      </p:sp>
      <p:sp>
        <p:nvSpPr>
          <p:cNvPr id="10" name="Hexagon 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học</a:t>
            </a:r>
            <a:endParaRPr lang="en-US" sz="4950">
              <a:solidFill>
                <a:prstClr val="white"/>
              </a:solidFill>
            </a:endParaRPr>
          </a:p>
        </p:txBody>
      </p:sp>
      <p:pic>
        <p:nvPicPr>
          <p:cNvPr id="15" name="Picture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grpSp>
        <p:nvGrpSpPr>
          <p:cNvPr id="6" name="Group 5" descr="OPL20U25GSXzBJYl68kk8uQGfFKzs7yb1M4KJWUiLk6ZEvGF+qCIPSnY57AbBFCvTW$2024 ID13 T9CTST nhan sp KNTT$ STT 116+K4lPs7H94VUqPe2XwIsfPRnrXQE//QTEXxb8/8N4CNc6FpgZahzpTjFhMzSA7T/nHJa11DE8Ng2TP3iAmRczFlmslSuUNOgUeb6yRvs0="/>
          <p:cNvGrpSpPr/>
          <p:nvPr/>
        </p:nvGrpSpPr>
        <p:grpSpPr>
          <a:xfrm>
            <a:off x="0" y="76448"/>
            <a:ext cx="9067800" cy="4857501"/>
            <a:chOff x="0" y="76448"/>
            <a:chExt cx="9067800" cy="4857501"/>
          </a:xfrm>
        </p:grpSpPr>
        <p:sp>
          <p:nvSpPr>
            <p:cNvPr id="2" name="Vertical Scroll 1"/>
            <p:cNvSpPr/>
            <p:nvPr/>
          </p:nvSpPr>
          <p:spPr>
            <a:xfrm>
              <a:off x="0" y="178682"/>
              <a:ext cx="9067800" cy="4755267"/>
            </a:xfrm>
            <a:prstGeom prst="verticalScroll">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3418479" y="76448"/>
              <a:ext cx="2307042" cy="707886"/>
            </a:xfrm>
            <a:prstGeom prst="rect">
              <a:avLst/>
            </a:prstGeom>
            <a:noFill/>
          </p:spPr>
          <p:txBody>
            <a:bodyPr wrap="none" lIns="91440" tIns="45720" rIns="91440" bIns="45720">
              <a:spAutoFit/>
            </a:bodyPr>
            <a:lstStyle/>
            <a:p>
              <a:pPr algn="ctr"/>
              <a:r>
                <a:rPr lang="en-US" sz="40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Luật chơi</a:t>
              </a:r>
            </a:p>
          </p:txBody>
        </p:sp>
        <p:sp>
          <p:nvSpPr>
            <p:cNvPr id="4" name="TextBox 3"/>
            <p:cNvSpPr txBox="1"/>
            <p:nvPr/>
          </p:nvSpPr>
          <p:spPr>
            <a:xfrm>
              <a:off x="762001" y="758665"/>
              <a:ext cx="7620000" cy="4154984"/>
            </a:xfrm>
            <a:prstGeom prst="rect">
              <a:avLst/>
            </a:prstGeom>
            <a:noFill/>
          </p:spPr>
          <p:txBody>
            <a:bodyPr wrap="square" rtlCol="0">
              <a:spAutoFit/>
            </a:bodyPr>
            <a:lstStyle/>
            <a:p>
              <a:pPr algn="just">
                <a:tabLst>
                  <a:tab pos="541338" algn="l"/>
                </a:tabLst>
              </a:pPr>
              <a:r>
                <a:rPr lang="en-US" sz="2400" b="1">
                  <a:solidFill>
                    <a:srgbClr val="0000CC"/>
                  </a:solidFill>
                  <a:latin typeface="Times New Roman" panose="02020603050405020304" pitchFamily="18" charset="0"/>
                  <a:cs typeface="Times New Roman" panose="02020603050405020304" pitchFamily="18" charset="0"/>
                </a:rPr>
                <a:t>	Chú ong non đang rất chăm chỉ học việc tại một khu vườn. Muốn lấy được mật từ những bông hoa trong vườn thì chú phải trả lời các câu hỏi. </a:t>
              </a:r>
            </a:p>
            <a:p>
              <a:pPr algn="just">
                <a:tabLst>
                  <a:tab pos="541338" algn="l"/>
                </a:tabLst>
              </a:pPr>
              <a:r>
                <a:rPr lang="en-US" sz="2400" b="1">
                  <a:solidFill>
                    <a:srgbClr val="0000CC"/>
                  </a:solidFill>
                  <a:latin typeface="Times New Roman" panose="02020603050405020304" pitchFamily="18" charset="0"/>
                  <a:cs typeface="Times New Roman" panose="02020603050405020304" pitchFamily="18" charset="0"/>
                </a:rPr>
                <a:t>	Em hãy cùng chú mang về những giọt mật ngọt từ những bông hoa trong vườn bằng cách trả lời 4 câu hỏi lần lượt được đưa ra.</a:t>
              </a:r>
            </a:p>
            <a:p>
              <a:pPr marL="182563" indent="-182563" algn="just">
                <a:buFontTx/>
                <a:buChar char="-"/>
              </a:pPr>
              <a:r>
                <a:rPr lang="en-US" sz="2400" b="1">
                  <a:solidFill>
                    <a:srgbClr val="0000CC"/>
                  </a:solidFill>
                  <a:latin typeface="Times New Roman" panose="02020603050405020304" pitchFamily="18" charset="0"/>
                  <a:cs typeface="Times New Roman" panose="02020603050405020304" pitchFamily="18" charset="0"/>
                </a:rPr>
                <a:t>Mỗi câu hỏi có tối đa 15giây để suy nghĩ và trả lời.</a:t>
              </a:r>
            </a:p>
            <a:p>
              <a:pPr marL="182563" indent="-182563" algn="just">
                <a:buFontTx/>
                <a:buChar char="-"/>
              </a:pPr>
              <a:r>
                <a:rPr lang="en-US" sz="2400" b="1">
                  <a:solidFill>
                    <a:srgbClr val="0000CC"/>
                  </a:solidFill>
                  <a:latin typeface="Times New Roman" panose="02020603050405020304" pitchFamily="18" charset="0"/>
                  <a:cs typeface="Times New Roman" panose="02020603050405020304" pitchFamily="18" charset="0"/>
                </a:rPr>
                <a:t>Quyền trả lời câu hỏi sẽ dành cho bạn xung phong nhanh nhất.</a:t>
              </a:r>
            </a:p>
            <a:p>
              <a:pPr marL="182563" indent="-182563" algn="just">
                <a:buFontTx/>
                <a:buChar char="-"/>
              </a:pPr>
              <a:r>
                <a:rPr lang="en-US" sz="2400" b="1">
                  <a:solidFill>
                    <a:srgbClr val="0000CC"/>
                  </a:solidFill>
                  <a:latin typeface="Times New Roman" panose="02020603050405020304" pitchFamily="18" charset="0"/>
                  <a:cs typeface="Times New Roman" panose="02020603050405020304" pitchFamily="18" charset="0"/>
                </a:rPr>
                <a:t>Với mỗi câu trả lời đúng e sẽ mang về một giọt mật tương ứng với một điểm 10.</a:t>
              </a:r>
            </a:p>
          </p:txBody>
        </p:sp>
      </p:grpSp>
    </p:spTree>
    <p:extLst>
      <p:ext uri="{BB962C8B-B14F-4D97-AF65-F5344CB8AC3E}">
        <p14:creationId xmlns:p14="http://schemas.microsoft.com/office/powerpoint/2010/main" val="21550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E30F87-AC3B-464A-ACE1-7680D91165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7987" y="222614"/>
            <a:ext cx="2143125" cy="2143125"/>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p:nvPr/>
            </p:nvSpPr>
            <p:spPr>
              <a:xfrm>
                <a:off x="1085850" y="123247"/>
                <a:ext cx="5880259" cy="214312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latin typeface="Times New Roman" panose="02020603050405020304" pitchFamily="18" charset="0"/>
                    <a:cs typeface="Times New Roman" panose="02020603050405020304" pitchFamily="18" charset="0"/>
                  </a:rPr>
                  <a:t>Trong </a:t>
                </a:r>
                <a:r>
                  <a:rPr lang="en-US" sz="2400" b="1" dirty="0" err="1">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bên</a:t>
                </a:r>
                <a:r>
                  <a:rPr lang="en-US" sz="2400" b="1"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a:solidFill>
                          <a:prstClr val="white"/>
                        </a:solidFill>
                        <a:latin typeface="Cambria Math" panose="02040503050406030204" pitchFamily="18" charset="0"/>
                        <a:cs typeface="Times New Roman" panose="02020603050405020304" pitchFamily="18" charset="0"/>
                      </a:rPr>
                      <m:t>𝒄𝒐𝒔</m:t>
                    </m:r>
                    <m:r>
                      <a:rPr lang="en-US" sz="2400" b="1"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t>𝜶</m:t>
                    </m:r>
                  </m:oMath>
                </a14:m>
                <a:r>
                  <a:rPr lang="en-US" sz="2400" b="1" dirty="0">
                    <a:solidFill>
                      <a:prstClr val="white"/>
                    </a:solidFill>
                    <a:latin typeface="Times New Roman" panose="02020603050405020304" pitchFamily="18" charset="0"/>
                    <a:cs typeface="Times New Roman" panose="02020603050405020304" pitchFamily="18" charset="0"/>
                  </a:rPr>
                  <a:t> bằng </a:t>
                </a:r>
              </a:p>
            </p:txBody>
          </p:sp>
        </mc:Choice>
        <mc:Fallback xmlns="">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085850" y="123247"/>
                <a:ext cx="5880259" cy="2143124"/>
              </a:xfrm>
              <a:prstGeom prst="wedgeRoundRectCallout">
                <a:avLst>
                  <a:gd name="adj1" fmla="val 62786"/>
                  <a:gd name="adj2" fmla="val 8254"/>
                  <a:gd name="adj3" fmla="val 16667"/>
                </a:avLst>
              </a:prstGeom>
              <a:blipFill>
                <a:blip r:embed="rId9"/>
                <a:stretch>
                  <a:fillRect/>
                </a:stretch>
              </a:blipFill>
              <a:ln>
                <a:noFill/>
              </a:ln>
            </p:spPr>
            <p:txBody>
              <a:bodyPr/>
              <a:lstStyle/>
              <a:p>
                <a:r>
                  <a:rPr lang="en-US">
                    <a:noFill/>
                  </a:rPr>
                  <a:t> </a:t>
                </a:r>
              </a:p>
            </p:txBody>
          </p:sp>
        </mc:Fallback>
      </mc:AlternateContent>
      <p:pic>
        <p:nvPicPr>
          <p:cNvPr id="17" name="Picture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680" y="1200150"/>
            <a:ext cx="1200530" cy="1205865"/>
          </a:xfrm>
          <a:prstGeom prst="rect">
            <a:avLst/>
          </a:prstGeom>
        </p:spPr>
      </p:pic>
      <mc:AlternateContent xmlns:mc="http://schemas.openxmlformats.org/markup-compatibility/2006" xmlns:a14="http://schemas.microsoft.com/office/drawing/2010/main">
        <mc:Choice Requires="a14">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4</m:t>
                        </m:r>
                      </m:num>
                      <m:den>
                        <m:r>
                          <a:rPr lang="en-US" sz="2400" i="1">
                            <a:solidFill>
                              <a:srgbClr val="002060"/>
                            </a:solidFill>
                            <a:latin typeface="Cambria Math" panose="02040503050406030204" pitchFamily="18" charset="0"/>
                            <a:cs typeface="Times New Roman" panose="02020603050405020304" pitchFamily="18" charset="0"/>
                          </a:rPr>
                          <m:t>5</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296212" y="4293048"/>
                <a:ext cx="2080634" cy="631372"/>
              </a:xfrm>
              <a:prstGeom prst="roundRect">
                <a:avLst/>
              </a:prstGeom>
              <a:blipFill>
                <a:blip r:embed="rId11"/>
                <a:stretch>
                  <a:fillRect l="-3226" b="-6731"/>
                </a:stretch>
              </a:blipFill>
              <a:ln>
                <a:noFill/>
              </a:ln>
            </p:spPr>
            <p:txBody>
              <a:bodyPr/>
              <a:lstStyle/>
              <a:p>
                <a:r>
                  <a:rPr lang="en-US">
                    <a:noFill/>
                  </a:rPr>
                  <a:t> </a:t>
                </a:r>
              </a:p>
            </p:txBody>
          </p:sp>
        </mc:Fallback>
      </mc:AlternateContent>
      <p:pic>
        <p:nvPicPr>
          <p:cNvPr id="20" name="Picture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2065B4-32D5-4275-B2C9-8B5FF2ACC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mc:AlternateContent xmlns:mc="http://schemas.openxmlformats.org/markup-compatibility/2006" xmlns:a14="http://schemas.microsoft.com/office/drawing/2010/main">
        <mc:Choice Requires="a14">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3</m:t>
                        </m:r>
                      </m:num>
                      <m:den>
                        <m:r>
                          <a:rPr lang="en-US" sz="2400" i="1">
                            <a:solidFill>
                              <a:srgbClr val="002060"/>
                            </a:solidFill>
                            <a:latin typeface="Cambria Math" panose="02040503050406030204" pitchFamily="18" charset="0"/>
                            <a:cs typeface="Times New Roman" panose="02020603050405020304" pitchFamily="18" charset="0"/>
                          </a:rPr>
                          <m:t>5</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2420433" y="4293048"/>
                <a:ext cx="2080634" cy="631372"/>
              </a:xfrm>
              <a:prstGeom prst="roundRect">
                <a:avLst/>
              </a:prstGeom>
              <a:blipFill>
                <a:blip r:embed="rId12"/>
                <a:stretch>
                  <a:fillRect l="-2933" b="-7692"/>
                </a:stretch>
              </a:blipFill>
              <a:ln>
                <a:noFill/>
              </a:ln>
            </p:spPr>
            <p:txBody>
              <a:bodyPr/>
              <a:lstStyle/>
              <a:p>
                <a:r>
                  <a:rPr lang="en-US">
                    <a:noFill/>
                  </a:rPr>
                  <a:t> </a:t>
                </a:r>
              </a:p>
            </p:txBody>
          </p:sp>
        </mc:Fallback>
      </mc:AlternateContent>
      <p:pic>
        <p:nvPicPr>
          <p:cNvPr id="22" name="Picture 2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9116D89-5671-4377-A980-517B605BE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mc:AlternateContent xmlns:mc="http://schemas.openxmlformats.org/markup-compatibility/2006" xmlns:a14="http://schemas.microsoft.com/office/drawing/2010/main">
        <mc:Choice Requires="a14">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cs typeface="Times New Roman" panose="02020603050405020304" pitchFamily="18" charset="0"/>
                          </a:rPr>
                          <m:t>5</m:t>
                        </m:r>
                      </m:num>
                      <m:den>
                        <m:r>
                          <a:rPr lang="en-US" sz="2100" i="1">
                            <a:solidFill>
                              <a:srgbClr val="002060"/>
                            </a:solidFill>
                            <a:latin typeface="Cambria Math" panose="02040503050406030204" pitchFamily="18" charset="0"/>
                            <a:cs typeface="Times New Roman" panose="02020603050405020304" pitchFamily="18" charset="0"/>
                          </a:rPr>
                          <m:t>4</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4544654" y="4293048"/>
                <a:ext cx="2080634" cy="631372"/>
              </a:xfrm>
              <a:prstGeom prst="roundRect">
                <a:avLst/>
              </a:prstGeom>
              <a:blipFill>
                <a:blip r:embed="rId13"/>
                <a:stretch>
                  <a:fillRect l="-2053" b="-1923"/>
                </a:stretch>
              </a:blipFill>
              <a:ln>
                <a:noFill/>
              </a:ln>
            </p:spPr>
            <p:txBody>
              <a:bodyPr/>
              <a:lstStyle/>
              <a:p>
                <a:r>
                  <a:rPr lang="en-US">
                    <a:noFill/>
                  </a:rPr>
                  <a:t> </a:t>
                </a:r>
              </a:p>
            </p:txBody>
          </p:sp>
        </mc:Fallback>
      </mc:AlternateContent>
      <p:pic>
        <p:nvPicPr>
          <p:cNvPr id="24" name="Picture 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D199BEE-8167-419B-B668-203E8A2CC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cs typeface="Times New Roman" panose="02020603050405020304" pitchFamily="18" charset="0"/>
                          </a:rPr>
                          <m:t>5</m:t>
                        </m:r>
                      </m:num>
                      <m:den>
                        <m:r>
                          <a:rPr lang="en-US" sz="2100" i="1">
                            <a:solidFill>
                              <a:srgbClr val="002060"/>
                            </a:solidFill>
                            <a:latin typeface="Cambria Math" panose="02040503050406030204" pitchFamily="18" charset="0"/>
                            <a:cs typeface="Times New Roman" panose="02020603050405020304" pitchFamily="18" charset="0"/>
                          </a:rPr>
                          <m:t>3</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a:extLst>
                  <a:ext uri="{FF2B5EF4-FFF2-40B4-BE49-F238E27FC236}">
                    <a16:creationId xmlns="" xmlns:a16="http://schemas.microsoft.com/office/drawing/2014/main" xmlns:a14="http://schemas.microsoft.com/office/drawing/2010/main" id="{00BEFBB1-525B-415D-8E45-ADCB8FD217EA}"/>
                  </a:ext>
                </a:extLst>
              </p:cNvPr>
              <p:cNvSpPr>
                <a:spLocks noRot="1" noChangeAspect="1" noMove="1" noResize="1" noEditPoints="1" noAdjustHandles="1" noChangeArrowheads="1" noChangeShapeType="1" noTextEdit="1"/>
              </p:cNvSpPr>
              <p:nvPr/>
            </p:nvSpPr>
            <p:spPr>
              <a:xfrm>
                <a:off x="6668875" y="4293048"/>
                <a:ext cx="2080634" cy="631372"/>
              </a:xfrm>
              <a:prstGeom prst="roundRect">
                <a:avLst/>
              </a:prstGeom>
              <a:blipFill rotWithShape="0">
                <a:blip r:embed="rId14"/>
                <a:stretch>
                  <a:fillRect l="-2053" b="-962"/>
                </a:stretch>
              </a:blipFill>
              <a:ln>
                <a:noFill/>
              </a:ln>
            </p:spPr>
            <p:txBody>
              <a:bodyPr/>
              <a:lstStyle/>
              <a:p>
                <a:r>
                  <a:rPr lang="en-US">
                    <a:noFill/>
                  </a:rPr>
                  <a:t> </a:t>
                </a:r>
              </a:p>
            </p:txBody>
          </p:sp>
        </mc:Fallback>
      </mc:AlternateContent>
      <p:grpSp>
        <p:nvGrpSpPr>
          <p:cNvPr id="13" name="Nhóm 12">
            <a:extLst>
              <a:ext uri="{FF2B5EF4-FFF2-40B4-BE49-F238E27FC236}">
                <a16:creationId xmlns:a16="http://schemas.microsoft.com/office/drawing/2014/main" id="{B0622A6C-32A8-4125-AEC9-A3A36EA72B25}"/>
              </a:ext>
            </a:extLst>
          </p:cNvPr>
          <p:cNvGrpSpPr/>
          <p:nvPr/>
        </p:nvGrpSpPr>
        <p:grpSpPr>
          <a:xfrm>
            <a:off x="5170344" y="329770"/>
            <a:ext cx="1454944" cy="2035969"/>
            <a:chOff x="6484938" y="1752600"/>
            <a:chExt cx="1939925" cy="2714626"/>
          </a:xfrm>
        </p:grpSpPr>
        <p:grpSp>
          <p:nvGrpSpPr>
            <p:cNvPr id="14" name="Group 33">
              <a:extLst>
                <a:ext uri="{FF2B5EF4-FFF2-40B4-BE49-F238E27FC236}">
                  <a16:creationId xmlns:a16="http://schemas.microsoft.com/office/drawing/2014/main" id="{F2E4E3DC-B088-46ED-92E1-1A1D71E5BF82}"/>
                </a:ext>
              </a:extLst>
            </p:cNvPr>
            <p:cNvGrpSpPr>
              <a:grpSpLocks/>
            </p:cNvGrpSpPr>
            <p:nvPr/>
          </p:nvGrpSpPr>
          <p:grpSpPr bwMode="auto">
            <a:xfrm>
              <a:off x="6484938" y="1752600"/>
              <a:ext cx="1939925" cy="2714626"/>
              <a:chOff x="3762" y="1122"/>
              <a:chExt cx="1222" cy="1710"/>
            </a:xfrm>
          </p:grpSpPr>
          <p:grpSp>
            <p:nvGrpSpPr>
              <p:cNvPr id="26" name="Group 34">
                <a:extLst>
                  <a:ext uri="{FF2B5EF4-FFF2-40B4-BE49-F238E27FC236}">
                    <a16:creationId xmlns:a16="http://schemas.microsoft.com/office/drawing/2014/main" id="{9DF9AB9C-8AC6-47EC-A78F-A84010E760B7}"/>
                  </a:ext>
                </a:extLst>
              </p:cNvPr>
              <p:cNvGrpSpPr>
                <a:grpSpLocks/>
              </p:cNvGrpSpPr>
              <p:nvPr/>
            </p:nvGrpSpPr>
            <p:grpSpPr bwMode="auto">
              <a:xfrm>
                <a:off x="4038" y="1122"/>
                <a:ext cx="829" cy="1391"/>
                <a:chOff x="4038" y="1122"/>
                <a:chExt cx="829" cy="1391"/>
              </a:xfrm>
            </p:grpSpPr>
            <p:sp>
              <p:nvSpPr>
                <p:cNvPr id="31" name="Line 35">
                  <a:extLst>
                    <a:ext uri="{FF2B5EF4-FFF2-40B4-BE49-F238E27FC236}">
                      <a16:creationId xmlns:a16="http://schemas.microsoft.com/office/drawing/2014/main" id="{39C5F218-BE09-4B99-B0DC-DC337B7A5CD1}"/>
                    </a:ext>
                  </a:extLst>
                </p:cNvPr>
                <p:cNvSpPr>
                  <a:spLocks noChangeShapeType="1"/>
                </p:cNvSpPr>
                <p:nvPr/>
              </p:nvSpPr>
              <p:spPr bwMode="auto">
                <a:xfrm>
                  <a:off x="4041" y="2513"/>
                  <a:ext cx="8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2" name="Line 36">
                  <a:extLst>
                    <a:ext uri="{FF2B5EF4-FFF2-40B4-BE49-F238E27FC236}">
                      <a16:creationId xmlns:a16="http://schemas.microsoft.com/office/drawing/2014/main" id="{F3E0A420-A242-4676-81CD-9EB705179ED9}"/>
                    </a:ext>
                  </a:extLst>
                </p:cNvPr>
                <p:cNvSpPr>
                  <a:spLocks noChangeShapeType="1"/>
                </p:cNvSpPr>
                <p:nvPr/>
              </p:nvSpPr>
              <p:spPr bwMode="auto">
                <a:xfrm flipH="1" flipV="1">
                  <a:off x="4038" y="1122"/>
                  <a:ext cx="829" cy="13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3" name="Line 37">
                  <a:extLst>
                    <a:ext uri="{FF2B5EF4-FFF2-40B4-BE49-F238E27FC236}">
                      <a16:creationId xmlns:a16="http://schemas.microsoft.com/office/drawing/2014/main" id="{B2E5088F-C3B8-45C1-B5C2-A58AD0F97560}"/>
                    </a:ext>
                  </a:extLst>
                </p:cNvPr>
                <p:cNvSpPr>
                  <a:spLocks noChangeShapeType="1"/>
                </p:cNvSpPr>
                <p:nvPr/>
              </p:nvSpPr>
              <p:spPr bwMode="auto">
                <a:xfrm flipV="1">
                  <a:off x="4041" y="1123"/>
                  <a:ext cx="0" cy="139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4" name="Line 38">
                  <a:extLst>
                    <a:ext uri="{FF2B5EF4-FFF2-40B4-BE49-F238E27FC236}">
                      <a16:creationId xmlns:a16="http://schemas.microsoft.com/office/drawing/2014/main" id="{AF361976-2066-4BCE-8D06-547FE80BE826}"/>
                    </a:ext>
                  </a:extLst>
                </p:cNvPr>
                <p:cNvSpPr>
                  <a:spLocks noChangeShapeType="1"/>
                </p:cNvSpPr>
                <p:nvPr/>
              </p:nvSpPr>
              <p:spPr bwMode="auto">
                <a:xfrm>
                  <a:off x="4041" y="2426"/>
                  <a:ext cx="1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5" name="Line 39">
                  <a:extLst>
                    <a:ext uri="{FF2B5EF4-FFF2-40B4-BE49-F238E27FC236}">
                      <a16:creationId xmlns:a16="http://schemas.microsoft.com/office/drawing/2014/main" id="{7174C319-D233-4BF7-B4F9-59532C754E57}"/>
                    </a:ext>
                  </a:extLst>
                </p:cNvPr>
                <p:cNvSpPr>
                  <a:spLocks noChangeShapeType="1"/>
                </p:cNvSpPr>
                <p:nvPr/>
              </p:nvSpPr>
              <p:spPr bwMode="auto">
                <a:xfrm>
                  <a:off x="4179" y="2426"/>
                  <a:ext cx="0" cy="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grpSp>
          <p:grpSp>
            <p:nvGrpSpPr>
              <p:cNvPr id="27" name="Group 40">
                <a:extLst>
                  <a:ext uri="{FF2B5EF4-FFF2-40B4-BE49-F238E27FC236}">
                    <a16:creationId xmlns:a16="http://schemas.microsoft.com/office/drawing/2014/main" id="{00C8B0A0-6863-4818-86B8-46873AA2BB8B}"/>
                  </a:ext>
                </a:extLst>
              </p:cNvPr>
              <p:cNvGrpSpPr>
                <a:grpSpLocks/>
              </p:cNvGrpSpPr>
              <p:nvPr/>
            </p:nvGrpSpPr>
            <p:grpSpPr bwMode="auto">
              <a:xfrm>
                <a:off x="3762" y="1632"/>
                <a:ext cx="1222" cy="1200"/>
                <a:chOff x="3762" y="1632"/>
                <a:chExt cx="1222" cy="1200"/>
              </a:xfrm>
            </p:grpSpPr>
            <p:sp>
              <p:nvSpPr>
                <p:cNvPr id="28" name="Text Box 41">
                  <a:extLst>
                    <a:ext uri="{FF2B5EF4-FFF2-40B4-BE49-F238E27FC236}">
                      <a16:creationId xmlns:a16="http://schemas.microsoft.com/office/drawing/2014/main" id="{FFE90C14-A657-4A6C-B791-E4D9A568F161}"/>
                    </a:ext>
                  </a:extLst>
                </p:cNvPr>
                <p:cNvSpPr txBox="1">
                  <a:spLocks noChangeArrowheads="1"/>
                </p:cNvSpPr>
                <p:nvPr/>
              </p:nvSpPr>
              <p:spPr bwMode="auto">
                <a:xfrm>
                  <a:off x="3762" y="1644"/>
                  <a:ext cx="24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dirty="0">
                      <a:solidFill>
                        <a:prstClr val="black"/>
                      </a:solidFill>
                      <a:latin typeface="VNI-Times" pitchFamily="2" charset="0"/>
                    </a:rPr>
                    <a:t>8</a:t>
                  </a:r>
                </a:p>
              </p:txBody>
            </p:sp>
            <p:sp>
              <p:nvSpPr>
                <p:cNvPr id="29" name="Text Box 42">
                  <a:extLst>
                    <a:ext uri="{FF2B5EF4-FFF2-40B4-BE49-F238E27FC236}">
                      <a16:creationId xmlns:a16="http://schemas.microsoft.com/office/drawing/2014/main" id="{E7D4560B-B4AF-4C8D-AB02-41A3D9C1C141}"/>
                    </a:ext>
                  </a:extLst>
                </p:cNvPr>
                <p:cNvSpPr txBox="1">
                  <a:spLocks noChangeArrowheads="1"/>
                </p:cNvSpPr>
                <p:nvPr/>
              </p:nvSpPr>
              <p:spPr bwMode="auto">
                <a:xfrm>
                  <a:off x="4476" y="1632"/>
                  <a:ext cx="50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1950" b="1" dirty="0">
                      <a:solidFill>
                        <a:prstClr val="black"/>
                      </a:solidFill>
                      <a:latin typeface="VNI-Times" pitchFamily="2" charset="0"/>
                    </a:rPr>
                    <a:t>10</a:t>
                  </a:r>
                </a:p>
              </p:txBody>
            </p:sp>
            <p:sp>
              <p:nvSpPr>
                <p:cNvPr id="30" name="Text Box 43">
                  <a:extLst>
                    <a:ext uri="{FF2B5EF4-FFF2-40B4-BE49-F238E27FC236}">
                      <a16:creationId xmlns:a16="http://schemas.microsoft.com/office/drawing/2014/main" id="{DBC6164B-5A81-43B5-9B26-82E171461C55}"/>
                    </a:ext>
                  </a:extLst>
                </p:cNvPr>
                <p:cNvSpPr txBox="1">
                  <a:spLocks noChangeArrowheads="1"/>
                </p:cNvSpPr>
                <p:nvPr/>
              </p:nvSpPr>
              <p:spPr bwMode="auto">
                <a:xfrm>
                  <a:off x="4314" y="2502"/>
                  <a:ext cx="24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1950" b="1" dirty="0">
                      <a:solidFill>
                        <a:prstClr val="black"/>
                      </a:solidFill>
                      <a:latin typeface="VNI-Times" pitchFamily="2" charset="0"/>
                    </a:rPr>
                    <a:t>6</a:t>
                  </a:r>
                </a:p>
              </p:txBody>
            </p:sp>
          </p:grpSp>
        </p:grpSp>
        <p:grpSp>
          <p:nvGrpSpPr>
            <p:cNvPr id="15" name="Group 44">
              <a:extLst>
                <a:ext uri="{FF2B5EF4-FFF2-40B4-BE49-F238E27FC236}">
                  <a16:creationId xmlns:a16="http://schemas.microsoft.com/office/drawing/2014/main" id="{8D4A1D99-4F90-4EC1-8047-E629FB118912}"/>
                </a:ext>
              </a:extLst>
            </p:cNvPr>
            <p:cNvGrpSpPr>
              <a:grpSpLocks/>
            </p:cNvGrpSpPr>
            <p:nvPr/>
          </p:nvGrpSpPr>
          <p:grpSpPr bwMode="auto">
            <a:xfrm>
              <a:off x="6904038" y="2070104"/>
              <a:ext cx="460375" cy="527051"/>
              <a:chOff x="4026" y="1322"/>
              <a:chExt cx="290" cy="332"/>
            </a:xfrm>
          </p:grpSpPr>
          <p:sp>
            <p:nvSpPr>
              <p:cNvPr id="16" name="Arc 45">
                <a:extLst>
                  <a:ext uri="{FF2B5EF4-FFF2-40B4-BE49-F238E27FC236}">
                    <a16:creationId xmlns:a16="http://schemas.microsoft.com/office/drawing/2014/main" id="{0086A58A-63B6-4281-8D3D-FBC1220C6E82}"/>
                  </a:ext>
                </a:extLst>
              </p:cNvPr>
              <p:cNvSpPr>
                <a:spLocks/>
              </p:cNvSpPr>
              <p:nvPr/>
            </p:nvSpPr>
            <p:spPr bwMode="auto">
              <a:xfrm rot="28163981">
                <a:off x="4045" y="1303"/>
                <a:ext cx="127" cy="166"/>
              </a:xfrm>
              <a:custGeom>
                <a:avLst/>
                <a:gdLst>
                  <a:gd name="G0" fmla="+- 0 0 0"/>
                  <a:gd name="G1" fmla="+- 20784 0 0"/>
                  <a:gd name="G2" fmla="+- 21600 0 0"/>
                  <a:gd name="T0" fmla="*/ 5881 w 21248"/>
                  <a:gd name="T1" fmla="*/ 0 h 20784"/>
                  <a:gd name="T2" fmla="*/ 21248 w 21248"/>
                  <a:gd name="T3" fmla="*/ 16898 h 20784"/>
                  <a:gd name="T4" fmla="*/ 0 w 21248"/>
                  <a:gd name="T5" fmla="*/ 20784 h 20784"/>
                </a:gdLst>
                <a:ahLst/>
                <a:cxnLst>
                  <a:cxn ang="0">
                    <a:pos x="T0" y="T1"/>
                  </a:cxn>
                  <a:cxn ang="0">
                    <a:pos x="T2" y="T3"/>
                  </a:cxn>
                  <a:cxn ang="0">
                    <a:pos x="T4" y="T5"/>
                  </a:cxn>
                </a:cxnLst>
                <a:rect l="0" t="0" r="r" b="b"/>
                <a:pathLst>
                  <a:path w="21248" h="20784" fill="none" extrusionOk="0">
                    <a:moveTo>
                      <a:pt x="5880" y="0"/>
                    </a:moveTo>
                    <a:cubicBezTo>
                      <a:pt x="13805" y="2242"/>
                      <a:pt x="19765" y="8796"/>
                      <a:pt x="21247" y="16898"/>
                    </a:cubicBezTo>
                  </a:path>
                  <a:path w="21248" h="20784" stroke="0" extrusionOk="0">
                    <a:moveTo>
                      <a:pt x="5880" y="0"/>
                    </a:moveTo>
                    <a:cubicBezTo>
                      <a:pt x="13805" y="2242"/>
                      <a:pt x="19765" y="8796"/>
                      <a:pt x="21247" y="16898"/>
                    </a:cubicBezTo>
                    <a:lnTo>
                      <a:pt x="0" y="20784"/>
                    </a:lnTo>
                    <a:close/>
                  </a:path>
                </a:pathLst>
              </a:custGeom>
              <a:noFill/>
              <a:ln w="19050">
                <a:solidFill>
                  <a:schemeClr val="bg1"/>
                </a:solidFill>
                <a:round/>
                <a:headEnd/>
                <a:tailEnd/>
              </a:ln>
              <a:effectLst/>
            </p:spPr>
            <p:txBody>
              <a:bodyPr rot="10800000" vert="eaVert" wrap="none" anchor="ctr"/>
              <a:lstStyle/>
              <a:p>
                <a:pPr algn="ctr">
                  <a:defRPr/>
                </a:pPr>
                <a:endParaRPr lang="en-US" sz="1350">
                  <a:solidFill>
                    <a:srgbClr val="0000FF"/>
                  </a:solidFill>
                  <a:effectLst>
                    <a:outerShdw blurRad="38100" dist="38100" dir="2700000" algn="tl">
                      <a:srgbClr val="C0C0C0"/>
                    </a:outerShdw>
                  </a:effectLst>
                </a:endParaRPr>
              </a:p>
            </p:txBody>
          </p:sp>
          <p:sp>
            <p:nvSpPr>
              <p:cNvPr id="18" name="Text Box 46">
                <a:extLst>
                  <a:ext uri="{FF2B5EF4-FFF2-40B4-BE49-F238E27FC236}">
                    <a16:creationId xmlns:a16="http://schemas.microsoft.com/office/drawing/2014/main" id="{100FBE3B-F04B-4FFB-9F9B-D52D4FBB7168}"/>
                  </a:ext>
                </a:extLst>
              </p:cNvPr>
              <p:cNvSpPr txBox="1">
                <a:spLocks noChangeArrowheads="1"/>
              </p:cNvSpPr>
              <p:nvPr/>
            </p:nvSpPr>
            <p:spPr bwMode="auto">
              <a:xfrm>
                <a:off x="4028" y="1344"/>
                <a:ext cx="2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1800" b="1" dirty="0">
                    <a:solidFill>
                      <a:prstClr val="black"/>
                    </a:solidFill>
                    <a:latin typeface="VNI-Times" pitchFamily="2" charset="0"/>
                    <a:sym typeface="Symbol" panose="05050102010706020507" pitchFamily="18" charset="2"/>
                  </a:rPr>
                  <a:t></a:t>
                </a:r>
              </a:p>
            </p:txBody>
          </p:sp>
        </p:grpSp>
      </p:grpSp>
      <p:pic>
        <p:nvPicPr>
          <p:cNvPr id="36" name="Picture 35">
            <a:extLst>
              <a:ext uri="{FF2B5EF4-FFF2-40B4-BE49-F238E27FC236}">
                <a16:creationId xmlns:a16="http://schemas.microsoft.com/office/drawing/2014/main" id="{DDE6E663-819A-DD7B-5490-8214480B6E74}"/>
              </a:ext>
            </a:extLst>
          </p:cNvPr>
          <p:cNvPicPr>
            <a:picLocks noChangeAspect="1"/>
          </p:cNvPicPr>
          <p:nvPr/>
        </p:nvPicPr>
        <p:blipFill>
          <a:blip r:embed="rId15"/>
          <a:stretch>
            <a:fillRect/>
          </a:stretch>
        </p:blipFill>
        <p:spPr>
          <a:xfrm>
            <a:off x="30698" y="34673"/>
            <a:ext cx="1067059" cy="1165477"/>
          </a:xfrm>
          <a:prstGeom prst="rect">
            <a:avLst/>
          </a:prstGeom>
        </p:spPr>
      </p:pic>
      <p:grpSp>
        <p:nvGrpSpPr>
          <p:cNvPr id="37" name="Group 36">
            <a:extLst>
              <a:ext uri="{FF2B5EF4-FFF2-40B4-BE49-F238E27FC236}">
                <a16:creationId xmlns:a16="http://schemas.microsoft.com/office/drawing/2014/main" id="{03AA4A14-211E-C53F-D0BE-0CEAAB98CB56}"/>
              </a:ext>
            </a:extLst>
          </p:cNvPr>
          <p:cNvGrpSpPr/>
          <p:nvPr/>
        </p:nvGrpSpPr>
        <p:grpSpPr>
          <a:xfrm>
            <a:off x="557184" y="365879"/>
            <a:ext cx="52416" cy="456426"/>
            <a:chOff x="6832384" y="4936766"/>
            <a:chExt cx="45719" cy="371642"/>
          </a:xfrm>
        </p:grpSpPr>
        <p:sp>
          <p:nvSpPr>
            <p:cNvPr id="38" name="Arrow: Left 32">
              <a:extLst>
                <a:ext uri="{FF2B5EF4-FFF2-40B4-BE49-F238E27FC236}">
                  <a16:creationId xmlns:a16="http://schemas.microsoft.com/office/drawing/2014/main" id="{E5EDCE97-673B-6EAB-E399-EFF2090962AA}"/>
                </a:ext>
              </a:extLst>
            </p:cNvPr>
            <p:cNvSpPr/>
            <p:nvPr/>
          </p:nvSpPr>
          <p:spPr>
            <a:xfrm rot="5400000" flipV="1">
              <a:off x="6754966" y="5014184"/>
              <a:ext cx="200556" cy="45719"/>
            </a:xfrm>
            <a:prstGeom prst="leftArrow">
              <a:avLst/>
            </a:prstGeom>
            <a:solidFill>
              <a:sysClr val="windowText" lastClr="000000"/>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sp>
          <p:nvSpPr>
            <p:cNvPr id="39" name="Arrow: Left 33">
              <a:extLst>
                <a:ext uri="{FF2B5EF4-FFF2-40B4-BE49-F238E27FC236}">
                  <a16:creationId xmlns:a16="http://schemas.microsoft.com/office/drawing/2014/main" id="{B5059826-D00D-D0BC-E30C-ABFDFF2710CC}"/>
                </a:ext>
              </a:extLst>
            </p:cNvPr>
            <p:cNvSpPr/>
            <p:nvPr/>
          </p:nvSpPr>
          <p:spPr>
            <a:xfrm rot="16200000" flipV="1">
              <a:off x="6754966" y="5185270"/>
              <a:ext cx="200556" cy="45719"/>
            </a:xfrm>
            <a:prstGeom prst="leftArrow">
              <a:avLst/>
            </a:prstGeom>
            <a:solidFill>
              <a:sysClr val="windowText" lastClr="000000">
                <a:alpha val="0"/>
              </a:sysClr>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grpSp>
      <p:sp>
        <p:nvSpPr>
          <p:cNvPr id="40" name="Rectangle: Rounded Corners 34">
            <a:extLst>
              <a:ext uri="{FF2B5EF4-FFF2-40B4-BE49-F238E27FC236}">
                <a16:creationId xmlns:a16="http://schemas.microsoft.com/office/drawing/2014/main" id="{2B948F27-0865-54A8-5EB1-859C7379CEBF}"/>
              </a:ext>
            </a:extLst>
          </p:cNvPr>
          <p:cNvSpPr/>
          <p:nvPr/>
        </p:nvSpPr>
        <p:spPr>
          <a:xfrm>
            <a:off x="225921" y="505816"/>
            <a:ext cx="688266" cy="160428"/>
          </a:xfrm>
          <a:prstGeom prst="roundRect">
            <a:avLst/>
          </a:prstGeom>
          <a:solidFill>
            <a:srgbClr val="5B9BD5">
              <a:alpha val="89000"/>
            </a:srgbClr>
          </a:solidFill>
          <a:ln w="12700" cap="flat" cmpd="sng" algn="ctr">
            <a:noFill/>
            <a:prstDash val="solid"/>
            <a:miter lim="800000"/>
          </a:ln>
          <a:effectLst/>
        </p:spPr>
        <p:txBody>
          <a:bodyPr rtlCol="0" anchor="ctr"/>
          <a:lstStyle/>
          <a:p>
            <a:pPr algn="ctr" defTabSz="914377">
              <a:defRPr/>
            </a:pPr>
            <a:r>
              <a:rPr lang="en-US" sz="800" kern="0">
                <a:solidFill>
                  <a:prstClr val="white"/>
                </a:solidFill>
              </a:rPr>
              <a:t>15s bắt đầu</a:t>
            </a:r>
          </a:p>
        </p:txBody>
      </p:sp>
    </p:spTree>
    <p:extLst>
      <p:ext uri="{BB962C8B-B14F-4D97-AF65-F5344CB8AC3E}">
        <p14:creationId xmlns:p14="http://schemas.microsoft.com/office/powerpoint/2010/main" val="19528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6" presetClass="entr" presetSubtype="16" fill="hold" grpId="1"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circle(in)">
                                      <p:cBhvr>
                                        <p:cTn id="11" dur="2000"/>
                                        <p:tgtEl>
                                          <p:spTgt spid="40"/>
                                        </p:tgtEl>
                                      </p:cBhvr>
                                    </p:animEffect>
                                  </p:childTnLst>
                                </p:cTn>
                              </p:par>
                              <p:par>
                                <p:cTn id="12" presetID="6" presetClass="entr" presetSubtype="16"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in)">
                                      <p:cBhvr>
                                        <p:cTn id="14" dur="2000"/>
                                        <p:tgtEl>
                                          <p:spTgt spid="37"/>
                                        </p:tgtEl>
                                      </p:cBhvr>
                                    </p:animEffect>
                                  </p:childTnLst>
                                </p:cTn>
                              </p:par>
                              <p:par>
                                <p:cTn id="15" presetID="6"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in)">
                                      <p:cBhvr>
                                        <p:cTn id="17" dur="2000"/>
                                        <p:tgtEl>
                                          <p:spTgt spid="36"/>
                                        </p:tgtEl>
                                      </p:cBhvr>
                                    </p:animEffect>
                                  </p:childTnLst>
                                </p:cTn>
                              </p:par>
                            </p:childTnLst>
                          </p:cTn>
                        </p:par>
                        <p:par>
                          <p:cTn id="18" fill="hold">
                            <p:stCondLst>
                              <p:cond delay="2000"/>
                            </p:stCondLst>
                            <p:childTnLst>
                              <p:par>
                                <p:cTn id="19" presetID="50" presetClass="entr" presetSubtype="0" decel="10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3"/>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childTnLst>
                          </p:cTn>
                        </p:par>
                        <p:par>
                          <p:cTn id="24" fill="hold">
                            <p:stCondLst>
                              <p:cond delay="2500"/>
                            </p:stCondLst>
                            <p:childTnLst>
                              <p:par>
                                <p:cTn id="25" presetID="50" presetClass="entr" presetSubtype="0" decel="10000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strVal val="#ppt_w+.3"/>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animEffect transition="in" filter="fade">
                                      <p:cBhvr>
                                        <p:cTn id="29" dur="500"/>
                                        <p:tgtEl>
                                          <p:spTgt spid="19"/>
                                        </p:tgtEl>
                                      </p:cBhvr>
                                    </p:animEffect>
                                  </p:childTnLst>
                                </p:cTn>
                              </p:par>
                            </p:childTnLst>
                          </p:cTn>
                        </p:par>
                        <p:par>
                          <p:cTn id="30" fill="hold">
                            <p:stCondLst>
                              <p:cond delay="3000"/>
                            </p:stCondLst>
                            <p:childTnLst>
                              <p:par>
                                <p:cTn id="31" presetID="50" presetClass="entr" presetSubtype="0" decel="10000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strVal val="#ppt_w+.3"/>
                                          </p:val>
                                        </p:tav>
                                        <p:tav tm="100000">
                                          <p:val>
                                            <p:strVal val="#ppt_w"/>
                                          </p:val>
                                        </p:tav>
                                      </p:tavLst>
                                    </p:anim>
                                    <p:anim calcmode="lin" valueType="num">
                                      <p:cBhvr>
                                        <p:cTn id="34" dur="500" fill="hold"/>
                                        <p:tgtEl>
                                          <p:spTgt spid="21"/>
                                        </p:tgtEl>
                                        <p:attrNameLst>
                                          <p:attrName>ppt_h</p:attrName>
                                        </p:attrNameLst>
                                      </p:cBhvr>
                                      <p:tavLst>
                                        <p:tav tm="0">
                                          <p:val>
                                            <p:strVal val="#ppt_h"/>
                                          </p:val>
                                        </p:tav>
                                        <p:tav tm="100000">
                                          <p:val>
                                            <p:strVal val="#ppt_h"/>
                                          </p:val>
                                        </p:tav>
                                      </p:tavLst>
                                    </p:anim>
                                    <p:animEffect transition="in" filter="fade">
                                      <p:cBhvr>
                                        <p:cTn id="35" dur="500"/>
                                        <p:tgtEl>
                                          <p:spTgt spid="21"/>
                                        </p:tgtEl>
                                      </p:cBhvr>
                                    </p:animEffect>
                                  </p:childTnLst>
                                </p:cTn>
                              </p:par>
                            </p:childTnLst>
                          </p:cTn>
                        </p:par>
                        <p:par>
                          <p:cTn id="36" fill="hold">
                            <p:stCondLst>
                              <p:cond delay="3500"/>
                            </p:stCondLst>
                            <p:childTnLst>
                              <p:par>
                                <p:cTn id="37" presetID="50" presetClass="entr" presetSubtype="0" decel="10000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strVal val="#ppt_w+.3"/>
                                          </p:val>
                                        </p:tav>
                                        <p:tav tm="100000">
                                          <p:val>
                                            <p:strVal val="#ppt_w"/>
                                          </p:val>
                                        </p:tav>
                                      </p:tavLst>
                                    </p:anim>
                                    <p:anim calcmode="lin" valueType="num">
                                      <p:cBhvr>
                                        <p:cTn id="40" dur="500" fill="hold"/>
                                        <p:tgtEl>
                                          <p:spTgt spid="23"/>
                                        </p:tgtEl>
                                        <p:attrNameLst>
                                          <p:attrName>ppt_h</p:attrName>
                                        </p:attrNameLst>
                                      </p:cBhvr>
                                      <p:tavLst>
                                        <p:tav tm="0">
                                          <p:val>
                                            <p:strVal val="#ppt_h"/>
                                          </p:val>
                                        </p:tav>
                                        <p:tav tm="100000">
                                          <p:val>
                                            <p:strVal val="#ppt_h"/>
                                          </p:val>
                                        </p:tav>
                                      </p:tavLst>
                                    </p:anim>
                                    <p:animEffect transition="in" filter="fade">
                                      <p:cBhvr>
                                        <p:cTn id="41" dur="500"/>
                                        <p:tgtEl>
                                          <p:spTgt spid="23"/>
                                        </p:tgtEl>
                                      </p:cBhvr>
                                    </p:animEffect>
                                  </p:childTnLst>
                                </p:cTn>
                              </p:par>
                            </p:childTnLst>
                          </p:cTn>
                        </p:par>
                        <p:par>
                          <p:cTn id="42" fill="hold">
                            <p:stCondLst>
                              <p:cond delay="4000"/>
                            </p:stCondLst>
                            <p:childTnLst>
                              <p:par>
                                <p:cTn id="43" presetID="50" presetClass="entr" presetSubtype="0" decel="10000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strVal val="#ppt_w+.3"/>
                                          </p:val>
                                        </p:tav>
                                        <p:tav tm="100000">
                                          <p:val>
                                            <p:strVal val="#ppt_w"/>
                                          </p:val>
                                        </p:tav>
                                      </p:tavLst>
                                    </p:anim>
                                    <p:anim calcmode="lin" valueType="num">
                                      <p:cBhvr>
                                        <p:cTn id="46" dur="500" fill="hold"/>
                                        <p:tgtEl>
                                          <p:spTgt spid="25"/>
                                        </p:tgtEl>
                                        <p:attrNameLst>
                                          <p:attrName>ppt_h</p:attrName>
                                        </p:attrNameLst>
                                      </p:cBhvr>
                                      <p:tavLst>
                                        <p:tav tm="0">
                                          <p:val>
                                            <p:strVal val="#ppt_h"/>
                                          </p:val>
                                        </p:tav>
                                        <p:tav tm="100000">
                                          <p:val>
                                            <p:strVal val="#ppt_h"/>
                                          </p:val>
                                        </p:tav>
                                      </p:tavLst>
                                    </p:anim>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childTnLst>
                          </p:cTn>
                        </p:par>
                        <p:par>
                          <p:cTn id="54" fill="hold">
                            <p:stCondLst>
                              <p:cond delay="500"/>
                            </p:stCondLst>
                            <p:childTnLst>
                              <p:par>
                                <p:cTn id="55" presetID="1" presetClass="emph" presetSubtype="2" fill="hold" nodeType="afterEffect">
                                  <p:stCondLst>
                                    <p:cond delay="0"/>
                                  </p:stCondLst>
                                  <p:childTnLst>
                                    <p:animClr clrSpc="rgb" dir="cw">
                                      <p:cBhvr>
                                        <p:cTn id="56" dur="500" fill="hold"/>
                                        <p:tgtEl>
                                          <p:spTgt spid="19"/>
                                        </p:tgtEl>
                                        <p:attrNameLst>
                                          <p:attrName>fillcolor</p:attrName>
                                        </p:attrNameLst>
                                      </p:cBhvr>
                                      <p:to>
                                        <a:srgbClr val="00B0F0"/>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0"/>
                                        </p:tgtEl>
                                      </p:cBhvr>
                                    </p:animEffect>
                                    <p:animScale>
                                      <p:cBhvr>
                                        <p:cTn id="64" dur="250" autoRev="1" fill="hold"/>
                                        <p:tgtEl>
                                          <p:spTgt spid="2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500" fill="hold"/>
                                        <p:tgtEl>
                                          <p:spTgt spid="21"/>
                                        </p:tgtEl>
                                        <p:attrNameLst>
                                          <p:attrName>fillcolor</p:attrName>
                                        </p:attrNameLst>
                                      </p:cBhvr>
                                      <p:to>
                                        <a:srgbClr val="FFFF00"/>
                                      </p:to>
                                    </p:animClr>
                                    <p:set>
                                      <p:cBhvr>
                                        <p:cTn id="68" dur="500" fill="hold"/>
                                        <p:tgtEl>
                                          <p:spTgt spid="21"/>
                                        </p:tgtEl>
                                        <p:attrNameLst>
                                          <p:attrName>fill.type</p:attrName>
                                        </p:attrNameLst>
                                      </p:cBhvr>
                                      <p:to>
                                        <p:strVal val="solid"/>
                                      </p:to>
                                    </p:set>
                                    <p:set>
                                      <p:cBhvr>
                                        <p:cTn id="69" dur="500" fill="hold"/>
                                        <p:tgtEl>
                                          <p:spTgt spid="2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2"/>
                                        </p:tgtEl>
                                      </p:cBhvr>
                                    </p:animEffect>
                                    <p:animScale>
                                      <p:cBhvr>
                                        <p:cTn id="75" dur="250" autoRev="1" fill="hold"/>
                                        <p:tgtEl>
                                          <p:spTgt spid="22"/>
                                        </p:tgtEl>
                                      </p:cBhvr>
                                      <p:by x="105000" y="105000"/>
                                    </p:animScale>
                                  </p:childTnLst>
                                </p:cTn>
                              </p:par>
                            </p:childTnLst>
                          </p:cTn>
                        </p:par>
                        <p:par>
                          <p:cTn id="76" fill="hold">
                            <p:stCondLst>
                              <p:cond delay="500"/>
                            </p:stCondLst>
                            <p:childTnLst>
                              <p:par>
                                <p:cTn id="77" presetID="1" presetClass="emph" presetSubtype="2" fill="hold" nodeType="afterEffect">
                                  <p:stCondLst>
                                    <p:cond delay="0"/>
                                  </p:stCondLst>
                                  <p:childTnLst>
                                    <p:animClr clrSpc="rgb" dir="cw">
                                      <p:cBhvr>
                                        <p:cTn id="78" dur="500" fill="hold"/>
                                        <p:tgtEl>
                                          <p:spTgt spid="23"/>
                                        </p:tgtEl>
                                        <p:attrNameLst>
                                          <p:attrName>fillcolor</p:attrName>
                                        </p:attrNameLst>
                                      </p:cBhvr>
                                      <p:to>
                                        <a:srgbClr val="FFFF00"/>
                                      </p:to>
                                    </p:animClr>
                                    <p:set>
                                      <p:cBhvr>
                                        <p:cTn id="79" dur="500" fill="hold"/>
                                        <p:tgtEl>
                                          <p:spTgt spid="23"/>
                                        </p:tgtEl>
                                        <p:attrNameLst>
                                          <p:attrName>fill.type</p:attrName>
                                        </p:attrNameLst>
                                      </p:cBhvr>
                                      <p:to>
                                        <p:strVal val="solid"/>
                                      </p:to>
                                    </p:set>
                                    <p:set>
                                      <p:cBhvr>
                                        <p:cTn id="80" dur="500" fill="hold"/>
                                        <p:tgtEl>
                                          <p:spTgt spid="2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4"/>
                                        </p:tgtEl>
                                      </p:cBhvr>
                                    </p:animEffect>
                                    <p:animScale>
                                      <p:cBhvr>
                                        <p:cTn id="86" dur="250" autoRev="1" fill="hold"/>
                                        <p:tgtEl>
                                          <p:spTgt spid="24"/>
                                        </p:tgtEl>
                                      </p:cBhvr>
                                      <p:by x="105000" y="105000"/>
                                    </p:animScale>
                                  </p:childTnLst>
                                </p:cTn>
                              </p:par>
                            </p:childTnLst>
                          </p:cTn>
                        </p:par>
                        <p:par>
                          <p:cTn id="87" fill="hold">
                            <p:stCondLst>
                              <p:cond delay="500"/>
                            </p:stCondLst>
                            <p:childTnLst>
                              <p:par>
                                <p:cTn id="88" presetID="1" presetClass="emph" presetSubtype="2" fill="hold" nodeType="afterEffect">
                                  <p:stCondLst>
                                    <p:cond delay="0"/>
                                  </p:stCondLst>
                                  <p:childTnLst>
                                    <p:animClr clrSpc="rgb" dir="cw">
                                      <p:cBhvr>
                                        <p:cTn id="89" dur="500" fill="hold"/>
                                        <p:tgtEl>
                                          <p:spTgt spid="25"/>
                                        </p:tgtEl>
                                        <p:attrNameLst>
                                          <p:attrName>fillcolor</p:attrName>
                                        </p:attrNameLst>
                                      </p:cBhvr>
                                      <p:to>
                                        <a:srgbClr val="FFFF00"/>
                                      </p:to>
                                    </p:animClr>
                                    <p:set>
                                      <p:cBhvr>
                                        <p:cTn id="90" dur="500" fill="hold"/>
                                        <p:tgtEl>
                                          <p:spTgt spid="25"/>
                                        </p:tgtEl>
                                        <p:attrNameLst>
                                          <p:attrName>fill.type</p:attrName>
                                        </p:attrNameLst>
                                      </p:cBhvr>
                                      <p:to>
                                        <p:strVal val="solid"/>
                                      </p:to>
                                    </p:set>
                                    <p:set>
                                      <p:cBhvr>
                                        <p:cTn id="91" dur="500" fill="hold"/>
                                        <p:tgtEl>
                                          <p:spTgt spid="2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40"/>
                    </p:tgtEl>
                  </p:cond>
                </p:stCondLst>
                <p:endSync evt="end" delay="0">
                  <p:rtn val="all"/>
                </p:endSync>
                <p:childTnLst>
                  <p:par>
                    <p:cTn id="93" fill="hold">
                      <p:stCondLst>
                        <p:cond delay="0"/>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40"/>
                                        </p:tgtEl>
                                      </p:cBhvr>
                                    </p:animEffect>
                                    <p:set>
                                      <p:cBhvr>
                                        <p:cTn id="97" dur="1" fill="hold">
                                          <p:stCondLst>
                                            <p:cond delay="1999"/>
                                          </p:stCondLst>
                                        </p:cTn>
                                        <p:tgtEl>
                                          <p:spTgt spid="40"/>
                                        </p:tgtEl>
                                        <p:attrNameLst>
                                          <p:attrName>style.visibility</p:attrName>
                                        </p:attrNameLst>
                                      </p:cBhvr>
                                      <p:to>
                                        <p:strVal val="hidden"/>
                                      </p:to>
                                    </p:set>
                                  </p:childTnLst>
                                </p:cTn>
                              </p:par>
                              <p:par>
                                <p:cTn id="98" presetID="8" presetClass="emph" presetSubtype="0" fill="hold" nodeType="withEffect">
                                  <p:stCondLst>
                                    <p:cond delay="0"/>
                                  </p:stCondLst>
                                  <p:childTnLst>
                                    <p:animRot by="21600000">
                                      <p:cBhvr>
                                        <p:cTn id="99" dur="15000" fill="hold"/>
                                        <p:tgtEl>
                                          <p:spTgt spid="37"/>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5" name="15s.wav"/>
                                        </p:tgtEl>
                                      </p:cMediaNode>
                                    </p:audio>
                                  </p:subTnLst>
                                </p:cTn>
                              </p:par>
                            </p:childTnLst>
                          </p:cTn>
                        </p:par>
                      </p:childTnLst>
                    </p:cTn>
                  </p:par>
                </p:childTnLst>
              </p:cTn>
              <p:nextCondLst>
                <p:cond evt="onClick" delay="0">
                  <p:tgtEl>
                    <p:spTgt spid="40"/>
                  </p:tgtEl>
                </p:cond>
              </p:nextCondLst>
            </p:seq>
          </p:childTnLst>
        </p:cTn>
      </p:par>
    </p:tnLst>
    <p:bldLst>
      <p:bldP spid="8" grpId="0" animBg="1"/>
      <p:bldP spid="19" grpId="0" animBg="1"/>
      <p:bldP spid="21" grpId="0" animBg="1"/>
      <p:bldP spid="23" grpId="0" animBg="1"/>
      <p:bldP spid="25" grpId="0" animBg="1"/>
      <p:bldP spid="40" grpId="0" animBg="1"/>
      <p:bldP spid="4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E30F87-AC3B-464A-ACE1-7680D91165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p:nvPr/>
            </p:nvSpPr>
            <p:spPr>
              <a:xfrm>
                <a:off x="1336528" y="13117"/>
                <a:ext cx="5880259" cy="220074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Trong </a:t>
                </a:r>
                <a:r>
                  <a:rPr lang="en-US" sz="2400" b="1" dirty="0" err="1">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bên</a:t>
                </a:r>
                <a:r>
                  <a:rPr lang="en-US" sz="2400" b="1"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a:solidFill>
                          <a:prstClr val="white"/>
                        </a:solidFill>
                        <a:latin typeface="Cambria Math" panose="02040503050406030204" pitchFamily="18" charset="0"/>
                        <a:cs typeface="Times New Roman" panose="02020603050405020304" pitchFamily="18" charset="0"/>
                      </a:rPr>
                      <m:t>𝒔𝒊𝒏𝑸</m:t>
                    </m:r>
                  </m:oMath>
                </a14:m>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bằng</a:t>
                </a:r>
                <a:r>
                  <a:rPr lang="en-US" sz="2400" b="1" dirty="0">
                    <a:solidFill>
                      <a:prstClr val="white"/>
                    </a:solidFill>
                    <a:latin typeface="Times New Roman" panose="02020603050405020304" pitchFamily="18" charset="0"/>
                    <a:cs typeface="Times New Roman" panose="02020603050405020304" pitchFamily="18" charset="0"/>
                  </a:rPr>
                  <a:t>: </a:t>
                </a:r>
              </a:p>
            </p:txBody>
          </p:sp>
        </mc:Choice>
        <mc:Fallback xmlns="">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336528" y="13117"/>
                <a:ext cx="5880259" cy="2200748"/>
              </a:xfrm>
              <a:prstGeom prst="wedgeRoundRectCallout">
                <a:avLst>
                  <a:gd name="adj1" fmla="val 62786"/>
                  <a:gd name="adj2" fmla="val 8254"/>
                  <a:gd name="adj3" fmla="val 16667"/>
                </a:avLst>
              </a:prstGeom>
              <a:blipFill>
                <a:blip r:embed="rId9"/>
                <a:stretch>
                  <a:fillRect/>
                </a:stretch>
              </a:blipFill>
              <a:ln>
                <a:noFill/>
              </a:ln>
            </p:spPr>
            <p:txBody>
              <a:bodyPr/>
              <a:lstStyle/>
              <a:p>
                <a:r>
                  <a:rPr lang="en-US">
                    <a:noFill/>
                  </a:rPr>
                  <a:t> </a:t>
                </a:r>
              </a:p>
            </p:txBody>
          </p:sp>
        </mc:Fallback>
      </mc:AlternateContent>
      <p:pic>
        <p:nvPicPr>
          <p:cNvPr id="17" name="Picture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mc:AlternateContent xmlns:mc="http://schemas.openxmlformats.org/markup-compatibility/2006" xmlns:a14="http://schemas.microsoft.com/office/drawing/2010/main">
        <mc:Choice Requires="a14">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𝑃𝑅</m:t>
                        </m:r>
                      </m:num>
                      <m:den>
                        <m:r>
                          <a:rPr lang="en-US" sz="2400" i="1">
                            <a:solidFill>
                              <a:srgbClr val="002060"/>
                            </a:solidFill>
                            <a:latin typeface="Cambria Math" panose="02040503050406030204" pitchFamily="18" charset="0"/>
                            <a:cs typeface="Times New Roman" panose="02020603050405020304" pitchFamily="18" charset="0"/>
                          </a:rPr>
                          <m:t>𝑄𝑅</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296212" y="4293048"/>
                <a:ext cx="2080634" cy="631372"/>
              </a:xfrm>
              <a:prstGeom prst="roundRect">
                <a:avLst/>
              </a:prstGeom>
              <a:blipFill>
                <a:blip r:embed="rId11"/>
                <a:stretch>
                  <a:fillRect l="-3226" b="-4808"/>
                </a:stretch>
              </a:blipFill>
              <a:ln>
                <a:noFill/>
              </a:ln>
            </p:spPr>
            <p:txBody>
              <a:bodyPr/>
              <a:lstStyle/>
              <a:p>
                <a:r>
                  <a:rPr lang="en-US">
                    <a:noFill/>
                  </a:rPr>
                  <a:t> </a:t>
                </a:r>
              </a:p>
            </p:txBody>
          </p:sp>
        </mc:Fallback>
      </mc:AlternateContent>
      <p:pic>
        <p:nvPicPr>
          <p:cNvPr id="20" name="Picture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2065B4-32D5-4275-B2C9-8B5FF2ACC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mc:AlternateContent xmlns:mc="http://schemas.openxmlformats.org/markup-compatibility/2006" xmlns:a14="http://schemas.microsoft.com/office/drawing/2010/main">
        <mc:Choice Requires="a14">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𝑆𝑅</m:t>
                        </m:r>
                      </m:num>
                      <m:den>
                        <m:r>
                          <a:rPr lang="en-US" sz="2400" i="1">
                            <a:solidFill>
                              <a:srgbClr val="002060"/>
                            </a:solidFill>
                            <a:latin typeface="Cambria Math" panose="02040503050406030204" pitchFamily="18" charset="0"/>
                            <a:cs typeface="Times New Roman" panose="02020603050405020304" pitchFamily="18" charset="0"/>
                          </a:rPr>
                          <m:t>𝑄𝑅</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2420433" y="4293048"/>
                <a:ext cx="2080634" cy="631372"/>
              </a:xfrm>
              <a:prstGeom prst="roundRect">
                <a:avLst/>
              </a:prstGeom>
              <a:blipFill>
                <a:blip r:embed="rId12"/>
                <a:stretch>
                  <a:fillRect l="-2933" b="-4808"/>
                </a:stretch>
              </a:blipFill>
              <a:ln>
                <a:noFill/>
              </a:ln>
            </p:spPr>
            <p:txBody>
              <a:bodyPr/>
              <a:lstStyle/>
              <a:p>
                <a:r>
                  <a:rPr lang="en-US">
                    <a:noFill/>
                  </a:rPr>
                  <a:t> </a:t>
                </a:r>
              </a:p>
            </p:txBody>
          </p:sp>
        </mc:Fallback>
      </mc:AlternateContent>
      <p:pic>
        <p:nvPicPr>
          <p:cNvPr id="22" name="Picture 2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9116D89-5671-4377-A980-517B605BE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mc:AlternateContent xmlns:mc="http://schemas.openxmlformats.org/markup-compatibility/2006" xmlns:a14="http://schemas.microsoft.com/office/drawing/2010/main">
        <mc:Choice Requires="a14">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cs typeface="Times New Roman" panose="02020603050405020304" pitchFamily="18" charset="0"/>
                          </a:rPr>
                          <m:t>𝑃𝑅</m:t>
                        </m:r>
                      </m:num>
                      <m:den>
                        <m:r>
                          <a:rPr lang="en-US" sz="2100" i="1">
                            <a:solidFill>
                              <a:srgbClr val="002060"/>
                            </a:solidFill>
                            <a:latin typeface="Cambria Math" panose="02040503050406030204" pitchFamily="18" charset="0"/>
                            <a:cs typeface="Times New Roman" panose="02020603050405020304" pitchFamily="18" charset="0"/>
                          </a:rPr>
                          <m:t>𝑅𝑆</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4544654" y="4293048"/>
                <a:ext cx="2080634" cy="631372"/>
              </a:xfrm>
              <a:prstGeom prst="roundRect">
                <a:avLst/>
              </a:prstGeom>
              <a:blipFill>
                <a:blip r:embed="rId13"/>
                <a:stretch>
                  <a:fillRect l="-2053" b="-962"/>
                </a:stretch>
              </a:blipFill>
              <a:ln>
                <a:noFill/>
              </a:ln>
            </p:spPr>
            <p:txBody>
              <a:bodyPr/>
              <a:lstStyle/>
              <a:p>
                <a:r>
                  <a:rPr lang="en-US">
                    <a:noFill/>
                  </a:rPr>
                  <a:t> </a:t>
                </a:r>
              </a:p>
            </p:txBody>
          </p:sp>
        </mc:Fallback>
      </mc:AlternateContent>
      <p:pic>
        <p:nvPicPr>
          <p:cNvPr id="24" name="Picture 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D199BEE-8167-419B-B668-203E8A2CC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cs typeface="Times New Roman" panose="02020603050405020304" pitchFamily="18" charset="0"/>
                          </a:rPr>
                          <m:t>𝑃𝑆</m:t>
                        </m:r>
                      </m:num>
                      <m:den>
                        <m:r>
                          <a:rPr lang="en-US" sz="2100" i="1">
                            <a:solidFill>
                              <a:srgbClr val="002060"/>
                            </a:solidFill>
                            <a:latin typeface="Cambria Math" panose="02040503050406030204" pitchFamily="18" charset="0"/>
                            <a:cs typeface="Times New Roman" panose="02020603050405020304" pitchFamily="18" charset="0"/>
                          </a:rPr>
                          <m:t>𝑆𝑅</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a:extLst>
                  <a:ext uri="{FF2B5EF4-FFF2-40B4-BE49-F238E27FC236}">
                    <a16:creationId xmlns="" xmlns:a16="http://schemas.microsoft.com/office/drawing/2014/main" xmlns:a14="http://schemas.microsoft.com/office/drawing/2010/main" id="{00BEFBB1-525B-415D-8E45-ADCB8FD217EA}"/>
                  </a:ext>
                </a:extLst>
              </p:cNvPr>
              <p:cNvSpPr>
                <a:spLocks noRot="1" noChangeAspect="1" noMove="1" noResize="1" noEditPoints="1" noAdjustHandles="1" noChangeArrowheads="1" noChangeShapeType="1" noTextEdit="1"/>
              </p:cNvSpPr>
              <p:nvPr/>
            </p:nvSpPr>
            <p:spPr>
              <a:xfrm>
                <a:off x="6668875" y="4293048"/>
                <a:ext cx="2080634" cy="631372"/>
              </a:xfrm>
              <a:prstGeom prst="roundRect">
                <a:avLst/>
              </a:prstGeom>
              <a:blipFill rotWithShape="0">
                <a:blip r:embed="rId14"/>
                <a:stretch>
                  <a:fillRect l="-2053" b="-1923"/>
                </a:stretch>
              </a:blipFill>
              <a:ln>
                <a:noFill/>
              </a:ln>
            </p:spPr>
            <p:txBody>
              <a:bodyPr/>
              <a:lstStyle/>
              <a:p>
                <a:r>
                  <a:rPr lang="en-US">
                    <a:noFill/>
                  </a:rPr>
                  <a:t> </a:t>
                </a:r>
              </a:p>
            </p:txBody>
          </p:sp>
        </mc:Fallback>
      </mc:AlternateContent>
      <p:grpSp>
        <p:nvGrpSpPr>
          <p:cNvPr id="13" name="Group 48">
            <a:extLst>
              <a:ext uri="{FF2B5EF4-FFF2-40B4-BE49-F238E27FC236}">
                <a16:creationId xmlns:a16="http://schemas.microsoft.com/office/drawing/2014/main" id="{12813A8A-3ADB-4457-8B07-921B70450409}"/>
              </a:ext>
            </a:extLst>
          </p:cNvPr>
          <p:cNvGrpSpPr>
            <a:grpSpLocks/>
          </p:cNvGrpSpPr>
          <p:nvPr/>
        </p:nvGrpSpPr>
        <p:grpSpPr bwMode="auto">
          <a:xfrm>
            <a:off x="5173829" y="63359"/>
            <a:ext cx="2200275" cy="1768078"/>
            <a:chOff x="3763" y="2832"/>
            <a:chExt cx="1848" cy="1485"/>
          </a:xfrm>
        </p:grpSpPr>
        <p:grpSp>
          <p:nvGrpSpPr>
            <p:cNvPr id="14" name="Group 49">
              <a:extLst>
                <a:ext uri="{FF2B5EF4-FFF2-40B4-BE49-F238E27FC236}">
                  <a16:creationId xmlns:a16="http://schemas.microsoft.com/office/drawing/2014/main" id="{D8BF27A6-DEEE-4CEC-95B0-86CCCDC17798}"/>
                </a:ext>
              </a:extLst>
            </p:cNvPr>
            <p:cNvGrpSpPr>
              <a:grpSpLocks/>
            </p:cNvGrpSpPr>
            <p:nvPr/>
          </p:nvGrpSpPr>
          <p:grpSpPr bwMode="auto">
            <a:xfrm>
              <a:off x="3763" y="2832"/>
              <a:ext cx="1848" cy="1485"/>
              <a:chOff x="3763" y="2832"/>
              <a:chExt cx="1848" cy="1485"/>
            </a:xfrm>
          </p:grpSpPr>
          <p:sp>
            <p:nvSpPr>
              <p:cNvPr id="33" name="Text Box 50">
                <a:extLst>
                  <a:ext uri="{FF2B5EF4-FFF2-40B4-BE49-F238E27FC236}">
                    <a16:creationId xmlns:a16="http://schemas.microsoft.com/office/drawing/2014/main" id="{0665E15D-7CF7-4532-B45A-C3A38FB112C0}"/>
                  </a:ext>
                </a:extLst>
              </p:cNvPr>
              <p:cNvSpPr txBox="1">
                <a:spLocks noChangeArrowheads="1"/>
              </p:cNvSpPr>
              <p:nvPr/>
            </p:nvSpPr>
            <p:spPr bwMode="auto">
              <a:xfrm>
                <a:off x="3763" y="3968"/>
                <a:ext cx="25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dirty="0">
                    <a:solidFill>
                      <a:prstClr val="black"/>
                    </a:solidFill>
                    <a:latin typeface="VNI-Times" pitchFamily="2" charset="0"/>
                  </a:rPr>
                  <a:t>R</a:t>
                </a:r>
              </a:p>
            </p:txBody>
          </p:sp>
          <p:sp>
            <p:nvSpPr>
              <p:cNvPr id="34" name="Text Box 51">
                <a:extLst>
                  <a:ext uri="{FF2B5EF4-FFF2-40B4-BE49-F238E27FC236}">
                    <a16:creationId xmlns:a16="http://schemas.microsoft.com/office/drawing/2014/main" id="{1AFBC105-5E43-4F8B-BD12-673D1ED99271}"/>
                  </a:ext>
                </a:extLst>
              </p:cNvPr>
              <p:cNvSpPr txBox="1">
                <a:spLocks noChangeArrowheads="1"/>
              </p:cNvSpPr>
              <p:nvPr/>
            </p:nvSpPr>
            <p:spPr bwMode="auto">
              <a:xfrm>
                <a:off x="3834" y="2832"/>
                <a:ext cx="25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dirty="0">
                    <a:solidFill>
                      <a:prstClr val="black"/>
                    </a:solidFill>
                    <a:latin typeface="VNI-Times" pitchFamily="2" charset="0"/>
                  </a:rPr>
                  <a:t>P</a:t>
                </a:r>
              </a:p>
            </p:txBody>
          </p:sp>
          <p:sp>
            <p:nvSpPr>
              <p:cNvPr id="35" name="Text Box 52">
                <a:extLst>
                  <a:ext uri="{FF2B5EF4-FFF2-40B4-BE49-F238E27FC236}">
                    <a16:creationId xmlns:a16="http://schemas.microsoft.com/office/drawing/2014/main" id="{9BDD042E-6A40-4C59-8C67-CE1DCF99B417}"/>
                  </a:ext>
                </a:extLst>
              </p:cNvPr>
              <p:cNvSpPr txBox="1">
                <a:spLocks noChangeArrowheads="1"/>
              </p:cNvSpPr>
              <p:nvPr/>
            </p:nvSpPr>
            <p:spPr bwMode="auto">
              <a:xfrm>
                <a:off x="5361" y="3894"/>
                <a:ext cx="25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dirty="0">
                    <a:solidFill>
                      <a:prstClr val="black"/>
                    </a:solidFill>
                    <a:latin typeface="VNI-Times" pitchFamily="2" charset="0"/>
                  </a:rPr>
                  <a:t>Q</a:t>
                </a:r>
              </a:p>
            </p:txBody>
          </p:sp>
          <p:sp>
            <p:nvSpPr>
              <p:cNvPr id="36" name="Text Box 53">
                <a:extLst>
                  <a:ext uri="{FF2B5EF4-FFF2-40B4-BE49-F238E27FC236}">
                    <a16:creationId xmlns:a16="http://schemas.microsoft.com/office/drawing/2014/main" id="{3CDAC8F9-8772-4227-A02B-4B6FC875931D}"/>
                  </a:ext>
                </a:extLst>
              </p:cNvPr>
              <p:cNvSpPr txBox="1">
                <a:spLocks noChangeArrowheads="1"/>
              </p:cNvSpPr>
              <p:nvPr/>
            </p:nvSpPr>
            <p:spPr bwMode="auto">
              <a:xfrm>
                <a:off x="4308" y="3102"/>
                <a:ext cx="250"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dirty="0">
                    <a:solidFill>
                      <a:prstClr val="black"/>
                    </a:solidFill>
                    <a:latin typeface="VNI-Times" pitchFamily="2" charset="0"/>
                  </a:rPr>
                  <a:t>S</a:t>
                </a:r>
              </a:p>
            </p:txBody>
          </p:sp>
        </p:grpSp>
        <p:grpSp>
          <p:nvGrpSpPr>
            <p:cNvPr id="15" name="Group 54">
              <a:extLst>
                <a:ext uri="{FF2B5EF4-FFF2-40B4-BE49-F238E27FC236}">
                  <a16:creationId xmlns:a16="http://schemas.microsoft.com/office/drawing/2014/main" id="{DE057FE0-A241-473F-B5DA-F5C99738649E}"/>
                </a:ext>
              </a:extLst>
            </p:cNvPr>
            <p:cNvGrpSpPr>
              <a:grpSpLocks/>
            </p:cNvGrpSpPr>
            <p:nvPr/>
          </p:nvGrpSpPr>
          <p:grpSpPr bwMode="auto">
            <a:xfrm>
              <a:off x="3975" y="3164"/>
              <a:ext cx="1378" cy="862"/>
              <a:chOff x="3975" y="3164"/>
              <a:chExt cx="1378" cy="862"/>
            </a:xfrm>
          </p:grpSpPr>
          <p:sp>
            <p:nvSpPr>
              <p:cNvPr id="16" name="Arc 55">
                <a:extLst>
                  <a:ext uri="{FF2B5EF4-FFF2-40B4-BE49-F238E27FC236}">
                    <a16:creationId xmlns:a16="http://schemas.microsoft.com/office/drawing/2014/main" id="{167BBE30-24C4-4E8C-9939-BEC6EA6B79A9}"/>
                  </a:ext>
                </a:extLst>
              </p:cNvPr>
              <p:cNvSpPr>
                <a:spLocks/>
              </p:cNvSpPr>
              <p:nvPr/>
            </p:nvSpPr>
            <p:spPr bwMode="auto">
              <a:xfrm rot="13885724">
                <a:off x="5036" y="3874"/>
                <a:ext cx="94" cy="146"/>
              </a:xfrm>
              <a:custGeom>
                <a:avLst/>
                <a:gdLst>
                  <a:gd name="G0" fmla="+- 0 0 0"/>
                  <a:gd name="G1" fmla="+- 21600 0 0"/>
                  <a:gd name="G2" fmla="+- 21600 0 0"/>
                  <a:gd name="T0" fmla="*/ 0 w 21600"/>
                  <a:gd name="T1" fmla="*/ 0 h 22656"/>
                  <a:gd name="T2" fmla="*/ 21574 w 21600"/>
                  <a:gd name="T3" fmla="*/ 22656 h 22656"/>
                  <a:gd name="T4" fmla="*/ 0 w 21600"/>
                  <a:gd name="T5" fmla="*/ 21600 h 22656"/>
                </a:gdLst>
                <a:ahLst/>
                <a:cxnLst>
                  <a:cxn ang="0">
                    <a:pos x="T0" y="T1"/>
                  </a:cxn>
                  <a:cxn ang="0">
                    <a:pos x="T2" y="T3"/>
                  </a:cxn>
                  <a:cxn ang="0">
                    <a:pos x="T4" y="T5"/>
                  </a:cxn>
                </a:cxnLst>
                <a:rect l="0" t="0" r="r" b="b"/>
                <a:pathLst>
                  <a:path w="21600" h="22656" fill="none" extrusionOk="0">
                    <a:moveTo>
                      <a:pt x="-1" y="0"/>
                    </a:moveTo>
                    <a:cubicBezTo>
                      <a:pt x="11929" y="0"/>
                      <a:pt x="21600" y="9670"/>
                      <a:pt x="21600" y="21600"/>
                    </a:cubicBezTo>
                    <a:cubicBezTo>
                      <a:pt x="21600" y="21952"/>
                      <a:pt x="21591" y="22304"/>
                      <a:pt x="21574" y="22656"/>
                    </a:cubicBezTo>
                  </a:path>
                  <a:path w="21600" h="22656" stroke="0" extrusionOk="0">
                    <a:moveTo>
                      <a:pt x="-1" y="0"/>
                    </a:moveTo>
                    <a:cubicBezTo>
                      <a:pt x="11929" y="0"/>
                      <a:pt x="21600" y="9670"/>
                      <a:pt x="21600" y="21600"/>
                    </a:cubicBezTo>
                    <a:cubicBezTo>
                      <a:pt x="21600" y="21952"/>
                      <a:pt x="21591" y="22304"/>
                      <a:pt x="21574" y="22656"/>
                    </a:cubicBezTo>
                    <a:lnTo>
                      <a:pt x="0" y="21600"/>
                    </a:lnTo>
                    <a:close/>
                  </a:path>
                </a:pathLst>
              </a:custGeom>
              <a:noFill/>
              <a:ln w="38100">
                <a:solidFill>
                  <a:schemeClr val="tx1"/>
                </a:solidFill>
                <a:round/>
                <a:headEnd/>
                <a:tailEnd/>
              </a:ln>
              <a:effectLst/>
            </p:spPr>
            <p:txBody>
              <a:bodyPr vert="eaVert" wrap="none" anchor="ctr"/>
              <a:lstStyle/>
              <a:p>
                <a:pPr algn="ctr">
                  <a:defRPr/>
                </a:pPr>
                <a:endParaRPr lang="en-US" sz="1350">
                  <a:solidFill>
                    <a:srgbClr val="0000FF"/>
                  </a:solidFill>
                  <a:effectLst>
                    <a:outerShdw blurRad="38100" dist="38100" dir="2700000" algn="tl">
                      <a:srgbClr val="C0C0C0"/>
                    </a:outerShdw>
                  </a:effectLst>
                </a:endParaRPr>
              </a:p>
            </p:txBody>
          </p:sp>
          <p:sp>
            <p:nvSpPr>
              <p:cNvPr id="18" name="Line 56">
                <a:extLst>
                  <a:ext uri="{FF2B5EF4-FFF2-40B4-BE49-F238E27FC236}">
                    <a16:creationId xmlns:a16="http://schemas.microsoft.com/office/drawing/2014/main" id="{BCEFE95F-A92A-421B-9D18-8FDB57A0CBA5}"/>
                  </a:ext>
                </a:extLst>
              </p:cNvPr>
              <p:cNvSpPr>
                <a:spLocks noChangeShapeType="1"/>
              </p:cNvSpPr>
              <p:nvPr/>
            </p:nvSpPr>
            <p:spPr bwMode="auto">
              <a:xfrm>
                <a:off x="3980" y="4026"/>
                <a:ext cx="137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26" name="Line 57">
                <a:extLst>
                  <a:ext uri="{FF2B5EF4-FFF2-40B4-BE49-F238E27FC236}">
                    <a16:creationId xmlns:a16="http://schemas.microsoft.com/office/drawing/2014/main" id="{4449A1AE-948C-4671-83FF-913E689D8F65}"/>
                  </a:ext>
                </a:extLst>
              </p:cNvPr>
              <p:cNvSpPr>
                <a:spLocks noChangeShapeType="1"/>
              </p:cNvSpPr>
              <p:nvPr/>
            </p:nvSpPr>
            <p:spPr bwMode="auto">
              <a:xfrm flipH="1" flipV="1">
                <a:off x="3975" y="3164"/>
                <a:ext cx="5" cy="8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27" name="Line 58">
                <a:extLst>
                  <a:ext uri="{FF2B5EF4-FFF2-40B4-BE49-F238E27FC236}">
                    <a16:creationId xmlns:a16="http://schemas.microsoft.com/office/drawing/2014/main" id="{C2A62920-4622-40D1-9B06-0A820B61726A}"/>
                  </a:ext>
                </a:extLst>
              </p:cNvPr>
              <p:cNvSpPr>
                <a:spLocks noChangeShapeType="1"/>
              </p:cNvSpPr>
              <p:nvPr/>
            </p:nvSpPr>
            <p:spPr bwMode="auto">
              <a:xfrm>
                <a:off x="3975" y="3167"/>
                <a:ext cx="1378" cy="85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28" name="Line 59">
                <a:extLst>
                  <a:ext uri="{FF2B5EF4-FFF2-40B4-BE49-F238E27FC236}">
                    <a16:creationId xmlns:a16="http://schemas.microsoft.com/office/drawing/2014/main" id="{59AA05A9-B878-4020-B3F4-1CD10B2907A0}"/>
                  </a:ext>
                </a:extLst>
              </p:cNvPr>
              <p:cNvSpPr>
                <a:spLocks noChangeShapeType="1"/>
              </p:cNvSpPr>
              <p:nvPr/>
            </p:nvSpPr>
            <p:spPr bwMode="auto">
              <a:xfrm>
                <a:off x="3980" y="3921"/>
                <a:ext cx="15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29" name="Line 60">
                <a:extLst>
                  <a:ext uri="{FF2B5EF4-FFF2-40B4-BE49-F238E27FC236}">
                    <a16:creationId xmlns:a16="http://schemas.microsoft.com/office/drawing/2014/main" id="{BA783D79-7FBB-4E74-9764-2353ED4325B3}"/>
                  </a:ext>
                </a:extLst>
              </p:cNvPr>
              <p:cNvSpPr>
                <a:spLocks noChangeShapeType="1"/>
              </p:cNvSpPr>
              <p:nvPr/>
            </p:nvSpPr>
            <p:spPr bwMode="auto">
              <a:xfrm>
                <a:off x="4132" y="3918"/>
                <a:ext cx="0" cy="10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0" name="Line 61">
                <a:extLst>
                  <a:ext uri="{FF2B5EF4-FFF2-40B4-BE49-F238E27FC236}">
                    <a16:creationId xmlns:a16="http://schemas.microsoft.com/office/drawing/2014/main" id="{FBEF47B1-0226-4E68-93B6-8D74F5E63109}"/>
                  </a:ext>
                </a:extLst>
              </p:cNvPr>
              <p:cNvSpPr>
                <a:spLocks noChangeShapeType="1"/>
              </p:cNvSpPr>
              <p:nvPr/>
            </p:nvSpPr>
            <p:spPr bwMode="auto">
              <a:xfrm flipV="1">
                <a:off x="3978" y="3402"/>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1" name="Line 62">
                <a:extLst>
                  <a:ext uri="{FF2B5EF4-FFF2-40B4-BE49-F238E27FC236}">
                    <a16:creationId xmlns:a16="http://schemas.microsoft.com/office/drawing/2014/main" id="{F9BBB790-9369-4F1A-9991-A3129504B32D}"/>
                  </a:ext>
                </a:extLst>
              </p:cNvPr>
              <p:cNvSpPr>
                <a:spLocks noChangeShapeType="1"/>
              </p:cNvSpPr>
              <p:nvPr/>
            </p:nvSpPr>
            <p:spPr bwMode="auto">
              <a:xfrm>
                <a:off x="4311" y="3480"/>
                <a:ext cx="93" cy="6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2" name="Line 63">
                <a:extLst>
                  <a:ext uri="{FF2B5EF4-FFF2-40B4-BE49-F238E27FC236}">
                    <a16:creationId xmlns:a16="http://schemas.microsoft.com/office/drawing/2014/main" id="{0AC52C52-6C3D-46C4-9A69-ABE889EDE88B}"/>
                  </a:ext>
                </a:extLst>
              </p:cNvPr>
              <p:cNvSpPr>
                <a:spLocks noChangeShapeType="1"/>
              </p:cNvSpPr>
              <p:nvPr/>
            </p:nvSpPr>
            <p:spPr bwMode="auto">
              <a:xfrm flipV="1">
                <a:off x="4401" y="3465"/>
                <a:ext cx="48" cy="7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grpSp>
      </p:grpSp>
      <p:pic>
        <p:nvPicPr>
          <p:cNvPr id="37" name="Picture 36">
            <a:extLst>
              <a:ext uri="{FF2B5EF4-FFF2-40B4-BE49-F238E27FC236}">
                <a16:creationId xmlns:a16="http://schemas.microsoft.com/office/drawing/2014/main" id="{DDE6E663-819A-DD7B-5490-8214480B6E74}"/>
              </a:ext>
            </a:extLst>
          </p:cNvPr>
          <p:cNvPicPr>
            <a:picLocks noChangeAspect="1"/>
          </p:cNvPicPr>
          <p:nvPr/>
        </p:nvPicPr>
        <p:blipFill>
          <a:blip r:embed="rId15"/>
          <a:stretch>
            <a:fillRect/>
          </a:stretch>
        </p:blipFill>
        <p:spPr>
          <a:xfrm>
            <a:off x="30698" y="34673"/>
            <a:ext cx="1067059" cy="1165477"/>
          </a:xfrm>
          <a:prstGeom prst="rect">
            <a:avLst/>
          </a:prstGeom>
        </p:spPr>
      </p:pic>
      <p:grpSp>
        <p:nvGrpSpPr>
          <p:cNvPr id="38" name="Group 37">
            <a:extLst>
              <a:ext uri="{FF2B5EF4-FFF2-40B4-BE49-F238E27FC236}">
                <a16:creationId xmlns:a16="http://schemas.microsoft.com/office/drawing/2014/main" id="{03AA4A14-211E-C53F-D0BE-0CEAAB98CB56}"/>
              </a:ext>
            </a:extLst>
          </p:cNvPr>
          <p:cNvGrpSpPr/>
          <p:nvPr/>
        </p:nvGrpSpPr>
        <p:grpSpPr>
          <a:xfrm>
            <a:off x="557184" y="365879"/>
            <a:ext cx="52416" cy="456426"/>
            <a:chOff x="6832384" y="4936766"/>
            <a:chExt cx="45719" cy="371642"/>
          </a:xfrm>
        </p:grpSpPr>
        <p:sp>
          <p:nvSpPr>
            <p:cNvPr id="39" name="Arrow: Left 32">
              <a:extLst>
                <a:ext uri="{FF2B5EF4-FFF2-40B4-BE49-F238E27FC236}">
                  <a16:creationId xmlns:a16="http://schemas.microsoft.com/office/drawing/2014/main" id="{E5EDCE97-673B-6EAB-E399-EFF2090962AA}"/>
                </a:ext>
              </a:extLst>
            </p:cNvPr>
            <p:cNvSpPr/>
            <p:nvPr/>
          </p:nvSpPr>
          <p:spPr>
            <a:xfrm rot="5400000" flipV="1">
              <a:off x="6754966" y="5014184"/>
              <a:ext cx="200556" cy="45719"/>
            </a:xfrm>
            <a:prstGeom prst="leftArrow">
              <a:avLst/>
            </a:prstGeom>
            <a:solidFill>
              <a:sysClr val="windowText" lastClr="000000"/>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sp>
          <p:nvSpPr>
            <p:cNvPr id="40" name="Arrow: Left 33">
              <a:extLst>
                <a:ext uri="{FF2B5EF4-FFF2-40B4-BE49-F238E27FC236}">
                  <a16:creationId xmlns:a16="http://schemas.microsoft.com/office/drawing/2014/main" id="{B5059826-D00D-D0BC-E30C-ABFDFF2710CC}"/>
                </a:ext>
              </a:extLst>
            </p:cNvPr>
            <p:cNvSpPr/>
            <p:nvPr/>
          </p:nvSpPr>
          <p:spPr>
            <a:xfrm rot="16200000" flipV="1">
              <a:off x="6754966" y="5185270"/>
              <a:ext cx="200556" cy="45719"/>
            </a:xfrm>
            <a:prstGeom prst="leftArrow">
              <a:avLst/>
            </a:prstGeom>
            <a:solidFill>
              <a:sysClr val="windowText" lastClr="000000">
                <a:alpha val="0"/>
              </a:sysClr>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grpSp>
      <p:sp>
        <p:nvSpPr>
          <p:cNvPr id="41" name="Rectangle: Rounded Corners 34">
            <a:extLst>
              <a:ext uri="{FF2B5EF4-FFF2-40B4-BE49-F238E27FC236}">
                <a16:creationId xmlns:a16="http://schemas.microsoft.com/office/drawing/2014/main" id="{2B948F27-0865-54A8-5EB1-859C7379CEBF}"/>
              </a:ext>
            </a:extLst>
          </p:cNvPr>
          <p:cNvSpPr/>
          <p:nvPr/>
        </p:nvSpPr>
        <p:spPr>
          <a:xfrm>
            <a:off x="225921" y="505816"/>
            <a:ext cx="688266" cy="160428"/>
          </a:xfrm>
          <a:prstGeom prst="roundRect">
            <a:avLst/>
          </a:prstGeom>
          <a:solidFill>
            <a:srgbClr val="5B9BD5">
              <a:alpha val="89000"/>
            </a:srgbClr>
          </a:solidFill>
          <a:ln w="12700" cap="flat" cmpd="sng" algn="ctr">
            <a:noFill/>
            <a:prstDash val="solid"/>
            <a:miter lim="800000"/>
          </a:ln>
          <a:effectLst/>
        </p:spPr>
        <p:txBody>
          <a:bodyPr rtlCol="0" anchor="ctr"/>
          <a:lstStyle/>
          <a:p>
            <a:pPr algn="ctr" defTabSz="914377">
              <a:defRPr/>
            </a:pPr>
            <a:r>
              <a:rPr lang="en-US" sz="800" kern="0">
                <a:solidFill>
                  <a:prstClr val="white"/>
                </a:solidFill>
              </a:rPr>
              <a:t>15s bắt đầu</a:t>
            </a:r>
          </a:p>
        </p:txBody>
      </p:sp>
    </p:spTree>
    <p:extLst>
      <p:ext uri="{BB962C8B-B14F-4D97-AF65-F5344CB8AC3E}">
        <p14:creationId xmlns:p14="http://schemas.microsoft.com/office/powerpoint/2010/main" val="332077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par>
                                <p:cTn id="39" presetID="6" presetClass="entr" presetSubtype="16" fill="hold" grpId="1"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ircle(in)">
                                      <p:cBhvr>
                                        <p:cTn id="41" dur="2000"/>
                                        <p:tgtEl>
                                          <p:spTgt spid="41"/>
                                        </p:tgtEl>
                                      </p:cBhvr>
                                    </p:animEffect>
                                  </p:childTnLst>
                                </p:cTn>
                              </p:par>
                              <p:par>
                                <p:cTn id="42" presetID="6"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in)">
                                      <p:cBhvr>
                                        <p:cTn id="4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childTnLst>
                          </p:cTn>
                        </p:par>
                        <p:par>
                          <p:cTn id="54" fill="hold">
                            <p:stCondLst>
                              <p:cond delay="500"/>
                            </p:stCondLst>
                            <p:childTnLst>
                              <p:par>
                                <p:cTn id="55" presetID="1" presetClass="emph" presetSubtype="2" fill="hold" nodeType="afterEffect">
                                  <p:stCondLst>
                                    <p:cond delay="0"/>
                                  </p:stCondLst>
                                  <p:childTnLst>
                                    <p:animClr clrSpc="rgb" dir="cw">
                                      <p:cBhvr>
                                        <p:cTn id="56" dur="500" fill="hold"/>
                                        <p:tgtEl>
                                          <p:spTgt spid="19"/>
                                        </p:tgtEl>
                                        <p:attrNameLst>
                                          <p:attrName>fillcolor</p:attrName>
                                        </p:attrNameLst>
                                      </p:cBhvr>
                                      <p:to>
                                        <a:srgbClr val="FFFF00"/>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0"/>
                                        </p:tgtEl>
                                      </p:cBhvr>
                                    </p:animEffect>
                                    <p:animScale>
                                      <p:cBhvr>
                                        <p:cTn id="64" dur="250" autoRev="1" fill="hold"/>
                                        <p:tgtEl>
                                          <p:spTgt spid="2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500" fill="hold"/>
                                        <p:tgtEl>
                                          <p:spTgt spid="21"/>
                                        </p:tgtEl>
                                        <p:attrNameLst>
                                          <p:attrName>fillcolor</p:attrName>
                                        </p:attrNameLst>
                                      </p:cBhvr>
                                      <p:to>
                                        <a:srgbClr val="00B0F0"/>
                                      </p:to>
                                    </p:animClr>
                                    <p:set>
                                      <p:cBhvr>
                                        <p:cTn id="68" dur="500" fill="hold"/>
                                        <p:tgtEl>
                                          <p:spTgt spid="21"/>
                                        </p:tgtEl>
                                        <p:attrNameLst>
                                          <p:attrName>fill.type</p:attrName>
                                        </p:attrNameLst>
                                      </p:cBhvr>
                                      <p:to>
                                        <p:strVal val="solid"/>
                                      </p:to>
                                    </p:set>
                                    <p:set>
                                      <p:cBhvr>
                                        <p:cTn id="69" dur="500" fill="hold"/>
                                        <p:tgtEl>
                                          <p:spTgt spid="2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2"/>
                                        </p:tgtEl>
                                      </p:cBhvr>
                                    </p:animEffect>
                                    <p:animScale>
                                      <p:cBhvr>
                                        <p:cTn id="75" dur="250" autoRev="1" fill="hold"/>
                                        <p:tgtEl>
                                          <p:spTgt spid="22"/>
                                        </p:tgtEl>
                                      </p:cBhvr>
                                      <p:by x="105000" y="105000"/>
                                    </p:animScale>
                                  </p:childTnLst>
                                </p:cTn>
                              </p:par>
                            </p:childTnLst>
                          </p:cTn>
                        </p:par>
                        <p:par>
                          <p:cTn id="76" fill="hold">
                            <p:stCondLst>
                              <p:cond delay="500"/>
                            </p:stCondLst>
                            <p:childTnLst>
                              <p:par>
                                <p:cTn id="77" presetID="1" presetClass="emph" presetSubtype="2" fill="hold" nodeType="afterEffect">
                                  <p:stCondLst>
                                    <p:cond delay="0"/>
                                  </p:stCondLst>
                                  <p:childTnLst>
                                    <p:animClr clrSpc="rgb" dir="cw">
                                      <p:cBhvr>
                                        <p:cTn id="78" dur="500" fill="hold"/>
                                        <p:tgtEl>
                                          <p:spTgt spid="23"/>
                                        </p:tgtEl>
                                        <p:attrNameLst>
                                          <p:attrName>fillcolor</p:attrName>
                                        </p:attrNameLst>
                                      </p:cBhvr>
                                      <p:to>
                                        <a:srgbClr val="FFFF00"/>
                                      </p:to>
                                    </p:animClr>
                                    <p:set>
                                      <p:cBhvr>
                                        <p:cTn id="79" dur="500" fill="hold"/>
                                        <p:tgtEl>
                                          <p:spTgt spid="23"/>
                                        </p:tgtEl>
                                        <p:attrNameLst>
                                          <p:attrName>fill.type</p:attrName>
                                        </p:attrNameLst>
                                      </p:cBhvr>
                                      <p:to>
                                        <p:strVal val="solid"/>
                                      </p:to>
                                    </p:set>
                                    <p:set>
                                      <p:cBhvr>
                                        <p:cTn id="80" dur="500" fill="hold"/>
                                        <p:tgtEl>
                                          <p:spTgt spid="2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4"/>
                                        </p:tgtEl>
                                      </p:cBhvr>
                                    </p:animEffect>
                                    <p:animScale>
                                      <p:cBhvr>
                                        <p:cTn id="86" dur="250" autoRev="1" fill="hold"/>
                                        <p:tgtEl>
                                          <p:spTgt spid="24"/>
                                        </p:tgtEl>
                                      </p:cBhvr>
                                      <p:by x="105000" y="105000"/>
                                    </p:animScale>
                                  </p:childTnLst>
                                </p:cTn>
                              </p:par>
                            </p:childTnLst>
                          </p:cTn>
                        </p:par>
                        <p:par>
                          <p:cTn id="87" fill="hold">
                            <p:stCondLst>
                              <p:cond delay="500"/>
                            </p:stCondLst>
                            <p:childTnLst>
                              <p:par>
                                <p:cTn id="88" presetID="1" presetClass="emph" presetSubtype="2" fill="hold" nodeType="afterEffect">
                                  <p:stCondLst>
                                    <p:cond delay="0"/>
                                  </p:stCondLst>
                                  <p:childTnLst>
                                    <p:animClr clrSpc="rgb" dir="cw">
                                      <p:cBhvr>
                                        <p:cTn id="89" dur="500" fill="hold"/>
                                        <p:tgtEl>
                                          <p:spTgt spid="25"/>
                                        </p:tgtEl>
                                        <p:attrNameLst>
                                          <p:attrName>fillcolor</p:attrName>
                                        </p:attrNameLst>
                                      </p:cBhvr>
                                      <p:to>
                                        <a:srgbClr val="FFFF00"/>
                                      </p:to>
                                    </p:animClr>
                                    <p:set>
                                      <p:cBhvr>
                                        <p:cTn id="90" dur="500" fill="hold"/>
                                        <p:tgtEl>
                                          <p:spTgt spid="25"/>
                                        </p:tgtEl>
                                        <p:attrNameLst>
                                          <p:attrName>fill.type</p:attrName>
                                        </p:attrNameLst>
                                      </p:cBhvr>
                                      <p:to>
                                        <p:strVal val="solid"/>
                                      </p:to>
                                    </p:set>
                                    <p:set>
                                      <p:cBhvr>
                                        <p:cTn id="91" dur="500" fill="hold"/>
                                        <p:tgtEl>
                                          <p:spTgt spid="2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41"/>
                    </p:tgtEl>
                  </p:cond>
                </p:stCondLst>
                <p:endSync evt="end" delay="0">
                  <p:rtn val="all"/>
                </p:endSync>
                <p:childTnLst>
                  <p:par>
                    <p:cTn id="93" fill="hold">
                      <p:stCondLst>
                        <p:cond delay="0"/>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41"/>
                                        </p:tgtEl>
                                      </p:cBhvr>
                                    </p:animEffect>
                                    <p:set>
                                      <p:cBhvr>
                                        <p:cTn id="97" dur="1" fill="hold">
                                          <p:stCondLst>
                                            <p:cond delay="1999"/>
                                          </p:stCondLst>
                                        </p:cTn>
                                        <p:tgtEl>
                                          <p:spTgt spid="41"/>
                                        </p:tgtEl>
                                        <p:attrNameLst>
                                          <p:attrName>style.visibility</p:attrName>
                                        </p:attrNameLst>
                                      </p:cBhvr>
                                      <p:to>
                                        <p:strVal val="hidden"/>
                                      </p:to>
                                    </p:set>
                                  </p:childTnLst>
                                </p:cTn>
                              </p:par>
                              <p:par>
                                <p:cTn id="98" presetID="8" presetClass="emph" presetSubtype="0" fill="hold" nodeType="withEffect">
                                  <p:stCondLst>
                                    <p:cond delay="0"/>
                                  </p:stCondLst>
                                  <p:childTnLst>
                                    <p:animRot by="21600000">
                                      <p:cBhvr>
                                        <p:cTn id="99" dur="15000" fill="hold"/>
                                        <p:tgtEl>
                                          <p:spTgt spid="38"/>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5" name="15s.wav"/>
                                        </p:tgtEl>
                                      </p:cMediaNode>
                                    </p:audio>
                                  </p:subTnLst>
                                </p:cTn>
                              </p:par>
                            </p:childTnLst>
                          </p:cTn>
                        </p:par>
                      </p:childTnLst>
                    </p:cTn>
                  </p:par>
                </p:childTnLst>
              </p:cTn>
              <p:nextCondLst>
                <p:cond evt="onClick" delay="0">
                  <p:tgtEl>
                    <p:spTgt spid="41"/>
                  </p:tgtEl>
                </p:cond>
              </p:nextCondLst>
            </p:seq>
          </p:childTnLst>
        </p:cTn>
      </p:par>
    </p:tnLst>
    <p:bldLst>
      <p:bldP spid="8" grpId="0" animBg="1"/>
      <p:bldP spid="19" grpId="0" animBg="1"/>
      <p:bldP spid="21" grpId="0" animBg="1"/>
      <p:bldP spid="23" grpId="0" animBg="1"/>
      <p:bldP spid="25" grpId="0" animBg="1"/>
      <p:bldP spid="41" grpId="0" animBg="1"/>
      <p:bldP spid="4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E30F87-AC3B-464A-ACE1-7680D91165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p:nvPr/>
            </p:nvSpPr>
            <p:spPr>
              <a:xfrm>
                <a:off x="1336528" y="13117"/>
                <a:ext cx="5880259" cy="220074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prstClr val="white"/>
                    </a:solidFill>
                    <a:latin typeface="Times New Roman" panose="02020603050405020304" pitchFamily="18" charset="0"/>
                    <a:cs typeface="Times New Roman" panose="02020603050405020304" pitchFamily="18" charset="0"/>
                  </a:rPr>
                  <a:t>Trong </a:t>
                </a:r>
                <a:r>
                  <a:rPr lang="en-US" sz="2400" b="1" dirty="0" err="1">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vẽ</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bên</a:t>
                </a:r>
                <a:r>
                  <a:rPr lang="en-US" sz="2400" b="1">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solidFill>
                          <a:prstClr val="white"/>
                        </a:solidFill>
                        <a:latin typeface="Cambria Math" panose="02040503050406030204" pitchFamily="18" charset="0"/>
                        <a:cs typeface="Times New Roman" panose="02020603050405020304" pitchFamily="18" charset="0"/>
                      </a:rPr>
                      <m:t>𝒄𝒐𝒔</m:t>
                    </m:r>
                    <m:r>
                      <a:rPr lang="en-US" sz="2400" b="1" i="1" smtClean="0">
                        <a:solidFill>
                          <a:prstClr val="white"/>
                        </a:solidFill>
                        <a:latin typeface="Cambria Math" panose="02040503050406030204" pitchFamily="18" charset="0"/>
                        <a:cs typeface="Times New Roman" panose="02020603050405020304" pitchFamily="18" charset="0"/>
                      </a:rPr>
                      <m:t>𝟑𝟎</m:t>
                    </m:r>
                    <m:r>
                      <a:rPr lang="en-US" sz="2400" b="1" i="1" smtClean="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prstClr val="white"/>
                        </a:solidFill>
                        <a:latin typeface="Cambria Math" panose="02040503050406030204" pitchFamily="18" charset="0"/>
                        <a:cs typeface="Times New Roman" panose="02020603050405020304" pitchFamily="18" charset="0"/>
                      </a:rPr>
                      <m:t> </m:t>
                    </m:r>
                  </m:oMath>
                </a14:m>
                <a:r>
                  <a:rPr lang="en-US" sz="2400" b="1">
                    <a:solidFill>
                      <a:prstClr val="white"/>
                    </a:solidFill>
                    <a:latin typeface="Times New Roman" panose="02020603050405020304" pitchFamily="18" charset="0"/>
                    <a:cs typeface="Times New Roman" panose="02020603050405020304" pitchFamily="18" charset="0"/>
                  </a:rPr>
                  <a:t>bằng</a:t>
                </a:r>
                <a:r>
                  <a:rPr lang="en-US" sz="2400" b="1" dirty="0">
                    <a:solidFill>
                      <a:prstClr val="white"/>
                    </a:solidFill>
                    <a:latin typeface="Times New Roman" panose="02020603050405020304" pitchFamily="18" charset="0"/>
                    <a:cs typeface="Times New Roman" panose="02020603050405020304" pitchFamily="18" charset="0"/>
                  </a:rPr>
                  <a:t>:</a:t>
                </a:r>
              </a:p>
              <a:p>
                <a:pPr>
                  <a:defRPr/>
                </a:pPr>
                <a:endParaRPr lang="en-US" sz="2400" b="1" dirty="0">
                  <a:solidFill>
                    <a:prstClr val="white"/>
                  </a:solidFill>
                  <a:latin typeface="Times New Roman" panose="02020603050405020304" pitchFamily="18" charset="0"/>
                  <a:cs typeface="Times New Roman" panose="02020603050405020304" pitchFamily="18" charset="0"/>
                </a:endParaRPr>
              </a:p>
              <a:p>
                <a:pPr>
                  <a:defRPr/>
                </a:pPr>
                <a:endParaRPr lang="en-US" sz="2400" b="1" dirty="0">
                  <a:solidFill>
                    <a:prstClr val="white"/>
                  </a:solidFill>
                  <a:latin typeface="Times New Roman" panose="02020603050405020304" pitchFamily="18" charset="0"/>
                  <a:cs typeface="Times New Roman" panose="02020603050405020304" pitchFamily="18" charset="0"/>
                </a:endParaRPr>
              </a:p>
              <a:p>
                <a:pPr>
                  <a:defRPr/>
                </a:pPr>
                <a:endParaRPr lang="en-US" sz="2400" b="1" dirty="0">
                  <a:solidFill>
                    <a:prstClr val="white"/>
                  </a:solidFill>
                  <a:latin typeface="Times New Roman" panose="02020603050405020304" pitchFamily="18" charset="0"/>
                  <a:cs typeface="Times New Roman" panose="02020603050405020304" pitchFamily="18" charset="0"/>
                </a:endParaRPr>
              </a:p>
              <a:p>
                <a:pPr>
                  <a:defRPr/>
                </a:pPr>
                <a:endParaRPr lang="en-US" sz="24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336528" y="13117"/>
                <a:ext cx="5880259" cy="2200748"/>
              </a:xfrm>
              <a:prstGeom prst="wedgeRoundRectCallout">
                <a:avLst>
                  <a:gd name="adj1" fmla="val 62786"/>
                  <a:gd name="adj2" fmla="val 8254"/>
                  <a:gd name="adj3" fmla="val 16667"/>
                </a:avLst>
              </a:prstGeom>
              <a:blipFill>
                <a:blip r:embed="rId9"/>
                <a:stretch>
                  <a:fillRect/>
                </a:stretch>
              </a:blipFill>
              <a:ln>
                <a:noFill/>
              </a:ln>
            </p:spPr>
            <p:txBody>
              <a:bodyPr/>
              <a:lstStyle/>
              <a:p>
                <a:r>
                  <a:rPr lang="en-US">
                    <a:noFill/>
                  </a:rPr>
                  <a:t> </a:t>
                </a:r>
              </a:p>
            </p:txBody>
          </p:sp>
        </mc:Fallback>
      </mc:AlternateContent>
      <p:pic>
        <p:nvPicPr>
          <p:cNvPr id="17" name="Picture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5AB01C-ECF4-4CC5-B79D-24017FBE3B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mc:AlternateContent xmlns:mc="http://schemas.openxmlformats.org/markup-compatibility/2006" xmlns:a14="http://schemas.microsoft.com/office/drawing/2010/main">
        <mc:Choice Requires="a14">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2</m:t>
                        </m:r>
                        <m:r>
                          <a:rPr lang="en-US" sz="2400" i="1">
                            <a:solidFill>
                              <a:srgbClr val="002060"/>
                            </a:solidFill>
                            <a:latin typeface="Cambria Math" panose="02040503050406030204" pitchFamily="18" charset="0"/>
                            <a:cs typeface="Times New Roman" panose="02020603050405020304" pitchFamily="18" charset="0"/>
                          </a:rPr>
                          <m:t>𝑎</m:t>
                        </m:r>
                      </m:num>
                      <m:den>
                        <m:rad>
                          <m:radPr>
                            <m:degHide m:val="on"/>
                            <m:ctrlPr>
                              <a:rPr lang="en-US" sz="2400" i="1">
                                <a:solidFill>
                                  <a:srgbClr val="002060"/>
                                </a:solidFill>
                                <a:latin typeface="Cambria Math" panose="02040503050406030204" pitchFamily="18" charset="0"/>
                                <a:cs typeface="Times New Roman" panose="02020603050405020304" pitchFamily="18" charset="0"/>
                              </a:rPr>
                            </m:ctrlPr>
                          </m:radPr>
                          <m:deg/>
                          <m:e>
                            <m:r>
                              <a:rPr lang="en-US" sz="2400" i="1">
                                <a:solidFill>
                                  <a:srgbClr val="002060"/>
                                </a:solidFill>
                                <a:latin typeface="Cambria Math" panose="02040503050406030204" pitchFamily="18" charset="0"/>
                                <a:cs typeface="Times New Roman" panose="02020603050405020304" pitchFamily="18" charset="0"/>
                              </a:rPr>
                              <m:t>3</m:t>
                            </m:r>
                          </m:e>
                        </m:rad>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296212" y="4293048"/>
                <a:ext cx="2080634" cy="631372"/>
              </a:xfrm>
              <a:prstGeom prst="roundRect">
                <a:avLst/>
              </a:prstGeom>
              <a:blipFill>
                <a:blip r:embed="rId11"/>
                <a:stretch>
                  <a:fillRect l="-3226" b="-5769"/>
                </a:stretch>
              </a:blipFill>
              <a:ln>
                <a:noFill/>
              </a:ln>
            </p:spPr>
            <p:txBody>
              <a:bodyPr/>
              <a:lstStyle/>
              <a:p>
                <a:r>
                  <a:rPr lang="en-US">
                    <a:noFill/>
                  </a:rPr>
                  <a:t> </a:t>
                </a:r>
              </a:p>
            </p:txBody>
          </p:sp>
        </mc:Fallback>
      </mc:AlternateContent>
      <p:pic>
        <p:nvPicPr>
          <p:cNvPr id="20" name="Picture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2065B4-32D5-4275-B2C9-8B5FF2ACC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6384" y="2022808"/>
            <a:ext cx="2200752" cy="2200752"/>
          </a:xfrm>
          <a:prstGeom prst="rect">
            <a:avLst/>
          </a:prstGeom>
        </p:spPr>
      </p:pic>
      <mc:AlternateContent xmlns:mc="http://schemas.openxmlformats.org/markup-compatibility/2006" xmlns:a14="http://schemas.microsoft.com/office/drawing/2010/main">
        <mc:Choice Requires="a14">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p:nvPr/>
            </p:nvSpPr>
            <p:spPr>
              <a:xfrm>
                <a:off x="6827214" y="4252674"/>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D</a:t>
                </a:r>
                <a:r>
                  <a:rPr lang="en-US" sz="24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400" i="1">
                            <a:solidFill>
                              <a:srgbClr val="002060"/>
                            </a:solidFill>
                            <a:latin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cs typeface="Times New Roman" panose="02020603050405020304" pitchFamily="18" charset="0"/>
                          </a:rPr>
                          <m:t>1</m:t>
                        </m:r>
                      </m:num>
                      <m:den>
                        <m:r>
                          <a:rPr lang="en-US" sz="2400" i="1">
                            <a:solidFill>
                              <a:srgbClr val="002060"/>
                            </a:solidFill>
                            <a:latin typeface="Cambria Math" panose="02040503050406030204" pitchFamily="18" charset="0"/>
                            <a:cs typeface="Times New Roman" panose="02020603050405020304" pitchFamily="18" charset="0"/>
                          </a:rPr>
                          <m:t>2</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6827214" y="4252674"/>
                <a:ext cx="2080634" cy="631372"/>
              </a:xfrm>
              <a:prstGeom prst="roundRect">
                <a:avLst/>
              </a:prstGeom>
              <a:blipFill>
                <a:blip r:embed="rId12"/>
                <a:stretch>
                  <a:fillRect l="-2933" b="-8738"/>
                </a:stretch>
              </a:blipFill>
              <a:ln>
                <a:noFill/>
              </a:ln>
            </p:spPr>
            <p:txBody>
              <a:bodyPr/>
              <a:lstStyle/>
              <a:p>
                <a:r>
                  <a:rPr lang="en-US">
                    <a:noFill/>
                  </a:rPr>
                  <a:t> </a:t>
                </a:r>
              </a:p>
            </p:txBody>
          </p:sp>
        </mc:Fallback>
      </mc:AlternateContent>
      <p:pic>
        <p:nvPicPr>
          <p:cNvPr id="22" name="Picture 2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9116D89-5671-4377-A980-517B605BE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mc:AlternateContent xmlns:mc="http://schemas.openxmlformats.org/markup-compatibility/2006" xmlns:a14="http://schemas.microsoft.com/office/drawing/2010/main">
        <mc:Choice Requires="a14">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p:nvPr/>
            </p:nvSpPr>
            <p:spPr>
              <a:xfrm>
                <a:off x="4689310" y="4274772"/>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cs typeface="Times New Roman" panose="02020603050405020304" pitchFamily="18" charset="0"/>
                          </a:rPr>
                          <m:t>1</m:t>
                        </m:r>
                      </m:num>
                      <m:den>
                        <m:rad>
                          <m:radPr>
                            <m:degHide m:val="on"/>
                            <m:ctrlPr>
                              <a:rPr lang="en-US" sz="2100" i="1">
                                <a:solidFill>
                                  <a:srgbClr val="002060"/>
                                </a:solidFill>
                                <a:latin typeface="Cambria Math" panose="02040503050406030204" pitchFamily="18" charset="0"/>
                                <a:cs typeface="Times New Roman" panose="02020603050405020304" pitchFamily="18" charset="0"/>
                              </a:rPr>
                            </m:ctrlPr>
                          </m:radPr>
                          <m:deg/>
                          <m:e>
                            <m:r>
                              <a:rPr lang="en-US" sz="2100" i="1">
                                <a:solidFill>
                                  <a:srgbClr val="002060"/>
                                </a:solidFill>
                                <a:latin typeface="Cambria Math" panose="02040503050406030204" pitchFamily="18" charset="0"/>
                                <a:cs typeface="Times New Roman" panose="02020603050405020304" pitchFamily="18" charset="0"/>
                              </a:rPr>
                              <m:t>3</m:t>
                            </m:r>
                          </m:e>
                        </m:rad>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4689310" y="4274772"/>
                <a:ext cx="2080634" cy="631372"/>
              </a:xfrm>
              <a:prstGeom prst="roundRect">
                <a:avLst/>
              </a:prstGeom>
              <a:blipFill>
                <a:blip r:embed="rId13"/>
                <a:stretch>
                  <a:fillRect l="-2047"/>
                </a:stretch>
              </a:blipFill>
              <a:ln>
                <a:noFill/>
              </a:ln>
            </p:spPr>
            <p:txBody>
              <a:bodyPr/>
              <a:lstStyle/>
              <a:p>
                <a:r>
                  <a:rPr lang="en-US">
                    <a:noFill/>
                  </a:rPr>
                  <a:t> </a:t>
                </a:r>
              </a:p>
            </p:txBody>
          </p:sp>
        </mc:Fallback>
      </mc:AlternateContent>
      <p:pic>
        <p:nvPicPr>
          <p:cNvPr id="24" name="Picture 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D199BEE-8167-419B-B668-203E8A2CC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374" y="2146356"/>
            <a:ext cx="2200752" cy="2200752"/>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2518712" y="4270721"/>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B</a:t>
                </a:r>
                <a:r>
                  <a:rPr lang="en-US" sz="210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100" i="1">
                            <a:solidFill>
                              <a:srgbClr val="002060"/>
                            </a:solidFill>
                            <a:latin typeface="Cambria Math" panose="02040503050406030204" pitchFamily="18" charset="0"/>
                            <a:cs typeface="Times New Roman" panose="02020603050405020304" pitchFamily="18" charset="0"/>
                          </a:rPr>
                        </m:ctrlPr>
                      </m:fPr>
                      <m:num>
                        <m:rad>
                          <m:radPr>
                            <m:degHide m:val="on"/>
                            <m:ctrlPr>
                              <a:rPr lang="en-US" sz="2100" i="1">
                                <a:solidFill>
                                  <a:srgbClr val="002060"/>
                                </a:solidFill>
                                <a:latin typeface="Cambria Math" panose="02040503050406030204" pitchFamily="18" charset="0"/>
                                <a:cs typeface="Times New Roman" panose="02020603050405020304" pitchFamily="18" charset="0"/>
                              </a:rPr>
                            </m:ctrlPr>
                          </m:radPr>
                          <m:deg/>
                          <m:e>
                            <m:r>
                              <a:rPr lang="en-US" sz="2100" i="1">
                                <a:solidFill>
                                  <a:srgbClr val="002060"/>
                                </a:solidFill>
                                <a:latin typeface="Cambria Math" panose="02040503050406030204" pitchFamily="18" charset="0"/>
                                <a:cs typeface="Times New Roman" panose="02020603050405020304" pitchFamily="18" charset="0"/>
                              </a:rPr>
                              <m:t>3</m:t>
                            </m:r>
                          </m:e>
                        </m:rad>
                      </m:num>
                      <m:den>
                        <m:r>
                          <a:rPr lang="en-US" sz="2100" i="1">
                            <a:solidFill>
                              <a:srgbClr val="002060"/>
                            </a:solidFill>
                            <a:latin typeface="Cambria Math" panose="02040503050406030204" pitchFamily="18" charset="0"/>
                            <a:cs typeface="Times New Roman" panose="02020603050405020304" pitchFamily="18" charset="0"/>
                          </a:rPr>
                          <m:t>2</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a:extLst>
                  <a:ext uri="{FF2B5EF4-FFF2-40B4-BE49-F238E27FC236}">
                    <a16:creationId xmlns="" xmlns:a16="http://schemas.microsoft.com/office/drawing/2014/main" xmlns:a14="http://schemas.microsoft.com/office/drawing/2010/main" id="{00BEFBB1-525B-415D-8E45-ADCB8FD217EA}"/>
                  </a:ext>
                </a:extLst>
              </p:cNvPr>
              <p:cNvSpPr>
                <a:spLocks noRot="1" noChangeAspect="1" noMove="1" noResize="1" noEditPoints="1" noAdjustHandles="1" noChangeArrowheads="1" noChangeShapeType="1" noTextEdit="1"/>
              </p:cNvSpPr>
              <p:nvPr/>
            </p:nvSpPr>
            <p:spPr>
              <a:xfrm>
                <a:off x="2518712" y="4270721"/>
                <a:ext cx="2080634" cy="631372"/>
              </a:xfrm>
              <a:prstGeom prst="roundRect">
                <a:avLst/>
              </a:prstGeom>
              <a:blipFill rotWithShape="0">
                <a:blip r:embed="rId14"/>
                <a:stretch>
                  <a:fillRect l="-2053" b="-6796"/>
                </a:stretch>
              </a:blipFill>
              <a:ln>
                <a:noFill/>
              </a:ln>
            </p:spPr>
            <p:txBody>
              <a:bodyPr/>
              <a:lstStyle/>
              <a:p>
                <a:r>
                  <a:rPr lang="en-US">
                    <a:noFill/>
                  </a:rPr>
                  <a:t> </a:t>
                </a:r>
              </a:p>
            </p:txBody>
          </p:sp>
        </mc:Fallback>
      </mc:AlternateContent>
      <p:grpSp>
        <p:nvGrpSpPr>
          <p:cNvPr id="37" name="Group 50">
            <a:extLst>
              <a:ext uri="{FF2B5EF4-FFF2-40B4-BE49-F238E27FC236}">
                <a16:creationId xmlns:a16="http://schemas.microsoft.com/office/drawing/2014/main" id="{4F43B083-2A2E-4743-A06F-0E349D3F7222}"/>
              </a:ext>
            </a:extLst>
          </p:cNvPr>
          <p:cNvGrpSpPr>
            <a:grpSpLocks/>
          </p:cNvGrpSpPr>
          <p:nvPr/>
        </p:nvGrpSpPr>
        <p:grpSpPr bwMode="auto">
          <a:xfrm>
            <a:off x="2914084" y="610540"/>
            <a:ext cx="2765822" cy="1626393"/>
            <a:chOff x="3373" y="1354"/>
            <a:chExt cx="2323" cy="1366"/>
          </a:xfrm>
        </p:grpSpPr>
        <p:grpSp>
          <p:nvGrpSpPr>
            <p:cNvPr id="38" name="Group 51">
              <a:extLst>
                <a:ext uri="{FF2B5EF4-FFF2-40B4-BE49-F238E27FC236}">
                  <a16:creationId xmlns:a16="http://schemas.microsoft.com/office/drawing/2014/main" id="{49FDF5DC-FEF2-40BC-BEEE-8FB3D8068BD4}"/>
                </a:ext>
              </a:extLst>
            </p:cNvPr>
            <p:cNvGrpSpPr>
              <a:grpSpLocks/>
            </p:cNvGrpSpPr>
            <p:nvPr/>
          </p:nvGrpSpPr>
          <p:grpSpPr bwMode="auto">
            <a:xfrm>
              <a:off x="3591" y="2067"/>
              <a:ext cx="577" cy="310"/>
              <a:chOff x="3591" y="2067"/>
              <a:chExt cx="577" cy="310"/>
            </a:xfrm>
          </p:grpSpPr>
          <p:sp>
            <p:nvSpPr>
              <p:cNvPr id="53" name="Arc 52">
                <a:extLst>
                  <a:ext uri="{FF2B5EF4-FFF2-40B4-BE49-F238E27FC236}">
                    <a16:creationId xmlns:a16="http://schemas.microsoft.com/office/drawing/2014/main" id="{733941E2-D6C3-4958-877E-85DF3E75851D}"/>
                  </a:ext>
                </a:extLst>
              </p:cNvPr>
              <p:cNvSpPr>
                <a:spLocks/>
              </p:cNvSpPr>
              <p:nvPr/>
            </p:nvSpPr>
            <p:spPr bwMode="auto">
              <a:xfrm rot="22657738">
                <a:off x="3591" y="2174"/>
                <a:ext cx="138" cy="173"/>
              </a:xfrm>
              <a:custGeom>
                <a:avLst/>
                <a:gdLst>
                  <a:gd name="G0" fmla="+- 1635 0 0"/>
                  <a:gd name="G1" fmla="+- 21600 0 0"/>
                  <a:gd name="G2" fmla="+- 21600 0 0"/>
                  <a:gd name="T0" fmla="*/ 0 w 23125"/>
                  <a:gd name="T1" fmla="*/ 62 h 21600"/>
                  <a:gd name="T2" fmla="*/ 23125 w 23125"/>
                  <a:gd name="T3" fmla="*/ 19426 h 21600"/>
                  <a:gd name="T4" fmla="*/ 1635 w 23125"/>
                  <a:gd name="T5" fmla="*/ 21600 h 21600"/>
                </a:gdLst>
                <a:ahLst/>
                <a:cxnLst>
                  <a:cxn ang="0">
                    <a:pos x="T0" y="T1"/>
                  </a:cxn>
                  <a:cxn ang="0">
                    <a:pos x="T2" y="T3"/>
                  </a:cxn>
                  <a:cxn ang="0">
                    <a:pos x="T4" y="T5"/>
                  </a:cxn>
                </a:cxnLst>
                <a:rect l="0" t="0" r="r" b="b"/>
                <a:pathLst>
                  <a:path w="23125" h="21600" fill="none" extrusionOk="0">
                    <a:moveTo>
                      <a:pt x="-1" y="61"/>
                    </a:moveTo>
                    <a:cubicBezTo>
                      <a:pt x="544" y="20"/>
                      <a:pt x="1089" y="-1"/>
                      <a:pt x="1635" y="0"/>
                    </a:cubicBezTo>
                    <a:cubicBezTo>
                      <a:pt x="12722" y="0"/>
                      <a:pt x="22009" y="8394"/>
                      <a:pt x="23125" y="19425"/>
                    </a:cubicBezTo>
                  </a:path>
                  <a:path w="23125" h="21600" stroke="0" extrusionOk="0">
                    <a:moveTo>
                      <a:pt x="-1" y="61"/>
                    </a:moveTo>
                    <a:cubicBezTo>
                      <a:pt x="544" y="20"/>
                      <a:pt x="1089" y="-1"/>
                      <a:pt x="1635" y="0"/>
                    </a:cubicBezTo>
                    <a:cubicBezTo>
                      <a:pt x="12722" y="0"/>
                      <a:pt x="22009" y="8394"/>
                      <a:pt x="23125" y="19425"/>
                    </a:cubicBezTo>
                    <a:lnTo>
                      <a:pt x="1635" y="21600"/>
                    </a:lnTo>
                    <a:close/>
                  </a:path>
                </a:pathLst>
              </a:custGeom>
              <a:noFill/>
              <a:ln w="19050">
                <a:solidFill>
                  <a:schemeClr val="tx1"/>
                </a:solidFill>
                <a:round/>
                <a:headEnd/>
                <a:tailEnd/>
              </a:ln>
              <a:effectLst/>
            </p:spPr>
            <p:txBody>
              <a:bodyPr wrap="none" anchor="ctr"/>
              <a:lstStyle/>
              <a:p>
                <a:pPr algn="ctr">
                  <a:defRPr/>
                </a:pPr>
                <a:endParaRPr lang="en-US" sz="1350">
                  <a:solidFill>
                    <a:prstClr val="black"/>
                  </a:solidFill>
                  <a:effectLst>
                    <a:outerShdw blurRad="38100" dist="38100" dir="2700000" algn="tl">
                      <a:srgbClr val="C0C0C0"/>
                    </a:outerShdw>
                  </a:effectLst>
                </a:endParaRPr>
              </a:p>
            </p:txBody>
          </p:sp>
          <p:sp>
            <p:nvSpPr>
              <p:cNvPr id="54" name="Text Box 53">
                <a:extLst>
                  <a:ext uri="{FF2B5EF4-FFF2-40B4-BE49-F238E27FC236}">
                    <a16:creationId xmlns:a16="http://schemas.microsoft.com/office/drawing/2014/main" id="{32EA327D-0EEC-4823-9084-7118CAC86FD5}"/>
                  </a:ext>
                </a:extLst>
              </p:cNvPr>
              <p:cNvSpPr txBox="1">
                <a:spLocks noChangeArrowheads="1"/>
              </p:cNvSpPr>
              <p:nvPr/>
            </p:nvSpPr>
            <p:spPr bwMode="auto">
              <a:xfrm>
                <a:off x="3684" y="2067"/>
                <a:ext cx="484" cy="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1800" dirty="0">
                    <a:solidFill>
                      <a:prstClr val="black"/>
                    </a:solidFill>
                    <a:latin typeface="VNI-Times" pitchFamily="2" charset="0"/>
                    <a:sym typeface="Symbol" panose="05050102010706020507" pitchFamily="18" charset="2"/>
                  </a:rPr>
                  <a:t>30</a:t>
                </a:r>
              </a:p>
            </p:txBody>
          </p:sp>
        </p:grpSp>
        <p:sp>
          <p:nvSpPr>
            <p:cNvPr id="39" name="Text Box 54">
              <a:extLst>
                <a:ext uri="{FF2B5EF4-FFF2-40B4-BE49-F238E27FC236}">
                  <a16:creationId xmlns:a16="http://schemas.microsoft.com/office/drawing/2014/main" id="{486CC781-DABB-4BD4-9DEE-C78430E93612}"/>
                </a:ext>
              </a:extLst>
            </p:cNvPr>
            <p:cNvSpPr txBox="1">
              <a:spLocks noChangeArrowheads="1"/>
            </p:cNvSpPr>
            <p:nvPr/>
          </p:nvSpPr>
          <p:spPr bwMode="auto">
            <a:xfrm>
              <a:off x="3821" y="1478"/>
              <a:ext cx="384"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250" b="1" i="1">
                  <a:solidFill>
                    <a:prstClr val="black"/>
                  </a:solidFill>
                  <a:latin typeface="VNI-Times" pitchFamily="2" charset="0"/>
                </a:rPr>
                <a:t>a</a:t>
              </a:r>
            </a:p>
          </p:txBody>
        </p:sp>
        <p:grpSp>
          <p:nvGrpSpPr>
            <p:cNvPr id="40" name="Group 55">
              <a:extLst>
                <a:ext uri="{FF2B5EF4-FFF2-40B4-BE49-F238E27FC236}">
                  <a16:creationId xmlns:a16="http://schemas.microsoft.com/office/drawing/2014/main" id="{13F1E2D3-2754-4CB0-B091-44F192D5E9F3}"/>
                </a:ext>
              </a:extLst>
            </p:cNvPr>
            <p:cNvGrpSpPr>
              <a:grpSpLocks/>
            </p:cNvGrpSpPr>
            <p:nvPr/>
          </p:nvGrpSpPr>
          <p:grpSpPr bwMode="auto">
            <a:xfrm>
              <a:off x="3373" y="1354"/>
              <a:ext cx="2006" cy="989"/>
              <a:chOff x="1392" y="1296"/>
              <a:chExt cx="2592" cy="1248"/>
            </a:xfrm>
          </p:grpSpPr>
          <p:sp>
            <p:nvSpPr>
              <p:cNvPr id="48" name="Line 56">
                <a:extLst>
                  <a:ext uri="{FF2B5EF4-FFF2-40B4-BE49-F238E27FC236}">
                    <a16:creationId xmlns:a16="http://schemas.microsoft.com/office/drawing/2014/main" id="{13CA1389-EDD0-4F95-99DA-DC766704C47B}"/>
                  </a:ext>
                </a:extLst>
              </p:cNvPr>
              <p:cNvSpPr>
                <a:spLocks noChangeShapeType="1"/>
              </p:cNvSpPr>
              <p:nvPr/>
            </p:nvSpPr>
            <p:spPr bwMode="auto">
              <a:xfrm flipV="1">
                <a:off x="1392" y="1296"/>
                <a:ext cx="1680" cy="12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49" name="Line 57">
                <a:extLst>
                  <a:ext uri="{FF2B5EF4-FFF2-40B4-BE49-F238E27FC236}">
                    <a16:creationId xmlns:a16="http://schemas.microsoft.com/office/drawing/2014/main" id="{AC6BE4A6-1FF0-4573-BE84-D2172A5765C0}"/>
                  </a:ext>
                </a:extLst>
              </p:cNvPr>
              <p:cNvSpPr>
                <a:spLocks noChangeShapeType="1"/>
              </p:cNvSpPr>
              <p:nvPr/>
            </p:nvSpPr>
            <p:spPr bwMode="auto">
              <a:xfrm>
                <a:off x="3072" y="1296"/>
                <a:ext cx="912" cy="12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50" name="Line 58">
                <a:extLst>
                  <a:ext uri="{FF2B5EF4-FFF2-40B4-BE49-F238E27FC236}">
                    <a16:creationId xmlns:a16="http://schemas.microsoft.com/office/drawing/2014/main" id="{C47D4776-B014-44AE-B973-E9278F49579C}"/>
                  </a:ext>
                </a:extLst>
              </p:cNvPr>
              <p:cNvSpPr>
                <a:spLocks noChangeShapeType="1"/>
              </p:cNvSpPr>
              <p:nvPr/>
            </p:nvSpPr>
            <p:spPr bwMode="auto">
              <a:xfrm flipH="1">
                <a:off x="1392" y="2544"/>
                <a:ext cx="25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51" name="Line 59">
                <a:extLst>
                  <a:ext uri="{FF2B5EF4-FFF2-40B4-BE49-F238E27FC236}">
                    <a16:creationId xmlns:a16="http://schemas.microsoft.com/office/drawing/2014/main" id="{5F66895E-0B1F-4E1D-BBC8-8077E01382BB}"/>
                  </a:ext>
                </a:extLst>
              </p:cNvPr>
              <p:cNvSpPr>
                <a:spLocks noChangeShapeType="1"/>
              </p:cNvSpPr>
              <p:nvPr/>
            </p:nvSpPr>
            <p:spPr bwMode="auto">
              <a:xfrm>
                <a:off x="2970" y="1368"/>
                <a:ext cx="78" cy="10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52" name="Line 60">
                <a:extLst>
                  <a:ext uri="{FF2B5EF4-FFF2-40B4-BE49-F238E27FC236}">
                    <a16:creationId xmlns:a16="http://schemas.microsoft.com/office/drawing/2014/main" id="{4C445F17-DE98-4F59-91E2-49F273F5B246}"/>
                  </a:ext>
                </a:extLst>
              </p:cNvPr>
              <p:cNvSpPr>
                <a:spLocks noChangeShapeType="1"/>
              </p:cNvSpPr>
              <p:nvPr/>
            </p:nvSpPr>
            <p:spPr bwMode="auto">
              <a:xfrm flipV="1">
                <a:off x="3054" y="1404"/>
                <a:ext cx="90" cy="6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grpSp>
        <p:sp>
          <p:nvSpPr>
            <p:cNvPr id="41" name="Text Box 61">
              <a:extLst>
                <a:ext uri="{FF2B5EF4-FFF2-40B4-BE49-F238E27FC236}">
                  <a16:creationId xmlns:a16="http://schemas.microsoft.com/office/drawing/2014/main" id="{43999FC7-DD96-4B3F-B11F-0C9336FC3E34}"/>
                </a:ext>
              </a:extLst>
            </p:cNvPr>
            <p:cNvSpPr txBox="1">
              <a:spLocks noChangeArrowheads="1"/>
            </p:cNvSpPr>
            <p:nvPr/>
          </p:nvSpPr>
          <p:spPr bwMode="auto">
            <a:xfrm>
              <a:off x="4272" y="2352"/>
              <a:ext cx="782"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100" b="1" i="1">
                  <a:solidFill>
                    <a:prstClr val="black"/>
                  </a:solidFill>
                  <a:latin typeface="VNI-Times" pitchFamily="2" charset="0"/>
                </a:rPr>
                <a:t>2</a:t>
              </a:r>
              <a:r>
                <a:rPr lang="en-US" altLang="vi-VN" sz="2250" b="1" i="1">
                  <a:solidFill>
                    <a:prstClr val="black"/>
                  </a:solidFill>
                  <a:latin typeface="VNI-Times" pitchFamily="2" charset="0"/>
                </a:rPr>
                <a:t>a</a:t>
              </a:r>
            </a:p>
          </p:txBody>
        </p:sp>
        <p:grpSp>
          <p:nvGrpSpPr>
            <p:cNvPr id="42" name="Group 62">
              <a:extLst>
                <a:ext uri="{FF2B5EF4-FFF2-40B4-BE49-F238E27FC236}">
                  <a16:creationId xmlns:a16="http://schemas.microsoft.com/office/drawing/2014/main" id="{3C0377FA-D354-4585-BB9A-296EFB2352B5}"/>
                </a:ext>
              </a:extLst>
            </p:cNvPr>
            <p:cNvGrpSpPr>
              <a:grpSpLocks/>
            </p:cNvGrpSpPr>
            <p:nvPr/>
          </p:nvGrpSpPr>
          <p:grpSpPr bwMode="auto">
            <a:xfrm>
              <a:off x="5054" y="1546"/>
              <a:ext cx="642" cy="368"/>
              <a:chOff x="4656" y="3408"/>
              <a:chExt cx="642" cy="368"/>
            </a:xfrm>
          </p:grpSpPr>
          <p:sp>
            <p:nvSpPr>
              <p:cNvPr id="43" name="Text Box 63">
                <a:extLst>
                  <a:ext uri="{FF2B5EF4-FFF2-40B4-BE49-F238E27FC236}">
                    <a16:creationId xmlns:a16="http://schemas.microsoft.com/office/drawing/2014/main" id="{CF791BA3-3350-4EAC-A927-F509F0B07AD8}"/>
                  </a:ext>
                </a:extLst>
              </p:cNvPr>
              <p:cNvSpPr txBox="1">
                <a:spLocks noChangeArrowheads="1"/>
              </p:cNvSpPr>
              <p:nvPr/>
            </p:nvSpPr>
            <p:spPr bwMode="auto">
              <a:xfrm>
                <a:off x="4656" y="3408"/>
                <a:ext cx="642"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250" b="1" i="1">
                    <a:solidFill>
                      <a:prstClr val="black"/>
                    </a:solidFill>
                    <a:latin typeface="VNI-Times" pitchFamily="2" charset="0"/>
                  </a:rPr>
                  <a:t>a </a:t>
                </a:r>
                <a:r>
                  <a:rPr lang="en-US" altLang="vi-VN" sz="600" b="1" i="1">
                    <a:solidFill>
                      <a:prstClr val="black"/>
                    </a:solidFill>
                    <a:latin typeface="VNI-Times" pitchFamily="2" charset="0"/>
                  </a:rPr>
                  <a:t>  </a:t>
                </a:r>
                <a:r>
                  <a:rPr lang="en-US" altLang="vi-VN" sz="1800" b="1" i="1">
                    <a:solidFill>
                      <a:prstClr val="black"/>
                    </a:solidFill>
                    <a:latin typeface="VNI-Times" pitchFamily="2" charset="0"/>
                  </a:rPr>
                  <a:t>3</a:t>
                </a:r>
              </a:p>
            </p:txBody>
          </p:sp>
          <p:grpSp>
            <p:nvGrpSpPr>
              <p:cNvPr id="44" name="Group 64">
                <a:extLst>
                  <a:ext uri="{FF2B5EF4-FFF2-40B4-BE49-F238E27FC236}">
                    <a16:creationId xmlns:a16="http://schemas.microsoft.com/office/drawing/2014/main" id="{FDF3CD2C-501F-4741-9EDD-4F39EF1742FE}"/>
                  </a:ext>
                </a:extLst>
              </p:cNvPr>
              <p:cNvGrpSpPr>
                <a:grpSpLocks/>
              </p:cNvGrpSpPr>
              <p:nvPr/>
            </p:nvGrpSpPr>
            <p:grpSpPr bwMode="auto">
              <a:xfrm>
                <a:off x="4849" y="3500"/>
                <a:ext cx="225" cy="173"/>
                <a:chOff x="4849" y="3500"/>
                <a:chExt cx="225" cy="173"/>
              </a:xfrm>
            </p:grpSpPr>
            <p:sp>
              <p:nvSpPr>
                <p:cNvPr id="45" name="Line 65">
                  <a:extLst>
                    <a:ext uri="{FF2B5EF4-FFF2-40B4-BE49-F238E27FC236}">
                      <a16:creationId xmlns:a16="http://schemas.microsoft.com/office/drawing/2014/main" id="{2498228F-F397-459E-8D32-36695059CAD0}"/>
                    </a:ext>
                  </a:extLst>
                </p:cNvPr>
                <p:cNvSpPr>
                  <a:spLocks noChangeShapeType="1"/>
                </p:cNvSpPr>
                <p:nvPr/>
              </p:nvSpPr>
              <p:spPr bwMode="auto">
                <a:xfrm flipV="1">
                  <a:off x="4872" y="3500"/>
                  <a:ext cx="48" cy="17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46" name="Line 66">
                  <a:extLst>
                    <a:ext uri="{FF2B5EF4-FFF2-40B4-BE49-F238E27FC236}">
                      <a16:creationId xmlns:a16="http://schemas.microsoft.com/office/drawing/2014/main" id="{991B9FF8-AE0E-4ABE-A30F-C22D06486F29}"/>
                    </a:ext>
                  </a:extLst>
                </p:cNvPr>
                <p:cNvSpPr>
                  <a:spLocks noChangeShapeType="1"/>
                </p:cNvSpPr>
                <p:nvPr/>
              </p:nvSpPr>
              <p:spPr bwMode="auto">
                <a:xfrm flipH="1" flipV="1">
                  <a:off x="4849" y="3532"/>
                  <a:ext cx="21" cy="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47" name="Line 67">
                  <a:extLst>
                    <a:ext uri="{FF2B5EF4-FFF2-40B4-BE49-F238E27FC236}">
                      <a16:creationId xmlns:a16="http://schemas.microsoft.com/office/drawing/2014/main" id="{F4C7D5A2-439A-45E9-8CF6-1051C8BBD4EC}"/>
                    </a:ext>
                  </a:extLst>
                </p:cNvPr>
                <p:cNvSpPr>
                  <a:spLocks noChangeShapeType="1"/>
                </p:cNvSpPr>
                <p:nvPr/>
              </p:nvSpPr>
              <p:spPr bwMode="auto">
                <a:xfrm>
                  <a:off x="4924" y="3504"/>
                  <a:ext cx="150" cy="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grpSp>
        </p:grpSp>
      </p:grpSp>
      <p:pic>
        <p:nvPicPr>
          <p:cNvPr id="31" name="Picture 30">
            <a:extLst>
              <a:ext uri="{FF2B5EF4-FFF2-40B4-BE49-F238E27FC236}">
                <a16:creationId xmlns:a16="http://schemas.microsoft.com/office/drawing/2014/main" id="{DDE6E663-819A-DD7B-5490-8214480B6E74}"/>
              </a:ext>
            </a:extLst>
          </p:cNvPr>
          <p:cNvPicPr>
            <a:picLocks noChangeAspect="1"/>
          </p:cNvPicPr>
          <p:nvPr/>
        </p:nvPicPr>
        <p:blipFill>
          <a:blip r:embed="rId15"/>
          <a:stretch>
            <a:fillRect/>
          </a:stretch>
        </p:blipFill>
        <p:spPr>
          <a:xfrm>
            <a:off x="30698" y="34673"/>
            <a:ext cx="1067059" cy="1165477"/>
          </a:xfrm>
          <a:prstGeom prst="rect">
            <a:avLst/>
          </a:prstGeom>
        </p:spPr>
      </p:pic>
      <p:grpSp>
        <p:nvGrpSpPr>
          <p:cNvPr id="32" name="Group 31">
            <a:extLst>
              <a:ext uri="{FF2B5EF4-FFF2-40B4-BE49-F238E27FC236}">
                <a16:creationId xmlns:a16="http://schemas.microsoft.com/office/drawing/2014/main" id="{03AA4A14-211E-C53F-D0BE-0CEAAB98CB56}"/>
              </a:ext>
            </a:extLst>
          </p:cNvPr>
          <p:cNvGrpSpPr/>
          <p:nvPr/>
        </p:nvGrpSpPr>
        <p:grpSpPr>
          <a:xfrm>
            <a:off x="557184" y="365879"/>
            <a:ext cx="52416" cy="456426"/>
            <a:chOff x="6832384" y="4936766"/>
            <a:chExt cx="45719" cy="371642"/>
          </a:xfrm>
        </p:grpSpPr>
        <p:sp>
          <p:nvSpPr>
            <p:cNvPr id="33" name="Arrow: Left 32">
              <a:extLst>
                <a:ext uri="{FF2B5EF4-FFF2-40B4-BE49-F238E27FC236}">
                  <a16:creationId xmlns:a16="http://schemas.microsoft.com/office/drawing/2014/main" id="{E5EDCE97-673B-6EAB-E399-EFF2090962AA}"/>
                </a:ext>
              </a:extLst>
            </p:cNvPr>
            <p:cNvSpPr/>
            <p:nvPr/>
          </p:nvSpPr>
          <p:spPr>
            <a:xfrm rot="5400000" flipV="1">
              <a:off x="6754966" y="5014184"/>
              <a:ext cx="200556" cy="45719"/>
            </a:xfrm>
            <a:prstGeom prst="leftArrow">
              <a:avLst/>
            </a:prstGeom>
            <a:solidFill>
              <a:sysClr val="windowText" lastClr="000000"/>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sp>
          <p:nvSpPr>
            <p:cNvPr id="34" name="Arrow: Left 33">
              <a:extLst>
                <a:ext uri="{FF2B5EF4-FFF2-40B4-BE49-F238E27FC236}">
                  <a16:creationId xmlns:a16="http://schemas.microsoft.com/office/drawing/2014/main" id="{B5059826-D00D-D0BC-E30C-ABFDFF2710CC}"/>
                </a:ext>
              </a:extLst>
            </p:cNvPr>
            <p:cNvSpPr/>
            <p:nvPr/>
          </p:nvSpPr>
          <p:spPr>
            <a:xfrm rot="16200000" flipV="1">
              <a:off x="6754966" y="5185270"/>
              <a:ext cx="200556" cy="45719"/>
            </a:xfrm>
            <a:prstGeom prst="leftArrow">
              <a:avLst/>
            </a:prstGeom>
            <a:solidFill>
              <a:sysClr val="windowText" lastClr="000000">
                <a:alpha val="0"/>
              </a:sysClr>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grpSp>
      <p:sp>
        <p:nvSpPr>
          <p:cNvPr id="35" name="Rectangle: Rounded Corners 34">
            <a:extLst>
              <a:ext uri="{FF2B5EF4-FFF2-40B4-BE49-F238E27FC236}">
                <a16:creationId xmlns:a16="http://schemas.microsoft.com/office/drawing/2014/main" id="{2B948F27-0865-54A8-5EB1-859C7379CEBF}"/>
              </a:ext>
            </a:extLst>
          </p:cNvPr>
          <p:cNvSpPr/>
          <p:nvPr/>
        </p:nvSpPr>
        <p:spPr>
          <a:xfrm>
            <a:off x="225921" y="505816"/>
            <a:ext cx="688266" cy="160428"/>
          </a:xfrm>
          <a:prstGeom prst="roundRect">
            <a:avLst/>
          </a:prstGeom>
          <a:solidFill>
            <a:srgbClr val="5B9BD5">
              <a:alpha val="89000"/>
            </a:srgbClr>
          </a:solidFill>
          <a:ln w="12700" cap="flat" cmpd="sng" algn="ctr">
            <a:noFill/>
            <a:prstDash val="solid"/>
            <a:miter lim="800000"/>
          </a:ln>
          <a:effectLst/>
        </p:spPr>
        <p:txBody>
          <a:bodyPr rtlCol="0" anchor="ctr"/>
          <a:lstStyle/>
          <a:p>
            <a:pPr algn="ctr" defTabSz="914377">
              <a:defRPr/>
            </a:pPr>
            <a:r>
              <a:rPr lang="en-US" sz="800" kern="0">
                <a:solidFill>
                  <a:prstClr val="white"/>
                </a:solidFill>
              </a:rPr>
              <a:t>15s bắt đầu</a:t>
            </a:r>
          </a:p>
        </p:txBody>
      </p:sp>
    </p:spTree>
    <p:extLst>
      <p:ext uri="{BB962C8B-B14F-4D97-AF65-F5344CB8AC3E}">
        <p14:creationId xmlns:p14="http://schemas.microsoft.com/office/powerpoint/2010/main" val="31547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strVal val="#ppt_w+.3"/>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animEffect transition="in" filter="fade">
                                      <p:cBhvr>
                                        <p:cTn id="38" dur="500"/>
                                        <p:tgtEl>
                                          <p:spTgt spid="21"/>
                                        </p:tgtEl>
                                      </p:cBhvr>
                                    </p:animEffect>
                                  </p:childTnLst>
                                </p:cTn>
                              </p:par>
                              <p:par>
                                <p:cTn id="39" presetID="6" presetClass="entr" presetSubtype="16" fill="hold" grpId="1"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par>
                                <p:cTn id="42" presetID="6" presetClass="entr" presetSubtype="1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circle(in)">
                                      <p:cBhvr>
                                        <p:cTn id="44" dur="2000"/>
                                        <p:tgtEl>
                                          <p:spTgt spid="32"/>
                                        </p:tgtEl>
                                      </p:cBhvr>
                                    </p:animEffect>
                                  </p:childTnLst>
                                </p:cTn>
                              </p:par>
                              <p:par>
                                <p:cTn id="45" presetID="6"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childTnLst>
                          </p:cTn>
                        </p:par>
                        <p:par>
                          <p:cTn id="54" fill="hold">
                            <p:stCondLst>
                              <p:cond delay="500"/>
                            </p:stCondLst>
                            <p:childTnLst>
                              <p:par>
                                <p:cTn id="55" presetID="1" presetClass="emph" presetSubtype="2" fill="hold" nodeType="afterEffect">
                                  <p:stCondLst>
                                    <p:cond delay="0"/>
                                  </p:stCondLst>
                                  <p:childTnLst>
                                    <p:animClr clrSpc="rgb" dir="cw">
                                      <p:cBhvr>
                                        <p:cTn id="56" dur="500" fill="hold"/>
                                        <p:tgtEl>
                                          <p:spTgt spid="19"/>
                                        </p:tgtEl>
                                        <p:attrNameLst>
                                          <p:attrName>fillcolor</p:attrName>
                                        </p:attrNameLst>
                                      </p:cBhvr>
                                      <p:to>
                                        <a:srgbClr val="FFFF00"/>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0"/>
                                        </p:tgtEl>
                                      </p:cBhvr>
                                    </p:animEffect>
                                    <p:animScale>
                                      <p:cBhvr>
                                        <p:cTn id="64" dur="250" autoRev="1" fill="hold"/>
                                        <p:tgtEl>
                                          <p:spTgt spid="2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500" fill="hold"/>
                                        <p:tgtEl>
                                          <p:spTgt spid="21"/>
                                        </p:tgtEl>
                                        <p:attrNameLst>
                                          <p:attrName>fillcolor</p:attrName>
                                        </p:attrNameLst>
                                      </p:cBhvr>
                                      <p:to>
                                        <a:srgbClr val="00B0F0"/>
                                      </p:to>
                                    </p:animClr>
                                    <p:set>
                                      <p:cBhvr>
                                        <p:cTn id="68" dur="500" fill="hold"/>
                                        <p:tgtEl>
                                          <p:spTgt spid="21"/>
                                        </p:tgtEl>
                                        <p:attrNameLst>
                                          <p:attrName>fill.type</p:attrName>
                                        </p:attrNameLst>
                                      </p:cBhvr>
                                      <p:to>
                                        <p:strVal val="solid"/>
                                      </p:to>
                                    </p:set>
                                    <p:set>
                                      <p:cBhvr>
                                        <p:cTn id="69" dur="500" fill="hold"/>
                                        <p:tgtEl>
                                          <p:spTgt spid="2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2"/>
                                        </p:tgtEl>
                                      </p:cBhvr>
                                    </p:animEffect>
                                    <p:animScale>
                                      <p:cBhvr>
                                        <p:cTn id="75" dur="250" autoRev="1" fill="hold"/>
                                        <p:tgtEl>
                                          <p:spTgt spid="22"/>
                                        </p:tgtEl>
                                      </p:cBhvr>
                                      <p:by x="105000" y="105000"/>
                                    </p:animScale>
                                  </p:childTnLst>
                                </p:cTn>
                              </p:par>
                            </p:childTnLst>
                          </p:cTn>
                        </p:par>
                        <p:par>
                          <p:cTn id="76" fill="hold">
                            <p:stCondLst>
                              <p:cond delay="500"/>
                            </p:stCondLst>
                            <p:childTnLst>
                              <p:par>
                                <p:cTn id="77" presetID="1" presetClass="emph" presetSubtype="2" fill="hold" nodeType="afterEffect">
                                  <p:stCondLst>
                                    <p:cond delay="0"/>
                                  </p:stCondLst>
                                  <p:childTnLst>
                                    <p:animClr clrSpc="rgb" dir="cw">
                                      <p:cBhvr>
                                        <p:cTn id="78" dur="500" fill="hold"/>
                                        <p:tgtEl>
                                          <p:spTgt spid="23"/>
                                        </p:tgtEl>
                                        <p:attrNameLst>
                                          <p:attrName>fillcolor</p:attrName>
                                        </p:attrNameLst>
                                      </p:cBhvr>
                                      <p:to>
                                        <a:srgbClr val="FFFF00"/>
                                      </p:to>
                                    </p:animClr>
                                    <p:set>
                                      <p:cBhvr>
                                        <p:cTn id="79" dur="500" fill="hold"/>
                                        <p:tgtEl>
                                          <p:spTgt spid="23"/>
                                        </p:tgtEl>
                                        <p:attrNameLst>
                                          <p:attrName>fill.type</p:attrName>
                                        </p:attrNameLst>
                                      </p:cBhvr>
                                      <p:to>
                                        <p:strVal val="solid"/>
                                      </p:to>
                                    </p:set>
                                    <p:set>
                                      <p:cBhvr>
                                        <p:cTn id="80" dur="500" fill="hold"/>
                                        <p:tgtEl>
                                          <p:spTgt spid="2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4"/>
                                        </p:tgtEl>
                                      </p:cBhvr>
                                    </p:animEffect>
                                    <p:animScale>
                                      <p:cBhvr>
                                        <p:cTn id="86" dur="250" autoRev="1" fill="hold"/>
                                        <p:tgtEl>
                                          <p:spTgt spid="24"/>
                                        </p:tgtEl>
                                      </p:cBhvr>
                                      <p:by x="105000" y="105000"/>
                                    </p:animScale>
                                  </p:childTnLst>
                                </p:cTn>
                              </p:par>
                            </p:childTnLst>
                          </p:cTn>
                        </p:par>
                        <p:par>
                          <p:cTn id="87" fill="hold">
                            <p:stCondLst>
                              <p:cond delay="500"/>
                            </p:stCondLst>
                            <p:childTnLst>
                              <p:par>
                                <p:cTn id="88" presetID="1" presetClass="emph" presetSubtype="2" fill="hold" nodeType="afterEffect">
                                  <p:stCondLst>
                                    <p:cond delay="0"/>
                                  </p:stCondLst>
                                  <p:childTnLst>
                                    <p:animClr clrSpc="rgb" dir="cw">
                                      <p:cBhvr>
                                        <p:cTn id="89" dur="500" fill="hold"/>
                                        <p:tgtEl>
                                          <p:spTgt spid="25"/>
                                        </p:tgtEl>
                                        <p:attrNameLst>
                                          <p:attrName>fillcolor</p:attrName>
                                        </p:attrNameLst>
                                      </p:cBhvr>
                                      <p:to>
                                        <a:srgbClr val="FFFF00"/>
                                      </p:to>
                                    </p:animClr>
                                    <p:set>
                                      <p:cBhvr>
                                        <p:cTn id="90" dur="500" fill="hold"/>
                                        <p:tgtEl>
                                          <p:spTgt spid="25"/>
                                        </p:tgtEl>
                                        <p:attrNameLst>
                                          <p:attrName>fill.type</p:attrName>
                                        </p:attrNameLst>
                                      </p:cBhvr>
                                      <p:to>
                                        <p:strVal val="solid"/>
                                      </p:to>
                                    </p:set>
                                    <p:set>
                                      <p:cBhvr>
                                        <p:cTn id="91" dur="500" fill="hold"/>
                                        <p:tgtEl>
                                          <p:spTgt spid="2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8" presetClass="emph" presetSubtype="0" fill="hold" nodeType="withEffect">
                                  <p:stCondLst>
                                    <p:cond delay="0"/>
                                  </p:stCondLst>
                                  <p:childTnLst>
                                    <p:animRot by="21600000">
                                      <p:cBhvr>
                                        <p:cTn id="99" dur="15000" fill="hold"/>
                                        <p:tgtEl>
                                          <p:spTgt spid="32"/>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5" name="15s.wav"/>
                                        </p:tgtEl>
                                      </p:cMediaNode>
                                    </p:audio>
                                  </p:subTnLst>
                                </p:cTn>
                              </p:par>
                            </p:childTnLst>
                          </p:cTn>
                        </p:par>
                      </p:childTnLst>
                    </p:cTn>
                  </p:par>
                </p:childTnLst>
              </p:cTn>
              <p:nextCondLst>
                <p:cond evt="onClick" delay="0">
                  <p:tgtEl>
                    <p:spTgt spid="35"/>
                  </p:tgtEl>
                </p:cond>
              </p:nextCondLst>
            </p:seq>
          </p:childTnLst>
        </p:cTn>
      </p:par>
    </p:tnLst>
    <p:bldLst>
      <p:bldP spid="8" grpId="0" animBg="1"/>
      <p:bldP spid="19" grpId="0" animBg="1"/>
      <p:bldP spid="21" grpId="0" animBg="1"/>
      <p:bldP spid="23" grpId="0" animBg="1"/>
      <p:bldP spid="25" grpId="0" animBg="1"/>
      <p:bldP spid="35" grpId="0" animBg="1"/>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E30F87-AC3B-464A-ACE1-7680D91165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667024D-077C-41FB-84FC-D91D5651A194}"/>
              </a:ext>
            </a:extLst>
          </p:cNvPr>
          <p:cNvSpPr/>
          <p:nvPr/>
        </p:nvSpPr>
        <p:spPr>
          <a:xfrm>
            <a:off x="1205388" y="3008"/>
            <a:ext cx="5880259" cy="240516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bê</a:t>
            </a:r>
            <a:r>
              <a:rPr lang="en-US" sz="2400" b="1" dirty="0">
                <a:solidFill>
                  <a:prstClr val="white"/>
                </a:solidFill>
                <a:latin typeface="Times New Roman" panose="02020603050405020304" pitchFamily="18" charset="0"/>
                <a:cs typeface="Times New Roman" panose="02020603050405020304" pitchFamily="18" charset="0"/>
              </a:rPr>
              <a:t>n, </a:t>
            </a:r>
            <a:r>
              <a:rPr lang="en-US" sz="2400" b="1" dirty="0" err="1">
                <a:solidFill>
                  <a:prstClr val="white"/>
                </a:solidFill>
                <a:latin typeface="Times New Roman" panose="02020603050405020304" pitchFamily="18" charset="0"/>
                <a:cs typeface="Times New Roman" panose="02020603050405020304" pitchFamily="18" charset="0"/>
              </a:rPr>
              <a:t>biểu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thức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nào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biểu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thức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sau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err="1">
                <a:solidFill>
                  <a:prstClr val="white"/>
                </a:solidFill>
                <a:latin typeface="Times New Roman" panose="02020603050405020304" pitchFamily="18" charset="0"/>
                <a:cs typeface="Times New Roman" panose="02020603050405020304" pitchFamily="18" charset="0"/>
              </a:rPr>
              <a:t>là</a:t>
            </a:r>
            <a:r>
              <a:rPr lang="en-US" sz="2400" b="1">
                <a:solidFill>
                  <a:prstClr val="white"/>
                </a:solidFill>
                <a:latin typeface="Times New Roman" panose="02020603050405020304" pitchFamily="18" charset="0"/>
                <a:cs typeface="Times New Roman" panose="02020603050405020304" pitchFamily="18" charset="0"/>
              </a:rPr>
              <a:t> </a:t>
            </a:r>
            <a:r>
              <a:rPr lang="en-US" sz="2400" b="1" i="1" u="sng">
                <a:solidFill>
                  <a:schemeClr val="bg1"/>
                </a:solidFill>
                <a:latin typeface="Times New Roman" panose="02020603050405020304" pitchFamily="18" charset="0"/>
                <a:cs typeface="Times New Roman" panose="02020603050405020304" pitchFamily="18" charset="0"/>
              </a:rPr>
              <a:t>sai</a:t>
            </a:r>
            <a:r>
              <a:rPr lang="en-US" sz="2400" b="1" i="1">
                <a:solidFill>
                  <a:schemeClr val="bg1"/>
                </a:solidFill>
                <a:latin typeface="Times New Roman" panose="02020603050405020304" pitchFamily="18" charset="0"/>
                <a:cs typeface="Times New Roman" panose="02020603050405020304" pitchFamily="18" charset="0"/>
              </a:rPr>
              <a:t> </a:t>
            </a:r>
            <a:r>
              <a:rPr lang="en-US" sz="2400" b="1">
                <a:solidFill>
                  <a:prstClr val="white"/>
                </a:solidFill>
                <a:latin typeface="Times New Roman" panose="02020603050405020304" pitchFamily="18" charset="0"/>
                <a:cs typeface="Times New Roman" panose="02020603050405020304" pitchFamily="18" charset="0"/>
              </a:rPr>
              <a:t>?</a:t>
            </a:r>
            <a:endParaRPr lang="en-US" sz="2400" b="1" dirty="0">
              <a:solidFill>
                <a:prstClr val="white"/>
              </a:solidFill>
              <a:latin typeface="Times New Roman" panose="02020603050405020304" pitchFamily="18" charset="0"/>
              <a:cs typeface="Times New Roman" panose="02020603050405020304" pitchFamily="18" charset="0"/>
            </a:endParaRPr>
          </a:p>
          <a:p>
            <a:pPr>
              <a:defRPr/>
            </a:pPr>
            <a:endParaRPr lang="en-US" sz="2400" b="1" dirty="0">
              <a:solidFill>
                <a:prstClr val="white"/>
              </a:solidFill>
              <a:latin typeface="Times New Roman" panose="02020603050405020304" pitchFamily="18" charset="0"/>
              <a:cs typeface="Times New Roman" panose="02020603050405020304" pitchFamily="18" charset="0"/>
            </a:endParaRPr>
          </a:p>
          <a:p>
            <a:pPr>
              <a:defRPr/>
            </a:pP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5AB01C-ECF4-4CC5-B79D-24017FBE3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mc:AlternateContent xmlns:mc="http://schemas.openxmlformats.org/markup-compatibility/2006" xmlns:a14="http://schemas.microsoft.com/office/drawing/2010/main">
        <mc:Choice Requires="a14">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p:nvPr/>
            </p:nvSpPr>
            <p:spPr>
              <a:xfrm>
                <a:off x="296212"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240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sin</m:t>
                    </m:r>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𝛼</m:t>
                    </m:r>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𝑐</m:t>
                        </m:r>
                      </m:num>
                      <m:den>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9" name="Rectangle: Rounded Corners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296212" y="4293048"/>
                <a:ext cx="2080634" cy="631372"/>
              </a:xfrm>
              <a:prstGeom prst="roundRect">
                <a:avLst/>
              </a:prstGeom>
              <a:blipFill>
                <a:blip r:embed="rId10"/>
                <a:stretch>
                  <a:fillRect l="-3226" b="-4808"/>
                </a:stretch>
              </a:blipFill>
              <a:ln>
                <a:noFill/>
              </a:ln>
            </p:spPr>
            <p:txBody>
              <a:bodyPr/>
              <a:lstStyle/>
              <a:p>
                <a:r>
                  <a:rPr lang="en-US">
                    <a:noFill/>
                  </a:rPr>
                  <a:t> </a:t>
                </a:r>
              </a:p>
            </p:txBody>
          </p:sp>
        </mc:Fallback>
      </mc:AlternateContent>
      <p:pic>
        <p:nvPicPr>
          <p:cNvPr id="20" name="Picture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2065B4-32D5-4275-B2C9-8B5FF2ACC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mc:AlternateContent xmlns:mc="http://schemas.openxmlformats.org/markup-compatibility/2006" xmlns:a14="http://schemas.microsoft.com/office/drawing/2010/main">
        <mc:Choice Requires="a14">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p:nvPr/>
            </p:nvSpPr>
            <p:spPr>
              <a:xfrm>
                <a:off x="2420433"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r>
                      <a:rPr lang="en-US" sz="2400" i="1">
                        <a:solidFill>
                          <a:srgbClr val="002060"/>
                        </a:solidFill>
                        <a:latin typeface="Cambria Math" panose="02040503050406030204" pitchFamily="18" charset="0"/>
                        <a:cs typeface="Times New Roman" panose="02020603050405020304" pitchFamily="18" charset="0"/>
                      </a:rPr>
                      <m:t>𝑐𝑜𝑠</m:t>
                    </m:r>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𝛼</m:t>
                    </m:r>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24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m:t>
                        </m:r>
                      </m:den>
                    </m:f>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1" name="Rectangle: Rounded Corners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2420433" y="4293048"/>
                <a:ext cx="2080634" cy="631372"/>
              </a:xfrm>
              <a:prstGeom prst="roundRect">
                <a:avLst/>
              </a:prstGeom>
              <a:blipFill>
                <a:blip r:embed="rId11"/>
                <a:stretch>
                  <a:fillRect l="-2933" b="-7692"/>
                </a:stretch>
              </a:blipFill>
              <a:ln>
                <a:noFill/>
              </a:ln>
            </p:spPr>
            <p:txBody>
              <a:bodyPr/>
              <a:lstStyle/>
              <a:p>
                <a:r>
                  <a:rPr lang="en-US">
                    <a:noFill/>
                  </a:rPr>
                  <a:t> </a:t>
                </a:r>
              </a:p>
            </p:txBody>
          </p:sp>
        </mc:Fallback>
      </mc:AlternateContent>
      <p:pic>
        <p:nvPicPr>
          <p:cNvPr id="22" name="Picture 2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9116D89-5671-4377-A980-517B605BE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mc:AlternateContent xmlns:mc="http://schemas.openxmlformats.org/markup-compatibility/2006" xmlns:a14="http://schemas.microsoft.com/office/drawing/2010/main">
        <mc:Choice Requires="a14">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p:nvPr/>
            </p:nvSpPr>
            <p:spPr>
              <a:xfrm>
                <a:off x="4544654"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𝑡𝑎𝑛</m:t>
                    </m:r>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𝛼</m:t>
                    </m:r>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𝑐</m:t>
                        </m:r>
                      </m:num>
                      <m:den>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𝑏</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4544654" y="4293048"/>
                <a:ext cx="2080634" cy="631372"/>
              </a:xfrm>
              <a:prstGeom prst="roundRect">
                <a:avLst/>
              </a:prstGeom>
              <a:blipFill>
                <a:blip r:embed="rId12"/>
                <a:stretch>
                  <a:fillRect l="-2053"/>
                </a:stretch>
              </a:blipFill>
              <a:ln>
                <a:noFill/>
              </a:ln>
            </p:spPr>
            <p:txBody>
              <a:bodyPr/>
              <a:lstStyle/>
              <a:p>
                <a:r>
                  <a:rPr lang="en-US">
                    <a:noFill/>
                  </a:rPr>
                  <a:t> </a:t>
                </a:r>
              </a:p>
            </p:txBody>
          </p:sp>
        </mc:Fallback>
      </mc:AlternateContent>
      <p:pic>
        <p:nvPicPr>
          <p:cNvPr id="24" name="Picture 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D199BEE-8167-419B-B668-203E8A2CC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D.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𝑐𝑜𝑡</m:t>
                    </m:r>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𝛼</m:t>
                    </m:r>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m:t>
                        </m:r>
                      </m:num>
                      <m:den>
                        <m:r>
                          <a:rPr lang="en-US" sz="2100"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𝑐</m:t>
                        </m:r>
                      </m:den>
                    </m:f>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5" name="Rectangle: Rounded Corners 24">
                <a:extLst>
                  <a:ext uri="{FF2B5EF4-FFF2-40B4-BE49-F238E27FC236}">
                    <a16:creationId xmlns="" xmlns:a16="http://schemas.microsoft.com/office/drawing/2014/main" xmlns:a14="http://schemas.microsoft.com/office/drawing/2010/main" id="{00BEFBB1-525B-415D-8E45-ADCB8FD217EA}"/>
                  </a:ext>
                </a:extLst>
              </p:cNvPr>
              <p:cNvSpPr>
                <a:spLocks noRot="1" noChangeAspect="1" noMove="1" noResize="1" noEditPoints="1" noAdjustHandles="1" noChangeArrowheads="1" noChangeShapeType="1" noTextEdit="1"/>
              </p:cNvSpPr>
              <p:nvPr/>
            </p:nvSpPr>
            <p:spPr>
              <a:xfrm>
                <a:off x="6668875" y="4293048"/>
                <a:ext cx="2080634" cy="631372"/>
              </a:xfrm>
              <a:prstGeom prst="roundRect">
                <a:avLst/>
              </a:prstGeom>
              <a:blipFill rotWithShape="0">
                <a:blip r:embed="rId13"/>
                <a:stretch>
                  <a:fillRect l="-2053"/>
                </a:stretch>
              </a:blipFill>
              <a:ln>
                <a:noFill/>
              </a:ln>
            </p:spPr>
            <p:txBody>
              <a:bodyPr/>
              <a:lstStyle/>
              <a:p>
                <a:r>
                  <a:rPr lang="en-US">
                    <a:noFill/>
                  </a:rPr>
                  <a:t> </a:t>
                </a:r>
              </a:p>
            </p:txBody>
          </p:sp>
        </mc:Fallback>
      </mc:AlternateContent>
      <p:grpSp>
        <p:nvGrpSpPr>
          <p:cNvPr id="13" name="Group 74">
            <a:extLst>
              <a:ext uri="{FF2B5EF4-FFF2-40B4-BE49-F238E27FC236}">
                <a16:creationId xmlns:a16="http://schemas.microsoft.com/office/drawing/2014/main" id="{B5531DCC-7605-458E-A436-DF73C18E228C}"/>
              </a:ext>
            </a:extLst>
          </p:cNvPr>
          <p:cNvGrpSpPr>
            <a:grpSpLocks/>
          </p:cNvGrpSpPr>
          <p:nvPr/>
        </p:nvGrpSpPr>
        <p:grpSpPr bwMode="auto">
          <a:xfrm>
            <a:off x="4323293" y="987343"/>
            <a:ext cx="2343150" cy="1438276"/>
            <a:chOff x="3485" y="3018"/>
            <a:chExt cx="1968" cy="1208"/>
          </a:xfrm>
        </p:grpSpPr>
        <p:grpSp>
          <p:nvGrpSpPr>
            <p:cNvPr id="14" name="Group 75">
              <a:extLst>
                <a:ext uri="{FF2B5EF4-FFF2-40B4-BE49-F238E27FC236}">
                  <a16:creationId xmlns:a16="http://schemas.microsoft.com/office/drawing/2014/main" id="{C14E8938-E0D1-4231-9DD3-B0618D81FFA3}"/>
                </a:ext>
              </a:extLst>
            </p:cNvPr>
            <p:cNvGrpSpPr>
              <a:grpSpLocks/>
            </p:cNvGrpSpPr>
            <p:nvPr/>
          </p:nvGrpSpPr>
          <p:grpSpPr bwMode="auto">
            <a:xfrm>
              <a:off x="3485" y="3018"/>
              <a:ext cx="1968" cy="1208"/>
              <a:chOff x="3485" y="3018"/>
              <a:chExt cx="1968" cy="1208"/>
            </a:xfrm>
          </p:grpSpPr>
          <p:sp>
            <p:nvSpPr>
              <p:cNvPr id="26" name="Text Box 76">
                <a:extLst>
                  <a:ext uri="{FF2B5EF4-FFF2-40B4-BE49-F238E27FC236}">
                    <a16:creationId xmlns:a16="http://schemas.microsoft.com/office/drawing/2014/main" id="{112867D1-1B36-4513-8DDE-983C38D9A5F5}"/>
                  </a:ext>
                </a:extLst>
              </p:cNvPr>
              <p:cNvSpPr txBox="1">
                <a:spLocks noChangeArrowheads="1"/>
              </p:cNvSpPr>
              <p:nvPr/>
            </p:nvSpPr>
            <p:spPr bwMode="auto">
              <a:xfrm>
                <a:off x="4266" y="3858"/>
                <a:ext cx="288"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250" b="1" i="1" dirty="0">
                    <a:solidFill>
                      <a:prstClr val="black"/>
                    </a:solidFill>
                    <a:latin typeface="VNI-Times" pitchFamily="2" charset="0"/>
                  </a:rPr>
                  <a:t>a</a:t>
                </a:r>
              </a:p>
            </p:txBody>
          </p:sp>
          <p:grpSp>
            <p:nvGrpSpPr>
              <p:cNvPr id="27" name="Group 77">
                <a:extLst>
                  <a:ext uri="{FF2B5EF4-FFF2-40B4-BE49-F238E27FC236}">
                    <a16:creationId xmlns:a16="http://schemas.microsoft.com/office/drawing/2014/main" id="{DE4B6F3E-F636-40DA-8118-C189D0C28637}"/>
                  </a:ext>
                </a:extLst>
              </p:cNvPr>
              <p:cNvGrpSpPr>
                <a:grpSpLocks/>
              </p:cNvGrpSpPr>
              <p:nvPr/>
            </p:nvGrpSpPr>
            <p:grpSpPr bwMode="auto">
              <a:xfrm>
                <a:off x="3485" y="3018"/>
                <a:ext cx="1968" cy="912"/>
                <a:chOff x="3485" y="3018"/>
                <a:chExt cx="1968" cy="912"/>
              </a:xfrm>
            </p:grpSpPr>
            <p:sp>
              <p:nvSpPr>
                <p:cNvPr id="30" name="Line 78">
                  <a:extLst>
                    <a:ext uri="{FF2B5EF4-FFF2-40B4-BE49-F238E27FC236}">
                      <a16:creationId xmlns:a16="http://schemas.microsoft.com/office/drawing/2014/main" id="{A20FEC85-B72B-4D16-B853-FDEB2032CBBB}"/>
                    </a:ext>
                  </a:extLst>
                </p:cNvPr>
                <p:cNvSpPr>
                  <a:spLocks noChangeShapeType="1"/>
                </p:cNvSpPr>
                <p:nvPr/>
              </p:nvSpPr>
              <p:spPr bwMode="auto">
                <a:xfrm flipH="1" flipV="1">
                  <a:off x="4177" y="3018"/>
                  <a:ext cx="1276"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1" name="Line 79">
                  <a:extLst>
                    <a:ext uri="{FF2B5EF4-FFF2-40B4-BE49-F238E27FC236}">
                      <a16:creationId xmlns:a16="http://schemas.microsoft.com/office/drawing/2014/main" id="{3FAE8795-5CCA-4261-876E-F8E1049418E5}"/>
                    </a:ext>
                  </a:extLst>
                </p:cNvPr>
                <p:cNvSpPr>
                  <a:spLocks noChangeShapeType="1"/>
                </p:cNvSpPr>
                <p:nvPr/>
              </p:nvSpPr>
              <p:spPr bwMode="auto">
                <a:xfrm flipH="1">
                  <a:off x="3485" y="3018"/>
                  <a:ext cx="69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2" name="Line 80">
                  <a:extLst>
                    <a:ext uri="{FF2B5EF4-FFF2-40B4-BE49-F238E27FC236}">
                      <a16:creationId xmlns:a16="http://schemas.microsoft.com/office/drawing/2014/main" id="{75D49737-FD4E-4132-B49B-653E4EA00DFE}"/>
                    </a:ext>
                  </a:extLst>
                </p:cNvPr>
                <p:cNvSpPr>
                  <a:spLocks noChangeShapeType="1"/>
                </p:cNvSpPr>
                <p:nvPr/>
              </p:nvSpPr>
              <p:spPr bwMode="auto">
                <a:xfrm>
                  <a:off x="3485" y="3930"/>
                  <a:ext cx="19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3" name="Line 81">
                  <a:extLst>
                    <a:ext uri="{FF2B5EF4-FFF2-40B4-BE49-F238E27FC236}">
                      <a16:creationId xmlns:a16="http://schemas.microsoft.com/office/drawing/2014/main" id="{E39BC0FC-5FAC-4818-9FA8-EF88ECB5AEA0}"/>
                    </a:ext>
                  </a:extLst>
                </p:cNvPr>
                <p:cNvSpPr>
                  <a:spLocks noChangeShapeType="1"/>
                </p:cNvSpPr>
                <p:nvPr/>
              </p:nvSpPr>
              <p:spPr bwMode="auto">
                <a:xfrm flipH="1">
                  <a:off x="4196" y="3071"/>
                  <a:ext cx="59" cy="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sp>
              <p:nvSpPr>
                <p:cNvPr id="34" name="Line 82">
                  <a:extLst>
                    <a:ext uri="{FF2B5EF4-FFF2-40B4-BE49-F238E27FC236}">
                      <a16:creationId xmlns:a16="http://schemas.microsoft.com/office/drawing/2014/main" id="{DBC83EAD-2EAA-4819-8763-6DB53B21B68B}"/>
                    </a:ext>
                  </a:extLst>
                </p:cNvPr>
                <p:cNvSpPr>
                  <a:spLocks noChangeShapeType="1"/>
                </p:cNvSpPr>
                <p:nvPr/>
              </p:nvSpPr>
              <p:spPr bwMode="auto">
                <a:xfrm flipH="1" flipV="1">
                  <a:off x="4129" y="3088"/>
                  <a:ext cx="68" cy="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1350">
                    <a:solidFill>
                      <a:prstClr val="black"/>
                    </a:solidFill>
                  </a:endParaRPr>
                </a:p>
              </p:txBody>
            </p:sp>
          </p:grpSp>
          <p:sp>
            <p:nvSpPr>
              <p:cNvPr id="28" name="Text Box 83">
                <a:extLst>
                  <a:ext uri="{FF2B5EF4-FFF2-40B4-BE49-F238E27FC236}">
                    <a16:creationId xmlns:a16="http://schemas.microsoft.com/office/drawing/2014/main" id="{37CA4328-E14D-4B47-8029-E7BE6BD934B9}"/>
                  </a:ext>
                </a:extLst>
              </p:cNvPr>
              <p:cNvSpPr txBox="1">
                <a:spLocks noChangeArrowheads="1"/>
              </p:cNvSpPr>
              <p:nvPr/>
            </p:nvSpPr>
            <p:spPr bwMode="auto">
              <a:xfrm>
                <a:off x="4830" y="3174"/>
                <a:ext cx="288"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250" b="1" i="1" dirty="0">
                    <a:solidFill>
                      <a:prstClr val="black"/>
                    </a:solidFill>
                    <a:latin typeface="VNI-Times" pitchFamily="2" charset="0"/>
                  </a:rPr>
                  <a:t>b</a:t>
                </a:r>
              </a:p>
            </p:txBody>
          </p:sp>
          <p:sp>
            <p:nvSpPr>
              <p:cNvPr id="29" name="Text Box 84">
                <a:extLst>
                  <a:ext uri="{FF2B5EF4-FFF2-40B4-BE49-F238E27FC236}">
                    <a16:creationId xmlns:a16="http://schemas.microsoft.com/office/drawing/2014/main" id="{BAA85DBA-F9F9-4155-95F1-AE6100C295FB}"/>
                  </a:ext>
                </a:extLst>
              </p:cNvPr>
              <p:cNvSpPr txBox="1">
                <a:spLocks noChangeArrowheads="1"/>
              </p:cNvSpPr>
              <p:nvPr/>
            </p:nvSpPr>
            <p:spPr bwMode="auto">
              <a:xfrm>
                <a:off x="3612" y="3162"/>
                <a:ext cx="288" cy="3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2250" b="1" i="1" dirty="0">
                    <a:solidFill>
                      <a:prstClr val="black"/>
                    </a:solidFill>
                    <a:latin typeface="VNI-Times" pitchFamily="2" charset="0"/>
                  </a:rPr>
                  <a:t>c</a:t>
                </a:r>
              </a:p>
            </p:txBody>
          </p:sp>
        </p:grpSp>
        <p:grpSp>
          <p:nvGrpSpPr>
            <p:cNvPr id="15" name="Group 85">
              <a:extLst>
                <a:ext uri="{FF2B5EF4-FFF2-40B4-BE49-F238E27FC236}">
                  <a16:creationId xmlns:a16="http://schemas.microsoft.com/office/drawing/2014/main" id="{D51AD943-05C4-4537-9FFD-CD18E6B0E862}"/>
                </a:ext>
              </a:extLst>
            </p:cNvPr>
            <p:cNvGrpSpPr>
              <a:grpSpLocks/>
            </p:cNvGrpSpPr>
            <p:nvPr/>
          </p:nvGrpSpPr>
          <p:grpSpPr bwMode="auto">
            <a:xfrm>
              <a:off x="4836" y="3630"/>
              <a:ext cx="396" cy="310"/>
              <a:chOff x="4836" y="3630"/>
              <a:chExt cx="396" cy="310"/>
            </a:xfrm>
          </p:grpSpPr>
          <p:sp>
            <p:nvSpPr>
              <p:cNvPr id="16" name="Arc 86">
                <a:extLst>
                  <a:ext uri="{FF2B5EF4-FFF2-40B4-BE49-F238E27FC236}">
                    <a16:creationId xmlns:a16="http://schemas.microsoft.com/office/drawing/2014/main" id="{69E8F99A-A3CB-47EC-AF13-EC2E3ABE5CB6}"/>
                  </a:ext>
                </a:extLst>
              </p:cNvPr>
              <p:cNvSpPr>
                <a:spLocks/>
              </p:cNvSpPr>
              <p:nvPr/>
            </p:nvSpPr>
            <p:spPr bwMode="auto">
              <a:xfrm rot="14394346">
                <a:off x="5064" y="3719"/>
                <a:ext cx="143" cy="192"/>
              </a:xfrm>
              <a:custGeom>
                <a:avLst/>
                <a:gdLst>
                  <a:gd name="G0" fmla="+- 0 0 0"/>
                  <a:gd name="G1" fmla="+- 21600 0 0"/>
                  <a:gd name="G2" fmla="+- 21600 0 0"/>
                  <a:gd name="T0" fmla="*/ 0 w 21391"/>
                  <a:gd name="T1" fmla="*/ 0 h 21600"/>
                  <a:gd name="T2" fmla="*/ 21391 w 21391"/>
                  <a:gd name="T3" fmla="*/ 18603 h 21600"/>
                  <a:gd name="T4" fmla="*/ 0 w 21391"/>
                  <a:gd name="T5" fmla="*/ 21600 h 21600"/>
                </a:gdLst>
                <a:ahLst/>
                <a:cxnLst>
                  <a:cxn ang="0">
                    <a:pos x="T0" y="T1"/>
                  </a:cxn>
                  <a:cxn ang="0">
                    <a:pos x="T2" y="T3"/>
                  </a:cxn>
                  <a:cxn ang="0">
                    <a:pos x="T4" y="T5"/>
                  </a:cxn>
                </a:cxnLst>
                <a:rect l="0" t="0" r="r" b="b"/>
                <a:pathLst>
                  <a:path w="21391" h="21600" fill="none" extrusionOk="0">
                    <a:moveTo>
                      <a:pt x="-1" y="0"/>
                    </a:moveTo>
                    <a:cubicBezTo>
                      <a:pt x="10771" y="0"/>
                      <a:pt x="19896" y="7935"/>
                      <a:pt x="21391" y="18602"/>
                    </a:cubicBezTo>
                  </a:path>
                  <a:path w="21391" h="21600" stroke="0" extrusionOk="0">
                    <a:moveTo>
                      <a:pt x="-1" y="0"/>
                    </a:moveTo>
                    <a:cubicBezTo>
                      <a:pt x="10771" y="0"/>
                      <a:pt x="19896" y="7935"/>
                      <a:pt x="21391" y="18602"/>
                    </a:cubicBezTo>
                    <a:lnTo>
                      <a:pt x="0" y="21600"/>
                    </a:lnTo>
                    <a:close/>
                  </a:path>
                </a:pathLst>
              </a:custGeom>
              <a:noFill/>
              <a:ln w="19050">
                <a:solidFill>
                  <a:schemeClr val="tx1"/>
                </a:solidFill>
                <a:round/>
                <a:headEnd/>
                <a:tailEnd/>
              </a:ln>
              <a:effectLst/>
            </p:spPr>
            <p:txBody>
              <a:bodyPr vert="eaVert" wrap="none" anchor="ctr"/>
              <a:lstStyle/>
              <a:p>
                <a:pPr algn="ctr">
                  <a:defRPr/>
                </a:pPr>
                <a:endParaRPr lang="en-US" sz="1350">
                  <a:solidFill>
                    <a:prstClr val="black"/>
                  </a:solidFill>
                  <a:effectLst>
                    <a:outerShdw blurRad="38100" dist="38100" dir="2700000" algn="tl">
                      <a:srgbClr val="C0C0C0"/>
                    </a:outerShdw>
                  </a:effectLst>
                </a:endParaRPr>
              </a:p>
            </p:txBody>
          </p:sp>
          <p:sp>
            <p:nvSpPr>
              <p:cNvPr id="18" name="Text Box 87">
                <a:extLst>
                  <a:ext uri="{FF2B5EF4-FFF2-40B4-BE49-F238E27FC236}">
                    <a16:creationId xmlns:a16="http://schemas.microsoft.com/office/drawing/2014/main" id="{7061D495-1DA4-4CCB-859F-DDC93B3EC1C4}"/>
                  </a:ext>
                </a:extLst>
              </p:cNvPr>
              <p:cNvSpPr txBox="1">
                <a:spLocks noChangeArrowheads="1"/>
              </p:cNvSpPr>
              <p:nvPr/>
            </p:nvSpPr>
            <p:spPr bwMode="auto">
              <a:xfrm>
                <a:off x="4836" y="3630"/>
                <a:ext cx="288" cy="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vi-VN" sz="1800" b="1" i="1" dirty="0">
                    <a:solidFill>
                      <a:prstClr val="black"/>
                    </a:solidFill>
                    <a:latin typeface="VNI-Times" pitchFamily="2" charset="0"/>
                    <a:sym typeface="Symbol" panose="05050102010706020507" pitchFamily="18" charset="2"/>
                  </a:rPr>
                  <a:t></a:t>
                </a:r>
              </a:p>
            </p:txBody>
          </p:sp>
        </p:grpSp>
      </p:grpSp>
      <p:pic>
        <p:nvPicPr>
          <p:cNvPr id="35" name="Picture 34">
            <a:extLst>
              <a:ext uri="{FF2B5EF4-FFF2-40B4-BE49-F238E27FC236}">
                <a16:creationId xmlns:a16="http://schemas.microsoft.com/office/drawing/2014/main" id="{DDE6E663-819A-DD7B-5490-8214480B6E74}"/>
              </a:ext>
            </a:extLst>
          </p:cNvPr>
          <p:cNvPicPr>
            <a:picLocks noChangeAspect="1"/>
          </p:cNvPicPr>
          <p:nvPr/>
        </p:nvPicPr>
        <p:blipFill>
          <a:blip r:embed="rId14"/>
          <a:stretch>
            <a:fillRect/>
          </a:stretch>
        </p:blipFill>
        <p:spPr>
          <a:xfrm>
            <a:off x="30698" y="34673"/>
            <a:ext cx="1067059" cy="1165477"/>
          </a:xfrm>
          <a:prstGeom prst="rect">
            <a:avLst/>
          </a:prstGeom>
        </p:spPr>
      </p:pic>
      <p:grpSp>
        <p:nvGrpSpPr>
          <p:cNvPr id="36" name="Group 35">
            <a:extLst>
              <a:ext uri="{FF2B5EF4-FFF2-40B4-BE49-F238E27FC236}">
                <a16:creationId xmlns:a16="http://schemas.microsoft.com/office/drawing/2014/main" id="{03AA4A14-211E-C53F-D0BE-0CEAAB98CB56}"/>
              </a:ext>
            </a:extLst>
          </p:cNvPr>
          <p:cNvGrpSpPr/>
          <p:nvPr/>
        </p:nvGrpSpPr>
        <p:grpSpPr>
          <a:xfrm>
            <a:off x="557184" y="365879"/>
            <a:ext cx="52416" cy="456426"/>
            <a:chOff x="6832384" y="4936766"/>
            <a:chExt cx="45719" cy="371642"/>
          </a:xfrm>
        </p:grpSpPr>
        <p:sp>
          <p:nvSpPr>
            <p:cNvPr id="37" name="Arrow: Left 32">
              <a:extLst>
                <a:ext uri="{FF2B5EF4-FFF2-40B4-BE49-F238E27FC236}">
                  <a16:creationId xmlns:a16="http://schemas.microsoft.com/office/drawing/2014/main" id="{E5EDCE97-673B-6EAB-E399-EFF2090962AA}"/>
                </a:ext>
              </a:extLst>
            </p:cNvPr>
            <p:cNvSpPr/>
            <p:nvPr/>
          </p:nvSpPr>
          <p:spPr>
            <a:xfrm rot="5400000" flipV="1">
              <a:off x="6754966" y="5014184"/>
              <a:ext cx="200556" cy="45719"/>
            </a:xfrm>
            <a:prstGeom prst="leftArrow">
              <a:avLst/>
            </a:prstGeom>
            <a:solidFill>
              <a:sysClr val="windowText" lastClr="000000"/>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sp>
          <p:nvSpPr>
            <p:cNvPr id="38" name="Arrow: Left 33">
              <a:extLst>
                <a:ext uri="{FF2B5EF4-FFF2-40B4-BE49-F238E27FC236}">
                  <a16:creationId xmlns:a16="http://schemas.microsoft.com/office/drawing/2014/main" id="{B5059826-D00D-D0BC-E30C-ABFDFF2710CC}"/>
                </a:ext>
              </a:extLst>
            </p:cNvPr>
            <p:cNvSpPr/>
            <p:nvPr/>
          </p:nvSpPr>
          <p:spPr>
            <a:xfrm rot="16200000" flipV="1">
              <a:off x="6754966" y="5185270"/>
              <a:ext cx="200556" cy="45719"/>
            </a:xfrm>
            <a:prstGeom prst="leftArrow">
              <a:avLst/>
            </a:prstGeom>
            <a:solidFill>
              <a:sysClr val="windowText" lastClr="000000">
                <a:alpha val="0"/>
              </a:sysClr>
            </a:solidFill>
            <a:ln w="12700" cap="flat" cmpd="sng" algn="ctr">
              <a:noFill/>
              <a:prstDash val="solid"/>
              <a:miter lim="800000"/>
            </a:ln>
            <a:effectLst/>
          </p:spPr>
          <p:txBody>
            <a:bodyPr rtlCol="0" anchor="ctr"/>
            <a:lstStyle/>
            <a:p>
              <a:pPr algn="ctr" defTabSz="914377">
                <a:defRPr/>
              </a:pPr>
              <a:endParaRPr lang="en-US" kern="0">
                <a:solidFill>
                  <a:prstClr val="white"/>
                </a:solidFill>
              </a:endParaRPr>
            </a:p>
          </p:txBody>
        </p:sp>
      </p:grpSp>
      <p:sp>
        <p:nvSpPr>
          <p:cNvPr id="39" name="Rectangle: Rounded Corners 34">
            <a:extLst>
              <a:ext uri="{FF2B5EF4-FFF2-40B4-BE49-F238E27FC236}">
                <a16:creationId xmlns:a16="http://schemas.microsoft.com/office/drawing/2014/main" id="{2B948F27-0865-54A8-5EB1-859C7379CEBF}"/>
              </a:ext>
            </a:extLst>
          </p:cNvPr>
          <p:cNvSpPr/>
          <p:nvPr/>
        </p:nvSpPr>
        <p:spPr>
          <a:xfrm>
            <a:off x="225921" y="505816"/>
            <a:ext cx="688266" cy="160428"/>
          </a:xfrm>
          <a:prstGeom prst="roundRect">
            <a:avLst/>
          </a:prstGeom>
          <a:solidFill>
            <a:srgbClr val="5B9BD5">
              <a:alpha val="89000"/>
            </a:srgbClr>
          </a:solidFill>
          <a:ln w="12700" cap="flat" cmpd="sng" algn="ctr">
            <a:noFill/>
            <a:prstDash val="solid"/>
            <a:miter lim="800000"/>
          </a:ln>
          <a:effectLst/>
        </p:spPr>
        <p:txBody>
          <a:bodyPr rtlCol="0" anchor="ctr"/>
          <a:lstStyle/>
          <a:p>
            <a:pPr algn="ctr" defTabSz="914377">
              <a:defRPr/>
            </a:pPr>
            <a:r>
              <a:rPr lang="en-US" sz="800" kern="0">
                <a:solidFill>
                  <a:prstClr val="white"/>
                </a:solidFill>
              </a:rPr>
              <a:t>15s bắt đầu</a:t>
            </a:r>
          </a:p>
        </p:txBody>
      </p:sp>
    </p:spTree>
    <p:extLst>
      <p:ext uri="{BB962C8B-B14F-4D97-AF65-F5344CB8AC3E}">
        <p14:creationId xmlns:p14="http://schemas.microsoft.com/office/powerpoint/2010/main" val="315159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par>
                                <p:cTn id="39" presetID="6" presetClass="entr" presetSubtype="16" fill="hold" grpId="1"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circle(in)">
                                      <p:cBhvr>
                                        <p:cTn id="41" dur="2000"/>
                                        <p:tgtEl>
                                          <p:spTgt spid="39"/>
                                        </p:tgtEl>
                                      </p:cBhvr>
                                    </p:animEffect>
                                  </p:childTnLst>
                                </p:cTn>
                              </p:par>
                              <p:par>
                                <p:cTn id="42" presetID="6" presetClass="entr" presetSubtype="16"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ircle(in)">
                                      <p:cBhvr>
                                        <p:cTn id="44" dur="2000"/>
                                        <p:tgtEl>
                                          <p:spTgt spid="36"/>
                                        </p:tgtEl>
                                      </p:cBhvr>
                                    </p:animEffect>
                                  </p:childTnLst>
                                </p:cTn>
                              </p:par>
                              <p:par>
                                <p:cTn id="45" presetID="6" presetClass="entr" presetSubtype="16"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ircle(in)">
                                      <p:cBhvr>
                                        <p:cTn id="4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childTnLst>
                          </p:cTn>
                        </p:par>
                        <p:par>
                          <p:cTn id="54" fill="hold">
                            <p:stCondLst>
                              <p:cond delay="500"/>
                            </p:stCondLst>
                            <p:childTnLst>
                              <p:par>
                                <p:cTn id="55" presetID="1" presetClass="emph" presetSubtype="2" fill="hold" nodeType="afterEffect">
                                  <p:stCondLst>
                                    <p:cond delay="0"/>
                                  </p:stCondLst>
                                  <p:childTnLst>
                                    <p:animClr clrSpc="rgb" dir="cw">
                                      <p:cBhvr>
                                        <p:cTn id="56" dur="500" fill="hold"/>
                                        <p:tgtEl>
                                          <p:spTgt spid="19"/>
                                        </p:tgtEl>
                                        <p:attrNameLst>
                                          <p:attrName>fillcolor</p:attrName>
                                        </p:attrNameLst>
                                      </p:cBhvr>
                                      <p:to>
                                        <a:srgbClr val="FFFF00"/>
                                      </p:to>
                                    </p:animClr>
                                    <p:set>
                                      <p:cBhvr>
                                        <p:cTn id="57" dur="500" fill="hold"/>
                                        <p:tgtEl>
                                          <p:spTgt spid="19"/>
                                        </p:tgtEl>
                                        <p:attrNameLst>
                                          <p:attrName>fill.type</p:attrName>
                                        </p:attrNameLst>
                                      </p:cBhvr>
                                      <p:to>
                                        <p:strVal val="solid"/>
                                      </p:to>
                                    </p:set>
                                    <p:set>
                                      <p:cBhvr>
                                        <p:cTn id="58" dur="500" fill="hold"/>
                                        <p:tgtEl>
                                          <p:spTgt spid="19"/>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0"/>
                                        </p:tgtEl>
                                      </p:cBhvr>
                                    </p:animEffect>
                                    <p:animScale>
                                      <p:cBhvr>
                                        <p:cTn id="64" dur="250" autoRev="1" fill="hold"/>
                                        <p:tgtEl>
                                          <p:spTgt spid="20"/>
                                        </p:tgtEl>
                                      </p:cBhvr>
                                      <p:by x="105000" y="105000"/>
                                    </p:animScale>
                                  </p:childTnLst>
                                </p:cTn>
                              </p:par>
                            </p:childTnLst>
                          </p:cTn>
                        </p:par>
                        <p:par>
                          <p:cTn id="65" fill="hold">
                            <p:stCondLst>
                              <p:cond delay="500"/>
                            </p:stCondLst>
                            <p:childTnLst>
                              <p:par>
                                <p:cTn id="66" presetID="1" presetClass="emph" presetSubtype="2" fill="hold" nodeType="afterEffect">
                                  <p:stCondLst>
                                    <p:cond delay="0"/>
                                  </p:stCondLst>
                                  <p:childTnLst>
                                    <p:animClr clrSpc="rgb" dir="cw">
                                      <p:cBhvr>
                                        <p:cTn id="67" dur="500" fill="hold"/>
                                        <p:tgtEl>
                                          <p:spTgt spid="21"/>
                                        </p:tgtEl>
                                        <p:attrNameLst>
                                          <p:attrName>fillcolor</p:attrName>
                                        </p:attrNameLst>
                                      </p:cBhvr>
                                      <p:to>
                                        <a:srgbClr val="FFFF00"/>
                                      </p:to>
                                    </p:animClr>
                                    <p:set>
                                      <p:cBhvr>
                                        <p:cTn id="68" dur="500" fill="hold"/>
                                        <p:tgtEl>
                                          <p:spTgt spid="21"/>
                                        </p:tgtEl>
                                        <p:attrNameLst>
                                          <p:attrName>fill.type</p:attrName>
                                        </p:attrNameLst>
                                      </p:cBhvr>
                                      <p:to>
                                        <p:strVal val="solid"/>
                                      </p:to>
                                    </p:set>
                                    <p:set>
                                      <p:cBhvr>
                                        <p:cTn id="69" dur="500" fill="hold"/>
                                        <p:tgtEl>
                                          <p:spTgt spid="2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22"/>
                                        </p:tgtEl>
                                      </p:cBhvr>
                                    </p:animEffect>
                                    <p:animScale>
                                      <p:cBhvr>
                                        <p:cTn id="75" dur="250" autoRev="1" fill="hold"/>
                                        <p:tgtEl>
                                          <p:spTgt spid="22"/>
                                        </p:tgtEl>
                                      </p:cBhvr>
                                      <p:by x="105000" y="105000"/>
                                    </p:animScale>
                                  </p:childTnLst>
                                </p:cTn>
                              </p:par>
                            </p:childTnLst>
                          </p:cTn>
                        </p:par>
                        <p:par>
                          <p:cTn id="76" fill="hold">
                            <p:stCondLst>
                              <p:cond delay="500"/>
                            </p:stCondLst>
                            <p:childTnLst>
                              <p:par>
                                <p:cTn id="77" presetID="1" presetClass="emph" presetSubtype="2" fill="hold" nodeType="afterEffect">
                                  <p:stCondLst>
                                    <p:cond delay="0"/>
                                  </p:stCondLst>
                                  <p:childTnLst>
                                    <p:animClr clrSpc="rgb" dir="cw">
                                      <p:cBhvr>
                                        <p:cTn id="78" dur="500" fill="hold"/>
                                        <p:tgtEl>
                                          <p:spTgt spid="23"/>
                                        </p:tgtEl>
                                        <p:attrNameLst>
                                          <p:attrName>fillcolor</p:attrName>
                                        </p:attrNameLst>
                                      </p:cBhvr>
                                      <p:to>
                                        <a:srgbClr val="FFFF00"/>
                                      </p:to>
                                    </p:animClr>
                                    <p:set>
                                      <p:cBhvr>
                                        <p:cTn id="79" dur="500" fill="hold"/>
                                        <p:tgtEl>
                                          <p:spTgt spid="23"/>
                                        </p:tgtEl>
                                        <p:attrNameLst>
                                          <p:attrName>fill.type</p:attrName>
                                        </p:attrNameLst>
                                      </p:cBhvr>
                                      <p:to>
                                        <p:strVal val="solid"/>
                                      </p:to>
                                    </p:set>
                                    <p:set>
                                      <p:cBhvr>
                                        <p:cTn id="80" dur="500" fill="hold"/>
                                        <p:tgtEl>
                                          <p:spTgt spid="2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4"/>
                                        </p:tgtEl>
                                      </p:cBhvr>
                                    </p:animEffect>
                                    <p:animScale>
                                      <p:cBhvr>
                                        <p:cTn id="86" dur="250" autoRev="1" fill="hold"/>
                                        <p:tgtEl>
                                          <p:spTgt spid="24"/>
                                        </p:tgtEl>
                                      </p:cBhvr>
                                      <p:by x="105000" y="105000"/>
                                    </p:animScale>
                                  </p:childTnLst>
                                </p:cTn>
                              </p:par>
                            </p:childTnLst>
                          </p:cTn>
                        </p:par>
                        <p:par>
                          <p:cTn id="87" fill="hold">
                            <p:stCondLst>
                              <p:cond delay="500"/>
                            </p:stCondLst>
                            <p:childTnLst>
                              <p:par>
                                <p:cTn id="88" presetID="1" presetClass="emph" presetSubtype="2" fill="hold" nodeType="afterEffect">
                                  <p:stCondLst>
                                    <p:cond delay="0"/>
                                  </p:stCondLst>
                                  <p:childTnLst>
                                    <p:animClr clrSpc="rgb" dir="cw">
                                      <p:cBhvr>
                                        <p:cTn id="89" dur="500" fill="hold"/>
                                        <p:tgtEl>
                                          <p:spTgt spid="25"/>
                                        </p:tgtEl>
                                        <p:attrNameLst>
                                          <p:attrName>fillcolor</p:attrName>
                                        </p:attrNameLst>
                                      </p:cBhvr>
                                      <p:to>
                                        <a:srgbClr val="00B0F0"/>
                                      </p:to>
                                    </p:animClr>
                                    <p:set>
                                      <p:cBhvr>
                                        <p:cTn id="90" dur="500" fill="hold"/>
                                        <p:tgtEl>
                                          <p:spTgt spid="25"/>
                                        </p:tgtEl>
                                        <p:attrNameLst>
                                          <p:attrName>fill.type</p:attrName>
                                        </p:attrNameLst>
                                      </p:cBhvr>
                                      <p:to>
                                        <p:strVal val="solid"/>
                                      </p:to>
                                    </p:set>
                                    <p:set>
                                      <p:cBhvr>
                                        <p:cTn id="91" dur="500" fill="hold"/>
                                        <p:tgtEl>
                                          <p:spTgt spid="2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6" presetClass="exit" presetSubtype="32" fill="hold" grpId="0" nodeType="clickEffect">
                                  <p:stCondLst>
                                    <p:cond delay="0"/>
                                  </p:stCondLst>
                                  <p:childTnLst>
                                    <p:animEffect transition="out" filter="circle(out)">
                                      <p:cBhvr>
                                        <p:cTn id="96" dur="2000"/>
                                        <p:tgtEl>
                                          <p:spTgt spid="39"/>
                                        </p:tgtEl>
                                      </p:cBhvr>
                                    </p:animEffect>
                                    <p:set>
                                      <p:cBhvr>
                                        <p:cTn id="97" dur="1" fill="hold">
                                          <p:stCondLst>
                                            <p:cond delay="1999"/>
                                          </p:stCondLst>
                                        </p:cTn>
                                        <p:tgtEl>
                                          <p:spTgt spid="39"/>
                                        </p:tgtEl>
                                        <p:attrNameLst>
                                          <p:attrName>style.visibility</p:attrName>
                                        </p:attrNameLst>
                                      </p:cBhvr>
                                      <p:to>
                                        <p:strVal val="hidden"/>
                                      </p:to>
                                    </p:set>
                                  </p:childTnLst>
                                </p:cTn>
                              </p:par>
                              <p:par>
                                <p:cTn id="98" presetID="8" presetClass="emph" presetSubtype="0" fill="hold" nodeType="withEffect">
                                  <p:stCondLst>
                                    <p:cond delay="0"/>
                                  </p:stCondLst>
                                  <p:childTnLst>
                                    <p:animRot by="21600000">
                                      <p:cBhvr>
                                        <p:cTn id="99" dur="15000" fill="hold"/>
                                        <p:tgtEl>
                                          <p:spTgt spid="36"/>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5" name="15s.wav"/>
                                        </p:tgtEl>
                                      </p:cMediaNode>
                                    </p:audio>
                                  </p:subTnLst>
                                </p:cTn>
                              </p:par>
                            </p:childTnLst>
                          </p:cTn>
                        </p:par>
                      </p:childTnLst>
                    </p:cTn>
                  </p:par>
                </p:childTnLst>
              </p:cTn>
              <p:nextCondLst>
                <p:cond evt="onClick" delay="0">
                  <p:tgtEl>
                    <p:spTgt spid="39"/>
                  </p:tgtEl>
                </p:cond>
              </p:nextCondLst>
            </p:seq>
          </p:childTnLst>
        </p:cTn>
      </p:par>
    </p:tnLst>
    <p:bldLst>
      <p:bldP spid="8" grpId="0" animBg="1"/>
      <p:bldP spid="19" grpId="0" animBg="1"/>
      <p:bldP spid="21" grpId="0" animBg="1"/>
      <p:bldP spid="23" grpId="0" animBg="1"/>
      <p:bldP spid="25" grpId="0" animBg="1"/>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714500" y="1581150"/>
            <a:ext cx="5715000" cy="1077218"/>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11: TỈ SỐ LƯỢNG GIÁC CỦA GÓC NHỌN (Tiết 2)</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3410303" y="819150"/>
            <a:ext cx="2323393" cy="561692"/>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4</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6830</TotalTime>
  <Words>1934</Words>
  <Application>Microsoft Office PowerPoint</Application>
  <PresentationFormat>On-screen Show (16:9)</PresentationFormat>
  <Paragraphs>249</Paragraphs>
  <Slides>30</Slides>
  <Notes>25</Notes>
  <HiddenSlides>3</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Arial</vt:lpstr>
      <vt:lpstr>Calibri</vt:lpstr>
      <vt:lpstr>Calibri Light</vt:lpstr>
      <vt:lpstr>Cambria Math</vt:lpstr>
      <vt:lpstr>Times New Roman</vt:lpstr>
      <vt:lpstr>Tw Cen MT</vt:lpstr>
      <vt:lpstr>VNI-Times</vt:lpstr>
      <vt:lpstr>Wingdings</vt:lpstr>
      <vt:lpstr>Custom Design</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Thuy Le</cp:lastModifiedBy>
  <cp:revision>345</cp:revision>
  <dcterms:created xsi:type="dcterms:W3CDTF">2021-07-22T17:31:00Z</dcterms:created>
  <dcterms:modified xsi:type="dcterms:W3CDTF">2024-08-21T15:31:04Z</dcterms:modified>
</cp:coreProperties>
</file>