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9" r:id="rId2"/>
    <p:sldMasterId id="2147483671" r:id="rId3"/>
  </p:sldMasterIdLst>
  <p:notesMasterIdLst>
    <p:notesMasterId r:id="rId21"/>
  </p:notesMasterIdLst>
  <p:sldIdLst>
    <p:sldId id="320" r:id="rId4"/>
    <p:sldId id="321" r:id="rId5"/>
    <p:sldId id="322" r:id="rId6"/>
    <p:sldId id="323" r:id="rId7"/>
    <p:sldId id="324" r:id="rId8"/>
    <p:sldId id="325" r:id="rId9"/>
    <p:sldId id="298" r:id="rId10"/>
    <p:sldId id="297" r:id="rId11"/>
    <p:sldId id="299" r:id="rId12"/>
    <p:sldId id="316" r:id="rId13"/>
    <p:sldId id="300" r:id="rId14"/>
    <p:sldId id="257" r:id="rId15"/>
    <p:sldId id="258" r:id="rId16"/>
    <p:sldId id="308" r:id="rId17"/>
    <p:sldId id="318" r:id="rId18"/>
    <p:sldId id="319" r:id="rId19"/>
    <p:sldId id="326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Roboto Condensed Light" panose="020B060402020202020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Arv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69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presProps" Target="presProps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22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92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73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16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49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8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5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41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50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7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82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89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6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4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47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83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8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7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92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8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61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6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7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175940" y="2109216"/>
            <a:ext cx="69073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KIỂM TRA BÀI 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5686" y="-58388"/>
            <a:ext cx="2394974" cy="21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3938016" y="1187466"/>
            <a:ext cx="92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u="sng" dirty="0" err="1" smtClean="0"/>
              <a:t>Giải</a:t>
            </a:r>
            <a:endParaRPr lang="vi-VN" sz="20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43322" y="1693252"/>
            <a:ext cx="8510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C</a:t>
            </a:r>
            <a:r>
              <a:rPr lang="en-US" sz="2000" dirty="0" err="1" smtClean="0"/>
              <a:t>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smtClean="0"/>
              <a:t>n </a:t>
            </a:r>
            <a:r>
              <a:rPr lang="en-US" sz="2000" dirty="0" err="1" smtClean="0"/>
              <a:t>là</a:t>
            </a:r>
            <a:r>
              <a:rPr lang="en-US" sz="2000" dirty="0" smtClean="0"/>
              <a:t> 0;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n </a:t>
            </a:r>
            <a:r>
              <a:rPr lang="en-US" sz="2000" dirty="0" err="1" smtClean="0"/>
              <a:t>là</a:t>
            </a:r>
            <a:r>
              <a:rPr lang="en-US" sz="2000" dirty="0" smtClean="0"/>
              <a:t> 2.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3322" y="2211511"/>
            <a:ext cx="7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</a:t>
            </a:r>
            <a:r>
              <a:rPr lang="en-US" sz="2000" dirty="0" smtClean="0"/>
              <a:t>) </a:t>
            </a:r>
            <a:r>
              <a:rPr lang="en-US" sz="2000" b="1" dirty="0" smtClean="0"/>
              <a:t>M</a:t>
            </a:r>
            <a:r>
              <a:rPr lang="en-US" sz="2000" dirty="0" smtClean="0"/>
              <a:t> </a:t>
            </a:r>
            <a:r>
              <a:rPr lang="en-US" sz="2000" smtClean="0"/>
              <a:t>= </a:t>
            </a:r>
            <a:r>
              <a:rPr lang="en-US" sz="2000" smtClean="0"/>
              <a:t>{0; 2; 5; 6; 8}.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3322" y="2702252"/>
            <a:ext cx="878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8 </a:t>
            </a:r>
            <a:r>
              <a:rPr lang="en-US" sz="2000" dirty="0" err="1" smtClean="0"/>
              <a:t>nằm</a:t>
            </a:r>
            <a:r>
              <a:rPr lang="en-US" sz="2000" dirty="0" smtClean="0"/>
              <a:t> ở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chục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 =&gt;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smtClean="0"/>
              <a:t>8 </a:t>
            </a:r>
            <a:r>
              <a:rPr lang="en-US" sz="2000" smtClean="0"/>
              <a:t>. 10 </a:t>
            </a:r>
            <a:r>
              <a:rPr lang="en-US" sz="2000" dirty="0" smtClean="0"/>
              <a:t>000 = 80 000; 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6 </a:t>
            </a:r>
            <a:r>
              <a:rPr lang="en-US" sz="2000" dirty="0" err="1" smtClean="0"/>
              <a:t>nằm</a:t>
            </a:r>
            <a:r>
              <a:rPr lang="en-US" sz="2000" dirty="0" smtClean="0"/>
              <a:t> ở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nên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smtClean="0"/>
              <a:t>6 </a:t>
            </a:r>
            <a:r>
              <a:rPr lang="en-US" sz="2000" smtClean="0"/>
              <a:t>. 100 </a:t>
            </a:r>
            <a:r>
              <a:rPr lang="en-US" sz="2000" dirty="0" smtClean="0"/>
              <a:t>= 600. 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9806" y="3700199"/>
            <a:ext cx="8821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</a:t>
            </a:r>
            <a:r>
              <a:rPr lang="en-US" sz="2000" dirty="0" smtClean="0"/>
              <a:t>) </a:t>
            </a:r>
            <a:r>
              <a:rPr lang="en-US" sz="2000" dirty="0" err="1" smtClean="0"/>
              <a:t>Có</a:t>
            </a:r>
            <a:r>
              <a:rPr lang="en-US" sz="2000" dirty="0"/>
              <a:t>:</a:t>
            </a:r>
            <a:r>
              <a:rPr lang="en-US" sz="2000" dirty="0" smtClean="0"/>
              <a:t> 280 650 </a:t>
            </a:r>
            <a:r>
              <a:rPr lang="en-US" sz="2000" smtClean="0"/>
              <a:t>= </a:t>
            </a:r>
            <a:r>
              <a:rPr lang="en-US" sz="2000" smtClean="0"/>
              <a:t>2 . 100 </a:t>
            </a:r>
            <a:r>
              <a:rPr lang="en-US" sz="2000" dirty="0" smtClean="0"/>
              <a:t>000 </a:t>
            </a:r>
            <a:r>
              <a:rPr lang="en-US" sz="2000" smtClean="0"/>
              <a:t>+ </a:t>
            </a:r>
            <a:r>
              <a:rPr lang="en-US" sz="2000" smtClean="0"/>
              <a:t>8 . 10 </a:t>
            </a:r>
            <a:r>
              <a:rPr lang="en-US" sz="2000" dirty="0"/>
              <a:t>000 </a:t>
            </a:r>
            <a:r>
              <a:rPr lang="en-US" sz="2000"/>
              <a:t>+ </a:t>
            </a:r>
            <a:r>
              <a:rPr lang="en-US" sz="2000" smtClean="0"/>
              <a:t>0 . 1 </a:t>
            </a:r>
            <a:r>
              <a:rPr lang="en-US" sz="2000" dirty="0"/>
              <a:t>000 </a:t>
            </a:r>
            <a:r>
              <a:rPr lang="en-US" sz="2000"/>
              <a:t>+ </a:t>
            </a:r>
            <a:r>
              <a:rPr lang="en-US" sz="2000" smtClean="0"/>
              <a:t>6 . 100 </a:t>
            </a:r>
            <a:r>
              <a:rPr lang="en-US" sz="2000" dirty="0"/>
              <a:t>+ 5 .10 </a:t>
            </a:r>
            <a:r>
              <a:rPr lang="en-US" sz="2000"/>
              <a:t>+ </a:t>
            </a:r>
            <a:r>
              <a:rPr lang="en-US" sz="2000" smtClean="0"/>
              <a:t>0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=&gt;</a:t>
            </a:r>
            <a:r>
              <a:rPr lang="en-US" sz="2000" b="1" dirty="0" smtClean="0"/>
              <a:t> 280 </a:t>
            </a:r>
            <a:r>
              <a:rPr lang="en-US" sz="2000" b="1" dirty="0"/>
              <a:t>650 = 2 . 100 000 + 8 . 10 000 + 6 . 100 + 5 . </a:t>
            </a:r>
            <a:r>
              <a:rPr lang="en-US" sz="2000" b="1" dirty="0" smtClean="0"/>
              <a:t>10</a:t>
            </a:r>
            <a:endParaRPr lang="vi-VN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2352" y="514045"/>
            <a:ext cx="29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LUYỆN TẬP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13" name="Google Shape;892;p46"/>
          <p:cNvGrpSpPr/>
          <p:nvPr/>
        </p:nvGrpSpPr>
        <p:grpSpPr>
          <a:xfrm>
            <a:off x="441674" y="618013"/>
            <a:ext cx="309022" cy="376837"/>
            <a:chOff x="596350" y="929175"/>
            <a:chExt cx="407950" cy="497475"/>
          </a:xfrm>
        </p:grpSpPr>
        <p:sp>
          <p:nvSpPr>
            <p:cNvPr id="14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9836" y="1233633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1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1906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7483888" y="4587732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 smtClean="0"/>
              <a:t>11</a:t>
            </a:fld>
            <a:endParaRPr lang="en" sz="1800"/>
          </a:p>
        </p:txBody>
      </p:sp>
      <p:sp>
        <p:nvSpPr>
          <p:cNvPr id="3" name="TextBox 2"/>
          <p:cNvSpPr txBox="1"/>
          <p:nvPr/>
        </p:nvSpPr>
        <p:spPr>
          <a:xfrm>
            <a:off x="0" y="704046"/>
            <a:ext cx="8831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B050"/>
                </a:solidFill>
              </a:rPr>
              <a:t>Ví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dụ</a:t>
            </a:r>
            <a:r>
              <a:rPr lang="en-US" sz="2000" b="1" dirty="0" smtClean="0">
                <a:solidFill>
                  <a:srgbClr val="00B050"/>
                </a:solidFill>
              </a:rPr>
              <a:t> 3</a:t>
            </a:r>
            <a:r>
              <a:rPr lang="en-US" sz="2000" dirty="0" smtClean="0"/>
              <a:t>: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8 </a:t>
            </a:r>
            <a:r>
              <a:rPr lang="en-US" sz="2000" dirty="0" err="1" smtClean="0"/>
              <a:t>phút</a:t>
            </a:r>
            <a:r>
              <a:rPr lang="en-US" sz="2000" dirty="0" smtClean="0"/>
              <a:t> 19 </a:t>
            </a:r>
            <a:r>
              <a:rPr lang="en-US" sz="2000" dirty="0" err="1" smtClean="0"/>
              <a:t>giây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giây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300 000km.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/>
              <a:t>T</a:t>
            </a:r>
            <a:r>
              <a:rPr lang="en-US" sz="2000" dirty="0" err="1" smtClean="0"/>
              <a:t>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err="1" smtClean="0"/>
              <a:t>nhiêu</a:t>
            </a:r>
            <a:r>
              <a:rPr lang="en-US" sz="2000" smtClean="0"/>
              <a:t> ki-lô-mét</a:t>
            </a:r>
            <a:r>
              <a:rPr lang="en-US" sz="20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3760" y="2070339"/>
            <a:ext cx="92659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u="sng" dirty="0" err="1" smtClean="0"/>
              <a:t>Giải</a:t>
            </a:r>
            <a:endParaRPr lang="vi-VN" sz="20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38500"/>
            <a:ext cx="724204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1 </a:t>
            </a:r>
            <a:r>
              <a:rPr lang="en-US" sz="2000" dirty="0" err="1" smtClean="0"/>
              <a:t>phút</a:t>
            </a:r>
            <a:r>
              <a:rPr lang="en-US" sz="2000" dirty="0" smtClean="0"/>
              <a:t> = 60 </a:t>
            </a:r>
            <a:r>
              <a:rPr lang="en-US" sz="2000" dirty="0" err="1" smtClean="0"/>
              <a:t>giây</a:t>
            </a:r>
            <a:r>
              <a:rPr lang="en-US" sz="2000" dirty="0" smtClean="0"/>
              <a:t>; 8 </a:t>
            </a:r>
            <a:r>
              <a:rPr lang="en-US" sz="2000" dirty="0" err="1" smtClean="0"/>
              <a:t>phút</a:t>
            </a:r>
            <a:r>
              <a:rPr lang="en-US" sz="2000" dirty="0" smtClean="0"/>
              <a:t> = 60 </a:t>
            </a:r>
            <a:r>
              <a:rPr lang="en-US" sz="2000" dirty="0" err="1" smtClean="0"/>
              <a:t>giây</a:t>
            </a:r>
            <a:r>
              <a:rPr lang="en-US" sz="2000" dirty="0" smtClean="0"/>
              <a:t> . 8 = 480 (</a:t>
            </a:r>
            <a:r>
              <a:rPr lang="en-US" sz="2000" dirty="0" err="1" smtClean="0"/>
              <a:t>giây</a:t>
            </a:r>
            <a:r>
              <a:rPr lang="en-US" sz="2000" dirty="0" smtClean="0"/>
              <a:t>).</a:t>
            </a:r>
            <a:endParaRPr lang="vi-V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6114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480 + 19 = 499 (</a:t>
            </a:r>
            <a:r>
              <a:rPr lang="en-US" sz="2000" dirty="0" err="1" smtClean="0"/>
              <a:t>giây</a:t>
            </a:r>
            <a:r>
              <a:rPr lang="en-US" sz="2000" dirty="0" smtClean="0"/>
              <a:t>).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40790"/>
            <a:ext cx="9485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giây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300 000 km </a:t>
            </a:r>
            <a:r>
              <a:rPr lang="en-US" sz="2000" dirty="0" err="1" smtClean="0"/>
              <a:t>nên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: 499 . 300 000 = 149 700 000 (km).</a:t>
            </a:r>
            <a:endParaRPr lang="vi-VN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31" y="1809844"/>
            <a:ext cx="2777205" cy="13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90016" y="530468"/>
            <a:ext cx="46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BÀI TẬP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92" y="1316992"/>
            <a:ext cx="82174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1.31. </a:t>
            </a:r>
            <a:r>
              <a:rPr lang="en-US" sz="1800" dirty="0" err="1" smtClean="0">
                <a:solidFill>
                  <a:schemeClr val="tx1"/>
                </a:solidFill>
              </a:rPr>
              <a:t>Gọi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tập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hợp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lớn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hơn</a:t>
            </a:r>
            <a:r>
              <a:rPr lang="en-US" sz="1800" dirty="0" smtClean="0">
                <a:solidFill>
                  <a:schemeClr val="tx1"/>
                </a:solidFill>
              </a:rPr>
              <a:t> 3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lớn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hơn</a:t>
            </a:r>
            <a:r>
              <a:rPr lang="en-US" sz="1800" dirty="0" smtClean="0">
                <a:solidFill>
                  <a:schemeClr val="tx1"/>
                </a:solidFill>
              </a:rPr>
              <a:t> 7.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 smtClean="0">
                <a:solidFill>
                  <a:schemeClr val="tx1"/>
                </a:solidFill>
              </a:rPr>
              <a:t>Viết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tập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hợp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bằng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err="1" smtClean="0">
                <a:solidFill>
                  <a:schemeClr val="tx1"/>
                </a:solidFill>
              </a:rPr>
              <a:t>hai</a:t>
            </a:r>
            <a:r>
              <a:rPr lang="en-US" sz="1800" smtClean="0">
                <a:solidFill>
                  <a:schemeClr val="tx1"/>
                </a:solidFill>
              </a:rPr>
              <a:t> cách: </a:t>
            </a:r>
            <a:r>
              <a:rPr lang="en-US" sz="1800" dirty="0" err="1" smtClean="0">
                <a:solidFill>
                  <a:schemeClr val="tx1"/>
                </a:solidFill>
              </a:rPr>
              <a:t>Liệt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kê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tử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nêu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dấu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hiệu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đặc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trưng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tử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 smtClean="0">
                <a:solidFill>
                  <a:schemeClr val="tx1"/>
                </a:solidFill>
              </a:rPr>
              <a:t>Trong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nhỏ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hơn</a:t>
            </a:r>
            <a:r>
              <a:rPr lang="en-US" sz="1800" dirty="0" smtClean="0">
                <a:solidFill>
                  <a:schemeClr val="tx1"/>
                </a:solidFill>
              </a:rPr>
              <a:t> 10, </a:t>
            </a:r>
            <a:r>
              <a:rPr lang="en-US" sz="1800" dirty="0" err="1" smtClean="0">
                <a:solidFill>
                  <a:schemeClr val="tx1"/>
                </a:solidFill>
              </a:rPr>
              <a:t>những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nào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tử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tập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err="1" smtClean="0">
                <a:solidFill>
                  <a:schemeClr val="tx1"/>
                </a:solidFill>
              </a:rPr>
              <a:t>hợp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en-US" sz="1800" b="1" smtClean="0">
                <a:solidFill>
                  <a:schemeClr val="tx1"/>
                </a:solidFill>
              </a:rPr>
              <a:t>A</a:t>
            </a:r>
            <a:r>
              <a:rPr lang="en-US" sz="1800" b="1" dirty="0" smtClean="0">
                <a:solidFill>
                  <a:schemeClr val="tx1"/>
                </a:solidFill>
              </a:rPr>
              <a:t>?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5824" y="3148741"/>
            <a:ext cx="117043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 err="1" smtClean="0">
                <a:solidFill>
                  <a:schemeClr val="tx1"/>
                </a:solidFill>
              </a:rPr>
              <a:t>Giải</a:t>
            </a:r>
            <a:r>
              <a:rPr lang="en-US" sz="1800" b="1" i="1" u="sng" dirty="0" smtClean="0">
                <a:solidFill>
                  <a:schemeClr val="tx1"/>
                </a:solidFill>
              </a:rPr>
              <a:t> :</a:t>
            </a:r>
            <a:endParaRPr lang="en-US" sz="1800" b="1" i="1" u="sng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1800" b="1" i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8496" y="3705715"/>
                <a:ext cx="69494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1800" smtClean="0">
                    <a:solidFill>
                      <a:schemeClr val="tx1"/>
                    </a:solidFill>
                  </a:rPr>
                  <a:t>Cách 1: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=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{4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;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5;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6; 7}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Cách 2: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 = {x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N| 3 &lt; x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7}</a:t>
                </a:r>
                <a:endParaRPr lang="vi-VN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" y="3705715"/>
                <a:ext cx="6949440" cy="923330"/>
              </a:xfrm>
              <a:prstGeom prst="rect">
                <a:avLst/>
              </a:prstGeom>
              <a:blipFill>
                <a:blip r:embed="rId3"/>
                <a:stretch>
                  <a:fillRect l="-526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6304" y="4577749"/>
                <a:ext cx="694944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b) </a:t>
                </a:r>
                <a:r>
                  <a:rPr lang="en-US" sz="1800" dirty="0">
                    <a:solidFill>
                      <a:schemeClr val="tx1"/>
                    </a:solidFill>
                  </a:rPr>
                  <a:t>B = {x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|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x &lt; 10</a:t>
                </a:r>
                <a:r>
                  <a:rPr lang="en-US" sz="1800">
                    <a:solidFill>
                      <a:schemeClr val="tx1"/>
                    </a:solidFill>
                  </a:rPr>
                  <a:t>,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A}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=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{0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; 1; 2; 3; 8; 9}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" y="4577749"/>
                <a:ext cx="6949440" cy="507831"/>
              </a:xfrm>
              <a:prstGeom prst="rect">
                <a:avLst/>
              </a:prstGeom>
              <a:blipFill>
                <a:blip r:embed="rId4"/>
                <a:stretch>
                  <a:fillRect l="-70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oogle Shape;900;p46"/>
          <p:cNvGrpSpPr/>
          <p:nvPr/>
        </p:nvGrpSpPr>
        <p:grpSpPr>
          <a:xfrm>
            <a:off x="247955" y="688171"/>
            <a:ext cx="314590" cy="269367"/>
            <a:chOff x="1934025" y="1001650"/>
            <a:chExt cx="415300" cy="355600"/>
          </a:xfrm>
        </p:grpSpPr>
        <p:sp>
          <p:nvSpPr>
            <p:cNvPr id="2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44292" y="551925"/>
            <a:ext cx="8829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1.32.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bốn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err="1" smtClean="0">
                <a:solidFill>
                  <a:schemeClr val="tx1"/>
                </a:solidFill>
              </a:rPr>
              <a:t>chữ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số;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bốn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nhau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chẵn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bốn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lẻ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7328" y="2771073"/>
            <a:ext cx="117043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 err="1" smtClean="0">
                <a:solidFill>
                  <a:schemeClr val="tx1"/>
                </a:solidFill>
              </a:rPr>
              <a:t>Giải</a:t>
            </a:r>
            <a:r>
              <a:rPr lang="en-US" sz="1800" b="1" i="1" u="sng" dirty="0" smtClean="0">
                <a:solidFill>
                  <a:schemeClr val="tx1"/>
                </a:solidFill>
              </a:rPr>
              <a:t> :</a:t>
            </a:r>
            <a:endParaRPr lang="en-US" sz="1800" b="1" i="1" u="sng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16" y="3227608"/>
            <a:ext cx="6056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a)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nhiên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nhất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bốn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1000</a:t>
            </a:r>
            <a:endParaRPr lang="en-US" sz="1800" b="1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16" y="3627819"/>
            <a:ext cx="64632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nhiên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nhất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bốn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khác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1023</a:t>
            </a:r>
            <a:endParaRPr lang="en-US" sz="1800" b="1" dirty="0" smtClean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416" y="4080066"/>
            <a:ext cx="774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nhiên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nhất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4 </a:t>
            </a:r>
            <a:r>
              <a:rPr lang="en-US" sz="1800" dirty="0" err="1">
                <a:solidFill>
                  <a:schemeClr val="tx1"/>
                </a:solidFill>
              </a:rPr>
              <a:t>chữ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khác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đều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chẵn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2046</a:t>
            </a:r>
            <a:endParaRPr lang="en-US" sz="1800" b="1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16" y="4546861"/>
            <a:ext cx="852068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nhiên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nhất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bốn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khác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đều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lẻ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1357</a:t>
            </a:r>
            <a:endParaRPr lang="en-US" sz="18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66583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00B0F0"/>
                </a:solidFill>
              </a:rPr>
              <a:t>1.34.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Một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xe</a:t>
            </a:r>
            <a:r>
              <a:rPr lang="en-US" sz="1800" dirty="0" smtClean="0">
                <a:solidFill>
                  <a:schemeClr val="tx1"/>
                </a:solidFill>
              </a:rPr>
              <a:t> ô </a:t>
            </a:r>
            <a:r>
              <a:rPr lang="en-US" sz="1800" dirty="0" err="1" smtClean="0">
                <a:solidFill>
                  <a:schemeClr val="tx1"/>
                </a:solidFill>
              </a:rPr>
              <a:t>tô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chở</a:t>
            </a:r>
            <a:r>
              <a:rPr lang="en-US" sz="1800" dirty="0" smtClean="0">
                <a:solidFill>
                  <a:schemeClr val="tx1"/>
                </a:solidFill>
              </a:rPr>
              <a:t> 30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40 bao </a:t>
            </a:r>
            <a:r>
              <a:rPr lang="en-US" sz="1800" dirty="0" err="1" smtClean="0">
                <a:solidFill>
                  <a:schemeClr val="tx1"/>
                </a:solidFill>
              </a:rPr>
              <a:t>ngô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Biết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rằng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mỗi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nặng</a:t>
            </a:r>
            <a:r>
              <a:rPr lang="en-US" sz="1800" dirty="0" smtClean="0">
                <a:solidFill>
                  <a:schemeClr val="tx1"/>
                </a:solidFill>
              </a:rPr>
              <a:t> 50 kg, </a:t>
            </a:r>
            <a:r>
              <a:rPr lang="en-US" sz="1800" dirty="0" err="1" smtClean="0">
                <a:solidFill>
                  <a:schemeClr val="tx1"/>
                </a:solidFill>
              </a:rPr>
              <a:t>mỗi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nặng</a:t>
            </a:r>
            <a:r>
              <a:rPr lang="en-US" sz="1800" dirty="0" smtClean="0">
                <a:solidFill>
                  <a:schemeClr val="tx1"/>
                </a:solidFill>
              </a:rPr>
              <a:t> 60 kg. </a:t>
            </a:r>
            <a:r>
              <a:rPr lang="en-US" sz="1800" dirty="0" err="1" smtClean="0">
                <a:solidFill>
                  <a:schemeClr val="tx1"/>
                </a:solidFill>
              </a:rPr>
              <a:t>Hỏi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xe</a:t>
            </a:r>
            <a:r>
              <a:rPr lang="en-US" sz="1800" dirty="0" smtClean="0">
                <a:solidFill>
                  <a:schemeClr val="tx1"/>
                </a:solidFill>
              </a:rPr>
              <a:t> ô </a:t>
            </a:r>
            <a:r>
              <a:rPr lang="en-US" sz="1800" dirty="0" err="1" smtClean="0">
                <a:solidFill>
                  <a:schemeClr val="tx1"/>
                </a:solidFill>
              </a:rPr>
              <a:t>tô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đó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chở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tất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kilôgam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ngô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4828" y="1683353"/>
            <a:ext cx="117043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 err="1" smtClean="0">
                <a:solidFill>
                  <a:schemeClr val="tx1"/>
                </a:solidFill>
              </a:rPr>
              <a:t>Giải</a:t>
            </a:r>
            <a:r>
              <a:rPr lang="en-US" sz="1800" b="1" i="1" u="sng" dirty="0" smtClean="0">
                <a:solidFill>
                  <a:schemeClr val="tx1"/>
                </a:solidFill>
              </a:rPr>
              <a:t> :</a:t>
            </a:r>
            <a:endParaRPr lang="en-US" sz="1800" b="1" i="1" u="sng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1800" b="1" i="1" u="sng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754" y="2145018"/>
            <a:ext cx="3830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Khối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err="1" smtClean="0">
                <a:solidFill>
                  <a:schemeClr val="tx1"/>
                </a:solidFill>
              </a:rPr>
              <a:t>lượng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của 30 bao gạo là: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50 x 30 </a:t>
            </a:r>
            <a:r>
              <a:rPr lang="en-US" sz="1800" smtClean="0">
                <a:solidFill>
                  <a:schemeClr val="tx1"/>
                </a:solidFill>
              </a:rPr>
              <a:t>= </a:t>
            </a:r>
            <a:r>
              <a:rPr lang="en-US" sz="1800" smtClean="0">
                <a:solidFill>
                  <a:schemeClr val="tx1"/>
                </a:solidFill>
              </a:rPr>
              <a:t>1 500 </a:t>
            </a:r>
            <a:r>
              <a:rPr lang="en-US" sz="1800" dirty="0" smtClean="0">
                <a:solidFill>
                  <a:schemeClr val="tx1"/>
                </a:solidFill>
              </a:rPr>
              <a:t>(kg)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024" y="297923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Khối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lượng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40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err="1" smtClean="0">
                <a:solidFill>
                  <a:schemeClr val="tx1"/>
                </a:solidFill>
              </a:rPr>
              <a:t>ngô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là: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60 x 40 </a:t>
            </a:r>
            <a:r>
              <a:rPr lang="en-US" sz="1800" smtClean="0">
                <a:solidFill>
                  <a:schemeClr val="tx1"/>
                </a:solidFill>
              </a:rPr>
              <a:t>= </a:t>
            </a:r>
            <a:r>
              <a:rPr lang="en-US" sz="1800" smtClean="0">
                <a:solidFill>
                  <a:schemeClr val="tx1"/>
                </a:solidFill>
              </a:rPr>
              <a:t>2 400 </a:t>
            </a:r>
            <a:r>
              <a:rPr lang="en-US" sz="1800" dirty="0" smtClean="0">
                <a:solidFill>
                  <a:schemeClr val="tx1"/>
                </a:solidFill>
              </a:rPr>
              <a:t>(kg)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8647" y="3864742"/>
            <a:ext cx="505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Ô </a:t>
            </a:r>
            <a:r>
              <a:rPr lang="en-US" sz="1800" dirty="0" err="1" smtClean="0">
                <a:solidFill>
                  <a:schemeClr val="tx1"/>
                </a:solidFill>
              </a:rPr>
              <a:t>tô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chở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tất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kilôgam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</a:rPr>
              <a:t>1 500 </a:t>
            </a:r>
            <a:r>
              <a:rPr lang="en-US" sz="1800" smtClean="0">
                <a:solidFill>
                  <a:schemeClr val="tx1"/>
                </a:solidFill>
              </a:rPr>
              <a:t>+ </a:t>
            </a:r>
            <a:r>
              <a:rPr lang="en-US" sz="1800" smtClean="0">
                <a:solidFill>
                  <a:schemeClr val="tx1"/>
                </a:solidFill>
              </a:rPr>
              <a:t>2 400 </a:t>
            </a:r>
            <a:r>
              <a:rPr lang="en-US" sz="1800" smtClean="0">
                <a:solidFill>
                  <a:schemeClr val="tx1"/>
                </a:solidFill>
              </a:rPr>
              <a:t>= </a:t>
            </a:r>
            <a:r>
              <a:rPr lang="en-US" sz="1800" smtClean="0">
                <a:solidFill>
                  <a:schemeClr val="tx1"/>
                </a:solidFill>
              </a:rPr>
              <a:t>3 900 </a:t>
            </a:r>
            <a:r>
              <a:rPr lang="en-US" sz="1800" dirty="0" smtClean="0">
                <a:solidFill>
                  <a:schemeClr val="tx1"/>
                </a:solidFill>
              </a:rPr>
              <a:t>(kg)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1035" y="4637609"/>
            <a:ext cx="271729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err="1" smtClean="0">
                <a:solidFill>
                  <a:schemeClr val="tx1"/>
                </a:solidFill>
              </a:rPr>
              <a:t>Đáp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số: 3 900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smtClean="0">
                <a:solidFill>
                  <a:schemeClr val="tx1"/>
                </a:solidFill>
              </a:rPr>
              <a:t>kg</a:t>
            </a:r>
            <a:r>
              <a:rPr lang="en-US" sz="1800" smtClean="0">
                <a:solidFill>
                  <a:schemeClr val="tx1"/>
                </a:solidFill>
              </a:rPr>
              <a:t>).</a:t>
            </a:r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28" y="1683353"/>
            <a:ext cx="3431445" cy="22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512" y="513318"/>
            <a:ext cx="46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VẬN DỤNG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" name="Google Shape;905;p46"/>
          <p:cNvSpPr/>
          <p:nvPr/>
        </p:nvSpPr>
        <p:spPr>
          <a:xfrm>
            <a:off x="256409" y="648419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0" y="1098093"/>
            <a:ext cx="88148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1.35</a:t>
            </a:r>
            <a:r>
              <a:rPr lang="en-US" sz="1800" dirty="0" smtClean="0">
                <a:solidFill>
                  <a:srgbClr val="00B0F0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tháng</a:t>
            </a:r>
            <a:r>
              <a:rPr lang="en-US" sz="1800" dirty="0" smtClean="0">
                <a:solidFill>
                  <a:schemeClr val="tx1"/>
                </a:solidFill>
              </a:rPr>
              <a:t> 7 </a:t>
            </a:r>
            <a:r>
              <a:rPr lang="en-US" sz="1800" dirty="0" err="1" smtClean="0">
                <a:solidFill>
                  <a:schemeClr val="tx1"/>
                </a:solidFill>
              </a:rPr>
              <a:t>nhà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Khánh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dùng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hết</a:t>
            </a:r>
            <a:r>
              <a:rPr lang="en-US" sz="1800" dirty="0" smtClean="0">
                <a:solidFill>
                  <a:schemeClr val="tx1"/>
                </a:solidFill>
              </a:rPr>
              <a:t> 115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Hỏi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Khánh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tiền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biết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đơn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giá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sau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Giá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tiền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cho</a:t>
            </a:r>
            <a:r>
              <a:rPr lang="en-US" sz="1800" dirty="0" smtClean="0">
                <a:solidFill>
                  <a:schemeClr val="tx1"/>
                </a:solidFill>
              </a:rPr>
              <a:t> 50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đầu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1 678 </a:t>
            </a:r>
            <a:r>
              <a:rPr lang="en-US" sz="1800" dirty="0" err="1" smtClean="0">
                <a:solidFill>
                  <a:schemeClr val="tx1"/>
                </a:solidFill>
              </a:rPr>
              <a:t>đồng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Giá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tiền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cho</a:t>
            </a:r>
            <a:r>
              <a:rPr lang="en-US" sz="1800" dirty="0">
                <a:solidFill>
                  <a:schemeClr val="tx1"/>
                </a:solidFill>
              </a:rPr>
              <a:t> 50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điện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tiếp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theo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từ</a:t>
            </a:r>
            <a:r>
              <a:rPr lang="en-US" sz="1800" dirty="0">
                <a:solidFill>
                  <a:schemeClr val="tx1"/>
                </a:solidFill>
              </a:rPr>
              <a:t> 51 </a:t>
            </a:r>
            <a:r>
              <a:rPr lang="en-US" sz="1800" dirty="0" err="1">
                <a:solidFill>
                  <a:schemeClr val="tx1"/>
                </a:solidFill>
              </a:rPr>
              <a:t>đến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100) </a:t>
            </a:r>
            <a:r>
              <a:rPr lang="en-US" sz="1800" dirty="0" err="1">
                <a:solidFill>
                  <a:schemeClr val="tx1"/>
                </a:solidFill>
              </a:rPr>
              <a:t>là</a:t>
            </a:r>
            <a:r>
              <a:rPr lang="en-US" sz="1800" dirty="0">
                <a:solidFill>
                  <a:schemeClr val="tx1"/>
                </a:solidFill>
              </a:rPr>
              <a:t> 1 734 </a:t>
            </a:r>
            <a:r>
              <a:rPr lang="en-US" sz="1800" dirty="0" err="1">
                <a:solidFill>
                  <a:schemeClr val="tx1"/>
                </a:solidFill>
              </a:rPr>
              <a:t>đồng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Giá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tiền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cho</a:t>
            </a:r>
            <a:r>
              <a:rPr lang="en-US" sz="1800" dirty="0">
                <a:solidFill>
                  <a:schemeClr val="tx1"/>
                </a:solidFill>
              </a:rPr>
              <a:t> 100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tiếp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theo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(từ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101 </a:t>
            </a:r>
            <a:r>
              <a:rPr lang="en-US" sz="1800" dirty="0" err="1">
                <a:solidFill>
                  <a:schemeClr val="tx1"/>
                </a:solidFill>
              </a:rPr>
              <a:t>đến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200) </a:t>
            </a:r>
            <a:r>
              <a:rPr lang="en-US" sz="1800" dirty="0" err="1">
                <a:solidFill>
                  <a:schemeClr val="tx1"/>
                </a:solidFill>
              </a:rPr>
              <a:t>là</a:t>
            </a:r>
            <a:r>
              <a:rPr lang="en-US" sz="1800" dirty="0">
                <a:solidFill>
                  <a:schemeClr val="tx1"/>
                </a:solidFill>
              </a:rPr>
              <a:t> 2 014 </a:t>
            </a:r>
            <a:r>
              <a:rPr lang="en-US" sz="1800" dirty="0" err="1">
                <a:solidFill>
                  <a:schemeClr val="tx1"/>
                </a:solidFill>
              </a:rPr>
              <a:t>đồng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592" y="3410382"/>
            <a:ext cx="4242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Có</a:t>
            </a:r>
            <a:r>
              <a:rPr lang="en-US" sz="1800" dirty="0" smtClean="0">
                <a:solidFill>
                  <a:schemeClr val="tx1"/>
                </a:solidFill>
              </a:rPr>
              <a:t>: 115 = 50 + </a:t>
            </a:r>
            <a:r>
              <a:rPr lang="en-US" sz="1800" smtClean="0">
                <a:solidFill>
                  <a:schemeClr val="tx1"/>
                </a:solidFill>
              </a:rPr>
              <a:t>50 + 15</a:t>
            </a:r>
            <a:endParaRPr lang="en-US" sz="1800" dirty="0" smtClean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4589" y="3866917"/>
            <a:ext cx="67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Khánh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tiền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cho</a:t>
            </a:r>
            <a:r>
              <a:rPr lang="en-US" sz="1800" dirty="0" smtClean="0">
                <a:solidFill>
                  <a:schemeClr val="tx1"/>
                </a:solidFill>
              </a:rPr>
              <a:t> 115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50 x 1 678 + 50 x 1 734 + </a:t>
            </a:r>
            <a:r>
              <a:rPr lang="en-US" sz="1800" smtClean="0">
                <a:solidFill>
                  <a:schemeClr val="tx1"/>
                </a:solidFill>
              </a:rPr>
              <a:t>2 014. 15 </a:t>
            </a:r>
            <a:r>
              <a:rPr lang="en-US" sz="1800" dirty="0" smtClean="0">
                <a:solidFill>
                  <a:schemeClr val="tx1"/>
                </a:solidFill>
              </a:rPr>
              <a:t>= 200 810 (</a:t>
            </a:r>
            <a:r>
              <a:rPr lang="en-US" sz="1800" dirty="0" err="1" smtClean="0">
                <a:solidFill>
                  <a:schemeClr val="tx1"/>
                </a:solidFill>
              </a:rPr>
              <a:t>đồng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238" y="4652890"/>
            <a:ext cx="4242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Đáp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: 200 810 </a:t>
            </a:r>
            <a:r>
              <a:rPr lang="en-US" sz="1800" dirty="0" err="1" smtClean="0">
                <a:solidFill>
                  <a:schemeClr val="tx1"/>
                </a:solidFill>
              </a:rPr>
              <a:t>đồng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vi-VN" sz="1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095" y="3271302"/>
            <a:ext cx="2047843" cy="18721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38674" y="314968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u="sng" dirty="0" err="1">
                <a:solidFill>
                  <a:schemeClr val="tx1"/>
                </a:solidFill>
              </a:rPr>
              <a:t>Giải</a:t>
            </a:r>
            <a:r>
              <a:rPr lang="en-US" sz="1800" b="1" i="1" u="sng" dirty="0">
                <a:solidFill>
                  <a:schemeClr val="tx1"/>
                </a:solidFill>
              </a:rPr>
              <a:t>: </a:t>
            </a:r>
            <a:endParaRPr lang="vi-VN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26921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1;p46"/>
          <p:cNvSpPr/>
          <p:nvPr/>
        </p:nvSpPr>
        <p:spPr>
          <a:xfrm>
            <a:off x="241457" y="564486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80288" y="423844"/>
            <a:ext cx="46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HƯỚNG DẪN VỀ NHÀ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26" y="1700981"/>
            <a:ext cx="78638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Ôn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lại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thành nốt các bài tập còn thiếu trên lớp và hoàn thành Bài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Ví dụ 2 </a:t>
            </a:r>
            <a:r>
              <a:rPr lang="pt-BR" sz="2400" smtClean="0">
                <a:latin typeface="+mn-lt"/>
                <a:ea typeface="Calibri" panose="020F0502020204030204" pitchFamily="34" charset="0"/>
              </a:rPr>
              <a:t>SGK- </a:t>
            </a:r>
            <a:r>
              <a:rPr lang="pt-BR" sz="2400" smtClean="0">
                <a:latin typeface="+mn-lt"/>
                <a:ea typeface="Calibri" panose="020F0502020204030204" pitchFamily="34" charset="0"/>
              </a:rPr>
              <a:t>trang 20.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240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+mn-lt"/>
                <a:ea typeface="Calibri" panose="020F0502020204030204" pitchFamily="34" charset="0"/>
              </a:rPr>
              <a:t>“</a:t>
            </a:r>
            <a:r>
              <a:rPr lang="en-US" sz="2400" b="1" smtClean="0">
                <a:latin typeface="+mn-lt"/>
                <a:ea typeface="Calibri" panose="020F0502020204030204" pitchFamily="34" charset="0"/>
              </a:rPr>
              <a:t>Lũy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thừa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mũ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272" y="564486"/>
            <a:ext cx="1973388" cy="17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728713" y="1889792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YOU!!!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5472" y="0"/>
            <a:ext cx="1682496" cy="27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2262421" y="471193"/>
            <a:ext cx="49282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819927" y="1317491"/>
            <a:ext cx="592880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547 . 63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547 . 37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54 700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45  700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5 470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54 733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2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125 . 1975 . 4 . 8 .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1 975 000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1 975 000 000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197 500 000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19 750 000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67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56 . 35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56 . 18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53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1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128 . 129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158 . 39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7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341287" y="1404733"/>
            <a:ext cx="8654497" cy="3758420"/>
            <a:chOff x="341287" y="1404733"/>
            <a:chExt cx="8654497" cy="3758420"/>
          </a:xfrm>
        </p:grpSpPr>
        <p:sp>
          <p:nvSpPr>
            <p:cNvPr id="4" name="Freeform 3"/>
            <p:cNvSpPr/>
            <p:nvPr/>
          </p:nvSpPr>
          <p:spPr>
            <a:xfrm>
              <a:off x="341287" y="1404733"/>
              <a:ext cx="2897420" cy="1073834"/>
            </a:xfrm>
            <a:custGeom>
              <a:avLst/>
              <a:gdLst>
                <a:gd name="connsiteX0" fmla="*/ 0 w 2897420"/>
                <a:gd name="connsiteY0" fmla="*/ 107383 h 1073834"/>
                <a:gd name="connsiteX1" fmla="*/ 107383 w 2897420"/>
                <a:gd name="connsiteY1" fmla="*/ 0 h 1073834"/>
                <a:gd name="connsiteX2" fmla="*/ 2790037 w 2897420"/>
                <a:gd name="connsiteY2" fmla="*/ 0 h 1073834"/>
                <a:gd name="connsiteX3" fmla="*/ 2897420 w 2897420"/>
                <a:gd name="connsiteY3" fmla="*/ 107383 h 1073834"/>
                <a:gd name="connsiteX4" fmla="*/ 2897420 w 2897420"/>
                <a:gd name="connsiteY4" fmla="*/ 966451 h 1073834"/>
                <a:gd name="connsiteX5" fmla="*/ 2790037 w 2897420"/>
                <a:gd name="connsiteY5" fmla="*/ 1073834 h 1073834"/>
                <a:gd name="connsiteX6" fmla="*/ 107383 w 2897420"/>
                <a:gd name="connsiteY6" fmla="*/ 1073834 h 1073834"/>
                <a:gd name="connsiteX7" fmla="*/ 0 w 2897420"/>
                <a:gd name="connsiteY7" fmla="*/ 966451 h 1073834"/>
                <a:gd name="connsiteX8" fmla="*/ 0 w 2897420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7420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2790037" y="0"/>
                  </a:lnTo>
                  <a:cubicBezTo>
                    <a:pt x="2849343" y="0"/>
                    <a:pt x="2897420" y="48077"/>
                    <a:pt x="2897420" y="107383"/>
                  </a:cubicBezTo>
                  <a:lnTo>
                    <a:pt x="2897420" y="966451"/>
                  </a:lnTo>
                  <a:cubicBezTo>
                    <a:pt x="2897420" y="1025757"/>
                    <a:pt x="2849343" y="1073834"/>
                    <a:pt x="2790037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92" tIns="67012" rIns="84792" bIns="6701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</a:rPr>
                <a:t>Nhóm</a:t>
              </a:r>
              <a:r>
                <a:rPr lang="en-US" sz="2800" b="1" kern="1200" dirty="0" smtClean="0">
                  <a:solidFill>
                    <a:srgbClr val="002060"/>
                  </a:solidFill>
                </a:rPr>
                <a:t> 1 + 3</a:t>
              </a:r>
              <a:endParaRPr lang="en-US" sz="28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31029" y="2478568"/>
              <a:ext cx="289742" cy="8053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5375"/>
                  </a:lnTo>
                  <a:lnTo>
                    <a:pt x="289742" y="805375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920771" y="2747026"/>
              <a:ext cx="3653924" cy="1073834"/>
            </a:xfrm>
            <a:custGeom>
              <a:avLst/>
              <a:gdLst>
                <a:gd name="connsiteX0" fmla="*/ 0 w 3653924"/>
                <a:gd name="connsiteY0" fmla="*/ 107383 h 1073834"/>
                <a:gd name="connsiteX1" fmla="*/ 107383 w 3653924"/>
                <a:gd name="connsiteY1" fmla="*/ 0 h 1073834"/>
                <a:gd name="connsiteX2" fmla="*/ 3546541 w 3653924"/>
                <a:gd name="connsiteY2" fmla="*/ 0 h 1073834"/>
                <a:gd name="connsiteX3" fmla="*/ 3653924 w 3653924"/>
                <a:gd name="connsiteY3" fmla="*/ 107383 h 1073834"/>
                <a:gd name="connsiteX4" fmla="*/ 3653924 w 3653924"/>
                <a:gd name="connsiteY4" fmla="*/ 966451 h 1073834"/>
                <a:gd name="connsiteX5" fmla="*/ 3546541 w 3653924"/>
                <a:gd name="connsiteY5" fmla="*/ 1073834 h 1073834"/>
                <a:gd name="connsiteX6" fmla="*/ 107383 w 3653924"/>
                <a:gd name="connsiteY6" fmla="*/ 1073834 h 1073834"/>
                <a:gd name="connsiteX7" fmla="*/ 0 w 3653924"/>
                <a:gd name="connsiteY7" fmla="*/ 966451 h 1073834"/>
                <a:gd name="connsiteX8" fmla="*/ 0 w 3653924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3924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3546541" y="0"/>
                  </a:lnTo>
                  <a:cubicBezTo>
                    <a:pt x="3605847" y="0"/>
                    <a:pt x="3653924" y="48077"/>
                    <a:pt x="3653924" y="107383"/>
                  </a:cubicBezTo>
                  <a:lnTo>
                    <a:pt x="3653924" y="966451"/>
                  </a:lnTo>
                  <a:cubicBezTo>
                    <a:pt x="3653924" y="1025757"/>
                    <a:pt x="3605847" y="1073834"/>
                    <a:pt x="3546541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552" tIns="56852" rIns="69552" bIns="56852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Hai </a:t>
              </a:r>
              <a:r>
                <a:rPr lang="en-US" sz="2000" kern="1200" dirty="0" err="1" smtClean="0"/>
                <a:t>cách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mô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tả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một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tập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hợp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và</a:t>
              </a:r>
              <a:r>
                <a:rPr lang="en-US" sz="2000" kern="1200" dirty="0" smtClean="0"/>
                <a:t> </a:t>
              </a:r>
              <a:r>
                <a:rPr lang="en-US" sz="2000" kern="1200" err="1" smtClean="0"/>
                <a:t>ví</a:t>
              </a:r>
              <a:r>
                <a:rPr lang="en-US" sz="2000" kern="1200" smtClean="0"/>
                <a:t> </a:t>
              </a:r>
              <a:r>
                <a:rPr lang="en-US" sz="2000" kern="1200" smtClean="0"/>
                <a:t>dụ</a:t>
              </a:r>
              <a:endParaRPr lang="en-US" sz="2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1029" y="2478568"/>
              <a:ext cx="289742" cy="21476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47669"/>
                  </a:lnTo>
                  <a:lnTo>
                    <a:pt x="289742" y="2147669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920771" y="4089319"/>
              <a:ext cx="3742700" cy="1073834"/>
            </a:xfrm>
            <a:custGeom>
              <a:avLst/>
              <a:gdLst>
                <a:gd name="connsiteX0" fmla="*/ 0 w 3742700"/>
                <a:gd name="connsiteY0" fmla="*/ 107383 h 1073834"/>
                <a:gd name="connsiteX1" fmla="*/ 107383 w 3742700"/>
                <a:gd name="connsiteY1" fmla="*/ 0 h 1073834"/>
                <a:gd name="connsiteX2" fmla="*/ 3635317 w 3742700"/>
                <a:gd name="connsiteY2" fmla="*/ 0 h 1073834"/>
                <a:gd name="connsiteX3" fmla="*/ 3742700 w 3742700"/>
                <a:gd name="connsiteY3" fmla="*/ 107383 h 1073834"/>
                <a:gd name="connsiteX4" fmla="*/ 3742700 w 3742700"/>
                <a:gd name="connsiteY4" fmla="*/ 966451 h 1073834"/>
                <a:gd name="connsiteX5" fmla="*/ 3635317 w 3742700"/>
                <a:gd name="connsiteY5" fmla="*/ 1073834 h 1073834"/>
                <a:gd name="connsiteX6" fmla="*/ 107383 w 3742700"/>
                <a:gd name="connsiteY6" fmla="*/ 1073834 h 1073834"/>
                <a:gd name="connsiteX7" fmla="*/ 0 w 3742700"/>
                <a:gd name="connsiteY7" fmla="*/ 966451 h 1073834"/>
                <a:gd name="connsiteX8" fmla="*/ 0 w 3742700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2700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3635317" y="0"/>
                  </a:lnTo>
                  <a:cubicBezTo>
                    <a:pt x="3694623" y="0"/>
                    <a:pt x="3742700" y="48077"/>
                    <a:pt x="3742700" y="107383"/>
                  </a:cubicBezTo>
                  <a:lnTo>
                    <a:pt x="3742700" y="966451"/>
                  </a:lnTo>
                  <a:cubicBezTo>
                    <a:pt x="3742700" y="1025757"/>
                    <a:pt x="3694623" y="1073834"/>
                    <a:pt x="3635317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3620151"/>
                <a:satOff val="20576"/>
                <a:lumOff val="-1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552" tIns="56852" rIns="69552" bIns="56852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Phép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trừ</a:t>
              </a:r>
              <a:r>
                <a:rPr lang="en-US" sz="2000" kern="1200" dirty="0" smtClean="0"/>
                <a:t>, </a:t>
              </a:r>
              <a:r>
                <a:rPr lang="en-US" sz="2000" kern="1200" dirty="0" err="1" smtClean="0"/>
                <a:t>phép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cộng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và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các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tính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chất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09492" y="1404733"/>
              <a:ext cx="2954484" cy="1073834"/>
            </a:xfrm>
            <a:custGeom>
              <a:avLst/>
              <a:gdLst>
                <a:gd name="connsiteX0" fmla="*/ 0 w 2954484"/>
                <a:gd name="connsiteY0" fmla="*/ 107383 h 1073834"/>
                <a:gd name="connsiteX1" fmla="*/ 107383 w 2954484"/>
                <a:gd name="connsiteY1" fmla="*/ 0 h 1073834"/>
                <a:gd name="connsiteX2" fmla="*/ 2847101 w 2954484"/>
                <a:gd name="connsiteY2" fmla="*/ 0 h 1073834"/>
                <a:gd name="connsiteX3" fmla="*/ 2954484 w 2954484"/>
                <a:gd name="connsiteY3" fmla="*/ 107383 h 1073834"/>
                <a:gd name="connsiteX4" fmla="*/ 2954484 w 2954484"/>
                <a:gd name="connsiteY4" fmla="*/ 966451 h 1073834"/>
                <a:gd name="connsiteX5" fmla="*/ 2847101 w 2954484"/>
                <a:gd name="connsiteY5" fmla="*/ 1073834 h 1073834"/>
                <a:gd name="connsiteX6" fmla="*/ 107383 w 2954484"/>
                <a:gd name="connsiteY6" fmla="*/ 1073834 h 1073834"/>
                <a:gd name="connsiteX7" fmla="*/ 0 w 2954484"/>
                <a:gd name="connsiteY7" fmla="*/ 966451 h 1073834"/>
                <a:gd name="connsiteX8" fmla="*/ 0 w 2954484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4484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2847101" y="0"/>
                  </a:lnTo>
                  <a:cubicBezTo>
                    <a:pt x="2906407" y="0"/>
                    <a:pt x="2954484" y="48077"/>
                    <a:pt x="2954484" y="107383"/>
                  </a:cubicBezTo>
                  <a:lnTo>
                    <a:pt x="2954484" y="966451"/>
                  </a:lnTo>
                  <a:cubicBezTo>
                    <a:pt x="2954484" y="1025757"/>
                    <a:pt x="2906407" y="1073834"/>
                    <a:pt x="2847101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860451"/>
                <a:satOff val="61727"/>
                <a:lumOff val="-34118"/>
                <a:alphaOff val="0"/>
              </a:schemeClr>
            </a:fillRef>
            <a:effectRef idx="2">
              <a:schemeClr val="accent4">
                <a:hueOff val="-10860451"/>
                <a:satOff val="61727"/>
                <a:lumOff val="-3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92" tIns="67012" rIns="84792" bIns="6701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</a:rPr>
                <a:t>Nhóm</a:t>
              </a:r>
              <a:r>
                <a:rPr lang="en-US" sz="2800" b="1" kern="1200" dirty="0" smtClean="0">
                  <a:solidFill>
                    <a:srgbClr val="002060"/>
                  </a:solidFill>
                </a:rPr>
                <a:t> 2 + 4</a:t>
              </a:r>
              <a:endParaRPr lang="en-US" sz="28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04940" y="2478568"/>
              <a:ext cx="295448" cy="8053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5375"/>
                  </a:lnTo>
                  <a:lnTo>
                    <a:pt x="295448" y="805375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5200389" y="2747026"/>
              <a:ext cx="3795395" cy="1073834"/>
            </a:xfrm>
            <a:custGeom>
              <a:avLst/>
              <a:gdLst>
                <a:gd name="connsiteX0" fmla="*/ 0 w 3795395"/>
                <a:gd name="connsiteY0" fmla="*/ 107383 h 1073834"/>
                <a:gd name="connsiteX1" fmla="*/ 107383 w 3795395"/>
                <a:gd name="connsiteY1" fmla="*/ 0 h 1073834"/>
                <a:gd name="connsiteX2" fmla="*/ 3688012 w 3795395"/>
                <a:gd name="connsiteY2" fmla="*/ 0 h 1073834"/>
                <a:gd name="connsiteX3" fmla="*/ 3795395 w 3795395"/>
                <a:gd name="connsiteY3" fmla="*/ 107383 h 1073834"/>
                <a:gd name="connsiteX4" fmla="*/ 3795395 w 3795395"/>
                <a:gd name="connsiteY4" fmla="*/ 966451 h 1073834"/>
                <a:gd name="connsiteX5" fmla="*/ 3688012 w 3795395"/>
                <a:gd name="connsiteY5" fmla="*/ 1073834 h 1073834"/>
                <a:gd name="connsiteX6" fmla="*/ 107383 w 3795395"/>
                <a:gd name="connsiteY6" fmla="*/ 1073834 h 1073834"/>
                <a:gd name="connsiteX7" fmla="*/ 0 w 3795395"/>
                <a:gd name="connsiteY7" fmla="*/ 966451 h 1073834"/>
                <a:gd name="connsiteX8" fmla="*/ 0 w 3795395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5395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3688012" y="0"/>
                  </a:lnTo>
                  <a:cubicBezTo>
                    <a:pt x="3747318" y="0"/>
                    <a:pt x="3795395" y="48077"/>
                    <a:pt x="3795395" y="107383"/>
                  </a:cubicBezTo>
                  <a:lnTo>
                    <a:pt x="3795395" y="966451"/>
                  </a:lnTo>
                  <a:cubicBezTo>
                    <a:pt x="3795395" y="1025757"/>
                    <a:pt x="3747318" y="1073834"/>
                    <a:pt x="3688012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7240301"/>
                <a:satOff val="41151"/>
                <a:lumOff val="-2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552" tIns="56852" rIns="69552" bIns="56852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Tập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hợp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số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tự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nhiên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và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tập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hợp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số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tự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nhiên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trong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hệ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thập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phân</a:t>
              </a:r>
              <a:r>
                <a:rPr lang="en-US" sz="2000" kern="1200" dirty="0" smtClean="0"/>
                <a:t> </a:t>
              </a:r>
              <a:endParaRPr lang="en-US" sz="20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04940" y="2478568"/>
              <a:ext cx="295448" cy="21476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47669"/>
                  </a:lnTo>
                  <a:lnTo>
                    <a:pt x="295448" y="2147669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200389" y="4089319"/>
              <a:ext cx="3748163" cy="1073834"/>
            </a:xfrm>
            <a:custGeom>
              <a:avLst/>
              <a:gdLst>
                <a:gd name="connsiteX0" fmla="*/ 0 w 3748163"/>
                <a:gd name="connsiteY0" fmla="*/ 107383 h 1073834"/>
                <a:gd name="connsiteX1" fmla="*/ 107383 w 3748163"/>
                <a:gd name="connsiteY1" fmla="*/ 0 h 1073834"/>
                <a:gd name="connsiteX2" fmla="*/ 3640780 w 3748163"/>
                <a:gd name="connsiteY2" fmla="*/ 0 h 1073834"/>
                <a:gd name="connsiteX3" fmla="*/ 3748163 w 3748163"/>
                <a:gd name="connsiteY3" fmla="*/ 107383 h 1073834"/>
                <a:gd name="connsiteX4" fmla="*/ 3748163 w 3748163"/>
                <a:gd name="connsiteY4" fmla="*/ 966451 h 1073834"/>
                <a:gd name="connsiteX5" fmla="*/ 3640780 w 3748163"/>
                <a:gd name="connsiteY5" fmla="*/ 1073834 h 1073834"/>
                <a:gd name="connsiteX6" fmla="*/ 107383 w 3748163"/>
                <a:gd name="connsiteY6" fmla="*/ 1073834 h 1073834"/>
                <a:gd name="connsiteX7" fmla="*/ 0 w 3748163"/>
                <a:gd name="connsiteY7" fmla="*/ 966451 h 1073834"/>
                <a:gd name="connsiteX8" fmla="*/ 0 w 3748163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8163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3640780" y="0"/>
                  </a:lnTo>
                  <a:cubicBezTo>
                    <a:pt x="3700086" y="0"/>
                    <a:pt x="3748163" y="48077"/>
                    <a:pt x="3748163" y="107383"/>
                  </a:cubicBezTo>
                  <a:lnTo>
                    <a:pt x="3748163" y="966451"/>
                  </a:lnTo>
                  <a:cubicBezTo>
                    <a:pt x="3748163" y="1025757"/>
                    <a:pt x="3700086" y="1073834"/>
                    <a:pt x="3640780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10860451"/>
                <a:satOff val="61727"/>
                <a:lumOff val="-34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552" tIns="56852" rIns="69552" bIns="56852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Phép</a:t>
              </a:r>
              <a:r>
                <a:rPr lang="en-US" sz="2000" kern="1200" dirty="0" smtClean="0"/>
                <a:t> chia, </a:t>
              </a:r>
              <a:r>
                <a:rPr lang="en-US" sz="2000" kern="1200" dirty="0" err="1" smtClean="0"/>
                <a:t>phép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nhân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và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các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tính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chất</a:t>
              </a:r>
              <a:r>
                <a:rPr lang="en-US" sz="2000" kern="1200" dirty="0" smtClean="0"/>
                <a:t> </a:t>
              </a:r>
              <a:endParaRPr lang="en-US" sz="2000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175528" y="10276"/>
            <a:ext cx="6010656" cy="1217284"/>
          </a:xfrm>
          <a:prstGeom prst="ellipse">
            <a:avLst/>
          </a:prstGeom>
          <a:solidFill>
            <a:srgbClr val="34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nhóm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6184" y="250793"/>
            <a:ext cx="2034186" cy="10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" y="1849816"/>
            <a:ext cx="6220326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LUYỆN TẬP CHUNG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smtClean="0"/>
              <a:t>9</a:t>
            </a:fld>
            <a:endParaRPr lang="en" sz="1600"/>
          </a:p>
        </p:txBody>
      </p:sp>
      <p:sp>
        <p:nvSpPr>
          <p:cNvPr id="3" name="TextBox 2"/>
          <p:cNvSpPr txBox="1"/>
          <p:nvPr/>
        </p:nvSpPr>
        <p:spPr>
          <a:xfrm>
            <a:off x="158496" y="978029"/>
            <a:ext cx="4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Ví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dụ</a:t>
            </a:r>
            <a:r>
              <a:rPr lang="en-US" sz="2400" b="1" dirty="0" smtClean="0">
                <a:solidFill>
                  <a:srgbClr val="00B050"/>
                </a:solidFill>
              </a:rPr>
              <a:t> 1</a:t>
            </a:r>
            <a:r>
              <a:rPr lang="en-US" sz="2400" dirty="0" smtClean="0"/>
              <a:t>: Cho </a:t>
            </a:r>
            <a:r>
              <a:rPr lang="en-US" sz="2400" dirty="0" err="1" smtClean="0"/>
              <a:t>số</a:t>
            </a:r>
            <a:r>
              <a:rPr lang="en-US" sz="2400" dirty="0" smtClean="0"/>
              <a:t> n = 280 650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064" y="1715450"/>
            <a:ext cx="863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trăm</a:t>
            </a:r>
            <a:r>
              <a:rPr lang="en-US" sz="2400" dirty="0" smtClean="0"/>
              <a:t>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n;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2064" y="236178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b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n;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2064" y="3042418"/>
            <a:ext cx="893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8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6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n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2064" y="3723055"/>
            <a:ext cx="815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n </a:t>
            </a:r>
            <a:r>
              <a:rPr lang="en-US" sz="2400" err="1" smtClean="0"/>
              <a:t>thành</a:t>
            </a:r>
            <a:r>
              <a:rPr lang="en-US" sz="2400" smtClean="0"/>
              <a:t> tổng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nó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6484" y="135349"/>
            <a:ext cx="1170432" cy="16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1109</Words>
  <Application>Microsoft Office PowerPoint</Application>
  <PresentationFormat>On-screen Show (16:9)</PresentationFormat>
  <Paragraphs>100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Cambria Math</vt:lpstr>
      <vt:lpstr>Arial</vt:lpstr>
      <vt:lpstr>Roboto Condensed Light</vt:lpstr>
      <vt:lpstr>Roboto Condensed</vt:lpstr>
      <vt:lpstr>Calibri Light</vt:lpstr>
      <vt:lpstr>Arvo</vt:lpstr>
      <vt:lpstr>Calibri</vt:lpstr>
      <vt:lpstr>Wingdings</vt:lpstr>
      <vt:lpstr>Salerio template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LaptopAZ.vn</dc:creator>
  <cp:lastModifiedBy>Admin</cp:lastModifiedBy>
  <cp:revision>42</cp:revision>
  <dcterms:modified xsi:type="dcterms:W3CDTF">2021-09-10T01:45:58Z</dcterms:modified>
</cp:coreProperties>
</file>