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1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2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3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4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5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15c50fac564f4af2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20" r:id="rId4"/>
    <p:sldMasterId id="2147483732" r:id="rId5"/>
    <p:sldMasterId id="2147483952" r:id="rId6"/>
    <p:sldMasterId id="2147483964" r:id="rId7"/>
    <p:sldMasterId id="2147483976" r:id="rId8"/>
    <p:sldMasterId id="2147483988" r:id="rId9"/>
    <p:sldMasterId id="2147484012" r:id="rId10"/>
    <p:sldMasterId id="2147484024" r:id="rId11"/>
    <p:sldMasterId id="2147484036" r:id="rId12"/>
    <p:sldMasterId id="2147484048" r:id="rId13"/>
    <p:sldMasterId id="2147484060" r:id="rId14"/>
    <p:sldMasterId id="2147484072" r:id="rId15"/>
    <p:sldMasterId id="2147484084" r:id="rId16"/>
  </p:sldMasterIdLst>
  <p:notesMasterIdLst>
    <p:notesMasterId r:id="rId46"/>
  </p:notesMasterIdLst>
  <p:sldIdLst>
    <p:sldId id="314" r:id="rId17"/>
    <p:sldId id="331" r:id="rId18"/>
    <p:sldId id="332" r:id="rId19"/>
    <p:sldId id="336" r:id="rId20"/>
    <p:sldId id="337" r:id="rId21"/>
    <p:sldId id="338" r:id="rId22"/>
    <p:sldId id="340" r:id="rId23"/>
    <p:sldId id="341" r:id="rId24"/>
    <p:sldId id="342" r:id="rId25"/>
    <p:sldId id="343" r:id="rId26"/>
    <p:sldId id="344" r:id="rId27"/>
    <p:sldId id="352" r:id="rId28"/>
    <p:sldId id="356" r:id="rId29"/>
    <p:sldId id="34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46" r:id="rId39"/>
    <p:sldId id="347" r:id="rId40"/>
    <p:sldId id="348" r:id="rId41"/>
    <p:sldId id="351" r:id="rId42"/>
    <p:sldId id="354" r:id="rId43"/>
    <p:sldId id="292" r:id="rId44"/>
    <p:sldId id="29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F6705-374E-49B9-8040-8DC39678006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07B27-FA6B-426D-806E-92026342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7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15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Cho</a:t>
            </a:r>
            <a:r>
              <a:rPr lang="en-GB" baseline="0" dirty="0"/>
              <a:t> HS HĐ </a:t>
            </a:r>
            <a:r>
              <a:rPr lang="en-GB" baseline="0" dirty="0" err="1"/>
              <a:t>cặp</a:t>
            </a:r>
            <a:r>
              <a:rPr lang="en-GB" baseline="0" dirty="0"/>
              <a:t> </a:t>
            </a:r>
            <a:r>
              <a:rPr lang="en-GB" baseline="0" dirty="0" err="1"/>
              <a:t>đôi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7B27-FA6B-426D-806E-9202634259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46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363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1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GV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tìm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hiểu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chất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đường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phân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giác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giác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20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GV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HĐ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nhân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HĐ1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HĐ2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96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HĐ 1.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Gọi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33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-</a:t>
            </a:r>
            <a:r>
              <a:rPr lang="vi-VN" baseline="0" dirty="0"/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HĐ 2.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Gọi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03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vi-VN" dirty="0"/>
              <a:t>HĐ1;</a:t>
            </a:r>
            <a:r>
              <a:rPr lang="vi-VN" baseline="0" dirty="0"/>
              <a:t> HĐ2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vi-VN" dirty="0"/>
              <a:t>phân</a:t>
            </a:r>
            <a:r>
              <a:rPr lang="vi-VN" baseline="0" dirty="0"/>
              <a:t> giác 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tam </a:t>
            </a:r>
            <a:r>
              <a:rPr lang="en-US" dirty="0" err="1"/>
              <a:t>giác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GT, KL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04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Chia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nhỏ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5 </a:t>
            </a:r>
            <a:r>
              <a:rPr lang="en-US" dirty="0" err="1"/>
              <a:t>phút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1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Cho HS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ý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22115-FE5F-4413-987B-4D0D521F5BF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1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1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ưa ra </a:t>
            </a:r>
            <a:r>
              <a:rPr lang="vi-VN" sz="1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bài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sz="1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toán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sz="1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thực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sz="1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tế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sz="1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có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sz="1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kèm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sz="1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hướng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sz="1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dẫn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ban </a:t>
            </a:r>
            <a:r>
              <a:rPr lang="vi-VN" sz="1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đầu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sz="1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đối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sz="1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với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sz="1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bài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sz="1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toán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sz="1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để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sz="1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học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sinh </a:t>
            </a:r>
            <a:r>
              <a:rPr lang="vi-VN" sz="1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về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sz="1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nhà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tư duy </a:t>
            </a:r>
            <a:r>
              <a:rPr lang="vi-VN" sz="12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tiếp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0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A0C8-DD61-4407-8AA5-E6B1ED01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74D3B-B720-4220-A693-75CE1F11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17730-38F4-4BD2-998F-520C3EC3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32A4-B148-4D74-A738-8F211E83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C79ED-51CD-430B-BDEE-A4E9E8D0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2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EC88-5539-4D5D-8546-CAC5576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8B684-7DD5-42E6-A419-AAEF7FDD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0FC0E-38A5-4AD4-B260-E19352DB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74751-4D22-4929-8B7A-1348A357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BFB43-602B-4B88-AFD2-9DF4C0BE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867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475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90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402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758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63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128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500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806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602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7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60EC9-D3E0-49F5-B8AC-4A34FAE52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F349E-23FF-43EA-A069-62E61C684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6B79C-1077-4FFA-B8AD-04C698F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CA0E-210D-40E0-9958-B418B040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83FF2-A7B1-4DF3-BBF5-A5FF1BB2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71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91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904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404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959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585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479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32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379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37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A0C8-DD61-4407-8AA5-E6B1ED01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74D3B-B720-4220-A693-75CE1F11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17730-38F4-4BD2-998F-520C3EC3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32A4-B148-4D74-A738-8F211E83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C79ED-51CD-430B-BDEE-A4E9E8D0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916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023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031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056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370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789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77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996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762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965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54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6E53-9BD7-4FB4-A4AD-0549873E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357F3-6C3B-49C1-99AD-4990E84B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0E721-F501-4D97-8E1F-915A3A10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4AB3-20B8-4C21-90D8-21B47796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60D7-97CA-4BE9-8849-AB636A79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38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761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990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823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043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12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150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05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008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9775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60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38F9-FF66-4FEC-8F49-09BF0CA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5AED4-8121-4833-B278-1E7D50F3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B5F7-AC30-4D8E-A67F-D0460D09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765A-5AAE-4BB4-BE0B-BB184A05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B9437-1A2B-488C-9F12-D833B167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048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951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88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158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0853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751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507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0119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98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579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11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441B-8149-4BF7-8329-0CA4BBC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E2F7-8FAD-4BE8-9B87-045EC8C28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6DA40-54E4-4752-85F3-90AFEAC26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BAA3E-3B0A-4E29-9B6A-9F35183E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5230D-7C4C-459B-8DF2-5C49DCA7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B514D-9783-4563-AB58-36B00CC8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187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169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305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1758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97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1279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27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728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0866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476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9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4937-4929-419D-AF27-E0D6A4E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28AD3-F5A8-4405-84A2-24F7EF54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B8CFF-3393-4B73-96CD-0DCF82D63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FBAD9-56EC-445B-A45C-000327661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B10E2-F232-4AE4-8E64-D328D197B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D3EE1-776A-4E55-A04F-0A7E4120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9C913-BCAE-40E9-AC02-384630E2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EE27B-95AA-4780-B7FB-E593EE8D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015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90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34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5383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635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774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34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7920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620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5244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1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054B-AF92-4A00-A294-D0B0D45B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B76C1-B2D2-4071-8C03-5276833E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29C01-ABC3-43E2-A0EA-8359BC02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EBB51-3A0C-4244-A593-7E9E9BC6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2248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7543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2109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0031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464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2631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4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50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3029-A91C-4EDE-9691-ADF2FAE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A138-2B68-484E-A532-A6D0295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7D9EC-1B14-4D28-A719-CACA61BC9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945FF-2B50-4DC9-9515-5C8ABF84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5E844-4576-4B97-8A26-2884945E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F25BC-8177-40B4-905E-10879F97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4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6E53-9BD7-4FB4-A4AD-0549873E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357F3-6C3B-49C1-99AD-4990E84B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0E721-F501-4D97-8E1F-915A3A10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4AB3-20B8-4C21-90D8-21B47796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60D7-97CA-4BE9-8849-AB636A79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25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4B5D-2FE5-4E5C-A828-0791FE21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0C86F-F829-4895-9948-BFEC5DA41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89CA3-5B1B-429D-B081-935D088C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89B44-2E55-449D-9755-E066BFEA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4E9D1-7635-4118-9884-D41F6D38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04140-1DFC-47ED-9C8F-CF660DCF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22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EC88-5539-4D5D-8546-CAC5576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8B684-7DD5-42E6-A419-AAEF7FDD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0FC0E-38A5-4AD4-B260-E19352DB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74751-4D22-4929-8B7A-1348A357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BFB43-602B-4B88-AFD2-9DF4C0BE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90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60EC9-D3E0-49F5-B8AC-4A34FAE52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F349E-23FF-43EA-A069-62E61C684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6B79C-1077-4FFA-B8AD-04C698F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CA0E-210D-40E0-9958-B418B040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83FF2-A7B1-4DF3-BBF5-A5FF1BB2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87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496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507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294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9493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0332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481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38F9-FF66-4FEC-8F49-09BF0CA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5AED4-8121-4833-B278-1E7D50F3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B5F7-AC30-4D8E-A67F-D0460D09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765A-5AAE-4BB4-BE0B-BB184A05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B9437-1A2B-488C-9F12-D833B167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92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5180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16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338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62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30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84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67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06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2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441B-8149-4BF7-8329-0CA4BBC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E2F7-8FAD-4BE8-9B87-045EC8C28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6DA40-54E4-4752-85F3-90AFEAC26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BAA3E-3B0A-4E29-9B6A-9F35183E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5230D-7C4C-459B-8DF2-5C49DCA7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B514D-9783-4563-AB58-36B00CC8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3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85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9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02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A5A26-9E1E-4D82-A44C-140BD11D8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91431" tIns="45716" rIns="91431" bIns="45716" anchor="b"/>
          <a:lstStyle>
            <a:lvl1pPr algn="ctr">
              <a:defRPr sz="8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D29AA89-AC34-425B-AE8B-3509C2F12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 algn="ctr">
              <a:buNone/>
              <a:defRPr sz="3200"/>
            </a:lvl1pPr>
            <a:lvl2pPr marL="609523" indent="0" algn="ctr">
              <a:buNone/>
              <a:defRPr sz="2667"/>
            </a:lvl2pPr>
            <a:lvl3pPr marL="1219048" indent="0" algn="ctr">
              <a:buNone/>
              <a:defRPr sz="2400"/>
            </a:lvl3pPr>
            <a:lvl4pPr marL="1828572" indent="0" algn="ctr">
              <a:buNone/>
              <a:defRPr sz="2133"/>
            </a:lvl4pPr>
            <a:lvl5pPr marL="2438096" indent="0" algn="ctr">
              <a:buNone/>
              <a:defRPr sz="2133"/>
            </a:lvl5pPr>
            <a:lvl6pPr marL="3047620" indent="0" algn="ctr">
              <a:buNone/>
              <a:defRPr sz="2133"/>
            </a:lvl6pPr>
            <a:lvl7pPr marL="3657143" indent="0" algn="ctr">
              <a:buNone/>
              <a:defRPr sz="2133"/>
            </a:lvl7pPr>
            <a:lvl8pPr marL="4266667" indent="0" algn="ctr">
              <a:buNone/>
              <a:defRPr sz="2133"/>
            </a:lvl8pPr>
            <a:lvl9pPr marL="4876190" indent="0" algn="ctr">
              <a:buNone/>
              <a:defRPr sz="2133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E19EA0F-3C1E-4349-92E0-B336E471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23826EFD-B1DE-4A85-AE1B-D7753FBF5E74}" type="datetimeFigureOut">
              <a:rPr lang="vi-VN" smtClean="0">
                <a:solidFill>
                  <a:prstClr val="black"/>
                </a:solidFill>
              </a:rPr>
              <a:pPr defTabSz="1219048"/>
              <a:t>25/03/2025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D5C9A7B-A42A-4269-AE04-176302EF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B79CD11-387B-47BF-918C-59573A6B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140AED18-E33F-4EFB-B218-ADD4D38F8198}" type="slidenum">
              <a:rPr lang="vi-VN" smtClean="0">
                <a:solidFill>
                  <a:prstClr val="black"/>
                </a:solidFill>
              </a:rPr>
              <a:pPr defTabSz="1219048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29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F501E1-0B9E-4F30-BFE7-9D77F0AF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7343BE-2F26-476E-BE81-462F109E8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31" tIns="45716" rIns="91431" bIns="45716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AC8A8-2F72-4960-86C5-B3CCDC84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23826EFD-B1DE-4A85-AE1B-D7753FBF5E74}" type="datetimeFigureOut">
              <a:rPr lang="vi-VN" smtClean="0">
                <a:solidFill>
                  <a:prstClr val="black"/>
                </a:solidFill>
              </a:rPr>
              <a:pPr defTabSz="1219048"/>
              <a:t>25/03/2025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935E13-B45E-403F-B30A-6C5D5F6D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1BDF54-7CE4-4F24-AAF7-B2574CF8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140AED18-E33F-4EFB-B218-ADD4D38F8198}" type="slidenum">
              <a:rPr lang="vi-VN" smtClean="0">
                <a:solidFill>
                  <a:prstClr val="black"/>
                </a:solidFill>
              </a:rPr>
              <a:pPr defTabSz="1219048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205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AE7BB2-CE84-42CA-A129-B5B0868D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54"/>
            <a:ext cx="10515600" cy="2852737"/>
          </a:xfrm>
          <a:prstGeom prst="rect">
            <a:avLst/>
          </a:prstGeom>
        </p:spPr>
        <p:txBody>
          <a:bodyPr lIns="91431" tIns="45716" rIns="91431" bIns="45716" anchor="b"/>
          <a:lstStyle>
            <a:lvl1pPr>
              <a:defRPr sz="8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1AF67FF-A4E1-448C-A308-BDB927BF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9"/>
            <a:ext cx="10515600" cy="1500187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23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04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57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09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62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14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66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19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F5D710-4010-4656-9CEA-FEA7A46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23826EFD-B1DE-4A85-AE1B-D7753FBF5E74}" type="datetimeFigureOut">
              <a:rPr lang="vi-VN" smtClean="0">
                <a:solidFill>
                  <a:prstClr val="black"/>
                </a:solidFill>
              </a:rPr>
              <a:pPr defTabSz="1219048"/>
              <a:t>25/03/2025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29B4C8-3B73-4DB4-95F9-F8C16DBD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375C4F-3CCF-4E3D-92D0-D1BED201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140AED18-E33F-4EFB-B218-ADD4D38F8198}" type="slidenum">
              <a:rPr lang="vi-VN" smtClean="0">
                <a:solidFill>
                  <a:prstClr val="black"/>
                </a:solidFill>
              </a:rPr>
              <a:pPr defTabSz="1219048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20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30B1AC-05FF-41E2-9F6B-D9F831E7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EFB3EF-1B11-423C-BAF6-3687B6B69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431" tIns="45716" rIns="91431" bIns="45716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10079EC-3C1D-4881-A3CF-0B05EEDF2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 lIns="91431" tIns="45716" rIns="91431" bIns="45716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A2D2E9-BF71-4D6C-A785-A7653D48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23826EFD-B1DE-4A85-AE1B-D7753FBF5E74}" type="datetimeFigureOut">
              <a:rPr lang="vi-VN" smtClean="0">
                <a:solidFill>
                  <a:prstClr val="black"/>
                </a:solidFill>
              </a:rPr>
              <a:pPr defTabSz="1219048"/>
              <a:t>25/03/2025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0D407A-BD0F-452D-95F1-266F6575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DDC777-A57D-4E7C-93BD-53C9BF4F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140AED18-E33F-4EFB-B218-ADD4D38F8198}" type="slidenum">
              <a:rPr lang="vi-VN" smtClean="0">
                <a:solidFill>
                  <a:prstClr val="black"/>
                </a:solidFill>
              </a:rPr>
              <a:pPr defTabSz="1219048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52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AED1D9-4B8F-419D-BA2F-08F8CA01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4C2DF3-551A-4915-89D7-BC6D80C1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lIns="91431" tIns="45716" rIns="91431" bIns="45716" anchor="b"/>
          <a:lstStyle>
            <a:lvl1pPr marL="0" indent="0">
              <a:buNone/>
              <a:defRPr sz="3200" b="1"/>
            </a:lvl1pPr>
            <a:lvl2pPr marL="609523" indent="0">
              <a:buNone/>
              <a:defRPr sz="2667" b="1"/>
            </a:lvl2pPr>
            <a:lvl3pPr marL="1219048" indent="0">
              <a:buNone/>
              <a:defRPr sz="2400" b="1"/>
            </a:lvl3pPr>
            <a:lvl4pPr marL="1828572" indent="0">
              <a:buNone/>
              <a:defRPr sz="2133" b="1"/>
            </a:lvl4pPr>
            <a:lvl5pPr marL="2438096" indent="0">
              <a:buNone/>
              <a:defRPr sz="2133" b="1"/>
            </a:lvl5pPr>
            <a:lvl6pPr marL="3047620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7" indent="0">
              <a:buNone/>
              <a:defRPr sz="2133" b="1"/>
            </a:lvl8pPr>
            <a:lvl9pPr marL="4876190" indent="0">
              <a:buNone/>
              <a:defRPr sz="2133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238B1DC-B409-4F1E-9D6E-E611AAECF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lIns="91431" tIns="45716" rIns="91431" bIns="45716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B8C5609-AFBA-4771-8C4B-78BD8885A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  <a:prstGeom prst="rect">
            <a:avLst/>
          </a:prstGeom>
        </p:spPr>
        <p:txBody>
          <a:bodyPr lIns="91431" tIns="45716" rIns="91431" bIns="45716" anchor="b"/>
          <a:lstStyle>
            <a:lvl1pPr marL="0" indent="0">
              <a:buNone/>
              <a:defRPr sz="3200" b="1"/>
            </a:lvl1pPr>
            <a:lvl2pPr marL="609523" indent="0">
              <a:buNone/>
              <a:defRPr sz="2667" b="1"/>
            </a:lvl2pPr>
            <a:lvl3pPr marL="1219048" indent="0">
              <a:buNone/>
              <a:defRPr sz="2400" b="1"/>
            </a:lvl3pPr>
            <a:lvl4pPr marL="1828572" indent="0">
              <a:buNone/>
              <a:defRPr sz="2133" b="1"/>
            </a:lvl4pPr>
            <a:lvl5pPr marL="2438096" indent="0">
              <a:buNone/>
              <a:defRPr sz="2133" b="1"/>
            </a:lvl5pPr>
            <a:lvl6pPr marL="3047620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7" indent="0">
              <a:buNone/>
              <a:defRPr sz="2133" b="1"/>
            </a:lvl8pPr>
            <a:lvl9pPr marL="4876190" indent="0">
              <a:buNone/>
              <a:defRPr sz="2133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BD86AB-8AC7-4524-A367-80F8E59EF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  <a:prstGeom prst="rect">
            <a:avLst/>
          </a:prstGeom>
        </p:spPr>
        <p:txBody>
          <a:bodyPr lIns="91431" tIns="45716" rIns="91431" bIns="45716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52F50D-8250-4F06-A8BE-9501838C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23826EFD-B1DE-4A85-AE1B-D7753FBF5E74}" type="datetimeFigureOut">
              <a:rPr lang="vi-VN" smtClean="0">
                <a:solidFill>
                  <a:prstClr val="black"/>
                </a:solidFill>
              </a:rPr>
              <a:pPr defTabSz="1219048"/>
              <a:t>25/03/2025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F3A4593-0471-45CC-93C9-658D0A00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80D3BE2-24FF-4277-AA7F-A66AE773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140AED18-E33F-4EFB-B218-ADD4D38F8198}" type="slidenum">
              <a:rPr lang="vi-VN" smtClean="0">
                <a:solidFill>
                  <a:prstClr val="black"/>
                </a:solidFill>
              </a:rPr>
              <a:pPr defTabSz="1219048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99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9A633C-C947-4372-AB43-14C3E532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DA7B6DF-1404-46E7-A6C1-09BC2423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23826EFD-B1DE-4A85-AE1B-D7753FBF5E74}" type="datetimeFigureOut">
              <a:rPr lang="vi-VN" smtClean="0">
                <a:solidFill>
                  <a:prstClr val="black"/>
                </a:solidFill>
              </a:rPr>
              <a:pPr defTabSz="1219048"/>
              <a:t>25/03/2025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BB810F4-134F-4892-90D1-58BA532E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E7DB0FE-F693-40A7-8EB4-9B7F999D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140AED18-E33F-4EFB-B218-ADD4D38F8198}" type="slidenum">
              <a:rPr lang="vi-VN" smtClean="0">
                <a:solidFill>
                  <a:prstClr val="black"/>
                </a:solidFill>
              </a:rPr>
              <a:pPr defTabSz="1219048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3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4937-4929-419D-AF27-E0D6A4E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28AD3-F5A8-4405-84A2-24F7EF54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B8CFF-3393-4B73-96CD-0DCF82D63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FBAD9-56EC-445B-A45C-000327661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B10E2-F232-4AE4-8E64-D328D197B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D3EE1-776A-4E55-A04F-0A7E4120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9C913-BCAE-40E9-AC02-384630E2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EE27B-95AA-4780-B7FB-E593EE8D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738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4C3D944-0C82-4F07-A39D-B11C5BFD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23826EFD-B1DE-4A85-AE1B-D7753FBF5E74}" type="datetimeFigureOut">
              <a:rPr lang="vi-VN" smtClean="0">
                <a:solidFill>
                  <a:prstClr val="black"/>
                </a:solidFill>
              </a:rPr>
              <a:pPr defTabSz="1219048"/>
              <a:t>25/03/2025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223DC7F-CD69-4FE6-A143-32D4F05D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027F317-D0F8-403E-82E9-A7C73D76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140AED18-E33F-4EFB-B218-ADD4D38F8198}" type="slidenum">
              <a:rPr lang="vi-VN" smtClean="0">
                <a:solidFill>
                  <a:prstClr val="black"/>
                </a:solidFill>
              </a:rPr>
              <a:pPr defTabSz="1219048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561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2606AF-9B15-4107-944C-AA6CCCFA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lIns="91431" tIns="45716" rIns="91431" bIns="45716" anchor="b"/>
          <a:lstStyle>
            <a:lvl1pPr>
              <a:defRPr sz="4267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BF9A464-4A0C-404A-AC9F-57A3EFEEE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4"/>
            <a:ext cx="6172200" cy="4873625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7BC54C0-EAA1-45E9-B6BF-4267FD80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3"/>
            <a:ext cx="3932237" cy="3811588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>
              <a:buNone/>
              <a:defRPr sz="2133"/>
            </a:lvl1pPr>
            <a:lvl2pPr marL="609523" indent="0">
              <a:buNone/>
              <a:defRPr sz="1867"/>
            </a:lvl2pPr>
            <a:lvl3pPr marL="1219048" indent="0">
              <a:buNone/>
              <a:defRPr sz="1600"/>
            </a:lvl3pPr>
            <a:lvl4pPr marL="1828572" indent="0">
              <a:buNone/>
              <a:defRPr sz="1333"/>
            </a:lvl4pPr>
            <a:lvl5pPr marL="2438096" indent="0">
              <a:buNone/>
              <a:defRPr sz="1333"/>
            </a:lvl5pPr>
            <a:lvl6pPr marL="3047620" indent="0">
              <a:buNone/>
              <a:defRPr sz="1333"/>
            </a:lvl6pPr>
            <a:lvl7pPr marL="3657143" indent="0">
              <a:buNone/>
              <a:defRPr sz="1333"/>
            </a:lvl7pPr>
            <a:lvl8pPr marL="4266667" indent="0">
              <a:buNone/>
              <a:defRPr sz="1333"/>
            </a:lvl8pPr>
            <a:lvl9pPr marL="4876190" indent="0">
              <a:buNone/>
              <a:defRPr sz="1333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05C16A0-2B1B-4070-98A3-461ECE29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23826EFD-B1DE-4A85-AE1B-D7753FBF5E74}" type="datetimeFigureOut">
              <a:rPr lang="vi-VN" smtClean="0">
                <a:solidFill>
                  <a:prstClr val="black"/>
                </a:solidFill>
              </a:rPr>
              <a:pPr defTabSz="1219048"/>
              <a:t>25/03/2025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D196E3-3B17-45EB-BBFC-B1CC8D7D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B72552E-1219-40FD-BE4D-3E8C5BFE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140AED18-E33F-4EFB-B218-ADD4D38F8198}" type="slidenum">
              <a:rPr lang="vi-VN" smtClean="0">
                <a:solidFill>
                  <a:prstClr val="black"/>
                </a:solidFill>
              </a:rPr>
              <a:pPr defTabSz="1219048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653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FDD8C5-F8CF-4CFE-BF92-46424A1F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lIns="91431" tIns="45716" rIns="91431" bIns="45716" anchor="b"/>
          <a:lstStyle>
            <a:lvl1pPr>
              <a:defRPr sz="4267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FBFB9BB-9C34-4929-83CD-9F451283B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4"/>
            <a:ext cx="6172200" cy="4873625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>
              <a:buNone/>
              <a:defRPr sz="4267"/>
            </a:lvl1pPr>
            <a:lvl2pPr marL="609523" indent="0">
              <a:buNone/>
              <a:defRPr sz="3733"/>
            </a:lvl2pPr>
            <a:lvl3pPr marL="1219048" indent="0">
              <a:buNone/>
              <a:defRPr sz="3200"/>
            </a:lvl3pPr>
            <a:lvl4pPr marL="1828572" indent="0">
              <a:buNone/>
              <a:defRPr sz="2667"/>
            </a:lvl4pPr>
            <a:lvl5pPr marL="2438096" indent="0">
              <a:buNone/>
              <a:defRPr sz="2667"/>
            </a:lvl5pPr>
            <a:lvl6pPr marL="3047620" indent="0">
              <a:buNone/>
              <a:defRPr sz="2667"/>
            </a:lvl6pPr>
            <a:lvl7pPr marL="3657143" indent="0">
              <a:buNone/>
              <a:defRPr sz="2667"/>
            </a:lvl7pPr>
            <a:lvl8pPr marL="4266667" indent="0">
              <a:buNone/>
              <a:defRPr sz="2667"/>
            </a:lvl8pPr>
            <a:lvl9pPr marL="4876190" indent="0">
              <a:buNone/>
              <a:defRPr sz="2667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440EC9B-8F3B-46C2-86F0-7CCAFC6A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3"/>
            <a:ext cx="3932237" cy="3811588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>
              <a:buNone/>
              <a:defRPr sz="2133"/>
            </a:lvl1pPr>
            <a:lvl2pPr marL="609523" indent="0">
              <a:buNone/>
              <a:defRPr sz="1867"/>
            </a:lvl2pPr>
            <a:lvl3pPr marL="1219048" indent="0">
              <a:buNone/>
              <a:defRPr sz="1600"/>
            </a:lvl3pPr>
            <a:lvl4pPr marL="1828572" indent="0">
              <a:buNone/>
              <a:defRPr sz="1333"/>
            </a:lvl4pPr>
            <a:lvl5pPr marL="2438096" indent="0">
              <a:buNone/>
              <a:defRPr sz="1333"/>
            </a:lvl5pPr>
            <a:lvl6pPr marL="3047620" indent="0">
              <a:buNone/>
              <a:defRPr sz="1333"/>
            </a:lvl6pPr>
            <a:lvl7pPr marL="3657143" indent="0">
              <a:buNone/>
              <a:defRPr sz="1333"/>
            </a:lvl7pPr>
            <a:lvl8pPr marL="4266667" indent="0">
              <a:buNone/>
              <a:defRPr sz="1333"/>
            </a:lvl8pPr>
            <a:lvl9pPr marL="4876190" indent="0">
              <a:buNone/>
              <a:defRPr sz="1333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46FD68-0F77-4C6D-8CCB-39EFF995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23826EFD-B1DE-4A85-AE1B-D7753FBF5E74}" type="datetimeFigureOut">
              <a:rPr lang="vi-VN" smtClean="0">
                <a:solidFill>
                  <a:prstClr val="black"/>
                </a:solidFill>
              </a:rPr>
              <a:pPr defTabSz="1219048"/>
              <a:t>25/03/2025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638A94-120C-4D33-9BA6-9C96732B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FA9D051-66FF-4C7F-B8DE-E3A4486D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140AED18-E33F-4EFB-B218-ADD4D38F8198}" type="slidenum">
              <a:rPr lang="vi-VN" smtClean="0">
                <a:solidFill>
                  <a:prstClr val="black"/>
                </a:solidFill>
              </a:rPr>
              <a:pPr defTabSz="1219048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327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C995F-C98C-440C-BF3C-F9D5438F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E34A9E-FD05-4CA6-A052-FC80CD6A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431" tIns="45716" rIns="91431" bIns="45716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7ACA2F-32D4-4092-9C44-7BE5CF03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23826EFD-B1DE-4A85-AE1B-D7753FBF5E74}" type="datetimeFigureOut">
              <a:rPr lang="vi-VN" smtClean="0">
                <a:solidFill>
                  <a:prstClr val="black"/>
                </a:solidFill>
              </a:rPr>
              <a:pPr defTabSz="1219048"/>
              <a:t>25/03/2025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A9FFAA2-DC8D-4ECD-8641-F5A8F141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F1B3A3-FFC9-44F7-AA89-4C43C006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140AED18-E33F-4EFB-B218-ADD4D38F8198}" type="slidenum">
              <a:rPr lang="vi-VN" smtClean="0">
                <a:solidFill>
                  <a:prstClr val="black"/>
                </a:solidFill>
              </a:rPr>
              <a:pPr defTabSz="1219048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788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933DC53-545C-4BBF-BBAB-9EA33D657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  <a:prstGeom prst="rect">
            <a:avLst/>
          </a:prstGeom>
        </p:spPr>
        <p:txBody>
          <a:bodyPr vert="eaVert" lIns="91431" tIns="45716" rIns="91431" bIns="45716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2BA859-5A4E-49C5-910A-6DDCEFEEF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33" y="365141"/>
            <a:ext cx="7734300" cy="5811839"/>
          </a:xfrm>
          <a:prstGeom prst="rect">
            <a:avLst/>
          </a:prstGeom>
        </p:spPr>
        <p:txBody>
          <a:bodyPr vert="eaVert" lIns="91431" tIns="45716" rIns="91431" bIns="45716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A9A3C0-0DF9-46CB-886A-F83B5D0D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23826EFD-B1DE-4A85-AE1B-D7753FBF5E74}" type="datetimeFigureOut">
              <a:rPr lang="vi-VN" smtClean="0">
                <a:solidFill>
                  <a:prstClr val="black"/>
                </a:solidFill>
              </a:rPr>
              <a:pPr defTabSz="1219048"/>
              <a:t>25/03/2025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A752C1-8446-4D15-8881-546790DB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A5CD5F-8CEB-4E5E-AAB2-6A421D8F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pPr defTabSz="1219048"/>
            <a:fld id="{140AED18-E33F-4EFB-B218-ADD4D38F8198}" type="slidenum">
              <a:rPr lang="vi-VN" smtClean="0">
                <a:solidFill>
                  <a:prstClr val="black"/>
                </a:solidFill>
              </a:rPr>
              <a:pPr defTabSz="1219048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319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245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31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155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522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5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054B-AF92-4A00-A294-D0B0D45B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B76C1-B2D2-4071-8C03-5276833E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29C01-ABC3-43E2-A0EA-8359BC02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EBB51-3A0C-4244-A593-7E9E9BC6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997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226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06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885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223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76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686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618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741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803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7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89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62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708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148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22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560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715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05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604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354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6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3029-A91C-4EDE-9691-ADF2FAE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A138-2B68-484E-A532-A6D0295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7D9EC-1B14-4D28-A719-CACA61BC9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945FF-2B50-4DC9-9515-5C8ABF84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5E844-4576-4B97-8A26-2884945E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F25BC-8177-40B4-905E-10879F97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002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969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361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00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566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40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755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827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6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915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7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4B5D-2FE5-4E5C-A828-0791FE21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0C86F-F829-4895-9948-BFEC5DA41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89CA3-5B1B-429D-B081-935D088C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89B44-2E55-449D-9755-E066BFEA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4E9D1-7635-4118-9884-D41F6D38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04140-1DFC-47ED-9C8F-CF660DCF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593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058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92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550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714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26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369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776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082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21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8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png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2.gi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C6CC5-2976-48E4-9DA7-C6F68A43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154F7-EC49-4C91-8296-BE7D75C7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904F1-A638-4D0B-AF9F-7068DD644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C165-B762-42E3-8810-94456B5AF9B2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AE09B-ABDD-4D81-8056-A45AA92C6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66D88-646F-462B-8F2B-A416C3B25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3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3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2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9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3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9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4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3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C6CC5-2976-48E4-9DA7-C6F68A43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154F7-EC49-4C91-8296-BE7D75C7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904F1-A638-4D0B-AF9F-7068DD644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AE09B-ABDD-4D81-8056-A45AA92C6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66D88-646F-462B-8F2B-A416C3B25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4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302426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C120B8F-1247-4DF9-BCC1-B3A873821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569F4C61-098E-4D67-BF4D-67B31D832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7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133426gsfxbpjp44">
            <a:extLst>
              <a:ext uri="{FF2B5EF4-FFF2-40B4-BE49-F238E27FC236}">
                <a16:creationId xmlns:a16="http://schemas.microsoft.com/office/drawing/2014/main" id="{2D306DAA-E5D2-40C6-ACD5-512C5C7C81BC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55" y="2924964"/>
            <a:ext cx="565151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1133426gsfxbpjp44">
            <a:extLst>
              <a:ext uri="{FF2B5EF4-FFF2-40B4-BE49-F238E27FC236}">
                <a16:creationId xmlns:a16="http://schemas.microsoft.com/office/drawing/2014/main" id="{7C96E071-A310-42A5-89B4-B2651D8688F2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92"/>
            <a:ext cx="566739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1707962tj3hg7yh59">
            <a:extLst>
              <a:ext uri="{FF2B5EF4-FFF2-40B4-BE49-F238E27FC236}">
                <a16:creationId xmlns:a16="http://schemas.microsoft.com/office/drawing/2014/main" id="{42E4D3BE-E5E5-4DCD-BAE8-D59D2363DFE6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759" y="1279470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1181071cimzwdep76">
            <a:extLst>
              <a:ext uri="{FF2B5EF4-FFF2-40B4-BE49-F238E27FC236}">
                <a16:creationId xmlns:a16="http://schemas.microsoft.com/office/drawing/2014/main" id="{BBCF5391-125F-4DF3-9A58-F811572B672D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49" y="36515"/>
            <a:ext cx="857251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1181071cimzwdep76">
            <a:extLst>
              <a:ext uri="{FF2B5EF4-FFF2-40B4-BE49-F238E27FC236}">
                <a16:creationId xmlns:a16="http://schemas.microsoft.com/office/drawing/2014/main" id="{E64C8FB2-51E0-4D40-AAFA-DB688AD9267F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7"/>
            <a:ext cx="857251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1228827kvwbhhiily">
            <a:extLst>
              <a:ext uri="{FF2B5EF4-FFF2-40B4-BE49-F238E27FC236}">
                <a16:creationId xmlns:a16="http://schemas.microsoft.com/office/drawing/2014/main" id="{7DC4422F-5A87-47AA-A081-F41208F7D8CE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2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4E3C1B13-E7AE-42C3-A148-84E5F04F5E0A}"/>
              </a:ext>
            </a:extLst>
          </p:cNvPr>
          <p:cNvSpPr/>
          <p:nvPr userDrawn="1"/>
        </p:nvSpPr>
        <p:spPr>
          <a:xfrm>
            <a:off x="4630770" y="5313367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anchor="ctr"/>
          <a:lstStyle/>
          <a:p>
            <a:pPr algn="ctr" defTabSz="1219048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6446CFC-93FF-4E9D-85CB-946FD8EC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"/>
            <a:ext cx="4740275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50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219048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62" indent="-304762" algn="l" defTabSz="121904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286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7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4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28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2" algn="l" defTabSz="121904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8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2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7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5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9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9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16.emf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9" Type="http://schemas.openxmlformats.org/officeDocument/2006/relationships/image" Target="../media/image35.png"/><Relationship Id="rId14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16.xml"/><Relationship Id="rId7" Type="http://schemas.openxmlformats.org/officeDocument/2006/relationships/slide" Target="slide2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slide" Target="slide18.xml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50.png"/><Relationship Id="rId3" Type="http://schemas.openxmlformats.org/officeDocument/2006/relationships/audio" Target="../media/audio2.wav"/><Relationship Id="rId7" Type="http://schemas.openxmlformats.org/officeDocument/2006/relationships/slide" Target="slide15.xml"/><Relationship Id="rId12" Type="http://schemas.openxmlformats.org/officeDocument/2006/relationships/image" Target="../media/image16.emf"/><Relationship Id="rId2" Type="http://schemas.openxmlformats.org/officeDocument/2006/relationships/audio" Target="../media/audio1.wav"/><Relationship Id="rId16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40.png"/><Relationship Id="rId5" Type="http://schemas.openxmlformats.org/officeDocument/2006/relationships/audio" Target="../media/audio4.wav"/><Relationship Id="rId15" Type="http://schemas.openxmlformats.org/officeDocument/2006/relationships/image" Target="../media/image370.png"/><Relationship Id="rId10" Type="http://schemas.openxmlformats.org/officeDocument/2006/relationships/image" Target="../media/image41.png"/><Relationship Id="rId4" Type="http://schemas.openxmlformats.org/officeDocument/2006/relationships/audio" Target="../media/audio3.wav"/><Relationship Id="rId9" Type="http://schemas.openxmlformats.org/officeDocument/2006/relationships/slide" Target="slide17.xml"/><Relationship Id="rId14" Type="http://schemas.openxmlformats.org/officeDocument/2006/relationships/image" Target="../media/image3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45.emf"/><Relationship Id="rId3" Type="http://schemas.openxmlformats.org/officeDocument/2006/relationships/audio" Target="../media/audio2.wav"/><Relationship Id="rId7" Type="http://schemas.openxmlformats.org/officeDocument/2006/relationships/slide" Target="slide15.xml"/><Relationship Id="rId12" Type="http://schemas.openxmlformats.org/officeDocument/2006/relationships/image" Target="../media/image420.png"/><Relationship Id="rId17" Type="http://schemas.openxmlformats.org/officeDocument/2006/relationships/image" Target="../media/image47.png"/><Relationship Id="rId2" Type="http://schemas.openxmlformats.org/officeDocument/2006/relationships/audio" Target="../media/audio1.wav"/><Relationship Id="rId16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44.png"/><Relationship Id="rId5" Type="http://schemas.openxmlformats.org/officeDocument/2006/relationships/audio" Target="../media/audio5.wav"/><Relationship Id="rId15" Type="http://schemas.openxmlformats.org/officeDocument/2006/relationships/image" Target="../media/image450.png"/><Relationship Id="rId10" Type="http://schemas.openxmlformats.org/officeDocument/2006/relationships/slide" Target="slide19.xml"/><Relationship Id="rId4" Type="http://schemas.openxmlformats.org/officeDocument/2006/relationships/audio" Target="../media/audio3.wav"/><Relationship Id="rId9" Type="http://schemas.openxmlformats.org/officeDocument/2006/relationships/image" Target="../media/image43.png"/><Relationship Id="rId14" Type="http://schemas.openxmlformats.org/officeDocument/2006/relationships/image" Target="../media/image4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530.png"/><Relationship Id="rId3" Type="http://schemas.openxmlformats.org/officeDocument/2006/relationships/audio" Target="../media/audio2.wav"/><Relationship Id="rId7" Type="http://schemas.openxmlformats.org/officeDocument/2006/relationships/slide" Target="slide15.xml"/><Relationship Id="rId12" Type="http://schemas.openxmlformats.org/officeDocument/2006/relationships/image" Target="../media/image520.png"/><Relationship Id="rId17" Type="http://schemas.openxmlformats.org/officeDocument/2006/relationships/image" Target="../media/image51.emf"/><Relationship Id="rId2" Type="http://schemas.openxmlformats.org/officeDocument/2006/relationships/audio" Target="../media/audio1.wav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50.png"/><Relationship Id="rId5" Type="http://schemas.openxmlformats.org/officeDocument/2006/relationships/audio" Target="../media/audio4.wav"/><Relationship Id="rId15" Type="http://schemas.openxmlformats.org/officeDocument/2006/relationships/image" Target="../media/image55.png"/><Relationship Id="rId10" Type="http://schemas.openxmlformats.org/officeDocument/2006/relationships/slide" Target="slide22.xml"/><Relationship Id="rId4" Type="http://schemas.openxmlformats.org/officeDocument/2006/relationships/audio" Target="../media/audio3.wav"/><Relationship Id="rId9" Type="http://schemas.openxmlformats.org/officeDocument/2006/relationships/image" Target="../media/image49.png"/><Relationship Id="rId14" Type="http://schemas.openxmlformats.org/officeDocument/2006/relationships/image" Target="../media/image5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gif"/><Relationship Id="rId4" Type="http://schemas.openxmlformats.org/officeDocument/2006/relationships/image" Target="../media/image4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8.emf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57.png"/><Relationship Id="rId4" Type="http://schemas.openxmlformats.org/officeDocument/2006/relationships/image" Target="../media/image5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70.png"/><Relationship Id="rId3" Type="http://schemas.openxmlformats.org/officeDocument/2006/relationships/image" Target="../media/image64.png"/><Relationship Id="rId7" Type="http://schemas.openxmlformats.org/officeDocument/2006/relationships/image" Target="../media/image65.png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15" Type="http://schemas.openxmlformats.org/officeDocument/2006/relationships/image" Target="../media/image580.png"/><Relationship Id="rId10" Type="http://schemas.openxmlformats.org/officeDocument/2006/relationships/image" Target="../media/image6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6.png"/><Relationship Id="rId14" Type="http://schemas.openxmlformats.org/officeDocument/2006/relationships/image" Target="../media/image6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8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8.xml"/><Relationship Id="rId1" Type="http://schemas.openxmlformats.org/officeDocument/2006/relationships/tags" Target="../tags/tag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12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22" descr="OPL20U25GSXzBJYl68kk8uQGfFKzs7yb1M4KJWUiLk6ZEvGF+qCIPSnY57AbBFCvTW2023.15.119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203200" y="120816"/>
            <a:ext cx="12091216" cy="1107753"/>
            <a:chOff x="-715" y="384"/>
            <a:chExt cx="5323" cy="629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-715" y="384"/>
              <a:ext cx="5323" cy="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</a:rPr>
                <a:t>PHÒNG GD&amp;ĐT HUYỆN…. </a:t>
              </a:r>
            </a:p>
            <a:p>
              <a:pPr algn="ctr" defTabSz="914377" eaLnBrk="1" hangingPunct="1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TRƯỜNG THCS….</a:t>
              </a:r>
            </a:p>
          </p:txBody>
        </p:sp>
        <p:sp>
          <p:nvSpPr>
            <p:cNvPr id="2058" name="Line 20"/>
            <p:cNvSpPr>
              <a:spLocks noChangeShapeType="1"/>
            </p:cNvSpPr>
            <p:nvPr/>
          </p:nvSpPr>
          <p:spPr bwMode="auto">
            <a:xfrm>
              <a:off x="1349" y="1013"/>
              <a:ext cx="1296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3" descr="OPL20U25GSXzBJYl68kk8uQGfFKzs7yb1M4KJWUiLk6ZEvGF+qCIPSnY57AbBFCvTW2023.15.11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857988" y="2514602"/>
            <a:ext cx="8781643" cy="58477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>
              <a:defRPr/>
            </a:pPr>
            <a:r>
              <a:rPr lang="en-US" altLang="en-US" sz="3200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Môn</a:t>
            </a:r>
            <a:r>
              <a:rPr lang="en-US" altLang="en-US" sz="3200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sz="3200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/ </a:t>
            </a:r>
            <a:r>
              <a:rPr lang="en-US" altLang="en-US" sz="3200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sz="3200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8 (</a:t>
            </a:r>
            <a:r>
              <a:rPr lang="en-US" altLang="en-US" sz="3200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KNTTVCS</a:t>
            </a:r>
            <a:r>
              <a:rPr lang="en-US" altLang="en-US" sz="3200" smtClean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)</a:t>
            </a:r>
            <a:endParaRPr lang="en-US" altLang="en-US" sz="3200" dirty="0">
              <a:ln/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8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6668" y="84988"/>
            <a:ext cx="12192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TÍNH CHẤT ĐƯỜNG PHÂN GIÁC CỦA TAM GIÁC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88106" y="912651"/>
            <a:ext cx="10358438" cy="609600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lIns="121908" tIns="60955" rIns="121908" bIns="60955" rtlCol="0" anchor="ctr"/>
          <a:lstStyle/>
          <a:p>
            <a:pPr defTabSz="1219048"/>
            <a:r>
              <a:rPr lang="en-US" sz="3733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733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733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733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733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733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45256" y="1814639"/>
            <a:ext cx="11901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48"/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kề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fr-FR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endParaRPr lang="en-GB" sz="3200" kern="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 descr="OPL20U25GSXzBJYl68kk8uQGfFKzs7yb1M4KJWUiLk6ZEvGF+qCIPSnY57AbBFCvTW2023.15.119+K4lPs7H94VUqPe2XwIsfPRnrXQE//QTEXxb8/8N4CNc6FpgZahzpTjFhMzSA7T/nHJa11DE8Ng2TP3iAmRczFlmslSuUNOgUeb6yRvs0=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5038822"/>
                  </p:ext>
                </p:extLst>
              </p:nvPr>
            </p:nvGraphicFramePr>
            <p:xfrm>
              <a:off x="482598" y="3184245"/>
              <a:ext cx="6400800" cy="2143549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12256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751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4357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3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GT</a:t>
                          </a:r>
                          <a:endParaRPr lang="en-GB" sz="3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𝛥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pt-BR" sz="3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𝐴𝐷</m:t>
                              </m:r>
                            </m:oMath>
                          </a14:m>
                          <a:r>
                            <a:rPr lang="pt-BR" sz="3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là tia </a:t>
                          </a:r>
                          <a:endParaRPr lang="en-GB" sz="3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3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phân giác của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GB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𝐵𝐴𝐶</m:t>
                                  </m:r>
                                </m:e>
                              </m:acc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𝐷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𝐵𝐶</m:t>
                              </m:r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en-GB" sz="3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9984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3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KL</a:t>
                          </a:r>
                          <a:endParaRPr lang="en-GB" sz="3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𝐴𝐵</m:t>
                                  </m:r>
                                  <m:r>
                                    <a:rPr lang="vi-VN" sz="32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nl-NL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𝐴𝐶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3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pt-BR" sz="3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vi-VN" sz="3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pt-BR" sz="3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𝐷𝐵</m:t>
                                  </m:r>
                                </m:num>
                                <m:den>
                                  <m:r>
                                    <a:rPr lang="nl-NL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𝐷𝐶</m:t>
                                  </m:r>
                                </m:den>
                              </m:f>
                            </m:oMath>
                          </a14:m>
                          <a:endParaRPr lang="en-GB" sz="3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 descr="OPL20U25GSXzBJYl68kk8uQGfFKzs7yb1M4KJWUiLk6ZEvGF+qCIPSnY57AbBFCvTW2023.15.119+K4lPs7H94VUqPe2XwIsfPRnrXQE//QTEXxb8/8N4CNc6FpgZahzpTjFhMzSA7T/nHJa11DE8Ng2TP3iAmRczFlmslSuUNOgUeb6yRvs0=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5038822"/>
                  </p:ext>
                </p:extLst>
              </p:nvPr>
            </p:nvGraphicFramePr>
            <p:xfrm>
              <a:off x="482598" y="3184245"/>
              <a:ext cx="6400800" cy="2143549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12256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751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4357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3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GT</a:t>
                          </a:r>
                          <a:endParaRPr lang="en-GB" sz="3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647" t="-7240" r="-118" b="-68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9997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3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KL</a:t>
                          </a:r>
                          <a:endParaRPr lang="en-GB" sz="3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23647" t="-180916" r="-118" b="-160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 descr="OPL20U25GSXzBJYl68kk8uQGfFKzs7yb1M4KJWUiLk6ZEvGF+qCIPSnY57AbBFCvTW2023.15.119+K4lPs7H94VUqPe2XwIsfPRnrXQE//QTEXxb8/8N4CNc6FpgZahzpTjFhMzSA7T/nHJa11DE8Ng2TP3iAmRczFlmslSuUNOgUeb6yRvs0=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26" y="3069826"/>
            <a:ext cx="4176260" cy="3462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94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6A5576-7467-4D91-A8E1-22717D8B77A7}"/>
              </a:ext>
            </a:extLst>
          </p:cNvPr>
          <p:cNvSpPr/>
          <p:nvPr/>
        </p:nvSpPr>
        <p:spPr>
          <a:xfrm>
            <a:off x="7621" y="2"/>
            <a:ext cx="12184380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ĐƯỜNG PHÂN GIÁC </a:t>
            </a:r>
            <a:r>
              <a:rPr lang="en-US" sz="2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TAM GIÁC  (</a:t>
            </a:r>
            <a:r>
              <a:rPr lang="en-US" sz="2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63C1F5E-800C-4E70-91BB-9F897AB3B05F}"/>
                  </a:ext>
                </a:extLst>
              </p:cNvPr>
              <p:cNvSpPr txBox="1"/>
              <p:nvPr/>
            </p:nvSpPr>
            <p:spPr>
              <a:xfrm>
                <a:off x="685800" y="3733802"/>
                <a:ext cx="7162800" cy="3061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spcBef>
                    <a:spcPts val="960"/>
                  </a:spcBef>
                  <a:spcAft>
                    <a:spcPts val="960"/>
                  </a:spcAft>
                </a:pPr>
                <a:r>
                  <a:rPr lang="vi-VN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vi-VN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điểm thuộc đoạn thẳng </a:t>
                </a:r>
                <a14:m>
                  <m:oMath xmlns:m="http://schemas.openxmlformats.org/officeDocument/2006/math"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vi-VN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thỏa mãn </a:t>
                </a:r>
                <a:endParaRPr lang="en-GB" sz="3733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vi-VN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thì </a:t>
                </a:r>
                <a14:m>
                  <m:oMath xmlns:m="http://schemas.openxmlformats.org/officeDocument/2006/math"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vi-VN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phân giác của </a:t>
                </a:r>
                <a14:m>
                  <m:oMath xmlns:m="http://schemas.openxmlformats.org/officeDocument/2006/math">
                    <m:r>
                      <a:rPr lang="vi-VN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sz="3733" b="1" dirty="0">
                  <a:solidFill>
                    <a:srgbClr val="AC83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63C1F5E-800C-4E70-91BB-9F897AB3B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733802"/>
                <a:ext cx="7162800" cy="3061287"/>
              </a:xfrm>
              <a:prstGeom prst="rect">
                <a:avLst/>
              </a:prstGeom>
              <a:blipFill>
                <a:blip r:embed="rId3"/>
                <a:stretch>
                  <a:fillRect l="-2809" t="-996" r="-2723" b="-6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8CF746-4F6C-4AF3-A02E-7CB7038BD405}"/>
              </a:ext>
            </a:extLst>
          </p:cNvPr>
          <p:cNvSpPr txBox="1"/>
          <p:nvPr/>
        </p:nvSpPr>
        <p:spPr>
          <a:xfrm>
            <a:off x="863221" y="1940826"/>
            <a:ext cx="495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9" name="Picture 8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84B48B2-BA54-4751-9C6E-C3AA2B78F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1" y="1024928"/>
            <a:ext cx="891703" cy="762000"/>
          </a:xfrm>
          <a:prstGeom prst="rect">
            <a:avLst/>
          </a:prstGeom>
        </p:spPr>
      </p:pic>
      <p:sp>
        <p:nvSpPr>
          <p:cNvPr id="10" name="TextBox 9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42E0BD-6514-4624-9498-8590A5DC30DC}"/>
              </a:ext>
            </a:extLst>
          </p:cNvPr>
          <p:cNvSpPr txBox="1"/>
          <p:nvPr/>
        </p:nvSpPr>
        <p:spPr>
          <a:xfrm>
            <a:off x="1067867" y="1177426"/>
            <a:ext cx="3920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" name="Hộp Văn bản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52400" y="460617"/>
            <a:ext cx="9213736" cy="783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 lIns="121908" tIns="60955" rIns="121908" bIns="60955">
            <a:spAutoFit/>
          </a:bodyPr>
          <a:lstStyle/>
          <a:p>
            <a:pPr algn="just" defTabSz="1219048">
              <a:lnSpc>
                <a:spcPct val="115000"/>
              </a:lnSpc>
              <a:spcBef>
                <a:spcPts val="800"/>
              </a:spcBef>
            </a:pPr>
            <a:r>
              <a:rPr lang="en-US" sz="3733" b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Tính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chất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đường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phân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giác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tam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giác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vi-VN" sz="3733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OPL20U25GSXzBJYl68kk8uQGfFKzs7yb1M4KJWUiLk6ZEvGF+qCIPSnY57AbBFCvTW2023.15.11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3" y="2928495"/>
            <a:ext cx="1333500" cy="762000"/>
          </a:xfrm>
          <a:prstGeom prst="rect">
            <a:avLst/>
          </a:prstGeom>
        </p:spPr>
      </p:pic>
      <p:sp>
        <p:nvSpPr>
          <p:cNvPr id="14" name="Rectangle 13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2470691" y="2928495"/>
            <a:ext cx="1999882" cy="738654"/>
          </a:xfrm>
          <a:prstGeom prst="rect">
            <a:avLst/>
          </a:prstGeom>
          <a:noFill/>
        </p:spPr>
        <p:txBody>
          <a:bodyPr wrap="none" lIns="121908" tIns="60955" rIns="121908" bIns="60955">
            <a:spAutoFit/>
          </a:bodyPr>
          <a:lstStyle/>
          <a:p>
            <a:pPr algn="ctr" defTabSz="1219048"/>
            <a:r>
              <a:rPr lang="en-US" sz="4000" b="1" dirty="0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ý : </a:t>
            </a:r>
          </a:p>
        </p:txBody>
      </p:sp>
      <p:pic>
        <p:nvPicPr>
          <p:cNvPr id="15" name="Picture 14" descr="OPL20U25GSXzBJYl68kk8uQGfFKzs7yb1M4KJWUiLk6ZEvGF+qCIPSnY57AbBFCvTW2023.15.119+K4lPs7H94VUqPe2XwIsfPRnrXQE//QTEXxb8/8N4CNc6FpgZahzpTjFhMzSA7T/nHJa11DE8Ng2TP3iAmRczFlmslSuUNOgUeb6yRvs0=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297822"/>
            <a:ext cx="3530600" cy="25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2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444F35-DA16-49A2-B101-6BE77E260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0053"/>
            <a:ext cx="16383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VÍ DỤ: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 descr="OPL20U25GSXzBJYl68kk8uQGfFKzs7yb1M4KJWUiLk6ZEvGF+qCIPSnY57AbBFCvTW2023.15.119+K4lPs7H94VUqPe2XwIsfPRnrXQE//QTEXxb8/8N4CNc6FpgZahzpTjFhMzSA7T/nHJa11DE8Ng2TP3iAmRczFlmslSuUNOgUeb6yRvs0="/>
          <p:cNvSpPr txBox="1">
            <a:spLocks/>
          </p:cNvSpPr>
          <p:nvPr/>
        </p:nvSpPr>
        <p:spPr>
          <a:xfrm>
            <a:off x="3581400" y="773127"/>
            <a:ext cx="2819400" cy="68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endParaRPr lang="en-GB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943100" y="178911"/>
                <a:ext cx="6250494" cy="666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GB" sz="3733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GB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3733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GB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733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3733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3733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4.22</m:t>
                    </m:r>
                  </m:oMath>
                </a14:m>
                <a:r>
                  <a:rPr lang="vi-VN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3" name="Rectangle 12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178911"/>
                <a:ext cx="6250494" cy="666786"/>
              </a:xfrm>
              <a:prstGeom prst="rect">
                <a:avLst/>
              </a:prstGeom>
              <a:blipFill>
                <a:blip r:embed="rId3"/>
                <a:stretch>
                  <a:fillRect l="-3220" t="-15455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61" y="79874"/>
            <a:ext cx="3542731" cy="272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685632" y="1340611"/>
                <a:ext cx="4976299" cy="1132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Để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𝐼𝑃</m:t>
                        </m:r>
                      </m:num>
                      <m:den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𝐼𝑁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𝑀𝑃</m:t>
                        </m:r>
                      </m:num>
                      <m:den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endParaRPr lang="en-GB" sz="1600" dirty="0"/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32" y="1340611"/>
                <a:ext cx="4976299" cy="1132746"/>
              </a:xfrm>
              <a:prstGeom prst="rect">
                <a:avLst/>
              </a:prstGeom>
              <a:blipFill>
                <a:blip r:embed="rId5"/>
                <a:stretch>
                  <a:fillRect l="-1961" t="-5914" b="-5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63C1F5E-800C-4E70-91BB-9F897AB3B05F}"/>
                  </a:ext>
                </a:extLst>
              </p:cNvPr>
              <p:cNvSpPr txBox="1"/>
              <p:nvPr/>
            </p:nvSpPr>
            <p:spPr>
              <a:xfrm>
                <a:off x="493480" y="2714791"/>
                <a:ext cx="8911771" cy="1426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spcBef>
                    <a:spcPts val="960"/>
                  </a:spcBef>
                  <a:spcAft>
                    <a:spcPts val="96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8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𝑀𝑁𝑃</m:t>
                    </m:r>
                  </m:oMath>
                </a14:m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𝑀𝐼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phân giác của góc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sz="2800" dirty="0"/>
              </a:p>
              <a:p>
                <a:pPr algn="just">
                  <a:lnSpc>
                    <a:spcPct val="125000"/>
                  </a:lnSpc>
                  <a:spcBef>
                    <a:spcPts val="960"/>
                  </a:spcBef>
                  <a:spcAft>
                    <a:spcPts val="960"/>
                  </a:spcAft>
                </a:pPr>
                <a:endParaRPr lang="en-GB" sz="28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63C1F5E-800C-4E70-91BB-9F897AB3B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0" y="2714791"/>
                <a:ext cx="8911771" cy="1426031"/>
              </a:xfrm>
              <a:prstGeom prst="rect">
                <a:avLst/>
              </a:prstGeom>
              <a:blipFill>
                <a:blip r:embed="rId6"/>
                <a:stretch>
                  <a:fillRect l="-1436" r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 descr="OPL20U25GSXzBJYl68kk8uQGfFKzs7yb1M4KJWUiLk6ZEvGF+qCIPSnY57AbBFCvTW2023.15.11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994109"/>
              </p:ext>
            </p:extLst>
          </p:nvPr>
        </p:nvGraphicFramePr>
        <p:xfrm>
          <a:off x="4531057" y="3307102"/>
          <a:ext cx="415595" cy="70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1057" y="3307102"/>
                        <a:ext cx="415595" cy="705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529564" y="3811212"/>
                <a:ext cx="2619346" cy="896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𝐼𝑃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𝐼𝑁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𝑀𝑃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564" y="3811212"/>
                <a:ext cx="2619346" cy="896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 descr="OPL20U25GSXzBJYl68kk8uQGfFKzs7yb1M4KJWUiLk6ZEvGF+qCIPSnY57AbBFCvTW2023.15.11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570116"/>
              </p:ext>
            </p:extLst>
          </p:nvPr>
        </p:nvGraphicFramePr>
        <p:xfrm>
          <a:off x="4477350" y="4676101"/>
          <a:ext cx="415595" cy="793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77350" y="4676101"/>
                        <a:ext cx="415595" cy="793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827419" y="5432929"/>
                <a:ext cx="1789272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</m:num>
                      <m:den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  <m:r>
                      <a:rPr lang="en-GB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419" y="5432929"/>
                <a:ext cx="1789272" cy="879215"/>
              </a:xfrm>
              <a:prstGeom prst="rect">
                <a:avLst/>
              </a:prstGeom>
              <a:blipFill>
                <a:blip r:embed="rId11"/>
                <a:stretch>
                  <a:fillRect t="-1389" r="-10239" b="-13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612907" y="2735341"/>
                <a:ext cx="1224438" cy="666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.4.22</m:t>
                    </m:r>
                  </m:oMath>
                </a14:m>
                <a:r>
                  <a:rPr lang="vi-VN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907" y="2735341"/>
                <a:ext cx="1224438" cy="66678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8" grpId="0"/>
      <p:bldP spid="9" grpId="0"/>
      <p:bldP spid="3" grpId="0"/>
      <p:bldP spid="5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444F35-DA16-49A2-B101-6BE77E260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0053"/>
            <a:ext cx="16383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VÍ DỤ: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63C1F5E-800C-4E70-91BB-9F897AB3B05F}"/>
                  </a:ext>
                </a:extLst>
              </p:cNvPr>
              <p:cNvSpPr txBox="1"/>
              <p:nvPr/>
            </p:nvSpPr>
            <p:spPr>
              <a:xfrm>
                <a:off x="666220" y="1109724"/>
                <a:ext cx="6796728" cy="1656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spcBef>
                    <a:spcPts val="960"/>
                  </a:spcBef>
                  <a:spcAft>
                    <a:spcPts val="960"/>
                  </a:spcAft>
                </a:pPr>
                <a:r>
                  <a:rPr lang="vi-VN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733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733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𝑀𝑁𝑃</m:t>
                    </m:r>
                  </m:oMath>
                </a14:m>
                <a:r>
                  <a:rPr lang="en-US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733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733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𝑀𝐼</m:t>
                    </m:r>
                  </m:oMath>
                </a14:m>
                <a:r>
                  <a:rPr lang="vi-VN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GB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phân giác của góc </a:t>
                </a:r>
                <a14:m>
                  <m:oMath xmlns:m="http://schemas.openxmlformats.org/officeDocument/2006/math">
                    <m:r>
                      <a:rPr lang="en-GB" sz="3733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GB" sz="3733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vi-VN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sz="3733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63C1F5E-800C-4E70-91BB-9F897AB3B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20" y="1109724"/>
                <a:ext cx="6796728" cy="1656736"/>
              </a:xfrm>
              <a:prstGeom prst="rect">
                <a:avLst/>
              </a:prstGeom>
              <a:blipFill>
                <a:blip r:embed="rId2"/>
                <a:stretch>
                  <a:fillRect l="-2870" t="-1471" r="-2960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 descr="OPL20U25GSXzBJYl68kk8uQGfFKzs7yb1M4KJWUiLk6ZEvGF+qCIPSnY57AbBFCvTW2023.15.119+K4lPs7H94VUqPe2XwIsfPRnrXQE//QTEXxb8/8N4CNc6FpgZahzpTjFhMzSA7T/nHJa11DE8Ng2TP3iAmRczFlmslSuUNOgUeb6yRvs0="/>
          <p:cNvSpPr txBox="1">
            <a:spLocks/>
          </p:cNvSpPr>
          <p:nvPr/>
        </p:nvSpPr>
        <p:spPr>
          <a:xfrm>
            <a:off x="4419600" y="200053"/>
            <a:ext cx="1994848" cy="940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Giải</a:t>
            </a:r>
            <a:endParaRPr lang="en-GB" sz="3200" i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04" y="435486"/>
            <a:ext cx="4297997" cy="32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39886" y="2464709"/>
            <a:ext cx="2406428" cy="81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5000"/>
              </a:lnSpc>
              <a:spcBef>
                <a:spcPts val="960"/>
              </a:spcBef>
              <a:spcAft>
                <a:spcPts val="960"/>
              </a:spcAft>
            </a:pPr>
            <a:r>
              <a:rPr lang="en-GB" sz="3733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GB" sz="3733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GB" sz="3733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GB" sz="3733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endParaRPr lang="en-GB" sz="3733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747681" y="3131896"/>
                <a:ext cx="5786905" cy="114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𝐼𝑃</m:t>
                        </m:r>
                      </m:num>
                      <m:den>
                        <m:r>
                          <a:rPr lang="en-GB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𝐼𝑁</m:t>
                        </m:r>
                      </m:den>
                    </m:f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𝑀𝑃</m:t>
                        </m:r>
                      </m:num>
                      <m:den>
                        <m:r>
                          <a:rPr lang="en-GB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GB" sz="375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hay</a:t>
                </a:r>
                <a:r>
                  <a:rPr lang="en-GB" sz="4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</m:num>
                      <m:den>
                        <m:r>
                          <a:rPr lang="en-GB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  <m:r>
                      <a:rPr lang="en-GB" sz="4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81" y="3131896"/>
                <a:ext cx="5786905" cy="1141403"/>
              </a:xfrm>
              <a:prstGeom prst="rect">
                <a:avLst/>
              </a:prstGeom>
              <a:blipFill>
                <a:blip r:embed="rId4"/>
                <a:stretch>
                  <a:fillRect r="-2424" b="-2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684416" y="4512316"/>
                <a:ext cx="6494305" cy="1059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GB" sz="3733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GB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3733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GB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3733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GB" sz="3733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15.32</m:t>
                        </m:r>
                      </m:num>
                      <m:den>
                        <m:r>
                          <a:rPr lang="en-GB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endParaRPr lang="en-US" sz="4400" b="1" dirty="0">
                  <a:solidFill>
                    <a:srgbClr val="AC8300"/>
                  </a:solidFill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16" y="4512316"/>
                <a:ext cx="6494305" cy="1059521"/>
              </a:xfrm>
              <a:prstGeom prst="rect">
                <a:avLst/>
              </a:prstGeom>
              <a:blipFill>
                <a:blip r:embed="rId5"/>
                <a:stretch>
                  <a:fillRect l="-3002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5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2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807201" y="2280025"/>
            <a:ext cx="4126436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4267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 descr="OPL20U25GSXzBJYl68kk8uQGfFKzs7yb1M4KJWUiLk6ZEvGF+qCIPSnY57AbBFCvTW2023.15.11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905000" y="304800"/>
            <a:ext cx="1295400" cy="461665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Trò</a:t>
            </a:r>
            <a:r>
              <a:rPr lang="en-US" altLang="en-US" sz="2400" b="1" u="sng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chơi</a:t>
            </a:r>
            <a:endParaRPr lang="en-US" altLang="en-US" sz="2400" b="1" u="sng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99" name="WordArt 5" descr="OPL20U25GSXzBJYl68kk8uQGfFKzs7yb1M4KJWUiLk6ZEvGF+qCIPSnY57AbBFCvTW2023.15.119+K4lPs7H94VUqPe2XwIsfPRnrXQE//QTEXxb8/8N4CNc6FpgZahzpTjFhMzSA7T/nHJa11DE8Ng2TP3iAmRczFlmslSuUNOgUeb6yRvs0="/>
          <p:cNvSpPr>
            <a:spLocks noChangeArrowheads="1" noChangeShapeType="1" noTextEdit="1"/>
          </p:cNvSpPr>
          <p:nvPr/>
        </p:nvSpPr>
        <p:spPr bwMode="auto">
          <a:xfrm>
            <a:off x="3314700" y="219075"/>
            <a:ext cx="67437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46"/>
              </a:avLst>
            </a:prstTxWarp>
          </a:bodyPr>
          <a:lstStyle/>
          <a:p>
            <a:pPr algn="ctr"/>
            <a:r>
              <a:rPr lang="en-US" sz="3600" b="1" i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cs typeface="Calibri" panose="020F0502020204030204" pitchFamily="34" charset="0"/>
              </a:rPr>
              <a:t>Hộp</a:t>
            </a:r>
            <a:r>
              <a:rPr lang="en-US" sz="3600" b="1" i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3600" b="1" i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cs typeface="Calibri" panose="020F0502020204030204" pitchFamily="34" charset="0"/>
              </a:rPr>
              <a:t>quà</a:t>
            </a:r>
            <a:r>
              <a:rPr lang="en-US" sz="3600" b="1" i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cs typeface="Calibri" panose="020F0502020204030204" pitchFamily="34" charset="0"/>
              </a:rPr>
              <a:t> may </a:t>
            </a:r>
            <a:r>
              <a:rPr lang="en-US" sz="3600" b="1" i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cs typeface="Calibri" panose="020F0502020204030204" pitchFamily="34" charset="0"/>
              </a:rPr>
              <a:t>mắn</a:t>
            </a:r>
            <a:endParaRPr lang="en-US" sz="3600" b="1" i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100" name="Text Box 6" descr="OPL20U25GSXzBJYl68kk8uQGfFKzs7yb1M4KJWUiLk6ZEvGF+qCIPSnY57AbBFCvTW2023.15.11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905000" y="1143000"/>
            <a:ext cx="9779000" cy="2416046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b="1" u="sng" dirty="0">
                <a:solidFill>
                  <a:srgbClr val="FF0000"/>
                </a:solidFill>
                <a:latin typeface="+mj-lt"/>
              </a:rPr>
              <a:t>Luật chơi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b="1" i="1" dirty="0">
                <a:solidFill>
                  <a:srgbClr val="FF0000"/>
                </a:solidFill>
                <a:latin typeface="+mj-lt"/>
              </a:rPr>
              <a:t>Có 4 hộp quà khác nhau, 3 hộp quà chứa một câu hỏi và 1 hộp  quà may mắn. </a:t>
            </a:r>
            <a:endParaRPr lang="en-US" b="1" i="1" dirty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r>
              <a:rPr lang="en-US" b="1" i="1" dirty="0">
                <a:solidFill>
                  <a:srgbClr val="FF0000"/>
                </a:solidFill>
                <a:latin typeface="+mj-lt"/>
              </a:rPr>
              <a:t>- </a:t>
            </a:r>
            <a:r>
              <a:rPr lang="vi-VN" b="1" i="1" dirty="0">
                <a:solidFill>
                  <a:srgbClr val="FF0000"/>
                </a:solidFill>
                <a:latin typeface="+mj-lt"/>
              </a:rPr>
              <a:t>Nếu bạn nào trả lời đúng sẽ được nhận quà.</a:t>
            </a:r>
          </a:p>
          <a:p>
            <a:pPr>
              <a:buNone/>
            </a:pPr>
            <a:r>
              <a:rPr lang="en-US" b="1" i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b="1" i="1" dirty="0">
                <a:solidFill>
                  <a:srgbClr val="FF0000"/>
                </a:solidFill>
                <a:latin typeface="+mj-lt"/>
              </a:rPr>
              <a:t> Nếu trả lời sai, cơ hội sẽ dành cho các bạn khác. </a:t>
            </a:r>
          </a:p>
          <a:p>
            <a:pPr>
              <a:buNone/>
            </a:pPr>
            <a:r>
              <a:rPr lang="en-US" b="1" i="1" dirty="0">
                <a:solidFill>
                  <a:srgbClr val="FF0000"/>
                </a:solidFill>
                <a:latin typeface="+mj-lt"/>
              </a:rPr>
              <a:t>- </a:t>
            </a:r>
            <a:r>
              <a:rPr lang="en-US" b="1" i="1" dirty="0" err="1">
                <a:solidFill>
                  <a:srgbClr val="FF0000"/>
                </a:solidFill>
                <a:latin typeface="+mj-lt"/>
              </a:rPr>
              <a:t>Thời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+mj-lt"/>
              </a:rPr>
              <a:t>gian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+mj-lt"/>
              </a:rPr>
              <a:t>suy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+mj-lt"/>
              </a:rPr>
              <a:t>nghĩ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+mj-lt"/>
              </a:rPr>
              <a:t>cho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+mj-lt"/>
              </a:rPr>
              <a:t>mỗi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 15 </a:t>
            </a:r>
            <a:r>
              <a:rPr lang="en-US" b="1" i="1" dirty="0" err="1">
                <a:solidFill>
                  <a:srgbClr val="FF0000"/>
                </a:solidFill>
                <a:latin typeface="+mj-lt"/>
              </a:rPr>
              <a:t>giây</a:t>
            </a:r>
            <a:endParaRPr lang="en-US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ight Arrow 1" descr="OPL20U25GSXzBJYl68kk8uQGfFKzs7yb1M4KJWUiLk6ZEvGF+qCIPSnY57AbBFCvTW2023.15.119+K4lPs7H94VUqPe2XwIsfPRnrXQE//QTEXxb8/8N4CNc6FpgZahzpTjFhMzSA7T/nHJa11DE8Ng2TP3iAmRczFlmslSuUNOgUeb6yRvs0=">
            <a:hlinkClick r:id="rId2" action="ppaction://hlinksldjump"/>
          </p:cNvPr>
          <p:cNvSpPr/>
          <p:nvPr/>
        </p:nvSpPr>
        <p:spPr>
          <a:xfrm>
            <a:off x="11534775" y="6400800"/>
            <a:ext cx="447675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OPL20U25GSXzBJYl68kk8uQGfFKzs7yb1M4KJWUiLk6ZEvGF+qCIPSnY57AbBFCvTW2023.15.119+K4lPs7H94VUqPe2XwIsfPRnrXQE//QTEXxb8/8N4CNc6FpgZahzpTjFhMzSA7T/nHJa11DE8Ng2TP3iAmRczFlmslSuUNOgUeb6yRvs0=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286" y="3695335"/>
            <a:ext cx="2314575" cy="2362200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023.15.119+K4lPs7H94VUqPe2XwIsfPRnrXQE//QTEXxb8/8N4CNc6FpgZahzpTjFhMzSA7T/nHJa11DE8Ng2TP3iAmRczFlmslSuUNOgUeb6yRvs0=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8268" y="3679899"/>
            <a:ext cx="2114550" cy="2371725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2023.15.119+K4lPs7H94VUqPe2XwIsfPRnrXQE//QTEXxb8/8N4CNc6FpgZahzpTjFhMzSA7T/nHJa11DE8Ng2TP3iAmRczFlmslSuUNOgUeb6yRvs0=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0862" y="3679899"/>
            <a:ext cx="2047875" cy="2324100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119+K4lPs7H94VUqPe2XwIsfPRnrXQE//QTEXxb8/8N4CNc6FpgZahzpTjFhMzSA7T/nHJa11DE8Ng2TP3iAmRczFlmslSuUNOgUeb6yRvs0=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58287" y="3679899"/>
            <a:ext cx="21621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621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5" descr="OPL20U25GSXzBJYl68kk8uQGfFKzs7yb1M4KJWUiLk6ZEvGF+qCIPSnY57AbBFCvTW2023.15.11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2803484" y="322363"/>
            <a:ext cx="2911516" cy="646331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Hộp</a:t>
            </a:r>
            <a:r>
              <a:rPr lang="en-US" altLang="en-US" sz="360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quà</a:t>
            </a:r>
            <a:r>
              <a:rPr lang="en-US" altLang="en-US" sz="360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số</a:t>
            </a:r>
            <a:r>
              <a:rPr lang="en-US" altLang="en-US" sz="360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124" name="Text Box 6" descr="OPL20U25GSXzBJYl68kk8uQGfFKzs7yb1M4KJWUiLk6ZEvGF+qCIPSnY57AbBFCvTW2023.15.11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2743200" y="1139333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i="1" u="sng" dirty="0" err="1">
                <a:latin typeface=".VnTime" panose="020B7200000000000000" pitchFamily="34" charset="0"/>
                <a:cs typeface="Arial" panose="020B0604020202020204" pitchFamily="34" charset="0"/>
              </a:rPr>
              <a:t>C</a:t>
            </a:r>
            <a:r>
              <a:rPr lang="en-US" altLang="en-US" sz="2400" b="1" i="1" u="sng" dirty="0" err="1">
                <a:latin typeface="+mn-lt"/>
                <a:cs typeface="Arial" panose="020B0604020202020204" pitchFamily="34" charset="0"/>
              </a:rPr>
              <a:t>âu</a:t>
            </a:r>
            <a:r>
              <a:rPr lang="en-US" altLang="en-US" sz="2400" b="1" i="1" u="sng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i="1" u="sng" dirty="0" err="1">
                <a:latin typeface="+mn-lt"/>
                <a:cs typeface="Arial" panose="020B0604020202020204" pitchFamily="34" charset="0"/>
              </a:rPr>
              <a:t>hỏi</a:t>
            </a:r>
            <a:r>
              <a:rPr lang="en-US" altLang="en-US" sz="2400" b="1" i="1" u="sng" dirty="0">
                <a:latin typeface="+mn-lt"/>
                <a:cs typeface="Arial" panose="020B0604020202020204" pitchFamily="34" charset="0"/>
              </a:rPr>
              <a:t> 1</a:t>
            </a:r>
            <a:r>
              <a:rPr lang="en-US" altLang="en-US" sz="2400" b="1" dirty="0"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64" name="Oval 12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565" name="Oval 13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566" name="Oval 14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567" name="Oval 15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568" name="Oval 16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569" name="Oval 17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570" name="Oval 18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571" name="Oval 19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dirty="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9600">
              <a:solidFill>
                <a:srgbClr val="FF3300"/>
              </a:solidFill>
              <a:latin typeface=".VnBodoni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2105442" y="2953145"/>
            <a:ext cx="6096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6897" name="Oval 33"/>
          <p:cNvSpPr>
            <a:spLocks noChangeArrowheads="1"/>
          </p:cNvSpPr>
          <p:nvPr/>
        </p:nvSpPr>
        <p:spPr bwMode="auto">
          <a:xfrm>
            <a:off x="2079275" y="5818512"/>
            <a:ext cx="6096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898" name="Oval 34"/>
          <p:cNvSpPr>
            <a:spLocks noChangeArrowheads="1"/>
          </p:cNvSpPr>
          <p:nvPr/>
        </p:nvSpPr>
        <p:spPr bwMode="auto">
          <a:xfrm>
            <a:off x="2076174" y="3896373"/>
            <a:ext cx="6096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6899" name="Oval 35"/>
          <p:cNvSpPr>
            <a:spLocks noChangeArrowheads="1"/>
          </p:cNvSpPr>
          <p:nvPr/>
        </p:nvSpPr>
        <p:spPr bwMode="auto">
          <a:xfrm>
            <a:off x="2030451" y="4967684"/>
            <a:ext cx="6096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263" name="AutoShape 34"/>
          <p:cNvSpPr>
            <a:spLocks noChangeArrowheads="1"/>
          </p:cNvSpPr>
          <p:nvPr/>
        </p:nvSpPr>
        <p:spPr bwMode="auto">
          <a:xfrm>
            <a:off x="5486400" y="3666151"/>
            <a:ext cx="2133600" cy="762000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rồi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" name="AutoShape 34"/>
          <p:cNvSpPr>
            <a:spLocks noChangeArrowheads="1"/>
          </p:cNvSpPr>
          <p:nvPr/>
        </p:nvSpPr>
        <p:spPr bwMode="auto">
          <a:xfrm>
            <a:off x="5421175" y="2825953"/>
            <a:ext cx="2133600" cy="838200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auto">
          <a:xfrm>
            <a:off x="5373304" y="5549437"/>
            <a:ext cx="2590800" cy="914400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</a:rPr>
              <a:t>Sai </a:t>
            </a:r>
            <a:r>
              <a:rPr lang="en-US" sz="2400" b="1" dirty="0" err="1">
                <a:latin typeface="Times New Roman" pitchFamily="18" charset="0"/>
              </a:rPr>
              <a:t>rồi</a:t>
            </a:r>
            <a:r>
              <a:rPr lang="en-US" sz="2400" b="1" dirty="0">
                <a:latin typeface="Times New Roman" pitchFamily="18" charset="0"/>
              </a:rPr>
              <a:t> !!!</a:t>
            </a:r>
          </a:p>
        </p:txBody>
      </p:sp>
      <p:sp>
        <p:nvSpPr>
          <p:cNvPr id="4" name="AutoShape 34"/>
          <p:cNvSpPr>
            <a:spLocks noChangeArrowheads="1"/>
          </p:cNvSpPr>
          <p:nvPr/>
        </p:nvSpPr>
        <p:spPr bwMode="auto">
          <a:xfrm>
            <a:off x="5486400" y="4710162"/>
            <a:ext cx="1905000" cy="762000"/>
          </a:xfrm>
          <a:prstGeom prst="irregularSeal2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endParaRPr lang="en-US" sz="2400" dirty="0"/>
          </a:p>
        </p:txBody>
      </p:sp>
      <p:sp>
        <p:nvSpPr>
          <p:cNvPr id="5" name="Left Arrow 4">
            <a:hlinkClick r:id="rId7" action="ppaction://hlinksldjump"/>
          </p:cNvPr>
          <p:cNvSpPr/>
          <p:nvPr/>
        </p:nvSpPr>
        <p:spPr>
          <a:xfrm>
            <a:off x="11249025" y="6181725"/>
            <a:ext cx="628650" cy="438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6" name="Picture 35">
            <a:hlinkClick r:id="rId7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2" y="737609"/>
            <a:ext cx="1969179" cy="1743607"/>
          </a:xfrm>
          <a:prstGeom prst="rect">
            <a:avLst/>
          </a:prstGeom>
        </p:spPr>
      </p:pic>
      <p:pic>
        <p:nvPicPr>
          <p:cNvPr id="37" name="Picture 36">
            <a:hlinkClick r:id="rId9" action="ppaction://hlinksldjump"/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7" y="315337"/>
            <a:ext cx="2060627" cy="138391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15042" y="1805274"/>
                <a:ext cx="7489551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360"/>
                  </a:spcBef>
                  <a:spcAft>
                    <a:spcPts val="36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phân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tam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. </a:t>
                </a:r>
                <a:endParaRPr lang="en-GB" sz="2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042" y="1805274"/>
                <a:ext cx="7489551" cy="738664"/>
              </a:xfrm>
              <a:prstGeom prst="rect">
                <a:avLst/>
              </a:prstGeom>
              <a:blipFill rotWithShape="0">
                <a:blip r:embed="rId11"/>
                <a:stretch>
                  <a:fillRect b="-12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669727"/>
            <a:ext cx="3105150" cy="247377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09973" y="4762291"/>
                <a:ext cx="153279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973" y="4762291"/>
                <a:ext cx="1532799" cy="71468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09973" y="3881860"/>
                <a:ext cx="138929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GB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973" y="3881860"/>
                <a:ext cx="1389291" cy="71468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22770" y="2883384"/>
                <a:ext cx="1563698" cy="706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GB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770" y="2883384"/>
                <a:ext cx="1563698" cy="70686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803484" y="5612216"/>
                <a:ext cx="1432572" cy="831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5000"/>
                  </a:lnSpc>
                  <a:spcBef>
                    <a:spcPts val="720"/>
                  </a:spcBef>
                  <a:spcAft>
                    <a:spcPts val="72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𝐷𝐵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𝐷𝐶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f>
                      <m:fPr>
                        <m:ctrlPr>
                          <a:rPr lang="en-GB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den>
                    </m:f>
                  </m:oMath>
                </a14:m>
                <a:endParaRPr lang="en-GB" sz="2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484" y="5612216"/>
                <a:ext cx="1432572" cy="83144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551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6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7"/>
                  </p:tgtEl>
                </p:cond>
              </p:nextCondLst>
            </p:seq>
          </p:childTnLst>
        </p:cTn>
      </p:par>
    </p:tnLst>
    <p:bldLst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  <p:bldP spid="23577" grpId="0" animBg="1"/>
      <p:bldP spid="23578" grpId="0" animBg="1"/>
      <p:bldP spid="23579" grpId="0" animBg="1"/>
      <p:bldP spid="23580" grpId="0" animBg="1"/>
      <p:bldP spid="23580" grpId="1" animBg="1"/>
      <p:bldP spid="10263" grpId="0" animBg="1"/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OPL20U25GSXzBJYl68kk8uQGfFKzs7yb1M4KJWUiLk6ZEvGF+qCIPSnY57AbBFCvTW2023.15.119+K4lPs7H94VUqPe2XwIsfPRnrXQE//QTEXxb8/8N4CNc6FpgZahzpTjFhMzSA7T/nHJa11DE8Ng2TP3iAmRczFlmslSuUNOgUeb6yRvs0=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294163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5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953000" y="1143000"/>
            <a:ext cx="5334000" cy="2057400"/>
          </a:xfrm>
          <a:prstGeom prst="cloudCallout">
            <a:avLst>
              <a:gd name="adj1" fmla="val -42056"/>
              <a:gd name="adj2" fmla="val 70032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3200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endParaRPr lang="en-US" sz="3600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Text Box 7" descr="OPL20U25GSXzBJYl68kk8uQGfFKzs7yb1M4KJWUiLk6ZEvGF+qCIPSnY57AbBFCvTW2023.15.11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7315200" y="411480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5400" dirty="0">
                <a:latin typeface=".VnTime" panose="020B72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4584" name="Oval 8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229600" y="3733800"/>
            <a:ext cx="1676400" cy="17526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600" dirty="0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" name="Left Arrow 8" descr="OPL20U25GSXzBJYl68kk8uQGfFKzs7yb1M4KJWUiLk6ZEvGF+qCIPSnY57AbBFCvTW2023.15.119+K4lPs7H94VUqPe2XwIsfPRnrXQE//QTEXxb8/8N4CNc6FpgZahzpTjFhMzSA7T/nHJa11DE8Ng2TP3iAmRczFlmslSuUNOgUeb6yRvs0=">
            <a:hlinkClick r:id="rId2" action="ppaction://hlinksldjump"/>
          </p:cNvPr>
          <p:cNvSpPr/>
          <p:nvPr/>
        </p:nvSpPr>
        <p:spPr>
          <a:xfrm>
            <a:off x="11026775" y="6038850"/>
            <a:ext cx="615950" cy="469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19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5" descr="OPL20U25GSXzBJYl68kk8uQGfFKzs7yb1M4KJWUiLk6ZEvGF+qCIPSnY57AbBFCvTW2023.15.11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3065646" y="235586"/>
            <a:ext cx="2719137" cy="64135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Hộp</a:t>
            </a:r>
            <a:r>
              <a:rPr lang="en-US" altLang="en-US" sz="360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quà</a:t>
            </a:r>
            <a:r>
              <a:rPr lang="en-US" altLang="en-US" sz="360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số</a:t>
            </a:r>
            <a:r>
              <a:rPr lang="en-US" altLang="en-US" sz="360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124" name="Text Box 6" descr="OPL20U25GSXzBJYl68kk8uQGfFKzs7yb1M4KJWUiLk6ZEvGF+qCIPSnY57AbBFCvTW2023.15.11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2977413" y="1129823"/>
            <a:ext cx="1633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i="1" u="sng" dirty="0" err="1">
                <a:latin typeface=".VnTime" panose="020B7200000000000000" pitchFamily="34" charset="0"/>
                <a:cs typeface="Arial" panose="020B0604020202020204" pitchFamily="34" charset="0"/>
              </a:rPr>
              <a:t>C</a:t>
            </a:r>
            <a:r>
              <a:rPr lang="en-US" altLang="en-US" sz="2400" b="1" i="1" u="sng" dirty="0" err="1">
                <a:latin typeface="+mn-lt"/>
                <a:cs typeface="Arial" panose="020B0604020202020204" pitchFamily="34" charset="0"/>
              </a:rPr>
              <a:t>âu</a:t>
            </a:r>
            <a:r>
              <a:rPr lang="en-US" altLang="en-US" sz="2400" b="1" i="1" u="sng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i="1" u="sng" dirty="0" err="1">
                <a:latin typeface="+mn-lt"/>
                <a:cs typeface="Arial" panose="020B0604020202020204" pitchFamily="34" charset="0"/>
              </a:rPr>
              <a:t>hỏi</a:t>
            </a:r>
            <a:r>
              <a:rPr lang="en-US" altLang="en-US" sz="2400" b="1" i="1" u="sng" dirty="0">
                <a:latin typeface="+mn-lt"/>
                <a:cs typeface="Arial" panose="020B0604020202020204" pitchFamily="34" charset="0"/>
              </a:rPr>
              <a:t> 2.</a:t>
            </a:r>
            <a:r>
              <a:rPr lang="en-US" altLang="en-US" sz="2400" b="1" dirty="0"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64" name="Oval 12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565" name="Oval 13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566" name="Oval 14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567" name="Oval 15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568" name="Oval 16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569" name="Oval 17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570" name="Oval 18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571" name="Oval 19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dirty="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8610600" y="152400"/>
            <a:ext cx="1828800" cy="1752600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9600">
              <a:solidFill>
                <a:srgbClr val="FF3300"/>
              </a:solidFill>
              <a:latin typeface=".VnBodoni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1834399" y="3090599"/>
            <a:ext cx="6096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6897" name="Oval 33"/>
          <p:cNvSpPr>
            <a:spLocks noChangeArrowheads="1"/>
          </p:cNvSpPr>
          <p:nvPr/>
        </p:nvSpPr>
        <p:spPr bwMode="auto">
          <a:xfrm>
            <a:off x="1834399" y="5766463"/>
            <a:ext cx="6096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898" name="Oval 34"/>
          <p:cNvSpPr>
            <a:spLocks noChangeArrowheads="1"/>
          </p:cNvSpPr>
          <p:nvPr/>
        </p:nvSpPr>
        <p:spPr bwMode="auto">
          <a:xfrm>
            <a:off x="1875883" y="3878204"/>
            <a:ext cx="6096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6899" name="Oval 35"/>
          <p:cNvSpPr>
            <a:spLocks noChangeArrowheads="1"/>
          </p:cNvSpPr>
          <p:nvPr/>
        </p:nvSpPr>
        <p:spPr bwMode="auto">
          <a:xfrm>
            <a:off x="1834399" y="4648452"/>
            <a:ext cx="6096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263" name="AutoShape 34"/>
          <p:cNvSpPr>
            <a:spLocks noChangeArrowheads="1"/>
          </p:cNvSpPr>
          <p:nvPr/>
        </p:nvSpPr>
        <p:spPr bwMode="auto">
          <a:xfrm>
            <a:off x="4899985" y="3755462"/>
            <a:ext cx="2133600" cy="762000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rồi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" name="AutoShape 34"/>
          <p:cNvSpPr>
            <a:spLocks noChangeArrowheads="1"/>
          </p:cNvSpPr>
          <p:nvPr/>
        </p:nvSpPr>
        <p:spPr bwMode="auto">
          <a:xfrm>
            <a:off x="4899985" y="2806111"/>
            <a:ext cx="2133600" cy="838200"/>
          </a:xfrm>
          <a:prstGeom prst="irregularSeal2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auto">
          <a:xfrm>
            <a:off x="4947395" y="5541369"/>
            <a:ext cx="2590800" cy="914400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</a:rPr>
              <a:t>Sai </a:t>
            </a:r>
            <a:r>
              <a:rPr lang="en-US" sz="2400" b="1" dirty="0" err="1">
                <a:latin typeface="Times New Roman" pitchFamily="18" charset="0"/>
              </a:rPr>
              <a:t>rồi</a:t>
            </a:r>
            <a:r>
              <a:rPr lang="en-US" sz="2400" b="1" dirty="0">
                <a:latin typeface="Times New Roman" pitchFamily="18" charset="0"/>
              </a:rPr>
              <a:t> !!!</a:t>
            </a:r>
          </a:p>
        </p:txBody>
      </p:sp>
      <p:sp>
        <p:nvSpPr>
          <p:cNvPr id="4" name="AutoShape 34"/>
          <p:cNvSpPr>
            <a:spLocks noChangeArrowheads="1"/>
          </p:cNvSpPr>
          <p:nvPr/>
        </p:nvSpPr>
        <p:spPr bwMode="auto">
          <a:xfrm>
            <a:off x="5038304" y="4609809"/>
            <a:ext cx="1905000" cy="762000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/>
              <a:t>Sai </a:t>
            </a:r>
            <a:r>
              <a:rPr lang="en-US" sz="2400" dirty="0" err="1"/>
              <a:t>rồi</a:t>
            </a:r>
            <a:endParaRPr lang="en-US" sz="2400" dirty="0"/>
          </a:p>
        </p:txBody>
      </p:sp>
      <p:sp>
        <p:nvSpPr>
          <p:cNvPr id="5" name="Left Arrow 4">
            <a:hlinkClick r:id="rId7" action="ppaction://hlinksldjump"/>
          </p:cNvPr>
          <p:cNvSpPr/>
          <p:nvPr/>
        </p:nvSpPr>
        <p:spPr>
          <a:xfrm>
            <a:off x="11249025" y="6181725"/>
            <a:ext cx="628650" cy="438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" name="Picture 37">
            <a:hlinkClick r:id="rId8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1" y="637987"/>
            <a:ext cx="1969179" cy="1743607"/>
          </a:xfrm>
          <a:prstGeom prst="rect">
            <a:avLst/>
          </a:prstGeom>
        </p:spPr>
      </p:pic>
      <p:pic>
        <p:nvPicPr>
          <p:cNvPr id="39" name="Picture 38">
            <a:hlinkClick r:id="rId10" action="ppaction://hlinksldjump"/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86" y="173347"/>
            <a:ext cx="2060627" cy="138391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63240" y="1835074"/>
                <a:ext cx="50545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dưới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đây</a:t>
                </a:r>
                <a:endParaRPr lang="en-GB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40" y="1835074"/>
                <a:ext cx="5054589" cy="523220"/>
              </a:xfrm>
              <a:prstGeom prst="rect">
                <a:avLst/>
              </a:prstGeom>
              <a:blipFill rotWithShape="0">
                <a:blip r:embed="rId12"/>
                <a:stretch>
                  <a:fillRect l="-2533" t="-11628" r="-1327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829" y="2372544"/>
            <a:ext cx="3297884" cy="27818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818990" y="3796859"/>
                <a:ext cx="1825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=25,2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; </a:t>
                </a:r>
                <a:endParaRPr lang="en-GB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990" y="3796859"/>
                <a:ext cx="1825800" cy="523220"/>
              </a:xfrm>
              <a:prstGeom prst="rect">
                <a:avLst/>
              </a:prstGeom>
              <a:blipFill rotWithShape="0">
                <a:blip r:embed="rId14"/>
                <a:stretch>
                  <a:fillRect t="-12791" r="-4000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63518" y="4419975"/>
                <a:ext cx="1466748" cy="85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518" y="4419975"/>
                <a:ext cx="1466748" cy="85343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818990" y="5508776"/>
                <a:ext cx="1547261" cy="97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990" y="5508776"/>
                <a:ext cx="1547261" cy="97257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843610" y="2962081"/>
                <a:ext cx="15479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=7,2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; </a:t>
                </a:r>
                <a:endParaRPr lang="en-GB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610" y="2962081"/>
                <a:ext cx="1547988" cy="523220"/>
              </a:xfrm>
              <a:prstGeom prst="rect">
                <a:avLst/>
              </a:prstGeom>
              <a:blipFill rotWithShape="0">
                <a:blip r:embed="rId17"/>
                <a:stretch>
                  <a:fillRect t="-12791" r="-7087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3186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6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  <p:bldP spid="23577" grpId="0" animBg="1"/>
      <p:bldP spid="23578" grpId="0" animBg="1"/>
      <p:bldP spid="23579" grpId="0" animBg="1"/>
      <p:bldP spid="23580" grpId="0" animBg="1"/>
      <p:bldP spid="23580" grpId="1" animBg="1"/>
      <p:bldP spid="10263" grpId="0" animBg="1"/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L20U25GSXzBJYl68kk8uQGfFKzs7yb1M4KJWUiLk6ZEvGF+qCIPSnY57AbBFCvTW2023.15.119+K4lPs7H94VUqPe2XwIsfPRnrXQE//QTEXxb8/8N4CNc6FpgZahzpTjFhMzSA7T/nHJa11DE8Ng2TP3iAmRczFlmslSuUNOgUeb6yRvs0=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294163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5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333999" y="1143000"/>
            <a:ext cx="5871029" cy="1981200"/>
          </a:xfrm>
          <a:prstGeom prst="cloudCallout">
            <a:avLst>
              <a:gd name="adj1" fmla="val -42056"/>
              <a:gd name="adj2" fmla="val 70032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sz="2400" b="1">
                <a:latin typeface="+mj-lt"/>
              </a:rPr>
              <a:t>Phần </a:t>
            </a:r>
            <a:r>
              <a:rPr lang="vi-VN" sz="2400" b="1">
                <a:latin typeface="+mn-lt"/>
              </a:rPr>
              <a:t>thưởng</a:t>
            </a:r>
            <a:r>
              <a:rPr lang="vi-VN" sz="2400" b="1">
                <a:latin typeface="+mj-lt"/>
              </a:rPr>
              <a:t> </a:t>
            </a:r>
            <a:r>
              <a:rPr lang="vi-VN" sz="2400" b="1" dirty="0">
                <a:latin typeface="+mj-lt"/>
              </a:rPr>
              <a:t>của bạn là : </a:t>
            </a:r>
          </a:p>
          <a:p>
            <a:r>
              <a:rPr lang="vi-VN" sz="4000" b="1" i="1" dirty="0">
                <a:solidFill>
                  <a:schemeClr val="bg1"/>
                </a:solidFill>
                <a:latin typeface="+mn-lt"/>
              </a:rPr>
              <a:t>Một</a:t>
            </a:r>
            <a:r>
              <a:rPr lang="vi-VN" sz="40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+mn-lt"/>
              </a:rPr>
              <a:t>điểm</a:t>
            </a:r>
            <a:r>
              <a:rPr lang="vi-VN" sz="4000" b="1" i="1" dirty="0">
                <a:solidFill>
                  <a:schemeClr val="bg1"/>
                </a:solidFill>
                <a:latin typeface="+mj-lt"/>
              </a:rPr>
              <a:t> 9</a:t>
            </a:r>
          </a:p>
        </p:txBody>
      </p:sp>
      <p:sp>
        <p:nvSpPr>
          <p:cNvPr id="24583" name="Text Box 7" descr="OPL20U25GSXzBJYl68kk8uQGfFKzs7yb1M4KJWUiLk6ZEvGF+qCIPSnY57AbBFCvTW2023.15.11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7315200" y="411480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5400">
                <a:latin typeface=".VnTime" panose="020B72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4584" name="Oval 8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229600" y="3733800"/>
            <a:ext cx="1676400" cy="17526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600" dirty="0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" name="Left Arrow 8" descr="OPL20U25GSXzBJYl68kk8uQGfFKzs7yb1M4KJWUiLk6ZEvGF+qCIPSnY57AbBFCvTW2023.15.119+K4lPs7H94VUqPe2XwIsfPRnrXQE//QTEXxb8/8N4CNc6FpgZahzpTjFhMzSA7T/nHJa11DE8Ng2TP3iAmRczFlmslSuUNOgUeb6yRvs0=">
            <a:hlinkClick r:id="rId2" action="ppaction://hlinksldjump"/>
          </p:cNvPr>
          <p:cNvSpPr/>
          <p:nvPr/>
        </p:nvSpPr>
        <p:spPr>
          <a:xfrm>
            <a:off x="11026775" y="6038850"/>
            <a:ext cx="615950" cy="469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89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14400" y="313491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3200" y="2024033"/>
            <a:ext cx="6197600" cy="748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ĐẦU/ KHỞI ĐỘNG</a:t>
            </a:r>
            <a:endParaRPr lang="en-US" sz="4267" dirty="0">
              <a:solidFill>
                <a:prstClr val="black"/>
              </a:solidFill>
            </a:endParaRPr>
          </a:p>
        </p:txBody>
      </p:sp>
      <p:pic>
        <p:nvPicPr>
          <p:cNvPr id="6" name="Hình ảnh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6096000" y="2921000"/>
            <a:ext cx="2336800" cy="22622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71782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5" descr="OPL20U25GSXzBJYl68kk8uQGfFKzs7yb1M4KJWUiLk6ZEvGF+qCIPSnY57AbBFCvTW2023.15.11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4114800" y="958850"/>
            <a:ext cx="4267200" cy="64135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Hộp</a:t>
            </a:r>
            <a:r>
              <a:rPr lang="en-US" altLang="en-US" sz="360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quà</a:t>
            </a:r>
            <a:r>
              <a:rPr lang="en-US" altLang="en-US" sz="360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MAY MẮN</a:t>
            </a:r>
          </a:p>
        </p:txBody>
      </p:sp>
      <p:sp>
        <p:nvSpPr>
          <p:cNvPr id="5" name="Left Arrow 4" descr="OPL20U25GSXzBJYl68kk8uQGfFKzs7yb1M4KJWUiLk6ZEvGF+qCIPSnY57AbBFCvTW2023.15.119+K4lPs7H94VUqPe2XwIsfPRnrXQE//QTEXxb8/8N4CNc6FpgZahzpTjFhMzSA7T/nHJa11DE8Ng2TP3iAmRczFlmslSuUNOgUeb6yRvs0=">
            <a:hlinkClick r:id="rId2" action="ppaction://hlinksldjump"/>
          </p:cNvPr>
          <p:cNvSpPr/>
          <p:nvPr/>
        </p:nvSpPr>
        <p:spPr>
          <a:xfrm>
            <a:off x="11249025" y="6181725"/>
            <a:ext cx="628650" cy="438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" name="Picture 36" descr="OPL20U25GSXzBJYl68kk8uQGfFKzs7yb1M4KJWUiLk6ZEvGF+qCIPSnY57AbBFCvTW2023.15.119+K4lPs7H94VUqPe2XwIsfPRnrXQE//QTEXxb8/8N4CNc6FpgZahzpTjFhMzSA7T/nHJa11DE8Ng2TP3iAmRczFlmslSuUNOgUeb6yRvs0=">
            <a:hlinkClick r:id="rId3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61" y="625849"/>
            <a:ext cx="1969179" cy="1743607"/>
          </a:xfrm>
          <a:prstGeom prst="rect">
            <a:avLst/>
          </a:prstGeom>
        </p:spPr>
      </p:pic>
      <p:pic>
        <p:nvPicPr>
          <p:cNvPr id="40" name="Picture 39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36" y="113740"/>
            <a:ext cx="2060627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78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5" descr="OPL20U25GSXzBJYl68kk8uQGfFKzs7yb1M4KJWUiLk6ZEvGF+qCIPSnY57AbBFCvTW2023.15.11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2776552" y="287965"/>
            <a:ext cx="2971800" cy="64135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Hộp</a:t>
            </a:r>
            <a:r>
              <a:rPr lang="en-US" altLang="en-US" sz="360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quà</a:t>
            </a:r>
            <a:r>
              <a:rPr lang="en-US" altLang="en-US" sz="360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số</a:t>
            </a:r>
            <a:r>
              <a:rPr lang="en-US" altLang="en-US" sz="360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5124" name="Text Box 6" descr="OPL20U25GSXzBJYl68kk8uQGfFKzs7yb1M4KJWUiLk6ZEvGF+qCIPSnY57AbBFCvTW2023.15.11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2657220" y="1090002"/>
            <a:ext cx="1535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i="1" u="sng" dirty="0" err="1">
                <a:latin typeface=".VnTime" panose="020B7200000000000000" pitchFamily="34" charset="0"/>
                <a:cs typeface="Arial" panose="020B0604020202020204" pitchFamily="34" charset="0"/>
              </a:rPr>
              <a:t>C</a:t>
            </a:r>
            <a:r>
              <a:rPr lang="en-US" altLang="en-US" sz="2400" b="1" i="1" u="sng" dirty="0" err="1">
                <a:latin typeface="+mn-lt"/>
                <a:cs typeface="Arial" panose="020B0604020202020204" pitchFamily="34" charset="0"/>
              </a:rPr>
              <a:t>âu</a:t>
            </a:r>
            <a:r>
              <a:rPr lang="en-US" altLang="en-US" sz="2400" b="1" i="1" u="sng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i="1" u="sng" dirty="0" err="1">
                <a:latin typeface="+mn-lt"/>
                <a:cs typeface="Arial" panose="020B0604020202020204" pitchFamily="34" charset="0"/>
              </a:rPr>
              <a:t>hỏi</a:t>
            </a:r>
            <a:r>
              <a:rPr lang="en-US" altLang="en-US" sz="2400" b="1" i="1" u="sng" dirty="0">
                <a:latin typeface=".VnTime" panose="020B7200000000000000" pitchFamily="34" charset="0"/>
                <a:cs typeface="Arial" panose="020B0604020202020204" pitchFamily="34" charset="0"/>
              </a:rPr>
              <a:t> 4.</a:t>
            </a:r>
          </a:p>
        </p:txBody>
      </p:sp>
      <p:sp>
        <p:nvSpPr>
          <p:cNvPr id="23564" name="Oval 12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93445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565" name="Oval 13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93445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566" name="Oval 14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93445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567" name="Oval 15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93445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568" name="Oval 16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93445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569" name="Oval 17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93445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570" name="Oval 18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93445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571" name="Oval 19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93445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893445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893445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893445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893445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893445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893445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893445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893445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dirty="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8934450" y="152400"/>
            <a:ext cx="1828800" cy="1752600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9600">
              <a:solidFill>
                <a:srgbClr val="FF3300"/>
              </a:solidFill>
              <a:latin typeface=".VnBodoni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1674241" y="2862263"/>
            <a:ext cx="6096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6897" name="Oval 33"/>
          <p:cNvSpPr>
            <a:spLocks noChangeArrowheads="1"/>
          </p:cNvSpPr>
          <p:nvPr/>
        </p:nvSpPr>
        <p:spPr bwMode="auto">
          <a:xfrm>
            <a:off x="1659697" y="5527372"/>
            <a:ext cx="6096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898" name="Oval 34"/>
          <p:cNvSpPr>
            <a:spLocks noChangeArrowheads="1"/>
          </p:cNvSpPr>
          <p:nvPr/>
        </p:nvSpPr>
        <p:spPr bwMode="auto">
          <a:xfrm>
            <a:off x="1674241" y="3741522"/>
            <a:ext cx="6096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6899" name="Oval 35"/>
          <p:cNvSpPr>
            <a:spLocks noChangeArrowheads="1"/>
          </p:cNvSpPr>
          <p:nvPr/>
        </p:nvSpPr>
        <p:spPr bwMode="auto">
          <a:xfrm>
            <a:off x="1674241" y="4634447"/>
            <a:ext cx="6096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263" name="AutoShape 34"/>
          <p:cNvSpPr>
            <a:spLocks noChangeArrowheads="1"/>
          </p:cNvSpPr>
          <p:nvPr/>
        </p:nvSpPr>
        <p:spPr bwMode="auto">
          <a:xfrm>
            <a:off x="5029200" y="3589122"/>
            <a:ext cx="2133600" cy="762000"/>
          </a:xfrm>
          <a:prstGeom prst="irregularSeal2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rồi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" name="AutoShape 34"/>
          <p:cNvSpPr>
            <a:spLocks noChangeArrowheads="1"/>
          </p:cNvSpPr>
          <p:nvPr/>
        </p:nvSpPr>
        <p:spPr bwMode="auto">
          <a:xfrm>
            <a:off x="4947185" y="2512262"/>
            <a:ext cx="2133600" cy="838200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auto">
          <a:xfrm>
            <a:off x="4800600" y="5513936"/>
            <a:ext cx="2590800" cy="914400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</a:rPr>
              <a:t>Sai </a:t>
            </a:r>
            <a:r>
              <a:rPr lang="en-US" sz="2400" b="1" dirty="0" err="1">
                <a:latin typeface="Times New Roman" pitchFamily="18" charset="0"/>
              </a:rPr>
              <a:t>rồi</a:t>
            </a:r>
            <a:r>
              <a:rPr lang="en-US" sz="2400" b="1" dirty="0">
                <a:latin typeface="Times New Roman" pitchFamily="18" charset="0"/>
              </a:rPr>
              <a:t> !!!</a:t>
            </a:r>
          </a:p>
        </p:txBody>
      </p:sp>
      <p:sp>
        <p:nvSpPr>
          <p:cNvPr id="4" name="AutoShape 34"/>
          <p:cNvSpPr>
            <a:spLocks noChangeArrowheads="1"/>
          </p:cNvSpPr>
          <p:nvPr/>
        </p:nvSpPr>
        <p:spPr bwMode="auto">
          <a:xfrm>
            <a:off x="5061485" y="4547566"/>
            <a:ext cx="1905000" cy="762000"/>
          </a:xfrm>
          <a:prstGeom prst="irregularSeal2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/>
              <a:t>Sai </a:t>
            </a:r>
            <a:r>
              <a:rPr lang="en-US" sz="2400" dirty="0" err="1"/>
              <a:t>rồi</a:t>
            </a:r>
            <a:endParaRPr lang="en-US" sz="2400" dirty="0"/>
          </a:p>
        </p:txBody>
      </p:sp>
      <p:sp>
        <p:nvSpPr>
          <p:cNvPr id="5" name="Left Arrow 4">
            <a:hlinkClick r:id="rId7" action="ppaction://hlinksldjump"/>
          </p:cNvPr>
          <p:cNvSpPr/>
          <p:nvPr/>
        </p:nvSpPr>
        <p:spPr>
          <a:xfrm>
            <a:off x="11249025" y="6181725"/>
            <a:ext cx="628650" cy="438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" name="Picture 37">
            <a:hlinkClick r:id="rId8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2" y="810715"/>
            <a:ext cx="1969179" cy="1743607"/>
          </a:xfrm>
          <a:prstGeom prst="rect">
            <a:avLst/>
          </a:prstGeom>
        </p:spPr>
      </p:pic>
      <p:pic>
        <p:nvPicPr>
          <p:cNvPr id="39" name="Picture 38">
            <a:hlinkClick r:id="rId10" action="ppaction://hlinksldjump"/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7" y="270108"/>
            <a:ext cx="2060627" cy="138391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528631" y="2651641"/>
                <a:ext cx="1547261" cy="959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; </a:t>
                </a:r>
                <a:endParaRPr lang="en-GB" sz="3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631" y="2651641"/>
                <a:ext cx="1547261" cy="959045"/>
              </a:xfrm>
              <a:prstGeom prst="rect">
                <a:avLst/>
              </a:prstGeom>
              <a:blipFill rotWithShape="0">
                <a:blip r:embed="rId12"/>
                <a:stretch>
                  <a:fillRect r="-13386" b="-2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528631" y="4568306"/>
                <a:ext cx="1466748" cy="85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631" y="4568306"/>
                <a:ext cx="1466748" cy="85343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528631" y="3539488"/>
                <a:ext cx="1547261" cy="97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631" y="3539488"/>
                <a:ext cx="1547261" cy="97257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57220" y="5527372"/>
                <a:ext cx="1422184" cy="961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;</a:t>
                </a:r>
                <a:endParaRPr lang="en-GB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220" y="5527372"/>
                <a:ext cx="1422184" cy="961674"/>
              </a:xfrm>
              <a:prstGeom prst="rect">
                <a:avLst/>
              </a:prstGeom>
              <a:blipFill rotWithShape="0">
                <a:blip r:embed="rId15"/>
                <a:stretch>
                  <a:fillRect r="-103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218678" y="1486718"/>
                <a:ext cx="4160273" cy="984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spcBef>
                    <a:spcPts val="720"/>
                  </a:spcBef>
                  <a:spcAft>
                    <a:spcPts val="720"/>
                  </a:spcAf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vẽ</a:t>
                </a:r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Tỉ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</a:t>
                </a:r>
                <a:endParaRPr lang="en-GB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678" y="1486718"/>
                <a:ext cx="4160273" cy="984821"/>
              </a:xfrm>
              <a:prstGeom prst="rect">
                <a:avLst/>
              </a:prstGeom>
              <a:blipFill rotWithShape="0">
                <a:blip r:embed="rId16"/>
                <a:stretch>
                  <a:fillRect l="-3812" b="-2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078" y="2358582"/>
            <a:ext cx="3663660" cy="2950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2310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6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  <p:bldP spid="23577" grpId="0" animBg="1"/>
      <p:bldP spid="23578" grpId="0" animBg="1"/>
      <p:bldP spid="23579" grpId="0" animBg="1"/>
      <p:bldP spid="23580" grpId="0" animBg="1"/>
      <p:bldP spid="23580" grpId="1" animBg="1"/>
      <p:bldP spid="10263" grpId="0" animBg="1"/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OPL20U25GSXzBJYl68kk8uQGfFKzs7yb1M4KJWUiLk6ZEvGF+qCIPSnY57AbBFCvTW2023.15.119+K4lPs7H94VUqPe2XwIsfPRnrXQE//QTEXxb8/8N4CNc6FpgZahzpTjFhMzSA7T/nHJa11DE8Ng2TP3iAmRczFlmslSuUNOgUeb6yRvs0=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309403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5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800600" y="914400"/>
            <a:ext cx="5638800" cy="2743200"/>
          </a:xfrm>
          <a:prstGeom prst="cloudCallout">
            <a:avLst>
              <a:gd name="adj1" fmla="val -44435"/>
              <a:gd name="adj2" fmla="val 7003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6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862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 descr="OPL20U25GSXzBJYl68kk8uQGfFKzs7yb1M4KJWUiLk6ZEvGF+qCIPSnY57AbBFCvTW2023.15.119+K4lPs7H94VUqPe2XwIsfPRnrXQE//QTEXxb8/8N4CNc6FpgZahzpTjFhMzSA7T/nHJa11DE8Ng2TP3iAmRczFlmslSuUNOgUeb6yRvs0=">
            <a:hlinkClick r:id="rId3" action="ppaction://hlinksldjump"/>
          </p:cNvPr>
          <p:cNvSpPr/>
          <p:nvPr/>
        </p:nvSpPr>
        <p:spPr>
          <a:xfrm>
            <a:off x="11026775" y="6038850"/>
            <a:ext cx="615950" cy="469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5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812800" y="685800"/>
            <a:ext cx="4314613" cy="424688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2023.15.11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>
            <a:off x="5433453" y="2420197"/>
            <a:ext cx="3251200" cy="748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69308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639762" y="195884"/>
                <a:ext cx="11057072" cy="650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spcBef>
                    <a:spcPts val="960"/>
                  </a:spcBef>
                  <a:spcAft>
                    <a:spcPts val="960"/>
                  </a:spcAf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62" y="195884"/>
                <a:ext cx="11057072" cy="650178"/>
              </a:xfrm>
              <a:prstGeom prst="rect">
                <a:avLst/>
              </a:prstGeom>
              <a:blipFill>
                <a:blip r:embed="rId2"/>
                <a:stretch>
                  <a:fillRect l="-1433" t="-2804" b="-28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870211" y="970285"/>
                <a:ext cx="5298087" cy="1707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spcBef>
                    <a:spcPts val="960"/>
                  </a:spcBef>
                  <a:spcAft>
                    <a:spcPts val="96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𝐷𝐵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𝐷𝐶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GB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11" y="970285"/>
                <a:ext cx="5298087" cy="1707647"/>
              </a:xfrm>
              <a:prstGeom prst="rect">
                <a:avLst/>
              </a:prstGeom>
              <a:blipFill>
                <a:blip r:embed="rId3"/>
                <a:stretch>
                  <a:fillRect l="-3567" r="-345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602101" y="3533693"/>
                <a:ext cx="7197346" cy="1723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spcBef>
                    <a:spcPts val="720"/>
                  </a:spcBef>
                  <a:spcAft>
                    <a:spcPts val="720"/>
                  </a:spcAft>
                </a:pP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𝐷𝐵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𝐷𝐶</m:t>
                        </m:r>
                      </m:den>
                    </m:f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GB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01" y="3533693"/>
                <a:ext cx="7197346" cy="1723229"/>
              </a:xfrm>
              <a:prstGeom prst="rect">
                <a:avLst/>
              </a:prstGeom>
              <a:blipFill>
                <a:blip r:embed="rId4"/>
                <a:stretch>
                  <a:fillRect l="-2627" t="-1773" r="-5847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OPL20U25GSXzBJYl68kk8uQGfFKzs7yb1M4KJWUiLk6ZEvGF+qCIPSnY57AbBFCvTW2023.15.119+K4lPs7H94VUqPe2XwIsfPRnrXQE//QTEXxb8/8N4CNc6FpgZahzpTjFhMzSA7T/nHJa11DE8Ng2TP3iAmRczFlmslSuUNOgUeb6yRvs0=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5" y="520973"/>
            <a:ext cx="5094515" cy="3267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660782" y="290669"/>
            <a:ext cx="4812536" cy="650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5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4.12 SGK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86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524303" y="1350280"/>
                <a:ext cx="6736305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spcBef>
                    <a:spcPts val="720"/>
                  </a:spcBef>
                  <a:spcAft>
                    <a:spcPts val="720"/>
                  </a:spcAft>
                </a:pP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bạn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Mai ở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Dung ở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4.25),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rằng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Hai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bộ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con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𝑀𝐷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Mai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phát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Hỏi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Dung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phát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mấy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giờ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gặp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Mai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?</a:t>
                </a:r>
                <a:endParaRPr lang="en-GB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03" y="1350280"/>
                <a:ext cx="6736305" cy="4401205"/>
              </a:xfrm>
              <a:prstGeom prst="rect">
                <a:avLst/>
              </a:prstGeom>
              <a:blipFill>
                <a:blip r:embed="rId3"/>
                <a:stretch>
                  <a:fillRect l="-1810" t="-139" r="-3348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OPL20U25GSXzBJYl68kk8uQGfFKzs7yb1M4KJWUiLk6ZEvGF+qCIPSnY57AbBFCvTW2023.15.119+K4lPs7H94VUqPe2XwIsfPRnrXQE//QTEXxb8/8N4CNc6FpgZahzpTjFhMzSA7T/nHJa11DE8Ng2TP3iAmRczFlmslSuUNOgUeb6yRvs0=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671" y="1778660"/>
            <a:ext cx="3514725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F18F18-6288-47AA-9966-D7D1B01EE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03" y="0"/>
            <a:ext cx="2633038" cy="147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8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654606" y="2347101"/>
                <a:ext cx="305577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606" y="2347101"/>
                <a:ext cx="3055773" cy="492443"/>
              </a:xfrm>
              <a:prstGeom prst="rect">
                <a:avLst/>
              </a:prstGeom>
              <a:blipFill>
                <a:blip r:embed="rId3"/>
                <a:stretch>
                  <a:fillRect t="-12346" r="-2390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 descr="OPL20U25GSXzBJYl68kk8uQGfFKzs7yb1M4KJWUiLk6ZEvGF+qCIPSnY57AbBFCvTW2023.15.11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037537"/>
              </p:ext>
            </p:extLst>
          </p:nvPr>
        </p:nvGraphicFramePr>
        <p:xfrm>
          <a:off x="3805678" y="3020014"/>
          <a:ext cx="415595" cy="52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39680" imgH="203040" progId="Equation.DSMT4">
                  <p:embed/>
                </p:oleObj>
              </mc:Choice>
              <mc:Fallback>
                <p:oleObj name="Equation" r:id="rId4" imgW="139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5678" y="3020014"/>
                        <a:ext cx="415595" cy="52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OPL20U25GSXzBJYl68kk8uQGfFKzs7yb1M4KJWUiLk6ZEvGF+qCIPSnY57AbBFCvTW2023.15.119+K4lPs7H94VUqPe2XwIsfPRnrXQE//QTEXxb8/8N4CNc6FpgZahzpTjFhMzSA7T/nHJa11DE8Ng2TP3iAmRczFlmslSuUNOgUeb6yRvs0=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248" y="66668"/>
            <a:ext cx="3514725" cy="28003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754912" y="3513833"/>
                <a:ext cx="157491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GB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6" name="Rectangle 5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912" y="3513833"/>
                <a:ext cx="1574918" cy="492443"/>
              </a:xfrm>
              <a:prstGeom prst="rect">
                <a:avLst/>
              </a:prstGeom>
              <a:blipFill>
                <a:blip r:embed="rId7"/>
                <a:stretch>
                  <a:fillRect t="-12346" r="-6202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 descr="OPL20U25GSXzBJYl68kk8uQGfFKzs7yb1M4KJWUiLk6ZEvGF+qCIPSnY57AbBFCvTW2023.15.11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796607"/>
              </p:ext>
            </p:extLst>
          </p:nvPr>
        </p:nvGraphicFramePr>
        <p:xfrm>
          <a:off x="3766898" y="4089365"/>
          <a:ext cx="415595" cy="52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6898" y="4089365"/>
                        <a:ext cx="415595" cy="52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385689" y="4617653"/>
                <a:ext cx="4079578" cy="505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en-GB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689" y="4617653"/>
                <a:ext cx="4079578" cy="505844"/>
              </a:xfrm>
              <a:prstGeom prst="rect">
                <a:avLst/>
              </a:prstGeom>
              <a:blipFill>
                <a:blip r:embed="rId9"/>
                <a:stretch>
                  <a:fillRect t="-9639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75766" y="4617653"/>
                <a:ext cx="348954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66" y="4617653"/>
                <a:ext cx="3489545" cy="492443"/>
              </a:xfrm>
              <a:prstGeom prst="rect">
                <a:avLst/>
              </a:prstGeom>
              <a:blipFill>
                <a:blip r:embed="rId10"/>
                <a:stretch>
                  <a:fillRect t="-12346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 descr="OPL20U25GSXzBJYl68kk8uQGfFKzs7yb1M4KJWUiLk6ZEvGF+qCIPSnY57AbBFCvTW2023.15.11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350633"/>
              </p:ext>
            </p:extLst>
          </p:nvPr>
        </p:nvGraphicFramePr>
        <p:xfrm>
          <a:off x="3823214" y="5181515"/>
          <a:ext cx="360198" cy="52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3214" y="5181515"/>
                        <a:ext cx="360198" cy="52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73620" y="120615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75766" y="5709803"/>
                <a:ext cx="5456302" cy="66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</m:t>
                    </m:r>
                    <m:r>
                      <a:rPr lang="en-US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𝑀𝐵</m:t>
                    </m:r>
                    <m:r>
                      <a:rPr lang="en-US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GB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𝐵</m:t>
                        </m:r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num>
                      <m:den>
                        <m: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</m:t>
                        </m:r>
                      </m:den>
                    </m:f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3" name="Rectangle 22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66" y="5709803"/>
                <a:ext cx="5456302" cy="663067"/>
              </a:xfrm>
              <a:prstGeom prst="rect">
                <a:avLst/>
              </a:prstGeom>
              <a:blipFill>
                <a:blip r:embed="rId12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23051" y="5639753"/>
                <a:ext cx="3735318" cy="803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25000"/>
                  </a:lnSpc>
                  <a:spcBef>
                    <a:spcPts val="520"/>
                  </a:spcBef>
                  <a:spcAft>
                    <a:spcPts val="52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num>
                      <m:den>
                        <m: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</m:t>
                        </m:r>
                      </m:den>
                    </m:f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𝐼𝑀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</m:t>
                        </m:r>
                        <m: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den>
                    </m:f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GB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𝐼𝑀</m:t>
                    </m:r>
                  </m:oMath>
                </a14:m>
                <a:endParaRPr lang="en-GB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051" y="5639753"/>
                <a:ext cx="3735318" cy="80316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182492" y="3513833"/>
                <a:ext cx="4027449" cy="505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r>
                          <a:rPr lang="en-GB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492" y="3513833"/>
                <a:ext cx="4027449" cy="505844"/>
              </a:xfrm>
              <a:prstGeom prst="rect">
                <a:avLst/>
              </a:prstGeom>
              <a:blipFill rotWithShape="1">
                <a:blip r:embed="rId14"/>
                <a:stretch>
                  <a:fillRect t="-9639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556080" y="525974"/>
                <a:ext cx="6734630" cy="1905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Mai,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Dung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Dung) ta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𝐼𝑀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</m:t>
                        </m:r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80" y="525974"/>
                <a:ext cx="6734630" cy="1905009"/>
              </a:xfrm>
              <a:prstGeom prst="rect">
                <a:avLst/>
              </a:prstGeom>
              <a:blipFill rotWithShape="0">
                <a:blip r:embed="rId15"/>
                <a:stretch>
                  <a:fillRect l="-1629" t="-2875" r="-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23" grpId="0"/>
      <p:bldP spid="24" grpId="0"/>
      <p:bldP spid="22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2023.15.119+K4lPs7H94VUqPe2XwIsfPRnrXQE//QTEXxb8/8N4CNc6FpgZahzpTjFhMzSA7T/nHJa11DE8Ng2TP3iAmRczFlmslSuUNOgUeb6yRvs0=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2" y="191880"/>
            <a:ext cx="3122991" cy="218283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48418" y="626353"/>
                <a:ext cx="7419834" cy="905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GB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𝐵𝐷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18" y="626353"/>
                <a:ext cx="7419834" cy="905954"/>
              </a:xfrm>
              <a:prstGeom prst="rect">
                <a:avLst/>
              </a:prstGeom>
              <a:blipFill>
                <a:blip r:embed="rId3"/>
                <a:stretch>
                  <a:fillRect l="-1479" t="-6757" b="-15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96861" y="1368921"/>
                <a:ext cx="7519419" cy="1228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𝑀𝐵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GB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𝐴𝑀</m:t>
                        </m:r>
                      </m:num>
                      <m:den>
                        <m: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</m:t>
                        </m:r>
                      </m:den>
                    </m:f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61" y="1368921"/>
                <a:ext cx="7519419" cy="1228028"/>
              </a:xfrm>
              <a:prstGeom prst="rect">
                <a:avLst/>
              </a:prstGeom>
              <a:blipFill>
                <a:blip r:embed="rId4"/>
                <a:stretch>
                  <a:fillRect l="-1460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86327" y="2401387"/>
                <a:ext cx="11184270" cy="1320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5000"/>
                  </a:lnSpc>
                  <a:spcBef>
                    <a:spcPts val="520"/>
                  </a:spcBef>
                  <a:spcAft>
                    <a:spcPts val="520"/>
                  </a:spcAft>
                </a:pPr>
                <a:r>
                  <a:rPr lang="pt-BR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𝐵𝐷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pt-BR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pt-BR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áp dụng tính chất đường phân giác trong tam giác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pt-BR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𝐷𝑀</m:t>
                    </m:r>
                  </m:oMath>
                </a14:m>
                <a:r>
                  <a:rPr lang="pt-BR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num>
                      <m:den>
                        <m: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</m:t>
                        </m:r>
                      </m:den>
                    </m:f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𝐼𝑀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</m:t>
                        </m:r>
                        <m: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den>
                    </m:f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GB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𝐼𝑀</m:t>
                    </m:r>
                  </m:oMath>
                </a14:m>
                <a:endParaRPr lang="en-GB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27" y="2401387"/>
                <a:ext cx="11184270" cy="1320041"/>
              </a:xfrm>
              <a:prstGeom prst="rect">
                <a:avLst/>
              </a:prstGeom>
              <a:blipFill>
                <a:blip r:embed="rId5"/>
                <a:stretch>
                  <a:fillRect l="-981" r="-981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86327" y="3519512"/>
                <a:ext cx="11308452" cy="1092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5000"/>
                  </a:lnSpc>
                  <a:spcBef>
                    <a:spcPts val="520"/>
                  </a:spcBef>
                  <a:spcAft>
                    <a:spcPts val="520"/>
                  </a:spcAft>
                </a:pP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Dung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Mai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mới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gặp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địa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27" y="3519512"/>
                <a:ext cx="11308452" cy="1092607"/>
              </a:xfrm>
              <a:prstGeom prst="rect">
                <a:avLst/>
              </a:prstGeom>
              <a:blipFill>
                <a:blip r:embed="rId6"/>
                <a:stretch>
                  <a:fillRect l="-970" r="-97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48418" y="4558333"/>
                <a:ext cx="10550325" cy="592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5000"/>
                  </a:lnSpc>
                  <a:spcBef>
                    <a:spcPts val="520"/>
                  </a:spcBef>
                  <a:spcAft>
                    <a:spcPts val="520"/>
                  </a:spcAft>
                </a:pP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Mai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30−7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=30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GB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18" y="4558333"/>
                <a:ext cx="10550325" cy="592470"/>
              </a:xfrm>
              <a:prstGeom prst="rect">
                <a:avLst/>
              </a:prstGeom>
              <a:blipFill>
                <a:blip r:embed="rId7"/>
                <a:stretch>
                  <a:fillRect l="-1040" b="-17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500914" y="5116073"/>
                <a:ext cx="11308452" cy="1669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5000"/>
                  </a:lnSpc>
                  <a:spcBef>
                    <a:spcPts val="520"/>
                  </a:spcBef>
                  <a:spcAft>
                    <a:spcPts val="520"/>
                  </a:spcAft>
                </a:pP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Dung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Dung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30−1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=6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bạn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Dung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xuất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phát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lúc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gặp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bạn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Mai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lúc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14" y="5116073"/>
                <a:ext cx="11308452" cy="1669688"/>
              </a:xfrm>
              <a:prstGeom prst="rect">
                <a:avLst/>
              </a:prstGeom>
              <a:blipFill>
                <a:blip r:embed="rId8"/>
                <a:stretch>
                  <a:fillRect l="-1078" r="-1132" b="-6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73620" y="120615"/>
            <a:ext cx="7585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84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6D2A223-7998-46D0-8638-5871D10F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8" b="98547" l="6742" r="91798">
                        <a14:foregroundMark x1="11685" y1="4888" x2="18652" y2="19287"/>
                        <a14:foregroundMark x1="6742" y1="22061" x2="6742" y2="23910"/>
                        <a14:foregroundMark x1="90225" y1="45046" x2="91910" y2="49273"/>
                        <a14:foregroundMark x1="80899" y1="89960" x2="55169" y2="94848"/>
                        <a14:foregroundMark x1="55169" y1="94848" x2="34944" y2="88507"/>
                        <a14:foregroundMark x1="34944" y1="88507" x2="16292" y2="75826"/>
                        <a14:foregroundMark x1="16292" y1="75826" x2="17978" y2="59181"/>
                        <a14:foregroundMark x1="17978" y1="59181" x2="17978" y2="59181"/>
                        <a14:foregroundMark x1="55843" y1="98547" x2="49101" y2="98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5" y="736099"/>
            <a:ext cx="3662849" cy="311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6126AF6-F803-4780-A560-0FCC3114307F}"/>
              </a:ext>
            </a:extLst>
          </p:cNvPr>
          <p:cNvSpPr txBox="1"/>
          <p:nvPr/>
        </p:nvSpPr>
        <p:spPr>
          <a:xfrm>
            <a:off x="5109843" y="470923"/>
            <a:ext cx="4438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HƯỚNG DẪN VỀ NHÀ</a:t>
            </a:r>
          </a:p>
        </p:txBody>
      </p:sp>
      <p:sp>
        <p:nvSpPr>
          <p:cNvPr id="6" name="Rect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4301207" y="1265916"/>
            <a:ext cx="7545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914377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nl-NL" sz="3200" dirty="0">
                <a:solidFill>
                  <a:srgbClr val="00B0F0"/>
                </a:solidFill>
                <a:cs typeface="Times New Roman" panose="02020603050405020304" pitchFamily="18" charset="0"/>
              </a:rPr>
              <a:t>Ôn tập, ghi nhớ định lí đã học.</a:t>
            </a:r>
            <a:endParaRPr lang="en-US" sz="3200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4322304" y="1770944"/>
            <a:ext cx="7536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914377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4.10, 4.11 SGK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86.</a:t>
            </a:r>
            <a:endParaRPr lang="en-GB" sz="32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4323710" y="2848162"/>
            <a:ext cx="7534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914377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SGK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86.</a:t>
            </a:r>
            <a:endParaRPr lang="en-GB" sz="32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4323709" y="3507763"/>
            <a:ext cx="75349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914377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2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189" indent="-457189" defTabSz="914377">
              <a:buClr>
                <a:srgbClr val="000000"/>
              </a:buClr>
              <a:buFont typeface="Wingdings" panose="05000000000000000000" pitchFamily="2" charset="2"/>
              <a:buChar char="q"/>
            </a:pPr>
            <a:endParaRPr lang="en-GB" sz="32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3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295400" y="3657600"/>
            <a:ext cx="96664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4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54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ơn</a:t>
            </a:r>
            <a:r>
              <a:rPr lang="en-US" sz="54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54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54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54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1400" kern="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225" name="Google Shape;225;p24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2374450" y="2966387"/>
            <a:ext cx="28007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400" b="1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….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26" name="Google Shape;226;p24" descr="OPL20U25GSXzBJYl68kk8uQGfFKzs7yb1M4KJWUiLk6ZEvGF+qCIPSnY57AbBFCvTW2023.15.119+K4lPs7H94VUqPe2XwIsfPRnrXQE//QTEXxb8/8N4CNc6FpgZahzpTjFhMzSA7T/nHJa11DE8Ng2TP3iAmRczFlmslSuUNOgUeb6yRvs0=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259983"/>
            <a:ext cx="5143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 descr="OPL20U25GSXzBJYl68kk8uQGfFKzs7yb1M4KJWUiLk6ZEvGF+qCIPSnY57AbBFCvTW2023.15.119+K4lPs7H94VUqPe2XwIsfPRnrXQE//QTEXxb8/8N4CNc6FpgZahzpTjFhMzSA7T/nHJa11DE8Ng2TP3iAmRczFlmslSuUNOgUeb6yRvs0=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0324" y="1670986"/>
            <a:ext cx="152400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4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5489638"/>
            <a:ext cx="9079627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63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49AD91-52F4-E653-0D18-5C7877220C63}"/>
              </a:ext>
            </a:extLst>
          </p:cNvPr>
          <p:cNvSpPr/>
          <p:nvPr/>
        </p:nvSpPr>
        <p:spPr>
          <a:xfrm>
            <a:off x="4094243" y="177801"/>
            <a:ext cx="394043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39">
              <a:defRPr/>
            </a:pPr>
            <a:r>
              <a:rPr lang="en-US" sz="4800" b="1" spc="6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vi-VN" sz="4800" b="1" spc="6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689751" y="1405930"/>
                <a:ext cx="515225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spcBef>
                    <a:spcPts val="960"/>
                  </a:spcBef>
                  <a:spcAft>
                    <a:spcPts val="960"/>
                  </a:spcAf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51" y="1405930"/>
                <a:ext cx="5152250" cy="1323439"/>
              </a:xfrm>
              <a:prstGeom prst="rect">
                <a:avLst/>
              </a:prstGeom>
              <a:blipFill>
                <a:blip r:embed="rId2"/>
                <a:stretch>
                  <a:fillRect l="-2959" t="-1382" r="-4970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608616" y="2885475"/>
                <a:ext cx="5344615" cy="1585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spcBef>
                    <a:spcPts val="960"/>
                  </a:spcBef>
                  <a:spcAft>
                    <a:spcPts val="960"/>
                  </a:spcAf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𝐷𝐵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𝐷𝐶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GB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16" y="2885475"/>
                <a:ext cx="5344615" cy="1585947"/>
              </a:xfrm>
              <a:prstGeom prst="rect">
                <a:avLst/>
              </a:prstGeom>
              <a:blipFill>
                <a:blip r:embed="rId3"/>
                <a:stretch>
                  <a:fillRect l="-2965" r="-4675" b="-7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66572" y="4786196"/>
                <a:ext cx="6649577" cy="926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5000"/>
                  </a:lnSpc>
                  <a:spcBef>
                    <a:spcPts val="960"/>
                  </a:spcBef>
                  <a:spcAft>
                    <a:spcPts val="960"/>
                  </a:spcAft>
                </a:pPr>
                <a:r>
                  <a:rPr lang="en-US" sz="32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</a:t>
                </a:r>
                <a:r>
                  <a:rPr lang="en-US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đoán</a:t>
                </a:r>
                <a:r>
                  <a:rPr lang="en-US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Hai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𝐷𝐵</m:t>
                        </m:r>
                      </m:num>
                      <m:den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𝐷𝐶</m:t>
                        </m:r>
                      </m:den>
                    </m:f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endParaRPr lang="en-GB" sz="32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72" y="4786196"/>
                <a:ext cx="6649577" cy="926536"/>
              </a:xfrm>
              <a:prstGeom prst="rect">
                <a:avLst/>
              </a:prstGeom>
              <a:blipFill>
                <a:blip r:embed="rId4"/>
                <a:stretch>
                  <a:fillRect l="-2385" r="-1651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OPL20U25GSXzBJYl68kk8uQGfFKzs7yb1M4KJWUiLk6ZEvGF+qCIPSnY57AbBFCvTW2023.15.119+K4lPs7H94VUqPe2XwIsfPRnrXQE//QTEXxb8/8N4CNc6FpgZahzpTjFhMzSA7T/nHJa11DE8Ng2TP3iAmRczFlmslSuUNOgUeb6yRvs0=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426" y="1008798"/>
            <a:ext cx="4176260" cy="3462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38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2133601" y="2108200"/>
            <a:ext cx="9448800" cy="209307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r>
              <a:rPr 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17 : </a:t>
            </a:r>
          </a:p>
          <a:p>
            <a:pPr algn="ctr"/>
            <a:r>
              <a:rPr 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4267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 ĐƯỜNG </a:t>
            </a:r>
            <a:r>
              <a:rPr 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GIÁC CỦA TAM GIÁC (1 </a:t>
            </a:r>
            <a:r>
              <a:rPr lang="en-US" sz="4267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3513940" y="787400"/>
            <a:ext cx="3102131" cy="748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67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3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12370" y="606224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980499" y="2216199"/>
            <a:ext cx="7821101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  <a:endParaRPr lang="en-US" sz="4267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5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54B229-1449-4355-8E35-B759ED604FC6}"/>
              </a:ext>
            </a:extLst>
          </p:cNvPr>
          <p:cNvSpPr/>
          <p:nvPr/>
        </p:nvSpPr>
        <p:spPr>
          <a:xfrm>
            <a:off x="0" y="0"/>
            <a:ext cx="11785600" cy="11594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467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 : TÍNH CHẤT ĐƯỜNG PHÂN GIÁC CỦA TAM GIÁC  ( 1 </a:t>
            </a:r>
            <a:r>
              <a:rPr lang="en-US" sz="3467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67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34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444F35-DA16-49A2-B101-6BE77E260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" y="1056654"/>
            <a:ext cx="11887200" cy="8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467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CHẤT ĐƯỜNG PHÂN GIÁC CỦA TAM GIÁC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8D11C4-E6B7-4964-A81E-E3C075EBE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6715"/>
            <a:ext cx="1354667" cy="1309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320850" y="1714299"/>
                <a:ext cx="999668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spcBef>
                    <a:spcPts val="720"/>
                  </a:spcBef>
                  <a:spcAft>
                    <a:spcPts val="720"/>
                  </a:spcAft>
                </a:pPr>
                <a:r>
                  <a:rPr lang="en-GB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GB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GB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GB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𝐴𝑡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𝑥𝐴𝑦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𝐻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.4.20)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𝐴𝑥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𝐴𝑦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𝐴𝑡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</m:oMath>
                </a14:m>
                <a:endParaRPr lang="en-GB" sz="3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50" y="1714299"/>
                <a:ext cx="9996683" cy="1938992"/>
              </a:xfrm>
              <a:prstGeom prst="rect">
                <a:avLst/>
              </a:prstGeom>
              <a:blipFill>
                <a:blip r:embed="rId4"/>
                <a:stretch>
                  <a:fillRect l="-1585" t="-943" r="-256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815192" y="6188252"/>
                <a:ext cx="19611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𝐻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.4.20)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GB" dirty="0"/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192" y="6188252"/>
                <a:ext cx="1961114" cy="584775"/>
              </a:xfrm>
              <a:prstGeom prst="rect">
                <a:avLst/>
              </a:prstGeom>
              <a:blipFill>
                <a:blip r:embed="rId5"/>
                <a:stretch>
                  <a:fillRect t="-15625" r="-652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2023.15.119+K4lPs7H94VUqPe2XwIsfPRnrXQE//QTEXxb8/8N4CNc6FpgZahzpTjFhMzSA7T/nHJa11DE8Ng2TP3iAmRczFlmslSuUNOgUeb6yRvs0=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76" y="3515738"/>
            <a:ext cx="3256553" cy="271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OPL20U25GSXzBJYl68kk8uQGfFKzs7yb1M4KJWUiLk6ZEvGF+qCIPSnY57AbBFCvTW2023.15.119+K4lPs7H94VUqPe2XwIsfPRnrXQE//QTEXxb8/8N4CNc6FpgZahzpTjFhMzSA7T/nHJa11DE8Ng2TP3iAmRczFlmslSuUNOgUeb6yRvs0=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009" y="3653291"/>
            <a:ext cx="3575523" cy="233490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9031916" y="5955113"/>
                <a:ext cx="6038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sz="1200" dirty="0"/>
              </a:p>
            </p:txBody>
          </p:sp>
        </mc:Choice>
        <mc:Fallback xmlns="">
          <p:sp>
            <p:nvSpPr>
              <p:cNvPr id="13" name="Rectangle 12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916" y="5955113"/>
                <a:ext cx="603883" cy="400110"/>
              </a:xfrm>
              <a:prstGeom prst="rect">
                <a:avLst/>
              </a:prstGeom>
              <a:blipFill>
                <a:blip r:embed="rId8"/>
                <a:stretch>
                  <a:fillRect l="-505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921893" y="5988197"/>
                <a:ext cx="609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sz="1200" dirty="0"/>
              </a:p>
            </p:txBody>
          </p:sp>
        </mc:Choice>
        <mc:Fallback xmlns="">
          <p:sp>
            <p:nvSpPr>
              <p:cNvPr id="14" name="Rectangle 1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893" y="5988197"/>
                <a:ext cx="609334" cy="400110"/>
              </a:xfrm>
              <a:prstGeom prst="rect">
                <a:avLst/>
              </a:prstGeom>
              <a:blipFill>
                <a:blip r:embed="rId9"/>
                <a:stretch>
                  <a:fillRect l="-5000" t="-9091" r="-1000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68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01600" y="1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TÍNH CHẤT ĐƯỜNG PHÂN GIÁC CỦA TAM GIÁC 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00138" y="1087804"/>
                <a:ext cx="8534400" cy="1835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spcBef>
                    <a:spcPts val="760"/>
                  </a:spcBef>
                  <a:spcAft>
                    <a:spcPts val="760"/>
                  </a:spcAft>
                </a:pPr>
                <a:r>
                  <a:rPr lang="en-US" sz="3733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HĐ1: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733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3733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733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en-US" sz="3733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733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𝐻</m:t>
                    </m:r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.4.20</m:t>
                    </m:r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733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 </m:t>
                        </m:r>
                        <m:r>
                          <a:rPr lang="nl-NL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𝐷𝐵</m:t>
                        </m:r>
                      </m:num>
                      <m:den>
                        <m:r>
                          <a:rPr lang="nl-NL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𝐷𝐶</m:t>
                        </m:r>
                      </m:den>
                    </m:f>
                  </m:oMath>
                </a14:m>
                <a:r>
                  <a:rPr lang="nl-NL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num>
                      <m:den>
                        <m:r>
                          <a:rPr lang="nl-NL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den>
                    </m:f>
                    <m:r>
                      <a:rPr lang="nl-NL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GB" sz="3733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38" y="1087804"/>
                <a:ext cx="8534400" cy="1835054"/>
              </a:xfrm>
              <a:prstGeom prst="rect">
                <a:avLst/>
              </a:prstGeom>
              <a:blipFill>
                <a:blip r:embed="rId3"/>
                <a:stretch>
                  <a:fillRect l="-2286" t="-1329" r="-3714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58079" y="2803940"/>
                <a:ext cx="8128000" cy="3989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spcBef>
                    <a:spcPts val="960"/>
                  </a:spcBef>
                  <a:spcAft>
                    <a:spcPts val="960"/>
                  </a:spcAft>
                </a:pPr>
                <a:r>
                  <a:rPr lang="en-US" sz="3733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HĐ2: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733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m:rPr>
                        <m:nor/>
                      </m:rPr>
                      <a:rPr lang="en-US" sz="3733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733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3733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733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𝐻</m:t>
                    </m:r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.4.20</m:t>
                    </m:r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dùng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vạch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milimét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𝐷𝐵</m:t>
                    </m:r>
                  </m:oMath>
                </a14:m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7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733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𝐷𝐵</m:t>
                        </m:r>
                      </m:num>
                      <m:den>
                        <m:r>
                          <a:rPr lang="nl-NL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𝐷𝐶</m:t>
                        </m:r>
                      </m:den>
                    </m:f>
                  </m:oMath>
                </a14:m>
                <a:r>
                  <a:rPr lang="nl-NL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num>
                      <m:den>
                        <m:r>
                          <a:rPr lang="nl-NL" sz="37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den>
                    </m:f>
                    <m:r>
                      <a:rPr lang="nl-NL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GB" sz="3733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79" y="2803940"/>
                <a:ext cx="8128000" cy="3989297"/>
              </a:xfrm>
              <a:prstGeom prst="rect">
                <a:avLst/>
              </a:prstGeom>
              <a:blipFill>
                <a:blip r:embed="rId4"/>
                <a:stretch>
                  <a:fillRect l="-2476" t="-765" r="-3901" b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444F35-DA16-49A2-B101-6BE77E260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3" y="427347"/>
            <a:ext cx="11887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TÍNH CHẤT ĐƯỜNG PHÂN GIÁC CỦA TAM GIÁC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OPL20U25GSXzBJYl68kk8uQGfFKzs7yb1M4KJWUiLk6ZEvGF+qCIPSnY57AbBFCvTW2023.15.119+K4lPs7H94VUqPe2XwIsfPRnrXQE//QTEXxb8/8N4CNc6FpgZahzpTjFhMzSA7T/nHJa11DE8Ng2TP3iAmRczFlmslSuUNOgUeb6yRvs0=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785" y="670253"/>
            <a:ext cx="3256553" cy="271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OPL20U25GSXzBJYl68kk8uQGfFKzs7yb1M4KJWUiLk6ZEvGF+qCIPSnY57AbBFCvTW2023.15.119+K4lPs7H94VUqPe2XwIsfPRnrXQE//QTEXxb8/8N4CNc6FpgZahzpTjFhMzSA7T/nHJa11DE8Ng2TP3iAmRczFlmslSuUNOgUeb6yRvs0=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279" y="3754889"/>
            <a:ext cx="3575523" cy="2334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19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04812" y="1239797"/>
                <a:ext cx="11277600" cy="5185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spcBef>
                    <a:spcPts val="693"/>
                  </a:spcBef>
                  <a:spcAft>
                    <a:spcPts val="693"/>
                  </a:spcAft>
                </a:pPr>
                <a:r>
                  <a:rPr 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HĐ1: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𝐴𝐵𝐷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𝐴𝐶𝐷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gt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GB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spcBef>
                    <a:spcPts val="693"/>
                  </a:spcBef>
                  <a:spcAft>
                    <a:spcPts val="693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𝐶𝐴𝐷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𝐵𝐴𝐶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chung</a:t>
                </a:r>
                <a:endParaRPr lang="en-GB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spcBef>
                    <a:spcPts val="693"/>
                  </a:spcBef>
                  <a:spcAft>
                    <a:spcPts val="693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𝐴𝐵𝐷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𝐴𝐶𝐷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(c-g-c) </a:t>
                </a:r>
                <a:endParaRPr lang="en-GB" sz="32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Cambria Math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  <a:spcBef>
                    <a:spcPts val="693"/>
                  </a:spcBef>
                  <a:spcAft>
                    <a:spcPts val="693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𝐷𝐵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𝐷𝐶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GB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spcBef>
                    <a:spcPts val="693"/>
                  </a:spcBef>
                  <a:spcAft>
                    <a:spcPts val="693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f>
                      <m:fPr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𝐷𝐵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𝐷𝐶</m:t>
                        </m:r>
                      </m:den>
                    </m:f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</a:t>
                </a:r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den>
                    </m:f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endParaRPr lang="vi-VN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spcBef>
                    <a:spcPts val="693"/>
                  </a:spcBef>
                  <a:spcAft>
                    <a:spcPts val="693"/>
                  </a:spcAft>
                </a:pP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𝐷𝐵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𝐷𝐶</m:t>
                        </m:r>
                      </m:den>
                    </m:f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den>
                    </m:f>
                  </m:oMath>
                </a14:m>
                <a:endParaRPr lang="en-GB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12" y="1239797"/>
                <a:ext cx="11277600" cy="5185266"/>
              </a:xfrm>
              <a:prstGeom prst="rect">
                <a:avLst/>
              </a:prstGeom>
              <a:blipFill>
                <a:blip r:embed="rId3"/>
                <a:stretch>
                  <a:fillRect l="-1351" t="-353"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01600" y="1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TÍNH CHẤT ĐƯỜNG PHÂN GIÁC CỦA TAM GIÁC 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444F35-DA16-49A2-B101-6BE77E260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523221"/>
            <a:ext cx="11887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TÍNH CHẤT ĐƯỜNG PHÂN GIÁC CỦA TAM GIÁC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2023.15.119+K4lPs7H94VUqPe2XwIsfPRnrXQE//QTEXxb8/8N4CNc6FpgZahzpTjFhMzSA7T/nHJa11DE8Ng2TP3iAmRczFlmslSuUNOgUeb6yRvs0=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19" y="3120565"/>
            <a:ext cx="3548667" cy="3065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53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622300" y="1374775"/>
                <a:ext cx="6705600" cy="4623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spcBef>
                    <a:spcPts val="960"/>
                  </a:spcBef>
                  <a:spcAft>
                    <a:spcPts val="960"/>
                  </a:spcAft>
                </a:pPr>
                <a:r>
                  <a:rPr lang="vi-VN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HĐ2:  </a:t>
                </a:r>
              </a:p>
              <a:p>
                <a:pPr algn="just">
                  <a:lnSpc>
                    <a:spcPct val="125000"/>
                  </a:lnSpc>
                  <a:spcBef>
                    <a:spcPts val="960"/>
                  </a:spcBef>
                  <a:spcAft>
                    <a:spcPts val="960"/>
                  </a:spcAft>
                </a:pPr>
                <a14:m>
                  <m:oMath xmlns:m="http://schemas.openxmlformats.org/officeDocument/2006/math"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𝐵𝐷</m:t>
                    </m:r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=12</m:t>
                    </m:r>
                    <m:r>
                      <m:rPr>
                        <m:nor/>
                      </m:rPr>
                      <a:rPr lang="en-US" sz="3733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mm</m:t>
                    </m:r>
                  </m:oMath>
                </a14:m>
                <a:r>
                  <a:rPr lang="en-US" sz="37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vi-VN" sz="3733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𝐷𝐶</m:t>
                    </m:r>
                    <m:r>
                      <a:rPr lang="en-US" sz="37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=24</m:t>
                    </m:r>
                    <m:r>
                      <m:rPr>
                        <m:nor/>
                      </m:rPr>
                      <a:rPr lang="en-US" sz="3733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mm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en-GB" sz="4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spcBef>
                    <a:spcPts val="960"/>
                  </a:spcBef>
                  <a:spcAft>
                    <a:spcPts val="96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𝐷𝐵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𝐷𝐶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24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40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spcBef>
                    <a:spcPts val="960"/>
                  </a:spcBef>
                  <a:spcAft>
                    <a:spcPts val="960"/>
                  </a:spcAft>
                </a:pPr>
                <a:r>
                  <a:rPr lang="vi-VN" sz="4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GB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𝐷𝐵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𝐷𝐶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den>
                    </m:f>
                  </m:oMath>
                </a14:m>
                <a:endParaRPr lang="en-GB" sz="4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" y="1374775"/>
                <a:ext cx="6705600" cy="4623573"/>
              </a:xfrm>
              <a:prstGeom prst="rect">
                <a:avLst/>
              </a:prstGeom>
              <a:blipFill>
                <a:blip r:embed="rId3"/>
                <a:stretch>
                  <a:fillRect l="-3182" t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OPL20U25GSXzBJYl68kk8uQGfFKzs7yb1M4KJWUiLk6ZEvGF+qCIPSnY57AbBFCvTW2023.15.119+K4lPs7H94VUqPe2XwIsfPRnrXQE//QTEXxb8/8N4CNc6FpgZahzpTjFhMzSA7T/nHJa11DE8Ng2TP3iAmRczFlmslSuUNOgUeb6yRvs0=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1755775"/>
            <a:ext cx="3251200" cy="32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01600" y="1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TÍNH CHẤT ĐƯỜNG PHÂN GIÁC CỦA TAM GIÁC 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444F35-DA16-49A2-B101-6BE77E260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559962"/>
            <a:ext cx="11887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TÍNH CHẤT ĐƯỜNG PHÂN GIÁC CỦA TAM GIÁC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8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ID13 2022 KNTT STT 47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1292</Words>
  <Application>Microsoft Office PowerPoint</Application>
  <PresentationFormat>Widescreen</PresentationFormat>
  <Paragraphs>233</Paragraphs>
  <Slides>29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5" baseType="lpstr">
      <vt:lpstr>.VnBodoniH</vt:lpstr>
      <vt:lpstr>.VnTime</vt:lpstr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Office Theme</vt:lpstr>
      <vt:lpstr>4_Office Theme</vt:lpstr>
      <vt:lpstr>5_Office Theme</vt:lpstr>
      <vt:lpstr>1_Office Theme</vt:lpstr>
      <vt:lpstr>7_Thiết kế Tùy chỉnh</vt:lpstr>
      <vt:lpstr>2_Office Theme</vt:lpstr>
      <vt:lpstr>3_Office Theme</vt:lpstr>
      <vt:lpstr>6_Office Theme</vt:lpstr>
      <vt:lpstr>7_Office Theme</vt:lpstr>
      <vt:lpstr>9_Office Theme</vt:lpstr>
      <vt:lpstr>10_Office Theme</vt:lpstr>
      <vt:lpstr>8_Office Theme</vt:lpstr>
      <vt:lpstr>11_Office Theme</vt:lpstr>
      <vt:lpstr>12_Office Theme</vt:lpstr>
      <vt:lpstr>13_Office Theme</vt:lpstr>
      <vt:lpstr>14_Office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NMD Store</cp:lastModifiedBy>
  <cp:revision>219</cp:revision>
  <dcterms:created xsi:type="dcterms:W3CDTF">2021-06-21T15:30:30Z</dcterms:created>
  <dcterms:modified xsi:type="dcterms:W3CDTF">2025-03-25T13:43:45Z</dcterms:modified>
</cp:coreProperties>
</file>