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0" r:id="rId2"/>
    <p:sldMasterId id="2147483685" r:id="rId3"/>
    <p:sldMasterId id="2147483697" r:id="rId4"/>
  </p:sldMasterIdLst>
  <p:notesMasterIdLst>
    <p:notesMasterId r:id="rId24"/>
  </p:notesMasterIdLst>
  <p:handoutMasterIdLst>
    <p:handoutMasterId r:id="rId25"/>
  </p:handoutMasterIdLst>
  <p:sldIdLst>
    <p:sldId id="590" r:id="rId5"/>
    <p:sldId id="609" r:id="rId6"/>
    <p:sldId id="629" r:id="rId7"/>
    <p:sldId id="639" r:id="rId8"/>
    <p:sldId id="621" r:id="rId9"/>
    <p:sldId id="611" r:id="rId10"/>
    <p:sldId id="613" r:id="rId11"/>
    <p:sldId id="630" r:id="rId12"/>
    <p:sldId id="631" r:id="rId13"/>
    <p:sldId id="632" r:id="rId14"/>
    <p:sldId id="640" r:id="rId15"/>
    <p:sldId id="641" r:id="rId16"/>
    <p:sldId id="614" r:id="rId17"/>
    <p:sldId id="615" r:id="rId18"/>
    <p:sldId id="616" r:id="rId19"/>
    <p:sldId id="617" r:id="rId20"/>
    <p:sldId id="638" r:id="rId21"/>
    <p:sldId id="351" r:id="rId22"/>
    <p:sldId id="625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3C"/>
    <a:srgbClr val="000099"/>
    <a:srgbClr val="0000FF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2041" autoAdjust="0"/>
  </p:normalViewPr>
  <p:slideViewPr>
    <p:cSldViewPr>
      <p:cViewPr varScale="1">
        <p:scale>
          <a:sx n="97" d="100"/>
          <a:sy n="97" d="100"/>
        </p:scale>
        <p:origin x="63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-Lỗi chưa sử dụng mathtype chuyển sang </a:t>
            </a:r>
            <a:r>
              <a:rPr lang="vi-VN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Equatio</a:t>
            </a:r>
            <a:r>
              <a:rPr lang="en-US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lang="vi-VN" sz="1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2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- </a:t>
            </a: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tập vận dụng chưa đúng với bài toán thực tiễn. </a:t>
            </a:r>
            <a:r>
              <a:rPr lang="vi-VN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Tham khảo (VD như bài Toán vận dụng 1 trang 85 sách CTST tập 1)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31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Màu chữ và màu nền không có độ tương phản. Có thể đổi màu chữ nhìn cho rõ nét hơn </a:t>
            </a:r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- </a:t>
            </a:r>
            <a:r>
              <a:rPr lang="en-US" sz="1200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12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1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1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toán</a:t>
            </a:r>
            <a:r>
              <a:rPr lang="en-US" sz="1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dùng </a:t>
            </a:r>
            <a:r>
              <a:rPr lang="vi-VN" dirty="0"/>
              <a:t>mathtype chuyển sang </a:t>
            </a:r>
            <a:r>
              <a:rPr lang="vi-VN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Equatio</a:t>
            </a:r>
            <a:r>
              <a:rPr lang="en-US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2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vi-VN" sz="12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1200" b="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chưa</a:t>
            </a:r>
            <a:r>
              <a:rPr lang="en-US" sz="1200" b="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1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size </a:t>
            </a:r>
            <a:r>
              <a:rPr lang="en-US" sz="1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1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1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vi-VN" sz="1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chưa đồng nhất size trong 1 slide kể cả size chữ trong đề mục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12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 ý trong hình vẽ: Các tên điểm, đường thẳng phải in nghiêng, đậm, trong GSP: size 18.</a:t>
            </a:r>
            <a:endParaRPr lang="vi-VN" sz="1200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12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2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 dùng </a:t>
            </a:r>
            <a:r>
              <a:rPr lang="vi-VN" sz="18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mathtype chuy</a:t>
            </a:r>
            <a:r>
              <a:rPr lang="vi-VN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8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sang </a:t>
            </a:r>
            <a:r>
              <a:rPr lang="vi-VN" sz="1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Equatio</a:t>
            </a:r>
            <a:r>
              <a:rPr lang="en-US" sz="1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b="1" kern="12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kern="12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 </a:t>
            </a:r>
            <a:r>
              <a:rPr lang="en-US" sz="18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size </a:t>
            </a:r>
            <a:r>
              <a:rPr lang="en-US" sz="18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Chữ chưa đồng nhất size trong 1 slide kể cả size chữ trong đề mục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kern="12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Chú ý trong hình vẽ: Các tên điểm, đường thẳng phải in nghiêng, đậm, trong GSP: size 18.</a:t>
            </a:r>
            <a:r>
              <a:rPr lang="en-US" sz="1800" kern="12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sz="1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 </a:t>
            </a:r>
            <a:r>
              <a:rPr lang="en-US" sz="12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vẽ</a:t>
            </a:r>
            <a:r>
              <a:rPr lang="en-US" sz="1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Geogebra</a:t>
            </a:r>
            <a:r>
              <a:rPr lang="en-US" sz="1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cỡ</a:t>
            </a:r>
            <a:r>
              <a:rPr lang="en-US" sz="1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điểm</a:t>
            </a:r>
            <a:r>
              <a:rPr lang="en-US" sz="1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đang</a:t>
            </a:r>
            <a:r>
              <a:rPr lang="en-US" sz="1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3 </a:t>
            </a:r>
            <a:r>
              <a:rPr lang="en-US" sz="12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rồi</a:t>
            </a:r>
            <a:r>
              <a:rPr lang="en-US" sz="1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K </a:t>
            </a:r>
            <a:r>
              <a:rPr lang="en-US" sz="12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đậm</a:t>
            </a:r>
            <a:r>
              <a:rPr lang="en-US" sz="1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dk</a:t>
            </a:r>
            <a:r>
              <a:rPr lang="en-US" sz="1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đâu</a:t>
            </a:r>
            <a:r>
              <a:rPr lang="en-US" sz="1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ạ)</a:t>
            </a:r>
            <a:endParaRPr lang="vi-VN" sz="12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en-US" dirty="0"/>
              <a:t>- </a:t>
            </a:r>
            <a:r>
              <a:rPr lang="vi-VN" dirty="0"/>
              <a:t>Lỗi dùng KH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chưa đúng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2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-Lỗi văn bản</a:t>
            </a:r>
          </a:p>
          <a:p>
            <a:r>
              <a:rPr lang="vi-VN"/>
              <a:t>-Dùng kí hiệu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vi-VN" sz="1200">
                <a:latin typeface="Times New Roman" panose="02020603050405020304" pitchFamily="18" charset="0"/>
                <a:cs typeface="Times New Roman" panose="02020603050405020304" pitchFamily="18" charset="0"/>
              </a:rPr>
              <a:t> chưa đúng chỗ</a:t>
            </a:r>
            <a:endParaRPr lang="vi-VN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-Chưa căn bằng trong văn bản.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0">
                <a:latin typeface="Times New Roman" panose="02020603050405020304" pitchFamily="18" charset="0"/>
                <a:cs typeface="Times New Roman" panose="02020603050405020304" pitchFamily="18" charset="0"/>
              </a:rPr>
              <a:t>chưa dùng </a:t>
            </a:r>
            <a:r>
              <a:rPr lang="vi-VN"/>
              <a:t>mathtype chuyển sang </a:t>
            </a:r>
            <a:r>
              <a:rPr lang="vi-VN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Equatio</a:t>
            </a:r>
            <a:r>
              <a:rPr lang="en-U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2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vi-VN" sz="12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1200" b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chưa</a:t>
            </a:r>
            <a:r>
              <a:rPr lang="en-US" sz="1200" b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size với chữ</a:t>
            </a: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48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-Lỗi văn bản</a:t>
            </a:r>
          </a:p>
          <a:p>
            <a:r>
              <a:rPr lang="vi-VN"/>
              <a:t>-Dùng kí hiệu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vi-VN" sz="1200">
                <a:latin typeface="Times New Roman" panose="02020603050405020304" pitchFamily="18" charset="0"/>
                <a:cs typeface="Times New Roman" panose="02020603050405020304" pitchFamily="18" charset="0"/>
              </a:rPr>
              <a:t> chưa đúng chỗ</a:t>
            </a:r>
            <a:endParaRPr lang="vi-VN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-Chưa căn bằng trong văn bản.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&gt; OA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0">
                <a:latin typeface="Times New Roman" panose="02020603050405020304" pitchFamily="18" charset="0"/>
                <a:cs typeface="Times New Roman" panose="02020603050405020304" pitchFamily="18" charset="0"/>
              </a:rPr>
              <a:t>chưa dùng </a:t>
            </a:r>
            <a:r>
              <a:rPr lang="vi-VN"/>
              <a:t>mathtype chuyển sang </a:t>
            </a:r>
            <a:r>
              <a:rPr lang="vi-VN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Equatio</a:t>
            </a:r>
            <a:r>
              <a:rPr lang="en-U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2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vi-VN" sz="12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1200" b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chưa</a:t>
            </a:r>
            <a:r>
              <a:rPr lang="en-US" sz="1200" b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 size với chữ</a:t>
            </a:r>
            <a:endParaRPr lang="en-US"/>
          </a:p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48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- Chỉnh sửa văn bản. </a:t>
            </a:r>
            <a:r>
              <a:rPr lang="vi-VN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Size chữ tối thiểu 28</a:t>
            </a:r>
            <a:r>
              <a:rPr lang="vi-VN" sz="12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khuyến khích size 32 hoặc lớn hơn nhưng phải cân đối (Các slide nhiều chữ hơn thì tối thiểu size 24). </a:t>
            </a:r>
            <a:endParaRPr lang="vi-VN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- Lỗi chưa sử dụng mathtype chuyển sang </a:t>
            </a:r>
            <a:r>
              <a:rPr lang="vi-VN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Equatio</a:t>
            </a:r>
            <a:r>
              <a:rPr lang="en-U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lang="vi-VN"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01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giải quyết tại lớp nếu có thời gian.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02A1-B26A-442C-8043-20939094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AF29A-2711-4980-9047-A30692EE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5823-4349-4C0C-9C60-C8830C2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C8EE-B6FD-4D3D-9749-91C215B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EBF7-A85D-462A-A26F-2987940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4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88E6-1A59-4639-9BE0-7D3C26A1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A75A-0986-4475-84C6-2C502A91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9051-336D-45A2-A120-8930EB20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883A-D7A0-454F-90A1-236CD70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D1F0-16CA-45C2-A115-C245814D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2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0066-9B8C-46A5-B63A-34FBC8C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C94A-8603-4485-8882-00CECE3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8E6D-E95D-4E37-BCD5-F8BC56A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1CB1-1AE6-4D2A-B788-93F5FDD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9BC3-E641-4CA3-84FF-5251867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5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154B-C485-4D2C-A8E2-9011E01F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B929-FA5B-4D72-A0AE-91F28E85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F512-C379-4F32-8AB1-006B8CB1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B5EF2-CDFE-4575-AFED-23BFB76A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D91E0-D7EB-440B-B598-969E92CC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F3F9-9A95-4C61-9332-9219C128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37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5B4-2018-4D7A-B6E0-8B8FF8C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8C1F-A330-4AA9-ACB2-15F9B878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4CAEA-B371-4824-8A78-B404C6C8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FF8D-4E0F-4034-941F-BE283F54B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FEC4-DFCB-4DA4-AD5D-81C7BB60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7B981-E0CC-454A-9463-E646F1BB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CF36-89D2-4848-9F9A-5677B58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8D33-4A74-4825-ADB1-EB36A1F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3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2C41-E69A-496B-87CD-63E7B5BE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6003D-63CF-4B98-B9FC-24D41377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784-9069-4F47-B9C6-84DE1E4B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7E85-F927-40D2-B882-82190525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6308"/>
          <a:stretch/>
        </p:blipFill>
        <p:spPr>
          <a:xfrm>
            <a:off x="7991500" y="4324350"/>
            <a:ext cx="604818" cy="44291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C5B7D-3DC9-42DC-9CCD-411A91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21E20-5994-43AD-AF9B-E6F962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1151-A9E1-42A7-B87C-9269516F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9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253-4BBB-4EB4-956C-48464B48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17DA-39BD-4628-BF95-5D48B4CA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21316-EEA9-467A-A5A6-6436C84C8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42373-C567-4EB3-A04B-7306F8D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6653-CDE6-4F88-A231-47AE03E0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0521-358A-43CE-A798-88D5BB53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51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FE89-79AF-4CF4-B3B3-1E42589E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BE7B3-5B04-47C3-823B-9309DBC3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53C0-448F-4251-8720-6C83F076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BEA20-9EC0-4F07-9790-03CA5361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A513-6AC0-407F-9F93-65C1C220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356E2-EE42-442F-A12C-CE61EF7D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4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83B-798F-4ACE-83B5-F517176A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986F-4925-46FF-A2A9-36E6FED7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79ED-C54C-4361-98B1-7142BAF2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EE85-E5B4-4A3C-8BFE-6FE68B79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DA28C-14C8-410C-B148-46EFF853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7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B38A4-9833-4DE5-BB39-D48AAE560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94D6-D85A-4500-BB5E-02728C0B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696A-06B9-40DA-899C-7D16FF36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8B26-878F-4F0F-B2DD-83EEDF6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0F93-45AB-446E-B9C1-834218C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41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B50A-7B53-46BF-AD99-3534BF84E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921C-1A63-40CE-B002-10F051D2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7463-95D8-4CF7-B8FC-8C8E384B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2185-48FC-4136-90CF-85D79EA36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ED5-D41F-443F-9025-F578956BD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1018-225C-494D-A645-99E7115F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hyperlink" Target="MINH%20H&#7884;A.gsp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INH%20H&#7884;A.gsp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2" descr="OPL20U25GSXzBJYl68kk8uQGfFKzs7yb1M4KJWUiLk6ZEvGF+qCIPSnY57AbBFCvTWID13 2024 KNTT9 139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152400" y="90612"/>
            <a:ext cx="9068412" cy="830815"/>
            <a:chOff x="-715" y="384"/>
            <a:chExt cx="5323" cy="629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-715" y="384"/>
              <a:ext cx="5323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</a:rPr>
                <a:t>PHÒNG GD&amp;ĐT HUYỆN…. </a:t>
              </a:r>
            </a:p>
            <a:p>
              <a:pPr algn="ctr" eaLnBrk="1" hangingPunct="1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TRƯỜNG THCS….</a:t>
              </a:r>
            </a:p>
          </p:txBody>
        </p:sp>
        <p:sp>
          <p:nvSpPr>
            <p:cNvPr id="2058" name="Line 20"/>
            <p:cNvSpPr>
              <a:spLocks noChangeShapeType="1"/>
            </p:cNvSpPr>
            <p:nvPr/>
          </p:nvSpPr>
          <p:spPr bwMode="auto">
            <a:xfrm>
              <a:off x="1349" y="1013"/>
              <a:ext cx="129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3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393490" y="1885950"/>
            <a:ext cx="6586232" cy="46166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Môn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/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9 (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KNTTVCS</a:t>
            </a:r>
            <a:r>
              <a:rPr lang="en-US" altLang="en-US" dirty="0" smtClean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)</a:t>
            </a:r>
            <a:endParaRPr lang="en-US" altLang="en-US" dirty="0">
              <a:ln/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ID13 2024 KNTT9 139+K4lPs7H94VUqPe2XwIsfPRnrXQE//QTEXxb8/8N4CNc6FpgZahzpTjFhMzSA7T/nHJa11DE8Ng2TP3iAmRczFlmslSuUNOgUeb6yRvs0="/>
              <p:cNvSpPr txBox="1"/>
              <p:nvPr/>
            </p:nvSpPr>
            <p:spPr>
              <a:xfrm>
                <a:off x="121920" y="3563033"/>
                <a:ext cx="891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 descr="OPL20U25GSXzBJYl68kk8uQGfFKzs7yb1M4KJWUiLk6ZEvGF+qCIPSnY57AbBFCvTWID13 2024 KNTT9 13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" y="3563033"/>
                <a:ext cx="8915400" cy="461665"/>
              </a:xfrm>
              <a:prstGeom prst="rect">
                <a:avLst/>
              </a:prstGeom>
              <a:blipFill>
                <a:blip r:embed="rId3"/>
                <a:stretch>
                  <a:fillRect l="-102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13 2024 KNTT9 139+K4lPs7H94VUqPe2XwIsfPRnrXQE//QTEXxb8/8N4CNc6FpgZahzpTjFhMzSA7T/nHJa11DE8Ng2TP3iAmRczFlmslSuUNOgUeb6yRvs0="/>
              <p:cNvSpPr txBox="1"/>
              <p:nvPr/>
            </p:nvSpPr>
            <p:spPr>
              <a:xfrm>
                <a:off x="87038" y="4095750"/>
                <a:ext cx="8865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13 2024 KNTT9 13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8" y="4095750"/>
                <a:ext cx="8865724" cy="830997"/>
              </a:xfrm>
              <a:prstGeom prst="rect">
                <a:avLst/>
              </a:prstGeom>
              <a:blipFill>
                <a:blip r:embed="rId4"/>
                <a:stretch>
                  <a:fillRect l="-103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ID13 2024 KNTT9 139+K4lPs7H94VUqPe2XwIsfPRnrXQE//QTEXxb8/8N4CNc6FpgZahzpTjFhMzSA7T/nHJa11DE8Ng2TP3iAmRczFlmslSuUNOgUeb6yRvs0="/>
              <p:cNvSpPr txBox="1"/>
              <p:nvPr/>
            </p:nvSpPr>
            <p:spPr>
              <a:xfrm>
                <a:off x="121920" y="1127649"/>
                <a:ext cx="3078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𝑶𝑯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ID13 2024 KNTT9 13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" y="1127649"/>
                <a:ext cx="3078480" cy="461665"/>
              </a:xfrm>
              <a:prstGeom prst="rect">
                <a:avLst/>
              </a:prstGeom>
              <a:blipFill>
                <a:blip r:embed="rId5"/>
                <a:stretch>
                  <a:fillRect l="-297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TƯƠNG ĐỐI CỦA ĐƯỜNG THẲNG VÀ ĐƯỜNG TRÒN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28750"/>
            <a:ext cx="3464830" cy="2182843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62" y="1133248"/>
            <a:ext cx="3963238" cy="24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7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0" y="45274"/>
            <a:ext cx="9118949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TƯƠNG ĐỐI CỦA ĐƯỜNG THẲNG VÀ ĐƯỜNG TRÒN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 descr="OPL20U25GSXzBJYl68kk8uQGfFKzs7yb1M4KJWUiLk6ZEvGF+qCIPSnY57AbBFCvTWID13 2024 KNTT9 139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23481"/>
              </p:ext>
            </p:extLst>
          </p:nvPr>
        </p:nvGraphicFramePr>
        <p:xfrm>
          <a:off x="152399" y="971550"/>
          <a:ext cx="89154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1">
                  <a:extLst>
                    <a:ext uri="{9D8B030D-6E8A-4147-A177-3AD203B41FA5}">
                      <a16:colId xmlns:a16="http://schemas.microsoft.com/office/drawing/2014/main" val="267681142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485386683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96804884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13174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326206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493915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385786"/>
                  </a:ext>
                </a:extLst>
              </a:tr>
            </a:tbl>
          </a:graphicData>
        </a:graphic>
      </p:graphicFrame>
      <p:sp>
        <p:nvSpPr>
          <p:cNvPr id="4" name="TextBox 3" descr="OPL20U25GSXzBJYl68kk8uQGfFKzs7yb1M4KJWUiLk6ZEvGF+qCIPSnY57AbBFCvTWID13 2024 KNTT9 139+K4lPs7H94VUqPe2XwIsfPRnrXQE//QTEXxb8/8N4CNc6FpgZahzpTjFhMzSA7T/nHJa11DE8Ng2TP3iAmRczFlmslSuUNOgUeb6yRvs0="/>
          <p:cNvSpPr txBox="1"/>
          <p:nvPr/>
        </p:nvSpPr>
        <p:spPr>
          <a:xfrm>
            <a:off x="27709" y="97155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 descr="OPL20U25GSXzBJYl68kk8uQGfFKzs7yb1M4KJWUiLk6ZEvGF+qCIPSnY57AbBFCvTWID13 2024 KNTT9 139+K4lPs7H94VUqPe2XwIsfPRnrXQE//QTEXxb8/8N4CNc6FpgZahzpTjFhMzSA7T/nHJa11DE8Ng2TP3iAmRczFlmslSuUNOgUeb6yRvs0="/>
          <p:cNvSpPr txBox="1"/>
          <p:nvPr/>
        </p:nvSpPr>
        <p:spPr>
          <a:xfrm>
            <a:off x="4953000" y="112395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8" name="TextBox 7" descr="OPL20U25GSXzBJYl68kk8uQGfFKzs7yb1M4KJWUiLk6ZEvGF+qCIPSnY57AbBFCvTWID13 2024 KNTT9 139+K4lPs7H94VUqPe2XwIsfPRnrXQE//QTEXxb8/8N4CNc6FpgZahzpTjFhMzSA7T/nHJa11DE8Ng2TP3iAmRczFlmslSuUNOgUeb6yRvs0="/>
          <p:cNvSpPr txBox="1"/>
          <p:nvPr/>
        </p:nvSpPr>
        <p:spPr>
          <a:xfrm>
            <a:off x="7592289" y="1000991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9" name="Text Box 93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277529" y="2100159"/>
            <a:ext cx="3996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just" eaLnBrk="1" hangingPunct="1"/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alt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8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3" t="16351" r="48378" b="40881"/>
          <a:stretch>
            <a:fillRect/>
          </a:stretch>
        </p:blipFill>
        <p:spPr bwMode="auto">
          <a:xfrm>
            <a:off x="5427749" y="2100159"/>
            <a:ext cx="1277852" cy="9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4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8120104" y="2313540"/>
            <a:ext cx="28336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l" eaLnBrk="1" hangingPunct="1"/>
            <a:r>
              <a:rPr lang="en-US" altLang="en-US" sz="2100" dirty="0">
                <a:solidFill>
                  <a:srgbClr val="000066"/>
                </a:solidFill>
                <a:latin typeface="Tahoma" panose="020B0604030504040204" pitchFamily="34" charset="0"/>
              </a:rPr>
              <a:t>2 </a:t>
            </a:r>
          </a:p>
        </p:txBody>
      </p:sp>
      <p:sp>
        <p:nvSpPr>
          <p:cNvPr id="12" name="Text Box 89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271488" y="3106169"/>
            <a:ext cx="428616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29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t="16351" r="51031" b="40251"/>
          <a:stretch>
            <a:fillRect/>
          </a:stretch>
        </p:blipFill>
        <p:spPr bwMode="auto">
          <a:xfrm>
            <a:off x="5348731" y="3082181"/>
            <a:ext cx="1289652" cy="96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6"/>
          <p:cNvSpPr txBox="1">
            <a:spLocks noChangeArrowheads="1"/>
          </p:cNvSpPr>
          <p:nvPr/>
        </p:nvSpPr>
        <p:spPr bwMode="auto">
          <a:xfrm>
            <a:off x="8122734" y="3284447"/>
            <a:ext cx="26965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l" eaLnBrk="1" hangingPunct="1"/>
            <a:r>
              <a:rPr lang="en-US" altLang="en-US" sz="2100" dirty="0">
                <a:solidFill>
                  <a:srgbClr val="000066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6" name="Text Box 90"/>
          <p:cNvSpPr txBox="1">
            <a:spLocks noChangeArrowheads="1"/>
          </p:cNvSpPr>
          <p:nvPr/>
        </p:nvSpPr>
        <p:spPr bwMode="auto">
          <a:xfrm>
            <a:off x="228600" y="4120650"/>
            <a:ext cx="4994275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2" t="18239" r="48555" b="37106"/>
          <a:stretch>
            <a:fillRect/>
          </a:stretch>
        </p:blipFill>
        <p:spPr bwMode="auto">
          <a:xfrm>
            <a:off x="5353779" y="4073328"/>
            <a:ext cx="1366838" cy="10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2"/>
          <p:cNvSpPr txBox="1">
            <a:spLocks noChangeArrowheads="1"/>
          </p:cNvSpPr>
          <p:nvPr/>
        </p:nvSpPr>
        <p:spPr bwMode="auto">
          <a:xfrm>
            <a:off x="8120104" y="4365332"/>
            <a:ext cx="45481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0066"/>
                </a:solidFill>
                <a:latin typeface="Arial" panose="020B0604020202020204" pitchFamily="34" charset="0"/>
              </a:rPr>
              <a:t>0</a:t>
            </a:r>
            <a:endParaRPr lang="vi-VN" altLang="en-US" sz="21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0" y="45274"/>
            <a:ext cx="9118949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TƯƠNG ĐỐI CỦA ĐƯỜNG THẲNG VÀ ĐƯỜNG TRÒN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 descr="OPL20U25GSXzBJYl68kk8uQGfFKzs7yb1M4KJWUiLk6ZEvGF+qCIPSnY57AbBFCvTWID13 2024 KNTT9 139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758924"/>
              </p:ext>
            </p:extLst>
          </p:nvPr>
        </p:nvGraphicFramePr>
        <p:xfrm>
          <a:off x="15241" y="1617882"/>
          <a:ext cx="9033164" cy="3430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5727">
                  <a:extLst>
                    <a:ext uri="{9D8B030D-6E8A-4147-A177-3AD203B41FA5}">
                      <a16:colId xmlns:a16="http://schemas.microsoft.com/office/drawing/2014/main" val="2676811424"/>
                    </a:ext>
                  </a:extLst>
                </a:gridCol>
                <a:gridCol w="1843683">
                  <a:extLst>
                    <a:ext uri="{9D8B030D-6E8A-4147-A177-3AD203B41FA5}">
                      <a16:colId xmlns:a16="http://schemas.microsoft.com/office/drawing/2014/main" val="2485386683"/>
                    </a:ext>
                  </a:extLst>
                </a:gridCol>
                <a:gridCol w="2063754">
                  <a:extLst>
                    <a:ext uri="{9D8B030D-6E8A-4147-A177-3AD203B41FA5}">
                      <a16:colId xmlns:a16="http://schemas.microsoft.com/office/drawing/2014/main" val="2968048843"/>
                    </a:ext>
                  </a:extLst>
                </a:gridCol>
              </a:tblGrid>
              <a:tr h="877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13174"/>
                  </a:ext>
                </a:extLst>
              </a:tr>
              <a:tr h="877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326206"/>
                  </a:ext>
                </a:extLst>
              </a:tr>
              <a:tr h="877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493915"/>
                  </a:ext>
                </a:extLst>
              </a:tr>
              <a:tr h="7999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385786"/>
                  </a:ext>
                </a:extLst>
              </a:tr>
            </a:tbl>
          </a:graphicData>
        </a:graphic>
      </p:graphicFrame>
      <p:sp>
        <p:nvSpPr>
          <p:cNvPr id="4" name="TextBox 3" descr="OPL20U25GSXzBJYl68kk8uQGfFKzs7yb1M4KJWUiLk6ZEvGF+qCIPSnY57AbBFCvTWID13 2024 KNTT9 139+K4lPs7H94VUqPe2XwIsfPRnrXQE//QTEXxb8/8N4CNc6FpgZahzpTjFhMzSA7T/nHJa11DE8Ng2TP3iAmRczFlmslSuUNOgUeb6yRvs0="/>
          <p:cNvSpPr txBox="1"/>
          <p:nvPr/>
        </p:nvSpPr>
        <p:spPr>
          <a:xfrm>
            <a:off x="207382" y="1682195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 descr="OPL20U25GSXzBJYl68kk8uQGfFKzs7yb1M4KJWUiLk6ZEvGF+qCIPSnY57AbBFCvTWID13 2024 KNTT9 139+K4lPs7H94VUqPe2XwIsfPRnrXQE//QTEXxb8/8N4CNc6FpgZahzpTjFhMzSA7T/nHJa11DE8Ng2TP3iAmRczFlmslSuUNOgUeb6yRvs0="/>
          <p:cNvSpPr txBox="1"/>
          <p:nvPr/>
        </p:nvSpPr>
        <p:spPr>
          <a:xfrm>
            <a:off x="6951490" y="1625461"/>
            <a:ext cx="194986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</a:p>
          <a:p>
            <a:endParaRPr lang="en-US" sz="2400" dirty="0"/>
          </a:p>
        </p:txBody>
      </p:sp>
      <p:sp>
        <p:nvSpPr>
          <p:cNvPr id="8" name="TextBox 7" descr="OPL20U25GSXzBJYl68kk8uQGfFKzs7yb1M4KJWUiLk6ZEvGF+qCIPSnY57AbBFCvTWID13 2024 KNTT9 139+K4lPs7H94VUqPe2XwIsfPRnrXQE//QTEXxb8/8N4CNc6FpgZahzpTjFhMzSA7T/nHJa11DE8Ng2TP3iAmRczFlmslSuUNOgUeb6yRvs0="/>
          <p:cNvSpPr txBox="1"/>
          <p:nvPr/>
        </p:nvSpPr>
        <p:spPr>
          <a:xfrm>
            <a:off x="5302609" y="1667555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9" name="Text Box 93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65652" y="2478478"/>
            <a:ext cx="3996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just" eaLnBrk="1" hangingPunct="1"/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alt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84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5923391" y="2797130"/>
            <a:ext cx="28336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l" eaLnBrk="1" hangingPunct="1"/>
            <a:r>
              <a:rPr lang="en-US" altLang="en-US" sz="2100" dirty="0">
                <a:solidFill>
                  <a:srgbClr val="000066"/>
                </a:solidFill>
                <a:latin typeface="Tahoma" panose="020B0604030504040204" pitchFamily="34" charset="0"/>
              </a:rPr>
              <a:t>2 </a:t>
            </a:r>
          </a:p>
        </p:txBody>
      </p:sp>
      <p:sp>
        <p:nvSpPr>
          <p:cNvPr id="12" name="Text Box 89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281627" y="3291017"/>
            <a:ext cx="428616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 Box 86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5930249" y="3743449"/>
            <a:ext cx="26965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l" eaLnBrk="1" hangingPunct="1"/>
            <a:r>
              <a:rPr lang="en-US" altLang="en-US" sz="2100" dirty="0">
                <a:solidFill>
                  <a:srgbClr val="000066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6" name="Text Box 90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36557" y="4143956"/>
            <a:ext cx="4994275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92"/>
          <p:cNvSpPr txBox="1">
            <a:spLocks noChangeArrowheads="1"/>
          </p:cNvSpPr>
          <p:nvPr/>
        </p:nvSpPr>
        <p:spPr bwMode="auto">
          <a:xfrm>
            <a:off x="5930249" y="4485060"/>
            <a:ext cx="45481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0066"/>
                </a:solidFill>
                <a:latin typeface="Arial" panose="020B0604020202020204" pitchFamily="34" charset="0"/>
              </a:rPr>
              <a:t>0</a:t>
            </a:r>
            <a:endParaRPr lang="vi-VN" altLang="en-US" sz="21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011" y="855190"/>
            <a:ext cx="830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endParaRPr lang="en-US" sz="2400" dirty="0"/>
          </a:p>
        </p:txBody>
      </p:sp>
      <p:sp>
        <p:nvSpPr>
          <p:cNvPr id="19" name="7-Point Star 18">
            <a:hlinkClick r:id="rId2" action="ppaction://hlinkfile"/>
          </p:cNvPr>
          <p:cNvSpPr/>
          <p:nvPr/>
        </p:nvSpPr>
        <p:spPr bwMode="auto">
          <a:xfrm>
            <a:off x="8229600" y="955255"/>
            <a:ext cx="1152525" cy="576263"/>
          </a:xfrm>
          <a:prstGeom prst="star7">
            <a:avLst/>
          </a:prstGeom>
          <a:gradFill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  <a:ln w="12700" cap="flat" cmpd="sng" algn="ctr">
            <a:solidFill>
              <a:srgbClr val="993366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 b="1" dirty="0">
                <a:solidFill>
                  <a:srgbClr val="C00000"/>
                </a:solidFill>
              </a:rPr>
              <a:t>MH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48755" y="2812066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755" y="2812066"/>
                <a:ext cx="17526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30554" y="3624596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554" y="3624596"/>
                <a:ext cx="17526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40442" y="4396519"/>
                <a:ext cx="1752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442" y="4396519"/>
                <a:ext cx="175260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71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6" grpId="0"/>
      <p:bldP spid="18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105400" y="1710018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6376" y="913692"/>
                <a:ext cx="872363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Luyện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tập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1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:Cho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đường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thẳng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điểm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cách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khoảng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bằng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Không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vẽ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hãy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dự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đoán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xem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mỗi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đường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tròn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sau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cắt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tiếp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xúc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hay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không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cắt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đường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thẳng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;3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	   b)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;5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          c)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;4</m:t>
                        </m:r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</m:d>
                  </m:oMath>
                </a14:m>
                <a:endPara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76" y="913692"/>
                <a:ext cx="8723630" cy="1815882"/>
              </a:xfrm>
              <a:prstGeom prst="rect">
                <a:avLst/>
              </a:prstGeom>
              <a:blipFill>
                <a:blip r:embed="rId3"/>
                <a:stretch>
                  <a:fillRect l="-1468" t="-3691" r="-251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TƯƠNG ĐỐI CỦA ĐƯỜNG THẲNG VÀ ĐƯỜNG TRÒN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-15240" y="2647950"/>
                <a:ext cx="9464509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				</a:t>
                </a:r>
                <a:r>
                  <a:rPr lang="en-US" sz="2800" b="1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Giải</a:t>
                </a:r>
                <a:endParaRPr lang="en-US" sz="2800" b="1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Đường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thẳng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;3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không</a:t>
                </a:r>
                <a:r>
                  <a:rPr lang="vi-VN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giao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nhau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Vì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 altLang="zh-CN" sz="28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Đường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thẳng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;5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cắt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nhau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Vì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=5</m:t>
                    </m:r>
                    <m:r>
                      <a:rPr lang="vi-VN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vi-VN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 altLang="zh-CN" sz="28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vi-VN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c)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Đường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thẳng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;4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vi-VN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tiếp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xúc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nhau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Vì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=4</m:t>
                    </m:r>
                    <m:r>
                      <a:rPr lang="vi-VN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vi-VN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zh-CN" altLang="en-US" sz="28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" y="2647950"/>
                <a:ext cx="9464509" cy="2246769"/>
              </a:xfrm>
              <a:prstGeom prst="rect">
                <a:avLst/>
              </a:prstGeom>
              <a:blipFill>
                <a:blip r:embed="rId4"/>
                <a:stretch>
                  <a:fillRect l="-1288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9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ID13 2024 KNTT9 139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BÀI…: ……………. (Tiết …)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TƯƠNG ĐỐI CỦA ĐƯỜNG THẲNG VÀ ĐƯỜNG TRÒN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9" descr="OPL20U25GSXzBJYl68kk8uQGfFKzs7yb1M4KJWUiLk6ZEvGF+qCIPSnY57AbBFCvTWID13 2024 KNTT9 139+K4lPs7H94VUqPe2XwIsfPRnrXQE//QTEXxb8/8N4CNc6FpgZahzpTjFhMzSA7T/nHJa11DE8Ng2TP3iAmRczFlmslSuUNOgUeb6yRvs0="/>
              <p:cNvSpPr txBox="1">
                <a:spLocks noChangeArrowheads="1"/>
              </p:cNvSpPr>
              <p:nvPr/>
            </p:nvSpPr>
            <p:spPr bwMode="auto">
              <a:xfrm>
                <a:off x="304800" y="1330323"/>
                <a:ext cx="4648200" cy="310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VNtimes new roman" pitchFamily="34" charset="0"/>
                  </a:defRPr>
                </a:lvl9pPr>
              </a:lstStyle>
              <a:p>
                <a:pPr algn="just" eaLnBrk="1" hangingPunct="1"/>
                <a:r>
                  <a:rPr lang="en-US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alt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diễn viên xiếc đi xe đạp một bánh trên sợi dây cáp căng được cố định ở hai đầu dây. Biết đường kính bánh xe là </a:t>
                </a:r>
                <a14:m>
                  <m:oMath xmlns:m="http://schemas.openxmlformats.org/officeDocument/2006/math">
                    <m:r>
                      <a:rPr lang="vi-V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72</m:t>
                    </m:r>
                    <m:r>
                      <a:rPr lang="vi-V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vi-V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khoảng cách từ trục bánh xe đến dây cáp.</a:t>
                </a:r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39" descr="OPL20U25GSXzBJYl68kk8uQGfFKzs7yb1M4KJWUiLk6ZEvGF+qCIPSnY57AbBFCvTWID13 2024 KNTT9 13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330323"/>
                <a:ext cx="4648200" cy="3108543"/>
              </a:xfrm>
              <a:prstGeom prst="rect">
                <a:avLst/>
              </a:prstGeom>
              <a:blipFill>
                <a:blip r:embed="rId3"/>
                <a:stretch>
                  <a:fillRect l="-2621" t="-1961" r="-4587" b="-4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46294"/>
            <a:ext cx="31922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57350"/>
            <a:ext cx="3882319" cy="2590800"/>
          </a:xfrm>
          <a:prstGeom prst="rect">
            <a:avLst/>
          </a:prstGeom>
        </p:spPr>
      </p:pic>
      <p:sp>
        <p:nvSpPr>
          <p:cNvPr id="3" name="Rectangle 2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TƯƠNG ĐỐI CỦA ĐƯỜNG THẲNG VÀ ĐƯỜNG TRÒN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ID13 2024 KNTT9 139+K4lPs7H94VUqPe2XwIsfPRnrXQE//QTEXxb8/8N4CNc6FpgZahzpTjFhMzSA7T/nHJa11DE8Ng2TP3iAmRczFlmslSuUNOgUeb6yRvs0="/>
              <p:cNvSpPr txBox="1"/>
              <p:nvPr/>
            </p:nvSpPr>
            <p:spPr>
              <a:xfrm>
                <a:off x="160020" y="954107"/>
                <a:ext cx="509778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72:2=36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ID13 2024 KNTT9 13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" y="954107"/>
                <a:ext cx="5097780" cy="4401205"/>
              </a:xfrm>
              <a:prstGeom prst="rect">
                <a:avLst/>
              </a:prstGeom>
              <a:blipFill>
                <a:blip r:embed="rId3"/>
                <a:stretch>
                  <a:fillRect l="-2389" t="-1526" r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81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123950"/>
            <a:ext cx="3071795" cy="243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2438400" y="251059"/>
            <a:ext cx="577716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32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2961359" y="1034073"/>
            <a:ext cx="58910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HS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vị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trí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thẳng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tròn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.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hiểu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ảnh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thực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tế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hiện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vị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trí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tương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dủa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thẳng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tròn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nl-NL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Tìm hiểu trước nội dung phần 2</a:t>
            </a:r>
            <a:r>
              <a:rPr lang="nl-NL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. </a:t>
            </a:r>
            <a:r>
              <a:rPr lang="nl-NL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dấu hiệu nhận biết tiếp tuyến của đường tròn</a:t>
            </a:r>
            <a:r>
              <a:rPr lang="nl-NL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.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1746826" y="1091467"/>
            <a:ext cx="5981446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685800" y="235118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2400" y="1518024"/>
            <a:ext cx="46482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ĐẦU/ KHỞI ĐỘNG</a:t>
            </a:r>
            <a:endParaRPr lang="en-US" sz="3200" dirty="0"/>
          </a:p>
        </p:txBody>
      </p:sp>
      <p:pic>
        <p:nvPicPr>
          <p:cNvPr id="6" name="Hình ảnh 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4572000" y="2190750"/>
            <a:ext cx="1752600" cy="16966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ID13 2024 KNTT9 139+K4lPs7H94VUqPe2XwIsfPRnrXQE//QTEXxb8/8N4CNc6FpgZahzpTjFhMzSA7T/nHJa11DE8Ng2TP3iAmRczFlmslSuUNOgUeb6yRvs0="/>
          <p:cNvSpPr txBox="1"/>
          <p:nvPr/>
        </p:nvSpPr>
        <p:spPr>
          <a:xfrm>
            <a:off x="457200" y="43815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+mj-lt"/>
              </a:rPr>
              <a:t>Hs quan sá</a:t>
            </a:r>
            <a:r>
              <a:rPr lang="en-US" sz="3200" b="1" i="1" dirty="0">
                <a:latin typeface="+mj-lt"/>
              </a:rPr>
              <a:t>t video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Geomenter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Sketchpad</a:t>
            </a:r>
          </a:p>
        </p:txBody>
      </p:sp>
      <p:sp>
        <p:nvSpPr>
          <p:cNvPr id="3" name="7-Point Star 2" descr="OPL20U25GSXzBJYl68kk8uQGfFKzs7yb1M4KJWUiLk6ZEvGF+qCIPSnY57AbBFCvTWID13 2024 KNTT9 139+K4lPs7H94VUqPe2XwIsfPRnrXQE//QTEXxb8/8N4CNc6FpgZahzpTjFhMzSA7T/nHJa11DE8Ng2TP3iAmRczFlmslSuUNOgUeb6yRvs0=">
            <a:hlinkClick r:id="rId2" action="ppaction://hlinkfile"/>
          </p:cNvPr>
          <p:cNvSpPr/>
          <p:nvPr/>
        </p:nvSpPr>
        <p:spPr bwMode="auto">
          <a:xfrm>
            <a:off x="7086600" y="4095750"/>
            <a:ext cx="1152525" cy="576263"/>
          </a:xfrm>
          <a:prstGeom prst="star7">
            <a:avLst/>
          </a:prstGeom>
          <a:gradFill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  <a:ln w="12700" cap="flat" cmpd="sng" algn="ctr">
            <a:solidFill>
              <a:srgbClr val="993366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 b="1">
                <a:solidFill>
                  <a:srgbClr val="C00000"/>
                </a:solidFill>
              </a:rPr>
              <a:t>MH</a:t>
            </a:r>
          </a:p>
        </p:txBody>
      </p:sp>
    </p:spTree>
    <p:extLst>
      <p:ext uri="{BB962C8B-B14F-4D97-AF65-F5344CB8AC3E}">
        <p14:creationId xmlns:p14="http://schemas.microsoft.com/office/powerpoint/2010/main" val="90818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" y="57150"/>
            <a:ext cx="4469130" cy="3543300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01" y="1600200"/>
            <a:ext cx="4442858" cy="3543300"/>
          </a:xfrm>
          <a:prstGeom prst="rect">
            <a:avLst/>
          </a:prstGeom>
        </p:spPr>
      </p:pic>
      <p:cxnSp>
        <p:nvCxnSpPr>
          <p:cNvPr id="5" name="Straight Connector 4" descr="OPL20U25GSXzBJYl68kk8uQGfFKzs7yb1M4KJWUiLk6ZEvGF+qCIPSnY57AbBFCvTWID13 2024 KNTT9 139+K4lPs7H94VUqPe2XwIsfPRnrXQE//QTEXxb8/8N4CNc6FpgZahzpTjFhMzSA7T/nHJa11DE8Ng2TP3iAmRczFlmslSuUNOgUeb6yRvs0=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5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4800600" y="3371865"/>
            <a:ext cx="4229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vị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trí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Mặt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trời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so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đường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trời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ta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ảnh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ba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vị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trí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tương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đối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đường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thẳng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</a:rPr>
              <a:t>đường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itchFamily="18" charset="0"/>
              </a:rPr>
              <a:t>tròn.</a:t>
            </a: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" name="Rectangle 3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432635" y="209550"/>
            <a:ext cx="3657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Bình minh trên biển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4953000" y="1600200"/>
            <a:ext cx="3657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Bình minh trên biển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47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399965" y="1581150"/>
            <a:ext cx="83440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VỊ TRÍ TƯƠNG ĐỐI CỦA ĐƯỜNG </a:t>
            </a:r>
          </a:p>
          <a:p>
            <a:pPr algn="ctr"/>
            <a:r>
              <a:rPr lang="vi-VN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 VÀ ĐƯỜNG TRÒN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595091" y="590550"/>
            <a:ext cx="2407326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34277" y="454668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735374" y="1662149"/>
            <a:ext cx="5865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341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00968" y="895594"/>
            <a:ext cx="891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altLang="zh-C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Vị trí tương đối của đường thẳng và đường tròn.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TƯƠNG ĐỐI CỦA ĐƯỜNG THẲNG VÀ ĐƯỜNG TRÒN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58712" y="1373394"/>
            <a:ext cx="891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zh-CN" sz="2800" b="1" i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(*) Số điểm chung của đường thẳng và đường tròn</a:t>
            </a:r>
            <a:endParaRPr lang="zh-CN" altLang="en-US" sz="2800" b="1" i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21920" y="1819860"/>
            <a:ext cx="891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zh-CN" sz="2800" b="1" i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HĐ 1- SGK/T99</a:t>
            </a:r>
            <a:endParaRPr lang="zh-CN" altLang="en-US" sz="2800" b="1" i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ID13 2024 KNTT9 139+K4lPs7H94VUqPe2XwIsfPRnrXQE//QTEXxb8/8N4CNc6FpgZahzpTjFhMzSA7T/nHJa11DE8Ng2TP3iAmRczFlmslSuUNOgUeb6yRvs0="/>
              <p:cNvSpPr txBox="1"/>
              <p:nvPr/>
            </p:nvSpPr>
            <p:spPr>
              <a:xfrm>
                <a:off x="533400" y="4326064"/>
                <a:ext cx="2971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𝑂𝐴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 descr="OPL20U25GSXzBJYl68kk8uQGfFKzs7yb1M4KJWUiLk6ZEvGF+qCIPSnY57AbBFCvTWID13 2024 KNTT9 13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26064"/>
                <a:ext cx="2971800" cy="523220"/>
              </a:xfrm>
              <a:prstGeom prst="rect">
                <a:avLst/>
              </a:prstGeom>
              <a:blipFill>
                <a:blip r:embed="rId3"/>
                <a:stretch>
                  <a:fillRect l="-4312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59" y="2374414"/>
            <a:ext cx="3031423" cy="1982551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63" y="2081470"/>
            <a:ext cx="3102221" cy="2034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ID13 2024 KNTT9 139+K4lPs7H94VUqPe2XwIsfPRnrXQE//QTEXxb8/8N4CNc6FpgZahzpTjFhMzSA7T/nHJa11DE8Ng2TP3iAmRczFlmslSuUNOgUeb6yRvs0="/>
              <p:cNvSpPr txBox="1"/>
              <p:nvPr/>
            </p:nvSpPr>
            <p:spPr>
              <a:xfrm>
                <a:off x="3505200" y="4318064"/>
                <a:ext cx="2403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𝑂𝐴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ID13 2024 KNTT9 13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318064"/>
                <a:ext cx="2403136" cy="523220"/>
              </a:xfrm>
              <a:prstGeom prst="rect">
                <a:avLst/>
              </a:prstGeom>
              <a:blipFill>
                <a:blip r:embed="rId6"/>
                <a:stretch>
                  <a:fillRect l="-507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2777"/>
            <a:ext cx="2567199" cy="1628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ID13 2024 KNTT9 139+K4lPs7H94VUqPe2XwIsfPRnrXQE//QTEXxb8/8N4CNc6FpgZahzpTjFhMzSA7T/nHJa11DE8Ng2TP3iAmRczFlmslSuUNOgUeb6yRvs0="/>
              <p:cNvSpPr txBox="1"/>
              <p:nvPr/>
            </p:nvSpPr>
            <p:spPr>
              <a:xfrm>
                <a:off x="6519056" y="4360143"/>
                <a:ext cx="2407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𝑂𝐴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ID13 2024 KNTT9 13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056" y="4360143"/>
                <a:ext cx="2407920" cy="523220"/>
              </a:xfrm>
              <a:prstGeom prst="rect">
                <a:avLst/>
              </a:prstGeom>
              <a:blipFill>
                <a:blip r:embed="rId8"/>
                <a:stretch>
                  <a:fillRect l="-506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3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60469"/>
            <a:ext cx="3429000" cy="2242566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13" y="854803"/>
            <a:ext cx="3352800" cy="2945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13 2024 KNTT9 139+K4lPs7H94VUqPe2XwIsfPRnrXQE//QTEXxb8/8N4CNc6FpgZahzpTjFhMzSA7T/nHJa11DE8Ng2TP3iAmRczFlmslSuUNOgUeb6yRvs0="/>
              <p:cNvSpPr txBox="1"/>
              <p:nvPr/>
            </p:nvSpPr>
            <p:spPr>
              <a:xfrm>
                <a:off x="8313" y="1044401"/>
                <a:ext cx="32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𝑶𝑯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13 2024 KNTT9 13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" y="1044401"/>
                <a:ext cx="3200400" cy="461665"/>
              </a:xfrm>
              <a:prstGeom prst="rect">
                <a:avLst/>
              </a:prstGeom>
              <a:blipFill>
                <a:blip r:embed="rId5"/>
                <a:stretch>
                  <a:fillRect l="-285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ID13 2024 KNTT9 139+K4lPs7H94VUqPe2XwIsfPRnrXQE//QTEXxb8/8N4CNc6FpgZahzpTjFhMzSA7T/nHJa11DE8Ng2TP3iAmRczFlmslSuUNOgUeb6yRvs0="/>
              <p:cNvSpPr txBox="1"/>
              <p:nvPr/>
            </p:nvSpPr>
            <p:spPr>
              <a:xfrm>
                <a:off x="152400" y="4257438"/>
                <a:ext cx="8865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 descr="OPL20U25GSXzBJYl68kk8uQGfFKzs7yb1M4KJWUiLk6ZEvGF+qCIPSnY57AbBFCvTWID13 2024 KNTT9 13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57438"/>
                <a:ext cx="8865724" cy="830997"/>
              </a:xfrm>
              <a:prstGeom prst="rect">
                <a:avLst/>
              </a:prstGeom>
              <a:blipFill>
                <a:blip r:embed="rId6"/>
                <a:stretch>
                  <a:fillRect l="-1032" t="-5839" r="-1788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ID13 2024 KNTT9 139+K4lPs7H94VUqPe2XwIsfPRnrXQE//QTEXxb8/8N4CNc6FpgZahzpTjFhMzSA7T/nHJa11DE8Ng2TP3iAmRczFlmslSuUNOgUeb6yRvs0="/>
              <p:cNvSpPr txBox="1"/>
              <p:nvPr/>
            </p:nvSpPr>
            <p:spPr>
              <a:xfrm>
                <a:off x="152400" y="3800796"/>
                <a:ext cx="891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ID13 2024 KNTT9 13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00796"/>
                <a:ext cx="8915400" cy="461665"/>
              </a:xfrm>
              <a:prstGeom prst="rect">
                <a:avLst/>
              </a:prstGeom>
              <a:blipFill>
                <a:blip r:embed="rId7"/>
                <a:stretch>
                  <a:fillRect l="-102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-76200" y="1400"/>
            <a:ext cx="92964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TƯƠNG ĐỐI CỦA ĐƯỜNG THẲNG VÀ ĐƯỜNG TRÒN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6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3950"/>
            <a:ext cx="3957189" cy="2595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ID13 2024 KNTT9 139+K4lPs7H94VUqPe2XwIsfPRnrXQE//QTEXxb8/8N4CNc6FpgZahzpTjFhMzSA7T/nHJa11DE8Ng2TP3iAmRczFlmslSuUNOgUeb6yRvs0="/>
              <p:cNvSpPr txBox="1"/>
              <p:nvPr/>
            </p:nvSpPr>
            <p:spPr>
              <a:xfrm>
                <a:off x="0" y="971550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𝑶𝑯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 descr="OPL20U25GSXzBJYl68kk8uQGfFKzs7yb1M4KJWUiLk6ZEvGF+qCIPSnY57AbBFCvTWID13 2024 KNTT9 13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1550"/>
                <a:ext cx="2514600" cy="461665"/>
              </a:xfrm>
              <a:prstGeom prst="rect">
                <a:avLst/>
              </a:prstGeom>
              <a:blipFill>
                <a:blip r:embed="rId4"/>
                <a:stretch>
                  <a:fillRect l="-36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703547"/>
            <a:ext cx="3581400" cy="2786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13 2024 KNTT9 139+K4lPs7H94VUqPe2XwIsfPRnrXQE//QTEXxb8/8N4CNc6FpgZahzpTjFhMzSA7T/nHJa11DE8Ng2TP3iAmRczFlmslSuUNOgUeb6yRvs0="/>
              <p:cNvSpPr txBox="1"/>
              <p:nvPr/>
            </p:nvSpPr>
            <p:spPr>
              <a:xfrm>
                <a:off x="108758" y="3212823"/>
                <a:ext cx="891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?: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13 2024 KNTT9 13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8" y="3212823"/>
                <a:ext cx="8915400" cy="461665"/>
              </a:xfrm>
              <a:prstGeom prst="rect">
                <a:avLst/>
              </a:prstGeom>
              <a:blipFill>
                <a:blip r:embed="rId6"/>
                <a:stretch>
                  <a:fillRect l="-10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ID13 2024 KNTT9 139+K4lPs7H94VUqPe2XwIsfPRnrXQE//QTEXxb8/8N4CNc6FpgZahzpTjFhMzSA7T/nHJa11DE8Ng2TP3iAmRczFlmslSuUNOgUeb6yRvs0="/>
              <p:cNvSpPr txBox="1"/>
              <p:nvPr/>
            </p:nvSpPr>
            <p:spPr>
              <a:xfrm>
                <a:off x="96489" y="3607466"/>
                <a:ext cx="91059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400" b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ID13 2024 KNTT9 13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9" y="3607466"/>
                <a:ext cx="9105900" cy="1569660"/>
              </a:xfrm>
              <a:prstGeom prst="rect">
                <a:avLst/>
              </a:prstGeom>
              <a:blipFill>
                <a:blip r:embed="rId7"/>
                <a:stretch>
                  <a:fillRect l="-1071" t="-3113" r="-1874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-5542" y="-3445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TƯƠNG ĐỐI CỦA ĐƯỜNG THẲNG VÀ ĐƯỜNG TRÒN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6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1155</Words>
  <Application>Microsoft Office PowerPoint</Application>
  <PresentationFormat>On-screen Show (16:9)</PresentationFormat>
  <Paragraphs>122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Cambria Math</vt:lpstr>
      <vt:lpstr>Tahoma</vt:lpstr>
      <vt:lpstr>Times New Roman</vt:lpstr>
      <vt:lpstr>Tw Cen MT</vt:lpstr>
      <vt:lpstr>Wingdings</vt:lpstr>
      <vt:lpstr>字魂59号-创粗黑</vt:lpstr>
      <vt:lpstr>Custom Design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NMD Store</cp:lastModifiedBy>
  <cp:revision>336</cp:revision>
  <dcterms:created xsi:type="dcterms:W3CDTF">2021-07-22T17:31:00Z</dcterms:created>
  <dcterms:modified xsi:type="dcterms:W3CDTF">2025-03-25T13:19:55Z</dcterms:modified>
</cp:coreProperties>
</file>