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1"/>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285" r:id="rId20"/>
    <p:sldId id="308" r:id="rId21"/>
    <p:sldId id="307" r:id="rId22"/>
    <p:sldId id="309" r:id="rId23"/>
    <p:sldId id="310" r:id="rId24"/>
    <p:sldId id="306" r:id="rId25"/>
    <p:sldId id="304" r:id="rId26"/>
    <p:sldId id="274" r:id="rId27"/>
    <p:sldId id="332" r:id="rId28"/>
    <p:sldId id="261" r:id="rId29"/>
    <p:sldId id="270" r:id="rId30"/>
    <p:sldId id="317" r:id="rId31"/>
    <p:sldId id="318" r:id="rId32"/>
    <p:sldId id="319" r:id="rId33"/>
    <p:sldId id="320" r:id="rId34"/>
    <p:sldId id="321" r:id="rId35"/>
    <p:sldId id="322" r:id="rId36"/>
    <p:sldId id="330" r:id="rId37"/>
    <p:sldId id="323" r:id="rId38"/>
    <p:sldId id="352" r:id="rId39"/>
    <p:sldId id="280" r:id="rId40"/>
    <p:sldId id="271" r:id="rId41"/>
    <p:sldId id="326" r:id="rId42"/>
    <p:sldId id="328" r:id="rId43"/>
    <p:sldId id="327" r:id="rId44"/>
    <p:sldId id="329" r:id="rId45"/>
    <p:sldId id="286" r:id="rId46"/>
    <p:sldId id="347" r:id="rId47"/>
    <p:sldId id="336" r:id="rId48"/>
    <p:sldId id="339" r:id="rId49"/>
    <p:sldId id="348" r:id="rId50"/>
    <p:sldId id="349" r:id="rId51"/>
    <p:sldId id="353" r:id="rId52"/>
    <p:sldId id="346" r:id="rId53"/>
    <p:sldId id="337" r:id="rId54"/>
    <p:sldId id="283" r:id="rId55"/>
    <p:sldId id="288" r:id="rId56"/>
    <p:sldId id="350" r:id="rId57"/>
    <p:sldId id="351" r:id="rId58"/>
    <p:sldId id="284" r:id="rId59"/>
    <p:sldId id="287" r:id="rId60"/>
  </p:sldIdLst>
  <p:sldSz cx="9144000" cy="5143500" type="screen16x9"/>
  <p:notesSz cx="6858000" cy="9144000"/>
  <p:embeddedFontLst>
    <p:embeddedFont>
      <p:font typeface="Comfortaa" panose="020B0604020202020204" charset="0"/>
      <p:regular r:id="rId62"/>
      <p:bold r:id="rId63"/>
    </p:embeddedFont>
    <p:embeddedFont>
      <p:font typeface="Comfortaa Light" panose="020B0604020202020204" charset="0"/>
      <p:regular r:id="rId64"/>
      <p:bold r:id="rId65"/>
    </p:embeddedFont>
    <p:embeddedFont>
      <p:font typeface="Comfortaa Medium" panose="020B0604020202020204" charset="0"/>
      <p:regular r:id="rId66"/>
      <p:bold r:id="rId67"/>
    </p:embeddedFont>
    <p:embeddedFont>
      <p:font typeface="Comfortaa SemiBold" panose="020B0604020202020204" charset="0"/>
      <p:regular r:id="rId68"/>
      <p:bold r:id="rId69"/>
    </p:embeddedFont>
    <p:embeddedFont>
      <p:font typeface="Mali" panose="020B0604020202020204" charset="-34"/>
      <p:regular r:id="rId70"/>
      <p:bold r:id="rId71"/>
      <p:italic r:id="rId72"/>
      <p:boldItalic r:id="rId73"/>
    </p:embeddedFont>
    <p:embeddedFont>
      <p:font typeface="Mali Medium" panose="020B0604020202020204" charset="-34"/>
      <p:regular r:id="rId74"/>
      <p:bold r:id="rId75"/>
      <p:italic r:id="rId76"/>
      <p:boldItalic r:id="rId77"/>
    </p:embeddedFont>
    <p:embeddedFont>
      <p:font typeface="Mali SemiBold" panose="020B0604020202020204" charset="-34"/>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874" y="58"/>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61" Type="http://schemas.openxmlformats.org/officeDocument/2006/relationships/notesMaster" Target="notesMasters/notesMaster1.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47.xml"/><Relationship Id="rId7" Type="http://schemas.openxmlformats.org/officeDocument/2006/relationships/slide" Target="slide50.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slide" Target="slide48.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53.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6.xml"/><Relationship Id="rId1" Type="http://schemas.openxmlformats.org/officeDocument/2006/relationships/slideLayout" Target="../slideLayouts/slideLayout14.xml"/><Relationship Id="rId4" Type="http://schemas.openxmlformats.org/officeDocument/2006/relationships/image" Target="../media/image30.sv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378899" y="1950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u="sng" dirty="0">
                <a:solidFill>
                  <a:srgbClr val="263E68"/>
                </a:solidFill>
                <a:latin typeface="Times New Roman" panose="02020603050405020304" pitchFamily="18" charset="0"/>
                <a:cs typeface="Times New Roman" panose="02020603050405020304" pitchFamily="18" charset="0"/>
              </a:rPr>
              <a:t>Mô hình nguyên tử của </a:t>
            </a:r>
            <a:r>
              <a:rPr lang="vi-VN" sz="3200" b="1" u="sng" dirty="0">
                <a:solidFill>
                  <a:srgbClr val="263E68"/>
                </a:solidFill>
                <a:latin typeface="Times New Roman" panose="02020603050405020304" pitchFamily="18" charset="0"/>
                <a:cs typeface="Times New Roman" panose="02020603050405020304" pitchFamily="18" charset="0"/>
              </a:rPr>
              <a:t>Rơ-dơ-pho</a:t>
            </a:r>
            <a:r>
              <a:rPr lang="vi-VN" sz="3200" u="sng" dirty="0">
                <a:solidFill>
                  <a:srgbClr val="263E68"/>
                </a:solidFill>
                <a:latin typeface="Times New Roman" panose="02020603050405020304" pitchFamily="18" charset="0"/>
                <a:cs typeface="Times New Roman" panose="02020603050405020304" pitchFamily="18" charset="0"/>
              </a:rPr>
              <a:t> </a:t>
            </a:r>
            <a:endParaRPr lang="en-US" sz="3200" u="sng"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8765650"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vi-VN" sz="3200" b="1" dirty="0">
                <a:solidFill>
                  <a:srgbClr val="263E68"/>
                </a:solidFill>
                <a:latin typeface="Times New Roman" panose="02020603050405020304" pitchFamily="18" charset="0"/>
                <a:cs typeface="Times New Roman" panose="02020603050405020304" pitchFamily="18" charset="0"/>
              </a:rPr>
              <a:t>Rơ-dơ-pho</a:t>
            </a:r>
            <a:r>
              <a:rPr lang="vi-VN" sz="3200" dirty="0">
                <a:solidFill>
                  <a:srgbClr val="263E68"/>
                </a:solidFill>
                <a:latin typeface="Times New Roman" panose="02020603050405020304" pitchFamily="18" charset="0"/>
                <a:cs typeface="Times New Roman" panose="02020603050405020304" pitchFamily="18" charset="0"/>
              </a:rPr>
              <a:t>: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u="sng" dirty="0">
                <a:solidFill>
                  <a:srgbClr val="263E68"/>
                </a:solidFill>
                <a:latin typeface="Times New Roman" panose="02020603050405020304" pitchFamily="18" charset="0"/>
                <a:cs typeface="Times New Roman" panose="02020603050405020304" pitchFamily="18" charset="0"/>
              </a:rPr>
              <a:t>Mô hình nguyên tử của </a:t>
            </a:r>
            <a:r>
              <a:rPr lang="en-US" sz="3200" b="1" u="sng" dirty="0">
                <a:solidFill>
                  <a:srgbClr val="263E68"/>
                </a:solidFill>
                <a:latin typeface="Times New Roman" panose="02020603050405020304" pitchFamily="18" charset="0"/>
                <a:cs typeface="Times New Roman" panose="02020603050405020304" pitchFamily="18" charset="0"/>
              </a:rPr>
              <a:t>Bo</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71226" y="681086"/>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675116"/>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Oval 109">
            <a:extLst>
              <a:ext uri="{FF2B5EF4-FFF2-40B4-BE49-F238E27FC236}">
                <a16:creationId xmlns:a16="http://schemas.microsoft.com/office/drawing/2014/main" id="{572B8CDE-507B-45CC-A737-26FA7ECA2A24}"/>
              </a:ext>
            </a:extLst>
          </p:cNvPr>
          <p:cNvSpPr/>
          <p:nvPr/>
        </p:nvSpPr>
        <p:spPr>
          <a:xfrm>
            <a:off x="986839" y="934199"/>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1591426"/>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12062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152253"/>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1809480"/>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33867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926153"/>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261996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7502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196648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196648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19908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412504" y="3084766"/>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7479337" y="2521463"/>
            <a:ext cx="1778872"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346180" y="117438"/>
            <a:ext cx="7750767" cy="461665"/>
          </a:xfrm>
          <a:prstGeom prst="rect">
            <a:avLst/>
          </a:prstGeom>
          <a:noFill/>
        </p:spPr>
        <p:txBody>
          <a:bodyPr wrap="square" rtlCol="0">
            <a:spAutoFit/>
          </a:bodyPr>
          <a:lstStyle/>
          <a:p>
            <a:pPr algn="l"/>
            <a:r>
              <a:rPr lang="en-US" sz="2400" b="1" dirty="0" err="1">
                <a:solidFill>
                  <a:srgbClr val="263E68"/>
                </a:solidFill>
                <a:latin typeface="Times New Roman" panose="02020603050405020304" pitchFamily="18" charset="0"/>
                <a:cs typeface="Times New Roman" panose="02020603050405020304" pitchFamily="18" charset="0"/>
              </a:rPr>
              <a:t>Mô</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tả</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cấu</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tạo</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nguyên</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tử</a:t>
            </a:r>
            <a:r>
              <a:rPr lang="en-US" sz="2400" b="1" dirty="0">
                <a:solidFill>
                  <a:srgbClr val="263E68"/>
                </a:solidFill>
                <a:latin typeface="Times New Roman" panose="02020603050405020304" pitchFamily="18" charset="0"/>
                <a:cs typeface="Times New Roman" panose="02020603050405020304" pitchFamily="18" charset="0"/>
              </a:rPr>
              <a:t> hydrogen </a:t>
            </a:r>
            <a:r>
              <a:rPr lang="en-US" sz="2400" b="1" dirty="0" err="1">
                <a:solidFill>
                  <a:srgbClr val="263E68"/>
                </a:solidFill>
                <a:latin typeface="Times New Roman" panose="02020603050405020304" pitchFamily="18" charset="0"/>
                <a:cs typeface="Times New Roman" panose="02020603050405020304" pitchFamily="18" charset="0"/>
              </a:rPr>
              <a:t>và</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nguyên</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tử</a:t>
            </a:r>
            <a:r>
              <a:rPr lang="en-US" sz="2400" b="1"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3302AE72-3DEA-4563-98C9-BEAC25ED2A03}"/>
              </a:ext>
            </a:extLst>
          </p:cNvPr>
          <p:cNvSpPr txBox="1"/>
          <p:nvPr/>
        </p:nvSpPr>
        <p:spPr>
          <a:xfrm>
            <a:off x="186252" y="3658115"/>
            <a:ext cx="3803854" cy="1015663"/>
          </a:xfrm>
          <a:prstGeom prst="rect">
            <a:avLst/>
          </a:prstGeom>
          <a:noFill/>
        </p:spPr>
        <p:txBody>
          <a:bodyPr wrap="square" rtlCol="0">
            <a:spAutoFit/>
          </a:bodyPr>
          <a:lstStyle/>
          <a:p>
            <a:pPr algn="l"/>
            <a:r>
              <a:rPr lang="en-US" sz="2000" dirty="0" err="1">
                <a:solidFill>
                  <a:srgbClr val="263E68"/>
                </a:solidFill>
                <a:latin typeface="Times New Roman" panose="02020603050405020304" pitchFamily="18" charset="0"/>
                <a:cs typeface="Times New Roman" panose="02020603050405020304" pitchFamily="18" charset="0"/>
              </a:rPr>
              <a:t>Nguyên</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tử</a:t>
            </a:r>
            <a:r>
              <a:rPr lang="en-US" sz="2000" dirty="0">
                <a:solidFill>
                  <a:srgbClr val="263E68"/>
                </a:solidFill>
                <a:latin typeface="Times New Roman" panose="02020603050405020304" pitchFamily="18" charset="0"/>
                <a:cs typeface="Times New Roman" panose="02020603050405020304" pitchFamily="18" charset="0"/>
              </a:rPr>
              <a:t> hydrogen </a:t>
            </a:r>
            <a:r>
              <a:rPr lang="en-US" sz="2000" dirty="0" err="1">
                <a:solidFill>
                  <a:srgbClr val="263E68"/>
                </a:solidFill>
                <a:latin typeface="Times New Roman" panose="02020603050405020304" pitchFamily="18" charset="0"/>
                <a:cs typeface="Times New Roman" panose="02020603050405020304" pitchFamily="18" charset="0"/>
              </a:rPr>
              <a:t>gồm</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hạt</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nhân</a:t>
            </a:r>
            <a:r>
              <a:rPr lang="en-US" sz="2000" dirty="0">
                <a:solidFill>
                  <a:srgbClr val="263E68"/>
                </a:solidFill>
                <a:latin typeface="Times New Roman" panose="02020603050405020304" pitchFamily="18" charset="0"/>
                <a:cs typeface="Times New Roman" panose="02020603050405020304" pitchFamily="18" charset="0"/>
              </a:rPr>
              <a:t> ở </a:t>
            </a:r>
            <a:r>
              <a:rPr lang="en-US" sz="2000" dirty="0" err="1">
                <a:solidFill>
                  <a:srgbClr val="263E68"/>
                </a:solidFill>
                <a:latin typeface="Times New Roman" panose="02020603050405020304" pitchFamily="18" charset="0"/>
                <a:cs typeface="Times New Roman" panose="02020603050405020304" pitchFamily="18" charset="0"/>
              </a:rPr>
              <a:t>tâm</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nguyên</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tử</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và</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một</a:t>
            </a:r>
            <a:r>
              <a:rPr lang="en-US" sz="2000" dirty="0">
                <a:solidFill>
                  <a:srgbClr val="263E68"/>
                </a:solidFill>
                <a:latin typeface="Times New Roman" panose="02020603050405020304" pitchFamily="18" charset="0"/>
                <a:cs typeface="Times New Roman" panose="02020603050405020304" pitchFamily="18" charset="0"/>
              </a:rPr>
              <a:t> electron ở </a:t>
            </a:r>
            <a:r>
              <a:rPr lang="en-US" sz="2000" dirty="0" err="1">
                <a:solidFill>
                  <a:srgbClr val="263E68"/>
                </a:solidFill>
                <a:latin typeface="Times New Roman" panose="02020603050405020304" pitchFamily="18" charset="0"/>
                <a:cs typeface="Times New Roman" panose="02020603050405020304" pitchFamily="18" charset="0"/>
              </a:rPr>
              <a:t>lớp</a:t>
            </a:r>
            <a:r>
              <a:rPr lang="en-US" sz="2000" dirty="0">
                <a:solidFill>
                  <a:srgbClr val="263E68"/>
                </a:solidFill>
                <a:latin typeface="Times New Roman" panose="02020603050405020304" pitchFamily="18" charset="0"/>
                <a:cs typeface="Times New Roman" panose="02020603050405020304" pitchFamily="18" charset="0"/>
              </a:rPr>
              <a:t> electron </a:t>
            </a:r>
            <a:r>
              <a:rPr lang="en-US" sz="2000" dirty="0" err="1">
                <a:solidFill>
                  <a:srgbClr val="263E68"/>
                </a:solidFill>
                <a:latin typeface="Times New Roman" panose="02020603050405020304" pitchFamily="18" charset="0"/>
                <a:cs typeface="Times New Roman" panose="02020603050405020304" pitchFamily="18" charset="0"/>
              </a:rPr>
              <a:t>thứ</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nhất</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của</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nguyên</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tử</a:t>
            </a:r>
            <a:endParaRPr lang="en-US" sz="2000" dirty="0">
              <a:solidFill>
                <a:srgbClr val="263E68"/>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B778E42-5DEC-4DFC-ADF1-F7970AC89220}"/>
              </a:ext>
            </a:extLst>
          </p:cNvPr>
          <p:cNvSpPr txBox="1"/>
          <p:nvPr/>
        </p:nvSpPr>
        <p:spPr>
          <a:xfrm>
            <a:off x="4923885" y="3676122"/>
            <a:ext cx="4123673" cy="1323439"/>
          </a:xfrm>
          <a:prstGeom prst="rect">
            <a:avLst/>
          </a:prstGeom>
          <a:noFill/>
        </p:spPr>
        <p:txBody>
          <a:bodyPr wrap="square" rtlCol="0">
            <a:spAutoFit/>
          </a:bodyPr>
          <a:lstStyle/>
          <a:p>
            <a:pPr algn="l"/>
            <a:r>
              <a:rPr lang="en-US" sz="2000" dirty="0" err="1">
                <a:solidFill>
                  <a:srgbClr val="263E68"/>
                </a:solidFill>
                <a:latin typeface="Times New Roman" panose="02020603050405020304" pitchFamily="18" charset="0"/>
                <a:cs typeface="Times New Roman" panose="02020603050405020304" pitchFamily="18" charset="0"/>
              </a:rPr>
              <a:t>Nguyên</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tử</a:t>
            </a:r>
            <a:r>
              <a:rPr lang="en-US" sz="2000" dirty="0">
                <a:solidFill>
                  <a:srgbClr val="263E68"/>
                </a:solidFill>
                <a:latin typeface="Times New Roman" panose="02020603050405020304" pitchFamily="18" charset="0"/>
                <a:cs typeface="Times New Roman" panose="02020603050405020304" pitchFamily="18" charset="0"/>
              </a:rPr>
              <a:t> carbon </a:t>
            </a:r>
            <a:r>
              <a:rPr lang="en-US" sz="2000" dirty="0" err="1">
                <a:solidFill>
                  <a:srgbClr val="263E68"/>
                </a:solidFill>
                <a:latin typeface="Times New Roman" panose="02020603050405020304" pitchFamily="18" charset="0"/>
                <a:cs typeface="Times New Roman" panose="02020603050405020304" pitchFamily="18" charset="0"/>
              </a:rPr>
              <a:t>có</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hạt</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nhân</a:t>
            </a:r>
            <a:r>
              <a:rPr lang="en-US" sz="2000" dirty="0">
                <a:solidFill>
                  <a:srgbClr val="263E68"/>
                </a:solidFill>
                <a:latin typeface="Times New Roman" panose="02020603050405020304" pitchFamily="18" charset="0"/>
                <a:cs typeface="Times New Roman" panose="02020603050405020304" pitchFamily="18" charset="0"/>
              </a:rPr>
              <a:t> ở </a:t>
            </a:r>
            <a:r>
              <a:rPr lang="en-US" sz="2000" dirty="0" err="1">
                <a:solidFill>
                  <a:srgbClr val="263E68"/>
                </a:solidFill>
                <a:latin typeface="Times New Roman" panose="02020603050405020304" pitchFamily="18" charset="0"/>
                <a:cs typeface="Times New Roman" panose="02020603050405020304" pitchFamily="18" charset="0"/>
              </a:rPr>
              <a:t>tâm</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nguyên</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tử</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và</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hai</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lớp</a:t>
            </a:r>
            <a:r>
              <a:rPr lang="en-US" sz="2000" dirty="0">
                <a:solidFill>
                  <a:srgbClr val="263E68"/>
                </a:solidFill>
                <a:latin typeface="Times New Roman" panose="02020603050405020304" pitchFamily="18" charset="0"/>
                <a:cs typeface="Times New Roman" panose="02020603050405020304" pitchFamily="18" charset="0"/>
              </a:rPr>
              <a:t> electron: </a:t>
            </a:r>
            <a:r>
              <a:rPr lang="en-US" sz="2000" dirty="0" err="1">
                <a:solidFill>
                  <a:srgbClr val="263E68"/>
                </a:solidFill>
                <a:latin typeface="Times New Roman" panose="02020603050405020304" pitchFamily="18" charset="0"/>
                <a:cs typeface="Times New Roman" panose="02020603050405020304" pitchFamily="18" charset="0"/>
              </a:rPr>
              <a:t>lớp</a:t>
            </a:r>
            <a:r>
              <a:rPr lang="en-US" sz="2000" dirty="0">
                <a:solidFill>
                  <a:srgbClr val="263E68"/>
                </a:solidFill>
                <a:latin typeface="Times New Roman" panose="02020603050405020304" pitchFamily="18" charset="0"/>
                <a:cs typeface="Times New Roman" panose="02020603050405020304" pitchFamily="18" charset="0"/>
              </a:rPr>
              <a:t> electron </a:t>
            </a:r>
            <a:r>
              <a:rPr lang="en-US" sz="2000" dirty="0" err="1">
                <a:solidFill>
                  <a:srgbClr val="263E68"/>
                </a:solidFill>
                <a:latin typeface="Times New Roman" panose="02020603050405020304" pitchFamily="18" charset="0"/>
                <a:cs typeface="Times New Roman" panose="02020603050405020304" pitchFamily="18" charset="0"/>
              </a:rPr>
              <a:t>thứ</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nhất</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có</a:t>
            </a:r>
            <a:r>
              <a:rPr lang="en-US" sz="2000" dirty="0">
                <a:solidFill>
                  <a:srgbClr val="263E68"/>
                </a:solidFill>
                <a:latin typeface="Times New Roman" panose="02020603050405020304" pitchFamily="18" charset="0"/>
                <a:cs typeface="Times New Roman" panose="02020603050405020304" pitchFamily="18" charset="0"/>
              </a:rPr>
              <a:t> 2 electron </a:t>
            </a:r>
            <a:r>
              <a:rPr lang="en-US" sz="2000" dirty="0" err="1">
                <a:solidFill>
                  <a:srgbClr val="263E68"/>
                </a:solidFill>
                <a:latin typeface="Times New Roman" panose="02020603050405020304" pitchFamily="18" charset="0"/>
                <a:cs typeface="Times New Roman" panose="02020603050405020304" pitchFamily="18" charset="0"/>
              </a:rPr>
              <a:t>và</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lớp</a:t>
            </a:r>
            <a:r>
              <a:rPr lang="en-US" sz="2000" dirty="0">
                <a:solidFill>
                  <a:srgbClr val="263E68"/>
                </a:solidFill>
                <a:latin typeface="Times New Roman" panose="02020603050405020304" pitchFamily="18" charset="0"/>
                <a:cs typeface="Times New Roman" panose="02020603050405020304" pitchFamily="18" charset="0"/>
              </a:rPr>
              <a:t> electron </a:t>
            </a:r>
            <a:r>
              <a:rPr lang="en-US" sz="2000" dirty="0" err="1">
                <a:solidFill>
                  <a:srgbClr val="263E68"/>
                </a:solidFill>
                <a:latin typeface="Times New Roman" panose="02020603050405020304" pitchFamily="18" charset="0"/>
                <a:cs typeface="Times New Roman" panose="02020603050405020304" pitchFamily="18" charset="0"/>
              </a:rPr>
              <a:t>thứ</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hai</a:t>
            </a:r>
            <a:r>
              <a:rPr lang="en-US" sz="2000" dirty="0">
                <a:solidFill>
                  <a:srgbClr val="263E68"/>
                </a:solidFill>
                <a:latin typeface="Times New Roman" panose="02020603050405020304" pitchFamily="18" charset="0"/>
                <a:cs typeface="Times New Roman" panose="02020603050405020304" pitchFamily="18" charset="0"/>
              </a:rPr>
              <a:t> </a:t>
            </a:r>
            <a:r>
              <a:rPr lang="en-US" sz="2000" dirty="0" err="1">
                <a:solidFill>
                  <a:srgbClr val="263E68"/>
                </a:solidFill>
                <a:latin typeface="Times New Roman" panose="02020603050405020304" pitchFamily="18" charset="0"/>
                <a:cs typeface="Times New Roman" panose="02020603050405020304" pitchFamily="18" charset="0"/>
              </a:rPr>
              <a:t>có</a:t>
            </a:r>
            <a:r>
              <a:rPr lang="en-US" sz="20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24925"/>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
        <p:nvSpPr>
          <p:cNvPr id="39" name="TextBox 38">
            <a:extLst>
              <a:ext uri="{FF2B5EF4-FFF2-40B4-BE49-F238E27FC236}">
                <a16:creationId xmlns:a16="http://schemas.microsoft.com/office/drawing/2014/main" id="{92D28D22-DDCC-444A-B8B2-B631E057C645}"/>
              </a:ext>
            </a:extLst>
          </p:cNvPr>
          <p:cNvSpPr txBox="1"/>
          <p:nvPr/>
        </p:nvSpPr>
        <p:spPr>
          <a:xfrm>
            <a:off x="2833098" y="562514"/>
            <a:ext cx="2639447" cy="523220"/>
          </a:xfrm>
          <a:prstGeom prst="rect">
            <a:avLst/>
          </a:prstGeom>
          <a:noFill/>
        </p:spPr>
        <p:txBody>
          <a:bodyPr wrap="square" rtlCol="0">
            <a:spAutoFit/>
          </a:bodyPr>
          <a:lstStyle/>
          <a:p>
            <a:pPr algn="l"/>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theo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nhóm</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4691" y="4719"/>
            <a:ext cx="6321265" cy="954107"/>
          </a:xfrm>
          <a:prstGeom prst="rect">
            <a:avLst/>
          </a:prstGeom>
          <a:noFill/>
        </p:spPr>
        <p:txBody>
          <a:bodyPr wrap="square" rtlCol="0">
            <a:spAutoFit/>
          </a:bodyPr>
          <a:lstStyle/>
          <a:p>
            <a:pPr algn="l"/>
            <a:r>
              <a:rPr lang="en-US" sz="2800" b="1" dirty="0" err="1">
                <a:solidFill>
                  <a:srgbClr val="263E68"/>
                </a:solidFill>
                <a:latin typeface="Times New Roman" panose="02020603050405020304" pitchFamily="18" charset="0"/>
                <a:cs typeface="Times New Roman" panose="02020603050405020304" pitchFamily="18" charset="0"/>
              </a:rPr>
              <a:t>Kích</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thước</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của</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nguyên</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tử</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chỉ</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khoảng</a:t>
            </a:r>
            <a:r>
              <a:rPr lang="en-US" sz="2800" b="1" dirty="0">
                <a:solidFill>
                  <a:srgbClr val="263E68"/>
                </a:solidFill>
                <a:latin typeface="Times New Roman" panose="02020603050405020304" pitchFamily="18" charset="0"/>
                <a:cs typeface="Times New Roman" panose="02020603050405020304" pitchFamily="18" charset="0"/>
              </a:rPr>
              <a:t> 1/10 </a:t>
            </a:r>
            <a:r>
              <a:rPr lang="en-US" sz="2800" b="1" dirty="0" err="1">
                <a:solidFill>
                  <a:srgbClr val="263E68"/>
                </a:solidFill>
                <a:latin typeface="Times New Roman" panose="02020603050405020304" pitchFamily="18" charset="0"/>
                <a:cs typeface="Times New Roman" panose="02020603050405020304" pitchFamily="18" charset="0"/>
              </a:rPr>
              <a:t>tỉ</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mét</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nhóm</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nhóm</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53228" y="1298678"/>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1472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Cấu</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tạo</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nguyên</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tử</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0180" y="591237"/>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47280"/>
            <a:ext cx="0" cy="373432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CE14DC-1286-4284-90D7-6AC446E45DC8}"/>
              </a:ext>
            </a:extLst>
          </p:cNvPr>
          <p:cNvSpPr txBox="1"/>
          <p:nvPr/>
        </p:nvSpPr>
        <p:spPr>
          <a:xfrm>
            <a:off x="290180" y="1028467"/>
            <a:ext cx="8630184" cy="4031873"/>
          </a:xfrm>
          <a:prstGeom prst="rect">
            <a:avLst/>
          </a:prstGeom>
          <a:noFill/>
        </p:spPr>
        <p:txBody>
          <a:bodyPr wrap="square" rtlCol="0">
            <a:spAutoFit/>
          </a:bodyPr>
          <a:lstStyle/>
          <a:p>
            <a:pPr marL="457200" indent="-457200" algn="l">
              <a:buFontTx/>
              <a:buChar char="-"/>
            </a:pPr>
            <a:r>
              <a:rPr lang="vi-VN" sz="3200" dirty="0">
                <a:solidFill>
                  <a:srgbClr val="263E68"/>
                </a:solidFill>
                <a:latin typeface="Times New Roman" panose="02020603050405020304" pitchFamily="18" charset="0"/>
                <a:cs typeface="Times New Roman" panose="02020603050405020304" pitchFamily="18" charset="0"/>
              </a:rPr>
              <a:t>Hạt nhân gồm 2 loại:</a:t>
            </a:r>
          </a:p>
          <a:p>
            <a:pPr algn="l"/>
            <a:r>
              <a:rPr lang="vi-VN" sz="3200" dirty="0">
                <a:solidFill>
                  <a:srgbClr val="263E68"/>
                </a:solidFill>
                <a:latin typeface="Times New Roman" panose="02020603050405020304" pitchFamily="18" charset="0"/>
                <a:cs typeface="Times New Roman" panose="02020603050405020304" pitchFamily="18" charset="0"/>
              </a:rPr>
              <a:t>+ hạt là proton(p) mang điện tích dương </a:t>
            </a:r>
          </a:p>
          <a:p>
            <a:pPr algn="l"/>
            <a:r>
              <a:rPr lang="vi-VN" sz="3200" dirty="0">
                <a:solidFill>
                  <a:srgbClr val="263E68"/>
                </a:solidFill>
                <a:latin typeface="Times New Roman" panose="02020603050405020304" pitchFamily="18" charset="0"/>
                <a:cs typeface="Times New Roman" panose="02020603050405020304" pitchFamily="18" charset="0"/>
              </a:rPr>
              <a:t>+ hạt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marL="457200" indent="-457200" algn="l">
              <a:buFontTx/>
              <a:buChar char="-"/>
            </a:pPr>
            <a:r>
              <a:rPr lang="vi-VN" sz="3200" dirty="0">
                <a:solidFill>
                  <a:srgbClr val="263E68"/>
                </a:solidFill>
                <a:latin typeface="Times New Roman" panose="02020603050405020304" pitchFamily="18" charset="0"/>
                <a:cs typeface="Times New Roman" panose="02020603050405020304" pitchFamily="18" charset="0"/>
              </a:rPr>
              <a:t>Mỗi hạt </a:t>
            </a:r>
            <a:r>
              <a:rPr lang="vi-VN" sz="3200" b="1" dirty="0">
                <a:solidFill>
                  <a:srgbClr val="263E68"/>
                </a:solidFill>
                <a:latin typeface="Times New Roman" panose="02020603050405020304" pitchFamily="18" charset="0"/>
                <a:cs typeface="Times New Roman" panose="02020603050405020304" pitchFamily="18" charset="0"/>
              </a:rPr>
              <a:t>proton</a:t>
            </a:r>
            <a:r>
              <a:rPr lang="vi-VN" sz="3200" dirty="0">
                <a:solidFill>
                  <a:srgbClr val="263E68"/>
                </a:solidFill>
                <a:latin typeface="Times New Roman" panose="02020603050405020304" pitchFamily="18" charset="0"/>
                <a:cs typeface="Times New Roman" panose="02020603050405020304" pitchFamily="18" charset="0"/>
              </a:rPr>
              <a:t> mang 1 đơn vị điện tích dương, kí hiệu +1. </a:t>
            </a:r>
          </a:p>
          <a:p>
            <a:pPr marL="457200" indent="-457200" algn="l">
              <a:buFontTx/>
              <a:buChar char="-"/>
            </a:pPr>
            <a:r>
              <a:rPr lang="vi-VN" sz="3200" dirty="0">
                <a:solidFill>
                  <a:srgbClr val="263E68"/>
                </a:solidFill>
                <a:latin typeface="Times New Roman" panose="02020603050405020304" pitchFamily="18" charset="0"/>
                <a:cs typeface="Times New Roman" panose="02020603050405020304" pitchFamily="18" charset="0"/>
              </a:rPr>
              <a:t>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a:t>
            </a:r>
          </a:p>
          <a:p>
            <a:pPr algn="l"/>
            <a:r>
              <a:rPr lang="vi-VN" sz="3200" dirty="0">
                <a:solidFill>
                  <a:srgbClr val="263E68"/>
                </a:solidFill>
                <a:latin typeface="Times New Roman" panose="02020603050405020304" pitchFamily="18" charset="0"/>
                <a:cs typeface="Times New Roman" panose="02020603050405020304" pitchFamily="18" charset="0"/>
              </a:rPr>
              <a:t>        hạt </a:t>
            </a:r>
            <a:r>
              <a:rPr lang="vi-VN" sz="3200" b="1" dirty="0">
                <a:solidFill>
                  <a:srgbClr val="263E68"/>
                </a:solidFill>
                <a:latin typeface="Times New Roman" panose="02020603050405020304" pitchFamily="18" charset="0"/>
                <a:cs typeface="Times New Roman" panose="02020603050405020304" pitchFamily="18" charset="0"/>
              </a:rPr>
              <a:t>proton</a:t>
            </a:r>
            <a:r>
              <a:rPr lang="vi-VN"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19082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172282" y="174970"/>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20109" y="73607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72282" y="467358"/>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CE14DC-1286-4284-90D7-6AC446E45DC8}"/>
              </a:ext>
            </a:extLst>
          </p:cNvPr>
          <p:cNvSpPr txBox="1"/>
          <p:nvPr/>
        </p:nvSpPr>
        <p:spPr>
          <a:xfrm>
            <a:off x="172282" y="1429940"/>
            <a:ext cx="8900501" cy="2862322"/>
          </a:xfrm>
          <a:prstGeom prst="rect">
            <a:avLst/>
          </a:prstGeom>
          <a:noFill/>
        </p:spPr>
        <p:txBody>
          <a:bodyPr wrap="square" rtlCol="0">
            <a:spAutoFit/>
          </a:bodyPr>
          <a:lstStyle/>
          <a:p>
            <a:pPr marL="457200" indent="-457200" algn="l">
              <a:buFontTx/>
              <a:buChar char="-"/>
            </a:pPr>
            <a:r>
              <a:rPr lang="vi-VN" sz="3000" dirty="0">
                <a:solidFill>
                  <a:srgbClr val="263E68"/>
                </a:solidFill>
                <a:latin typeface="Times New Roman" panose="02020603050405020304" pitchFamily="18" charset="0"/>
                <a:cs typeface="Times New Roman" panose="02020603050405020304" pitchFamily="18" charset="0"/>
              </a:rPr>
              <a:t>Vỏ nguyên tử được tạo nên bởi các electron (e) </a:t>
            </a:r>
          </a:p>
          <a:p>
            <a:pPr marL="457200" indent="-457200" algn="l">
              <a:buFontTx/>
              <a:buChar char="-"/>
            </a:pPr>
            <a:r>
              <a:rPr lang="vi-VN" sz="3000" dirty="0">
                <a:solidFill>
                  <a:srgbClr val="263E68"/>
                </a:solidFill>
                <a:latin typeface="Times New Roman" panose="02020603050405020304" pitchFamily="18" charset="0"/>
                <a:cs typeface="Times New Roman" panose="02020603050405020304" pitchFamily="18" charset="0"/>
              </a:rPr>
              <a:t>Mỗi </a:t>
            </a:r>
            <a:r>
              <a:rPr lang="vi-VN" sz="3000" b="1" dirty="0">
                <a:solidFill>
                  <a:srgbClr val="263E68"/>
                </a:solidFill>
                <a:latin typeface="Times New Roman" panose="02020603050405020304" pitchFamily="18" charset="0"/>
                <a:cs typeface="Times New Roman" panose="02020603050405020304" pitchFamily="18" charset="0"/>
              </a:rPr>
              <a:t>e</a:t>
            </a:r>
            <a:r>
              <a:rPr lang="vi-VN" sz="3000" dirty="0">
                <a:solidFill>
                  <a:srgbClr val="263E68"/>
                </a:solidFill>
                <a:latin typeface="Times New Roman" panose="02020603050405020304" pitchFamily="18" charset="0"/>
                <a:cs typeface="Times New Roman" panose="02020603050405020304" pitchFamily="18" charset="0"/>
              </a:rPr>
              <a:t>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a:t>
            </a:r>
            <a:r>
              <a:rPr lang="vi-VN" sz="3000" b="1" dirty="0">
                <a:solidFill>
                  <a:srgbClr val="263E68"/>
                </a:solidFill>
                <a:latin typeface="Times New Roman" panose="02020603050405020304" pitchFamily="18" charset="0"/>
                <a:cs typeface="Times New Roman" panose="02020603050405020304" pitchFamily="18" charset="0"/>
              </a:rPr>
              <a:t>e</a:t>
            </a:r>
            <a:r>
              <a:rPr lang="vi-VN" sz="3000" dirty="0">
                <a:solidFill>
                  <a:srgbClr val="263E68"/>
                </a:solidFill>
                <a:latin typeface="Times New Roman" panose="02020603050405020304" pitchFamily="18" charset="0"/>
                <a:cs typeface="Times New Roman" panose="02020603050405020304" pitchFamily="18" charset="0"/>
              </a:rPr>
              <a:t>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a:t>
            </a:r>
            <a:r>
              <a:rPr lang="vi-VN" sz="3000" b="1" u="sng" dirty="0">
                <a:solidFill>
                  <a:srgbClr val="263E68"/>
                </a:solidFill>
                <a:latin typeface="Times New Roman" panose="02020603050405020304" pitchFamily="18" charset="0"/>
                <a:cs typeface="Times New Roman" panose="02020603050405020304" pitchFamily="18" charset="0"/>
              </a:rPr>
              <a:t>e</a:t>
            </a:r>
            <a:r>
              <a:rPr lang="vi-VN" sz="3000" u="sng" dirty="0">
                <a:solidFill>
                  <a:srgbClr val="263E68"/>
                </a:solidFill>
                <a:latin typeface="Times New Roman" panose="02020603050405020304" pitchFamily="18" charset="0"/>
                <a:cs typeface="Times New Roman" panose="02020603050405020304" pitchFamily="18" charset="0"/>
              </a:rPr>
              <a:t> lớp ngoài cùng quyết định tính chất hóa học </a:t>
            </a:r>
            <a:r>
              <a:rPr lang="vi-VN" sz="3000" dirty="0">
                <a:solidFill>
                  <a:srgbClr val="263E68"/>
                </a:solidFill>
                <a:latin typeface="Times New Roman" panose="02020603050405020304" pitchFamily="18" charset="0"/>
                <a:cs typeface="Times New Roman" panose="02020603050405020304" pitchFamily="18" charset="0"/>
              </a:rPr>
              <a:t>của chất.</a:t>
            </a:r>
          </a:p>
        </p:txBody>
      </p:sp>
    </p:spTree>
    <p:extLst>
      <p:ext uri="{BB962C8B-B14F-4D97-AF65-F5344CB8AC3E}">
        <p14:creationId xmlns:p14="http://schemas.microsoft.com/office/powerpoint/2010/main" val="77291242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0930791"/>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b="0" i="0" u="none" strike="noStrike" cap="none" dirty="0">
                          <a:solidFill>
                            <a:srgbClr val="000000"/>
                          </a:solidFill>
                          <a:effectLst/>
                          <a:latin typeface="+mj-lt"/>
                          <a:ea typeface="Arial"/>
                          <a:cs typeface="Arial"/>
                          <a:sym typeface="Arial"/>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91840" y="53173"/>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trong mỗi nguyên tử với số hạt proton?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172282" y="29503"/>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20109" y="590612"/>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72282" y="321891"/>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883000"/>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CE14DC-1286-4284-90D7-6AC446E45DC8}"/>
              </a:ext>
            </a:extLst>
          </p:cNvPr>
          <p:cNvSpPr txBox="1"/>
          <p:nvPr/>
        </p:nvSpPr>
        <p:spPr>
          <a:xfrm>
            <a:off x="172282" y="1159787"/>
            <a:ext cx="8900501" cy="1938992"/>
          </a:xfrm>
          <a:prstGeom prst="rect">
            <a:avLst/>
          </a:prstGeom>
          <a:noFill/>
        </p:spPr>
        <p:txBody>
          <a:bodyPr wrap="square" rtlCol="0">
            <a:spAutoFit/>
          </a:bodyPr>
          <a:lstStyle/>
          <a:p>
            <a:pPr marL="457200" indent="-457200" algn="l">
              <a:buFontTx/>
              <a:buChar char="-"/>
            </a:pPr>
            <a:r>
              <a:rPr lang="vi-VN" sz="2400" dirty="0">
                <a:solidFill>
                  <a:srgbClr val="263E68"/>
                </a:solidFill>
                <a:latin typeface="Times New Roman" panose="02020603050405020304" pitchFamily="18" charset="0"/>
                <a:cs typeface="Times New Roman" panose="02020603050405020304" pitchFamily="18" charset="0"/>
              </a:rPr>
              <a:t>Vỏ nguyên tử được tạo nên bởi các electron (e) </a:t>
            </a:r>
          </a:p>
          <a:p>
            <a:pPr marL="457200" indent="-457200" algn="l">
              <a:buFontTx/>
              <a:buChar char="-"/>
            </a:pPr>
            <a:r>
              <a:rPr lang="vi-VN" sz="2400" dirty="0">
                <a:solidFill>
                  <a:srgbClr val="263E68"/>
                </a:solidFill>
                <a:latin typeface="Times New Roman" panose="02020603050405020304" pitchFamily="18" charset="0"/>
                <a:cs typeface="Times New Roman" panose="02020603050405020304" pitchFamily="18" charset="0"/>
              </a:rPr>
              <a:t>Mỗi </a:t>
            </a:r>
            <a:r>
              <a:rPr lang="vi-VN" sz="2400" b="1" dirty="0">
                <a:solidFill>
                  <a:srgbClr val="263E68"/>
                </a:solidFill>
                <a:latin typeface="Times New Roman" panose="02020603050405020304" pitchFamily="18" charset="0"/>
                <a:cs typeface="Times New Roman" panose="02020603050405020304" pitchFamily="18" charset="0"/>
              </a:rPr>
              <a:t>e</a:t>
            </a:r>
            <a:r>
              <a:rPr lang="vi-VN" sz="2400" dirty="0">
                <a:solidFill>
                  <a:srgbClr val="263E68"/>
                </a:solidFill>
                <a:latin typeface="Times New Roman" panose="02020603050405020304" pitchFamily="18" charset="0"/>
                <a:cs typeface="Times New Roman" panose="02020603050405020304" pitchFamily="18" charset="0"/>
              </a:rPr>
              <a:t> mang 1 đơn vị điện tích âm, kí hiệu -1.</a:t>
            </a:r>
          </a:p>
          <a:p>
            <a:pPr algn="l"/>
            <a:r>
              <a:rPr lang="vi-VN" sz="2400" dirty="0">
                <a:solidFill>
                  <a:srgbClr val="263E68"/>
                </a:solidFill>
                <a:latin typeface="Times New Roman" panose="02020603050405020304" pitchFamily="18" charset="0"/>
                <a:cs typeface="Times New Roman" panose="02020603050405020304" pitchFamily="18" charset="0"/>
              </a:rPr>
              <a:t>-  Các </a:t>
            </a:r>
            <a:r>
              <a:rPr lang="vi-VN" sz="2400" b="1" dirty="0">
                <a:solidFill>
                  <a:srgbClr val="263E68"/>
                </a:solidFill>
                <a:latin typeface="Times New Roman" panose="02020603050405020304" pitchFamily="18" charset="0"/>
                <a:cs typeface="Times New Roman" panose="02020603050405020304" pitchFamily="18" charset="0"/>
              </a:rPr>
              <a:t>e</a:t>
            </a:r>
            <a:r>
              <a:rPr lang="vi-VN" sz="2400" dirty="0">
                <a:solidFill>
                  <a:srgbClr val="263E68"/>
                </a:solidFill>
                <a:latin typeface="Times New Roman" panose="02020603050405020304" pitchFamily="18" charset="0"/>
                <a:cs typeface="Times New Roman" panose="02020603050405020304" pitchFamily="18" charset="0"/>
              </a:rPr>
              <a:t> sắp xếp thành từng lớp từ trong ra ngoài cho đến hết. Lớp thứ 1 có tối đa 2e, lớp thứ  hai có tối đa 8e...</a:t>
            </a:r>
          </a:p>
          <a:p>
            <a:pPr algn="l"/>
            <a:r>
              <a:rPr lang="vi-VN" sz="2400" dirty="0">
                <a:solidFill>
                  <a:srgbClr val="263E68"/>
                </a:solidFill>
                <a:latin typeface="Times New Roman" panose="02020603050405020304" pitchFamily="18" charset="0"/>
                <a:cs typeface="Times New Roman" panose="02020603050405020304" pitchFamily="18" charset="0"/>
              </a:rPr>
              <a:t>- Các </a:t>
            </a:r>
            <a:r>
              <a:rPr lang="vi-VN" sz="2400" b="1" u="sng" dirty="0">
                <a:solidFill>
                  <a:srgbClr val="263E68"/>
                </a:solidFill>
                <a:latin typeface="Times New Roman" panose="02020603050405020304" pitchFamily="18" charset="0"/>
                <a:cs typeface="Times New Roman" panose="02020603050405020304" pitchFamily="18" charset="0"/>
              </a:rPr>
              <a:t>e</a:t>
            </a:r>
            <a:r>
              <a:rPr lang="vi-VN" sz="2400" u="sng" dirty="0">
                <a:solidFill>
                  <a:srgbClr val="263E68"/>
                </a:solidFill>
                <a:latin typeface="Times New Roman" panose="02020603050405020304" pitchFamily="18" charset="0"/>
                <a:cs typeface="Times New Roman" panose="02020603050405020304" pitchFamily="18" charset="0"/>
              </a:rPr>
              <a:t> lớp ngoài cùng quyết định tính chất hóa học </a:t>
            </a:r>
            <a:r>
              <a:rPr lang="vi-VN" sz="2400" dirty="0">
                <a:solidFill>
                  <a:srgbClr val="263E68"/>
                </a:solidFill>
                <a:latin typeface="Times New Roman" panose="02020603050405020304" pitchFamily="18" charset="0"/>
                <a:cs typeface="Times New Roman" panose="02020603050405020304" pitchFamily="18" charset="0"/>
              </a:rPr>
              <a:t>của chất.</a:t>
            </a:r>
          </a:p>
        </p:txBody>
      </p:sp>
      <p:sp>
        <p:nvSpPr>
          <p:cNvPr id="9" name="TextBox 8">
            <a:extLst>
              <a:ext uri="{FF2B5EF4-FFF2-40B4-BE49-F238E27FC236}">
                <a16:creationId xmlns:a16="http://schemas.microsoft.com/office/drawing/2014/main" id="{C1204717-163A-4002-AB28-64FC9CDB8EC9}"/>
              </a:ext>
            </a:extLst>
          </p:cNvPr>
          <p:cNvSpPr txBox="1"/>
          <p:nvPr/>
        </p:nvSpPr>
        <p:spPr>
          <a:xfrm>
            <a:off x="391135" y="3163659"/>
            <a:ext cx="8124297" cy="1384995"/>
          </a:xfrm>
          <a:prstGeom prst="rect">
            <a:avLst/>
          </a:prstGeom>
          <a:noFill/>
        </p:spPr>
        <p:txBody>
          <a:bodyPr wrap="square" rtlCol="0">
            <a:spAutoFit/>
          </a:bodyPr>
          <a:lstStyle/>
          <a:p>
            <a:pPr algn="l"/>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2800" dirty="0" err="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061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33077" y="2575783"/>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6989554"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02</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03</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479383" y="2754709"/>
            <a:ext cx="2525090" cy="2082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p:cNvSpPr/>
          <p:nvPr/>
        </p:nvSpPr>
        <p:spPr>
          <a:xfrm>
            <a:off x="1602138" y="154911"/>
            <a:ext cx="2525090" cy="2082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886135" y="0"/>
            <a:ext cx="2241760" cy="2194313"/>
          </a:xfrm>
          <a:prstGeom prst="rect">
            <a:avLst/>
          </a:prstGeom>
        </p:spPr>
      </p:pic>
      <p:pic>
        <p:nvPicPr>
          <p:cNvPr id="5" name="Picture 4">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4523377" y="48430"/>
            <a:ext cx="2111023" cy="2111022"/>
          </a:xfrm>
          <a:prstGeom prst="rect">
            <a:avLst/>
          </a:prstGeom>
        </p:spPr>
      </p:pic>
      <p:grpSp>
        <p:nvGrpSpPr>
          <p:cNvPr id="7" name="Group 6">
            <a:extLst>
              <a:ext uri="{FF2B5EF4-FFF2-40B4-BE49-F238E27FC236}">
                <a16:creationId xmlns:a16="http://schemas.microsoft.com/office/drawing/2014/main" id="{0112190A-A70C-47E7-9C14-5FC6818FEAC6}"/>
              </a:ext>
            </a:extLst>
          </p:cNvPr>
          <p:cNvGrpSpPr/>
          <p:nvPr/>
        </p:nvGrpSpPr>
        <p:grpSpPr>
          <a:xfrm>
            <a:off x="1891706" y="270371"/>
            <a:ext cx="2008349" cy="1862929"/>
            <a:chOff x="6347171" y="1929859"/>
            <a:chExt cx="2147444" cy="2145990"/>
          </a:xfrm>
        </p:grpSpPr>
        <p:sp>
          <p:nvSpPr>
            <p:cNvPr id="8" name="Oval 7">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BC40804-E2F1-44B4-90B1-0E04D8EDE509}"/>
                </a:ext>
              </a:extLst>
            </p:cNvPr>
            <p:cNvSpPr txBox="1"/>
            <p:nvPr/>
          </p:nvSpPr>
          <p:spPr>
            <a:xfrm>
              <a:off x="7123562" y="2863350"/>
              <a:ext cx="770270" cy="471588"/>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13" name="Oval 12">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98F4D6E-074C-4029-9806-A4D00CB8CEAC}"/>
              </a:ext>
            </a:extLst>
          </p:cNvPr>
          <p:cNvGrpSpPr/>
          <p:nvPr/>
        </p:nvGrpSpPr>
        <p:grpSpPr>
          <a:xfrm>
            <a:off x="955689" y="2857194"/>
            <a:ext cx="1666807" cy="1788309"/>
            <a:chOff x="6468201" y="1610612"/>
            <a:chExt cx="1666807" cy="1788309"/>
          </a:xfrm>
        </p:grpSpPr>
        <p:sp>
          <p:nvSpPr>
            <p:cNvPr id="32" name="Oval 31">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37" name="Oval 36">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EF095A7-7319-4C4E-93AA-A1AEC8420446}"/>
              </a:ext>
            </a:extLst>
          </p:cNvPr>
          <p:cNvGrpSpPr/>
          <p:nvPr/>
        </p:nvGrpSpPr>
        <p:grpSpPr>
          <a:xfrm>
            <a:off x="4523377" y="2793470"/>
            <a:ext cx="1748625" cy="1699825"/>
            <a:chOff x="3706410" y="1627254"/>
            <a:chExt cx="1748625" cy="1699825"/>
          </a:xfrm>
        </p:grpSpPr>
        <p:sp>
          <p:nvSpPr>
            <p:cNvPr id="46" name="Oval 45">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51" name="Oval 50">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023856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507183" y="1374598"/>
            <a:ext cx="3535218" cy="296880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11" name="TextBox 10">
            <a:extLst>
              <a:ext uri="{FF2B5EF4-FFF2-40B4-BE49-F238E27FC236}">
                <a16:creationId xmlns:a16="http://schemas.microsoft.com/office/drawing/2014/main" id="{8B1E1ED3-4419-43AE-A5EA-C1B5EC83ADBC}"/>
              </a:ext>
            </a:extLst>
          </p:cNvPr>
          <p:cNvSpPr txBox="1"/>
          <p:nvPr/>
        </p:nvSpPr>
        <p:spPr>
          <a:xfrm>
            <a:off x="5832765" y="1540698"/>
            <a:ext cx="3062880"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Hãy cắt mảnh giấy thành những mẩu nhỏ nhất đến khi không cắt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925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2353</Words>
  <Application>Microsoft Office PowerPoint</Application>
  <PresentationFormat>On-screen Show (16:9)</PresentationFormat>
  <Paragraphs>282</Paragraphs>
  <Slides>59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Comfortaa</vt:lpstr>
      <vt:lpstr>Comfortaa Medium</vt:lpstr>
      <vt:lpstr>Mali Medium</vt:lpstr>
      <vt:lpstr>Mali</vt:lpstr>
      <vt:lpstr>Times New Roman</vt:lpstr>
      <vt:lpstr>Arial</vt:lpstr>
      <vt:lpstr>Mali SemiBold</vt:lpstr>
      <vt:lpstr>Comfortaa Light</vt:lpstr>
      <vt:lpstr>Comfortaa SemiBold</vt:lpstr>
      <vt:lpstr>Basic Chemistry for Pre-K by Slidesgo</vt:lpstr>
      <vt:lpstr>PowerPoint Presentation</vt:lpstr>
      <vt:lpstr>PowerPoint Presentation</vt:lpstr>
      <vt:lpstr>NGUYÊN TỬ.  SƠ  LƯỢC VỀ BẢNG TUẦN HOÀN CÁC NGUYÊN TỐ HOÁ HỌC </vt:lpstr>
      <vt:lpstr>NGUYÊN TỬ</vt:lpstr>
      <vt:lpstr>02</vt:lpstr>
      <vt:lpstr>01</vt:lpstr>
      <vt:lpstr>PowerPoint Presentation</vt:lpstr>
      <vt:lpstr>PowerPoint Presentation</vt:lpstr>
      <vt:lpstr>PowerPoint Presentation</vt:lpstr>
      <vt:lpstr>PowerPoint Presentation</vt:lpstr>
      <vt:lpstr>Mô hình nguyên tử của Rơ-dơ-pho;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Hoạt động nhóm</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dao hung</cp:lastModifiedBy>
  <cp:revision>39</cp:revision>
  <dcterms:modified xsi:type="dcterms:W3CDTF">2025-03-25T15:16:51Z</dcterms:modified>
</cp:coreProperties>
</file>