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media2.wav" ContentType="audio/x-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8bd300daa68d4e54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7" r:id="rId2"/>
    <p:sldId id="270" r:id="rId3"/>
    <p:sldId id="271" r:id="rId4"/>
    <p:sldId id="288" r:id="rId5"/>
    <p:sldId id="272" r:id="rId6"/>
    <p:sldId id="273" r:id="rId7"/>
    <p:sldId id="274" r:id="rId8"/>
    <p:sldId id="275" r:id="rId9"/>
    <p:sldId id="277" r:id="rId10"/>
    <p:sldId id="276" r:id="rId11"/>
    <p:sldId id="290" r:id="rId12"/>
    <p:sldId id="289" r:id="rId13"/>
    <p:sldId id="280" r:id="rId14"/>
    <p:sldId id="278" r:id="rId15"/>
    <p:sldId id="279" r:id="rId16"/>
    <p:sldId id="281" r:id="rId17"/>
    <p:sldId id="291" r:id="rId18"/>
    <p:sldId id="292" r:id="rId19"/>
    <p:sldId id="265" r:id="rId20"/>
    <p:sldId id="285" r:id="rId21"/>
    <p:sldId id="256" r:id="rId22"/>
    <p:sldId id="257" r:id="rId23"/>
    <p:sldId id="258" r:id="rId24"/>
    <p:sldId id="259" r:id="rId25"/>
    <p:sldId id="287" r:id="rId26"/>
    <p:sldId id="282" r:id="rId27"/>
    <p:sldId id="283" r:id="rId28"/>
    <p:sldId id="284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C5A"/>
    <a:srgbClr val="FF0000"/>
    <a:srgbClr val="009900"/>
    <a:srgbClr val="00CC00"/>
    <a:srgbClr val="0000FF"/>
    <a:srgbClr val="FE4A12"/>
    <a:srgbClr val="0033CC"/>
    <a:srgbClr val="FFFFFF"/>
    <a:srgbClr val="0B9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54" d="100"/>
          <a:sy n="54" d="100"/>
        </p:scale>
        <p:origin x="11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2BCD7-99ED-4192-B71A-EF6C672121B1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9692A-9CF9-4DC3-BD68-9CD84D4CE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>
            <a:extLst>
              <a:ext uri="{FF2B5EF4-FFF2-40B4-BE49-F238E27FC236}">
                <a16:creationId xmlns:a16="http://schemas.microsoft.com/office/drawing/2014/main" id="{06BB380C-F165-4FBC-91C0-67C8A48E0A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>
            <a:extLst>
              <a:ext uri="{FF2B5EF4-FFF2-40B4-BE49-F238E27FC236}">
                <a16:creationId xmlns:a16="http://schemas.microsoft.com/office/drawing/2014/main" id="{282FC338-E09D-41FD-944B-15B3340046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113668" name="灯片编号占位符 3">
            <a:extLst>
              <a:ext uri="{FF2B5EF4-FFF2-40B4-BE49-F238E27FC236}">
                <a16:creationId xmlns:a16="http://schemas.microsoft.com/office/drawing/2014/main" id="{D7FA619E-5D27-4B48-8E96-F07E40DD1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D7D334-12F8-4622-96B1-4247D26A3F1B}" type="slidenum">
              <a:rPr lang="zh-CN" altLang="en-US" smtClean="0">
                <a:cs typeface="等线" panose="02010600030101010101" pitchFamily="2" charset="-122"/>
              </a:rPr>
              <a:pPr/>
              <a:t>2</a:t>
            </a:fld>
            <a:endParaRPr lang="zh-CN" altLang="en-US">
              <a:cs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226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>
            <a:extLst>
              <a:ext uri="{FF2B5EF4-FFF2-40B4-BE49-F238E27FC236}">
                <a16:creationId xmlns:a16="http://schemas.microsoft.com/office/drawing/2014/main" id="{78D3B557-E064-4E15-85FA-F229D566CA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>
            <a:extLst>
              <a:ext uri="{FF2B5EF4-FFF2-40B4-BE49-F238E27FC236}">
                <a16:creationId xmlns:a16="http://schemas.microsoft.com/office/drawing/2014/main" id="{9F6E9D5A-C9F5-4A25-90AB-BAB806CD7A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等线" panose="02010600030101010101" pitchFamily="2" charset="-122"/>
            </a:endParaRPr>
          </a:p>
        </p:txBody>
      </p:sp>
      <p:sp>
        <p:nvSpPr>
          <p:cNvPr id="115716" name="灯片编号占位符 3">
            <a:extLst>
              <a:ext uri="{FF2B5EF4-FFF2-40B4-BE49-F238E27FC236}">
                <a16:creationId xmlns:a16="http://schemas.microsoft.com/office/drawing/2014/main" id="{EDCB8DE2-1A16-44D5-9CB7-9968CD156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41DEE7-D821-4388-97D0-3025805336D0}" type="slidenum">
              <a:rPr lang="zh-CN" altLang="en-US" smtClean="0">
                <a:cs typeface="等线" panose="02010600030101010101" pitchFamily="2" charset="-122"/>
              </a:rPr>
              <a:pPr/>
              <a:t>3</a:t>
            </a:fld>
            <a:endParaRPr lang="zh-CN" altLang="en-US">
              <a:cs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468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cs typeface="等线" panose="02010600030101010101" pitchFamily="2" charset="-122"/>
              </a:rPr>
              <a:t>HS</a:t>
            </a:r>
            <a:r>
              <a:rPr lang="en-US" altLang="zh-CN" baseline="0" dirty="0">
                <a:cs typeface="等线" panose="02010600030101010101" pitchFamily="2" charset="-122"/>
              </a:rPr>
              <a:t> </a:t>
            </a:r>
            <a:r>
              <a:rPr lang="en-US" altLang="zh-CN" baseline="0" dirty="0" err="1">
                <a:cs typeface="等线" panose="02010600030101010101" pitchFamily="2" charset="-122"/>
              </a:rPr>
              <a:t>tham</a:t>
            </a:r>
            <a:r>
              <a:rPr lang="en-US" altLang="zh-CN" baseline="0" dirty="0">
                <a:cs typeface="等线" panose="02010600030101010101" pitchFamily="2" charset="-122"/>
              </a:rPr>
              <a:t> </a:t>
            </a:r>
            <a:r>
              <a:rPr lang="en-US" altLang="zh-CN" baseline="0" dirty="0" err="1">
                <a:cs typeface="等线" panose="02010600030101010101" pitchFamily="2" charset="-122"/>
              </a:rPr>
              <a:t>gia</a:t>
            </a:r>
            <a:r>
              <a:rPr lang="en-US" altLang="zh-CN" baseline="0" dirty="0">
                <a:cs typeface="等线" panose="02010600030101010101" pitchFamily="2" charset="-122"/>
              </a:rPr>
              <a:t> </a:t>
            </a:r>
            <a:r>
              <a:rPr lang="en-US" altLang="zh-CN" baseline="0" dirty="0" err="1">
                <a:cs typeface="等线" panose="02010600030101010101" pitchFamily="2" charset="-122"/>
              </a:rPr>
              <a:t>hoạt</a:t>
            </a:r>
            <a:r>
              <a:rPr lang="en-US" altLang="zh-CN" baseline="0" dirty="0">
                <a:cs typeface="等线" panose="02010600030101010101" pitchFamily="2" charset="-122"/>
              </a:rPr>
              <a:t> </a:t>
            </a:r>
            <a:r>
              <a:rPr lang="en-US" altLang="zh-CN" baseline="0" dirty="0" err="1">
                <a:cs typeface="等线" panose="02010600030101010101" pitchFamily="2" charset="-122"/>
              </a:rPr>
              <a:t>cảnh</a:t>
            </a:r>
            <a:r>
              <a:rPr lang="en-US" altLang="zh-CN" baseline="0" dirty="0">
                <a:cs typeface="等线" panose="02010600030101010101" pitchFamily="2" charset="-122"/>
              </a:rPr>
              <a:t>:</a:t>
            </a:r>
          </a:p>
          <a:p>
            <a:r>
              <a:rPr lang="vi-VN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Tuấn</a:t>
            </a:r>
            <a:r>
              <a:rPr lang="vi-V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Mai là chủ nhật, mẹ tớ cho hai chị em tớ lên HN thăm Lăng Bác.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Hưng</a:t>
            </a:r>
            <a:r>
              <a:rPr lang="vi-V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Ôi thích thế, mình chưa được đi Lăng Bác bao giờ!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</a:t>
            </a:r>
            <a:r>
              <a:rPr lang="vi-V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Sáng nay mình nghe dự báo thời tiết ngày mai chắc sẽ mưa đó, khi đi nhớ mang theo ô nhé!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Hưng</a:t>
            </a:r>
            <a:r>
              <a:rPr lang="vi-V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Thế á, nhưng mình nghĩ ít khả năng mưa lắm, vì hôm nay trời nắng đẹp thế này cơ mà!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Tuấn</a:t>
            </a:r>
            <a:r>
              <a:rPr lang="vi-V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Chắc có mưa ư?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vi-V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hắc bao nhiêu % hả Long?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</a:t>
            </a:r>
            <a:r>
              <a:rPr lang="vi-V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Chắc đến 80%.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9692A-9CF9-4DC3-BD68-9CD84D4CE09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0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>
            <a:extLst>
              <a:ext uri="{FF2B5EF4-FFF2-40B4-BE49-F238E27FC236}">
                <a16:creationId xmlns:a16="http://schemas.microsoft.com/office/drawing/2014/main" id="{5CCA48FA-D731-4286-A644-7FE79F7994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备注占位符 2">
            <a:extLst>
              <a:ext uri="{FF2B5EF4-FFF2-40B4-BE49-F238E27FC236}">
                <a16:creationId xmlns:a16="http://schemas.microsoft.com/office/drawing/2014/main" id="{045B547C-5D6C-42DA-9019-FC2CA52E3B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121860" name="灯片编号占位符 3">
            <a:extLst>
              <a:ext uri="{FF2B5EF4-FFF2-40B4-BE49-F238E27FC236}">
                <a16:creationId xmlns:a16="http://schemas.microsoft.com/office/drawing/2014/main" id="{36D64A86-7435-4874-9F6C-80D484AFD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D22702-5E04-4284-B9E9-47156378B9D8}" type="slidenum">
              <a:rPr lang="zh-CN" altLang="en-US" smtClean="0">
                <a:cs typeface="等线" panose="02010600030101010101" pitchFamily="2" charset="-122"/>
              </a:rPr>
              <a:pPr/>
              <a:t>6</a:t>
            </a:fld>
            <a:endParaRPr lang="zh-CN" altLang="en-US">
              <a:cs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6874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幻灯片图像占位符 1">
            <a:extLst>
              <a:ext uri="{FF2B5EF4-FFF2-40B4-BE49-F238E27FC236}">
                <a16:creationId xmlns:a16="http://schemas.microsoft.com/office/drawing/2014/main" id="{00257AE1-7ACD-4D15-8931-6E717C692C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备注占位符 2">
            <a:extLst>
              <a:ext uri="{FF2B5EF4-FFF2-40B4-BE49-F238E27FC236}">
                <a16:creationId xmlns:a16="http://schemas.microsoft.com/office/drawing/2014/main" id="{D52D524A-19E2-498B-B54E-4396774132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134148" name="灯片编号占位符 3">
            <a:extLst>
              <a:ext uri="{FF2B5EF4-FFF2-40B4-BE49-F238E27FC236}">
                <a16:creationId xmlns:a16="http://schemas.microsoft.com/office/drawing/2014/main" id="{5E6EED5A-ED5A-4EB8-84C6-B7DB5F846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6458E8-4173-4BF7-9F8A-5F17BC1C78B6}" type="slidenum">
              <a:rPr lang="zh-CN" altLang="en-US" smtClean="0">
                <a:cs typeface="等线" panose="02010600030101010101" pitchFamily="2" charset="-122"/>
              </a:rPr>
              <a:pPr/>
              <a:t>13</a:t>
            </a:fld>
            <a:endParaRPr lang="zh-CN" altLang="en-US">
              <a:cs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7359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9692A-9CF9-4DC3-BD68-9CD84D4CE09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幻灯片图像占位符 1">
            <a:extLst>
              <a:ext uri="{FF2B5EF4-FFF2-40B4-BE49-F238E27FC236}">
                <a16:creationId xmlns:a16="http://schemas.microsoft.com/office/drawing/2014/main" id="{00257AE1-7ACD-4D15-8931-6E717C692C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备注占位符 2">
            <a:extLst>
              <a:ext uri="{FF2B5EF4-FFF2-40B4-BE49-F238E27FC236}">
                <a16:creationId xmlns:a16="http://schemas.microsoft.com/office/drawing/2014/main" id="{D52D524A-19E2-498B-B54E-4396774132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134148" name="灯片编号占位符 3">
            <a:extLst>
              <a:ext uri="{FF2B5EF4-FFF2-40B4-BE49-F238E27FC236}">
                <a16:creationId xmlns:a16="http://schemas.microsoft.com/office/drawing/2014/main" id="{5E6EED5A-ED5A-4EB8-84C6-B7DB5F846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6458E8-4173-4BF7-9F8A-5F17BC1C78B6}" type="slidenum">
              <a:rPr lang="zh-CN" altLang="en-US" smtClean="0">
                <a:cs typeface="等线" panose="02010600030101010101" pitchFamily="2" charset="-122"/>
              </a:rPr>
              <a:pPr/>
              <a:t>26</a:t>
            </a:fld>
            <a:endParaRPr lang="zh-CN" altLang="en-US">
              <a:cs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394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5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4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61883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C845D12-C727-41E4-B018-6C1F56399F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676275"/>
            <a:ext cx="2252663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85E7E3B-94DD-47CA-9DE6-A5B30D682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173513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EE458389-CA89-4F09-8E3F-50B3553440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013" y="0"/>
            <a:ext cx="1804987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C75DBB37-A299-442F-9BEB-08FA306DE1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50850" y="304800"/>
            <a:ext cx="11536363" cy="6405563"/>
          </a:xfrm>
          <a:prstGeom prst="rect">
            <a:avLst/>
          </a:prstGeom>
          <a:noFill/>
          <a:ln>
            <a:noFill/>
          </a:ln>
          <a:effectLst>
            <a:outerShdw blurRad="50800" dist="12700" sx="102000" sy="102000" algn="ctr" rotWithShape="0">
              <a:srgbClr val="000000">
                <a:alpha val="12999"/>
              </a:srgbClr>
            </a:outerShdw>
          </a:effectLst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744E63A4-FB5E-45DD-9968-0A885ADE1A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1" y="985838"/>
            <a:ext cx="6762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 descr="图片包含 物体&#10;&#10;自动生成的说明">
            <a:extLst>
              <a:ext uri="{FF2B5EF4-FFF2-40B4-BE49-F238E27FC236}">
                <a16:creationId xmlns:a16="http://schemas.microsoft.com/office/drawing/2014/main" id="{78AADFF6-3962-4050-ACBE-A9532B52F9C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226" y="5359400"/>
            <a:ext cx="190341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 descr="图片包含 文字&#10;&#10;自动生成的说明">
            <a:extLst>
              <a:ext uri="{FF2B5EF4-FFF2-40B4-BE49-F238E27FC236}">
                <a16:creationId xmlns:a16="http://schemas.microsoft.com/office/drawing/2014/main" id="{D7DFCDF6-41D3-48C7-9A0D-8DEC83FC9A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4" y="-19050"/>
            <a:ext cx="17621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: 圆角 9">
            <a:extLst>
              <a:ext uri="{FF2B5EF4-FFF2-40B4-BE49-F238E27FC236}">
                <a16:creationId xmlns:a16="http://schemas.microsoft.com/office/drawing/2014/main" id="{2D7B81F1-B494-4898-8A92-8D473089C76D}"/>
              </a:ext>
            </a:extLst>
          </p:cNvPr>
          <p:cNvSpPr/>
          <p:nvPr userDrawn="1"/>
        </p:nvSpPr>
        <p:spPr>
          <a:xfrm flipV="1">
            <a:off x="3932239" y="5260975"/>
            <a:ext cx="2322512" cy="46038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0" name="矩形: 圆角 10">
            <a:extLst>
              <a:ext uri="{FF2B5EF4-FFF2-40B4-BE49-F238E27FC236}">
                <a16:creationId xmlns:a16="http://schemas.microsoft.com/office/drawing/2014/main" id="{30FE1D92-F99C-4D14-9CFD-5B0AFD7EFF9C}"/>
              </a:ext>
            </a:extLst>
          </p:cNvPr>
          <p:cNvSpPr/>
          <p:nvPr userDrawn="1"/>
        </p:nvSpPr>
        <p:spPr>
          <a:xfrm>
            <a:off x="4837113" y="5657850"/>
            <a:ext cx="893763" cy="46038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1" name="椭圆 11">
            <a:extLst>
              <a:ext uri="{FF2B5EF4-FFF2-40B4-BE49-F238E27FC236}">
                <a16:creationId xmlns:a16="http://schemas.microsoft.com/office/drawing/2014/main" id="{127060D4-E95A-47AD-B0F0-889D2BB5AECE}"/>
              </a:ext>
            </a:extLst>
          </p:cNvPr>
          <p:cNvSpPr/>
          <p:nvPr userDrawn="1"/>
        </p:nvSpPr>
        <p:spPr>
          <a:xfrm>
            <a:off x="6516688" y="5180013"/>
            <a:ext cx="254000" cy="254000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2" name="椭圆 12">
            <a:extLst>
              <a:ext uri="{FF2B5EF4-FFF2-40B4-BE49-F238E27FC236}">
                <a16:creationId xmlns:a16="http://schemas.microsoft.com/office/drawing/2014/main" id="{55C23C8B-1A7C-40B9-8CD0-E6DADF7BB047}"/>
              </a:ext>
            </a:extLst>
          </p:cNvPr>
          <p:cNvSpPr/>
          <p:nvPr userDrawn="1"/>
        </p:nvSpPr>
        <p:spPr>
          <a:xfrm>
            <a:off x="9263063" y="5799138"/>
            <a:ext cx="234951" cy="234950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3" name="椭圆 13">
            <a:extLst>
              <a:ext uri="{FF2B5EF4-FFF2-40B4-BE49-F238E27FC236}">
                <a16:creationId xmlns:a16="http://schemas.microsoft.com/office/drawing/2014/main" id="{704B9827-34D1-4BA7-B08E-0B6D60FC480C}"/>
              </a:ext>
            </a:extLst>
          </p:cNvPr>
          <p:cNvSpPr/>
          <p:nvPr userDrawn="1"/>
        </p:nvSpPr>
        <p:spPr>
          <a:xfrm>
            <a:off x="320675" y="1909763"/>
            <a:ext cx="160339" cy="16033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4" name="椭圆 14">
            <a:extLst>
              <a:ext uri="{FF2B5EF4-FFF2-40B4-BE49-F238E27FC236}">
                <a16:creationId xmlns:a16="http://schemas.microsoft.com/office/drawing/2014/main" id="{4635C149-44F0-4EC5-9EB6-2B7EF1CCD5EB}"/>
              </a:ext>
            </a:extLst>
          </p:cNvPr>
          <p:cNvSpPr/>
          <p:nvPr userDrawn="1"/>
        </p:nvSpPr>
        <p:spPr>
          <a:xfrm>
            <a:off x="1720851" y="4613277"/>
            <a:ext cx="200025" cy="201613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5" name="椭圆 15">
            <a:extLst>
              <a:ext uri="{FF2B5EF4-FFF2-40B4-BE49-F238E27FC236}">
                <a16:creationId xmlns:a16="http://schemas.microsoft.com/office/drawing/2014/main" id="{3A3876A6-48C0-4BF8-9470-DB6C845653F8}"/>
              </a:ext>
            </a:extLst>
          </p:cNvPr>
          <p:cNvSpPr/>
          <p:nvPr userDrawn="1"/>
        </p:nvSpPr>
        <p:spPr>
          <a:xfrm>
            <a:off x="2363790" y="6410327"/>
            <a:ext cx="155575" cy="15557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6" name="椭圆 16">
            <a:extLst>
              <a:ext uri="{FF2B5EF4-FFF2-40B4-BE49-F238E27FC236}">
                <a16:creationId xmlns:a16="http://schemas.microsoft.com/office/drawing/2014/main" id="{18C56993-C74D-4DFB-92EA-8CCAB1E2E5A6}"/>
              </a:ext>
            </a:extLst>
          </p:cNvPr>
          <p:cNvSpPr/>
          <p:nvPr userDrawn="1"/>
        </p:nvSpPr>
        <p:spPr>
          <a:xfrm>
            <a:off x="9263065" y="465140"/>
            <a:ext cx="155575" cy="15557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5733593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4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1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3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0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6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wmf"/><Relationship Id="rId7" Type="http://schemas.openxmlformats.org/officeDocument/2006/relationships/image" Target="../media/image35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image" Target="../media/image47.jpeg"/><Relationship Id="rId9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13" Type="http://schemas.openxmlformats.org/officeDocument/2006/relationships/image" Target="../media/image5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6.jpeg"/><Relationship Id="rId12" Type="http://schemas.openxmlformats.org/officeDocument/2006/relationships/slide" Target="slide2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3.wav"/><Relationship Id="rId11" Type="http://schemas.openxmlformats.org/officeDocument/2006/relationships/image" Target="../media/image58.png"/><Relationship Id="rId5" Type="http://schemas.openxmlformats.org/officeDocument/2006/relationships/audio" Target="../media/audio2.wav"/><Relationship Id="rId10" Type="http://schemas.openxmlformats.org/officeDocument/2006/relationships/image" Target="../media/image5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7.gif"/><Relationship Id="rId1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13" Type="http://schemas.openxmlformats.org/officeDocument/2006/relationships/image" Target="../media/image60.jpeg"/><Relationship Id="rId18" Type="http://schemas.openxmlformats.org/officeDocument/2006/relationships/oleObject" Target="../embeddings/oleObject15.bin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3.wmf"/><Relationship Id="rId7" Type="http://schemas.openxmlformats.org/officeDocument/2006/relationships/image" Target="../media/image55.gif"/><Relationship Id="rId12" Type="http://schemas.openxmlformats.org/officeDocument/2006/relationships/image" Target="../media/image59.jpeg"/><Relationship Id="rId17" Type="http://schemas.openxmlformats.org/officeDocument/2006/relationships/image" Target="../media/image62.wmf"/><Relationship Id="rId2" Type="http://schemas.openxmlformats.org/officeDocument/2006/relationships/audio" Target="../media/media2.wav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microsoft.com/office/2007/relationships/media" Target="../media/media2.wav"/><Relationship Id="rId6" Type="http://schemas.openxmlformats.org/officeDocument/2006/relationships/image" Target="../media/image56.jpeg"/><Relationship Id="rId11" Type="http://schemas.openxmlformats.org/officeDocument/2006/relationships/slide" Target="slide23.xml"/><Relationship Id="rId5" Type="http://schemas.openxmlformats.org/officeDocument/2006/relationships/audio" Target="../media/audio3.wav"/><Relationship Id="rId15" Type="http://schemas.openxmlformats.org/officeDocument/2006/relationships/image" Target="../media/image61.wmf"/><Relationship Id="rId23" Type="http://schemas.openxmlformats.org/officeDocument/2006/relationships/image" Target="../media/image64.wmf"/><Relationship Id="rId10" Type="http://schemas.openxmlformats.org/officeDocument/2006/relationships/image" Target="../media/image58.png"/><Relationship Id="rId19" Type="http://schemas.openxmlformats.org/officeDocument/2006/relationships/image" Target="../media/image63.wmf"/><Relationship Id="rId4" Type="http://schemas.openxmlformats.org/officeDocument/2006/relationships/audio" Target="../media/audio2.wav"/><Relationship Id="rId9" Type="http://schemas.openxmlformats.org/officeDocument/2006/relationships/image" Target="../media/image52.png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13" Type="http://schemas.openxmlformats.org/officeDocument/2006/relationships/image" Target="../media/image6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5.gif"/><Relationship Id="rId12" Type="http://schemas.openxmlformats.org/officeDocument/2006/relationships/image" Target="../media/image59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6.jpeg"/><Relationship Id="rId11" Type="http://schemas.openxmlformats.org/officeDocument/2006/relationships/slide" Target="slide24.xml"/><Relationship Id="rId5" Type="http://schemas.openxmlformats.org/officeDocument/2006/relationships/audio" Target="../media/audio3.wav"/><Relationship Id="rId10" Type="http://schemas.openxmlformats.org/officeDocument/2006/relationships/image" Target="../media/image58.png"/><Relationship Id="rId4" Type="http://schemas.openxmlformats.org/officeDocument/2006/relationships/audio" Target="../media/audio2.wav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5.gif"/><Relationship Id="rId12" Type="http://schemas.openxmlformats.org/officeDocument/2006/relationships/image" Target="../media/image60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6.jpeg"/><Relationship Id="rId11" Type="http://schemas.openxmlformats.org/officeDocument/2006/relationships/image" Target="../media/image59.jpeg"/><Relationship Id="rId5" Type="http://schemas.openxmlformats.org/officeDocument/2006/relationships/audio" Target="../media/audio3.wav"/><Relationship Id="rId10" Type="http://schemas.openxmlformats.org/officeDocument/2006/relationships/image" Target="../media/image58.png"/><Relationship Id="rId4" Type="http://schemas.openxmlformats.org/officeDocument/2006/relationships/audio" Target="../media/audio2.wav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13" Type="http://schemas.openxmlformats.org/officeDocument/2006/relationships/image" Target="../media/image6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5.gif"/><Relationship Id="rId12" Type="http://schemas.openxmlformats.org/officeDocument/2006/relationships/image" Target="../media/image59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6.jpeg"/><Relationship Id="rId11" Type="http://schemas.openxmlformats.org/officeDocument/2006/relationships/slide" Target="slide23.xml"/><Relationship Id="rId5" Type="http://schemas.openxmlformats.org/officeDocument/2006/relationships/audio" Target="../media/audio3.wav"/><Relationship Id="rId10" Type="http://schemas.openxmlformats.org/officeDocument/2006/relationships/image" Target="../media/image58.png"/><Relationship Id="rId4" Type="http://schemas.openxmlformats.org/officeDocument/2006/relationships/audio" Target="../media/audio2.wav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5B5E43-C8A7-4622-8AEB-F00B82BC7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"/>
            <a:ext cx="12185583" cy="672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Title 1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0A2E209-5A8C-40CF-B2BE-84248D036579}"/>
              </a:ext>
            </a:extLst>
          </p:cNvPr>
          <p:cNvSpPr txBox="1">
            <a:spLocks/>
          </p:cNvSpPr>
          <p:nvPr/>
        </p:nvSpPr>
        <p:spPr bwMode="auto">
          <a:xfrm>
            <a:off x="2971800" y="3276600"/>
            <a:ext cx="69342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858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22325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096963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3716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5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405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405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405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40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XÁC SUẤT CỦA BIẾN CỐ</a:t>
            </a:r>
          </a:p>
        </p:txBody>
      </p:sp>
    </p:spTree>
    <p:extLst>
      <p:ext uri="{BB962C8B-B14F-4D97-AF65-F5344CB8AC3E}">
        <p14:creationId xmlns:p14="http://schemas.microsoft.com/office/powerpoint/2010/main" val="3307349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8A9742-1BB4-454E-A2A2-BEA9523C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814" y="362251"/>
            <a:ext cx="5207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suất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381000" y="228600"/>
            <a:ext cx="11277600" cy="640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95400" y="939942"/>
            <a:ext cx="97930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vi-VN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 niệm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 năng xảy ra của một biến cố được đo lường bởi một số nhận giá trị từ 0 đến 1 gọi là xác suất của biến cố đó.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Rectangle 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71635" y="2780928"/>
            <a:ext cx="1027861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43078"/>
              </p:ext>
            </p:extLst>
          </p:nvPr>
        </p:nvGraphicFramePr>
        <p:xfrm>
          <a:off x="5186400" y="5157192"/>
          <a:ext cx="4343400" cy="1395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̉nh Bitmap" r:id="rId2" imgW="2781443" imgH="901746" progId="PBrush">
                  <p:embed/>
                </p:oleObj>
              </mc:Choice>
              <mc:Fallback>
                <p:oleObj name="Ảnh Bitmap" r:id="rId2" imgW="2781443" imgH="901746" progId="PBrush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400" y="5157192"/>
                        <a:ext cx="4343400" cy="1395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217030-17C8-404F-BC88-4ACBF98E20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10749156" y="336232"/>
            <a:ext cx="1140326" cy="114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84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8A9742-1BB4-454E-A2A2-BEA9523C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34" y="262161"/>
            <a:ext cx="85533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suất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cố đơn giản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683124" y="873293"/>
            <a:ext cx="83211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Xác suất của biến cố chắc chắn, biến cố không thể.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381000" y="228600"/>
            <a:ext cx="11430000" cy="640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5977216" y="321467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dirty="0"/>
          </a:p>
        </p:txBody>
      </p:sp>
      <p:sp>
        <p:nvSpPr>
          <p:cNvPr id="20" name="Rectangle 19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767408" y="1467941"/>
            <a:ext cx="10441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Khả năng xảy ra biến cố chắc chắn là 100%, vậy biến cố chắc chắn có xác suất bằng 1.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217030-17C8-404F-BC88-4ACBF98E2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10955185" y="260544"/>
            <a:ext cx="1008216" cy="100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759902" y="2620069"/>
            <a:ext cx="10304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Khả năng xảy ra biến cố không thể là 0%, vậy biến cố không thể có xác suất bằng 0.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88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8A9742-1BB4-454E-A2A2-BEA9523C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499180"/>
            <a:ext cx="85533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suất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cố đơn giản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19336" y="228600"/>
            <a:ext cx="11882164" cy="640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3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6894920" y="22333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5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7212420" y="26962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69767" y="1170870"/>
            <a:ext cx="62769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Xác suất của biến cố đồng khả năng.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455871" y="1722907"/>
            <a:ext cx="431079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83404" y="2485586"/>
            <a:ext cx="87849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ngửa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88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5" name="Object 24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043454"/>
              </p:ext>
            </p:extLst>
          </p:nvPr>
        </p:nvGraphicFramePr>
        <p:xfrm>
          <a:off x="8798940" y="2422401"/>
          <a:ext cx="2952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444240" progId="Equation.DSMT4">
                  <p:embed/>
                </p:oleObj>
              </mc:Choice>
              <mc:Fallback>
                <p:oleObj name="Equation" r:id="rId2" imgW="164880" imgH="44424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8940" y="2422401"/>
                        <a:ext cx="2952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83404" y="3210403"/>
            <a:ext cx="87849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úp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34176"/>
              </p:ext>
            </p:extLst>
          </p:nvPr>
        </p:nvGraphicFramePr>
        <p:xfrm>
          <a:off x="8537027" y="3133402"/>
          <a:ext cx="2952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444240" progId="Equation.DSMT4">
                  <p:embed/>
                </p:oleObj>
              </mc:Choice>
              <mc:Fallback>
                <p:oleObj name="Equation" r:id="rId4" imgW="164880" imgH="44424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7027" y="3133402"/>
                        <a:ext cx="2952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6" name="Picture 8" descr="Quan sát đồng xu ở hình dưới đây. Ta quy ước: mặt xuất hiện số 5 000 (ảnh 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6" y="563732"/>
            <a:ext cx="3694128" cy="17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89365" y="3916213"/>
            <a:ext cx="909101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luân: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chỉ xảy ra hoặc biến cố A hoặc biến cố B nên xác suất của biến cố A và biến cố B là bằng nhau và bằng 0,5. 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29843" y="2076513"/>
            <a:ext cx="122413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+mj-lt"/>
              </a:rPr>
              <a:t>Mặt sấp</a:t>
            </a:r>
            <a:endParaRPr lang="en-US" sz="20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54154" y="2076513"/>
            <a:ext cx="1247170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latin typeface="+mj-lt"/>
              </a:rPr>
              <a:t>Mặt ngửa</a:t>
            </a:r>
            <a:endParaRPr lang="en-US" sz="20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968" y="3065620"/>
            <a:ext cx="2300937" cy="2427594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D5217030-17C8-404F-BC88-4ACBF98E20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11244797" y="293794"/>
            <a:ext cx="1008216" cy="100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847528" y="55734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21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93892" y="5085184"/>
            <a:ext cx="558628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9242613" y="2485586"/>
            <a:ext cx="2783631" cy="1753916"/>
          </a:xfrm>
          <a:prstGeom prst="wedgeRectCallout">
            <a:avLst>
              <a:gd name="adj1" fmla="val 1305"/>
              <a:gd name="adj2" fmla="val 65333"/>
            </a:avLst>
          </a:prstGeom>
          <a:solidFill>
            <a:srgbClr val="DEE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>
                <a:solidFill>
                  <a:schemeClr val="tx1"/>
                </a:solidFill>
              </a:rPr>
              <a:t>Nếu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chỉ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xảy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ra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hoặc</a:t>
            </a:r>
            <a:r>
              <a:rPr lang="en-US" sz="2100" dirty="0">
                <a:solidFill>
                  <a:schemeClr val="tx1"/>
                </a:solidFill>
              </a:rPr>
              <a:t> A </a:t>
            </a:r>
            <a:r>
              <a:rPr lang="en-US" sz="2100" dirty="0" err="1">
                <a:solidFill>
                  <a:schemeClr val="tx1"/>
                </a:solidFill>
              </a:rPr>
              <a:t>hoặc</a:t>
            </a:r>
            <a:r>
              <a:rPr lang="en-US" sz="2100" dirty="0">
                <a:solidFill>
                  <a:schemeClr val="tx1"/>
                </a:solidFill>
              </a:rPr>
              <a:t> B </a:t>
            </a:r>
            <a:r>
              <a:rPr lang="en-US" sz="2100" dirty="0" err="1">
                <a:solidFill>
                  <a:schemeClr val="tx1"/>
                </a:solidFill>
              </a:rPr>
              <a:t>và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biến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cố</a:t>
            </a:r>
            <a:r>
              <a:rPr lang="en-US" sz="2100" dirty="0">
                <a:solidFill>
                  <a:schemeClr val="tx1"/>
                </a:solidFill>
              </a:rPr>
              <a:t> A, B </a:t>
            </a:r>
            <a:r>
              <a:rPr lang="en-US" sz="2100" dirty="0" err="1">
                <a:solidFill>
                  <a:schemeClr val="tx1"/>
                </a:solidFill>
              </a:rPr>
              <a:t>là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đồng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khả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năng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thì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xác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suất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của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chúng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bằng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nhau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và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bằng</a:t>
            </a:r>
            <a:r>
              <a:rPr lang="en-US" sz="2100" dirty="0">
                <a:solidFill>
                  <a:schemeClr val="tx1"/>
                </a:solidFill>
              </a:rPr>
              <a:t> 0,5. </a:t>
            </a:r>
          </a:p>
        </p:txBody>
      </p:sp>
    </p:spTree>
    <p:extLst>
      <p:ext uri="{BB962C8B-B14F-4D97-AF65-F5344CB8AC3E}">
        <p14:creationId xmlns:p14="http://schemas.microsoft.com/office/powerpoint/2010/main" val="35579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/>
      <p:bldP spid="26" grpId="0"/>
      <p:bldP spid="28" grpId="0"/>
      <p:bldP spid="29" grpId="0" animBg="1"/>
      <p:bldP spid="30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8A32669-5640-4888-9AEA-436DF4122048}"/>
              </a:ext>
            </a:extLst>
          </p:cNvPr>
          <p:cNvSpPr/>
          <p:nvPr/>
        </p:nvSpPr>
        <p:spPr>
          <a:xfrm>
            <a:off x="1764506" y="2289574"/>
            <a:ext cx="120254" cy="120253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7" name="矩形 3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D0F46E-1ECC-43E6-86C4-006D1B7281E5}"/>
              </a:ext>
            </a:extLst>
          </p:cNvPr>
          <p:cNvSpPr/>
          <p:nvPr/>
        </p:nvSpPr>
        <p:spPr>
          <a:xfrm>
            <a:off x="4530329" y="3249217"/>
            <a:ext cx="3550444" cy="957263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8" name="矩形 37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69B0654-A90C-4680-A61E-78A93385677C}"/>
              </a:ext>
            </a:extLst>
          </p:cNvPr>
          <p:cNvSpPr/>
          <p:nvPr/>
        </p:nvSpPr>
        <p:spPr>
          <a:xfrm>
            <a:off x="4252913" y="3045620"/>
            <a:ext cx="3680222" cy="957263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pic>
        <p:nvPicPr>
          <p:cNvPr id="133125" name="图片 4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C257DC-9EEF-4B15-A64C-A7A1E7FB8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136" y="2938463"/>
            <a:ext cx="859631" cy="20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文本框 47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0CDEB47-FD02-4EE6-BA6D-841F319DC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113" y="3144441"/>
            <a:ext cx="382786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45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45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lang="zh-CN" altLang="en-US" sz="4500" b="1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矩形 49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8ACE98-0B65-4329-82A1-7A526692C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293" y="2000252"/>
            <a:ext cx="9541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6000">
                <a:solidFill>
                  <a:srgbClr val="295AA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6000">
              <a:solidFill>
                <a:srgbClr val="295AA7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70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91344" y="180655"/>
            <a:ext cx="11809312" cy="656071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64629" y="2456795"/>
            <a:ext cx="98015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đắc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xổ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Vietlott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6/45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0,0000001228%.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(hay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43%.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sấp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hay 50%</a:t>
            </a:r>
          </a:p>
        </p:txBody>
      </p:sp>
      <p:pic>
        <p:nvPicPr>
          <p:cNvPr id="7" name="Picture 1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217030-17C8-404F-BC88-4ACBF98E2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10975326" y="221953"/>
            <a:ext cx="1039340" cy="10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064483"/>
              </p:ext>
            </p:extLst>
          </p:nvPr>
        </p:nvGraphicFramePr>
        <p:xfrm>
          <a:off x="10286222" y="5373216"/>
          <a:ext cx="359953" cy="971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880" imgH="444240" progId="Equation.DSMT4">
                  <p:embed/>
                </p:oleObj>
              </mc:Choice>
              <mc:Fallback>
                <p:oleObj name="Equation" r:id="rId3" imgW="164880" imgH="44424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6222" y="5373216"/>
                        <a:ext cx="359953" cy="9711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365336"/>
              </p:ext>
            </p:extLst>
          </p:nvPr>
        </p:nvGraphicFramePr>
        <p:xfrm>
          <a:off x="6960096" y="878467"/>
          <a:ext cx="3169111" cy="1395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̉nh Bitmap" r:id="rId5" imgW="1911111" imgH="851094" progId="PBrush">
                  <p:embed/>
                </p:oleObj>
              </mc:Choice>
              <mc:Fallback>
                <p:oleObj name="Ảnh Bitmap" r:id="rId5" imgW="1911111" imgH="851094" progId="PBrush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96" y="878467"/>
                        <a:ext cx="3169111" cy="1395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678639" y="404664"/>
            <a:ext cx="3833185" cy="2409690"/>
            <a:chOff x="2836613" y="887566"/>
            <a:chExt cx="2971355" cy="22010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6613" y="887566"/>
              <a:ext cx="2971355" cy="220100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836613" y="887566"/>
              <a:ext cx="2971354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TIẾT HÀ NỘI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9696" y="2420888"/>
              <a:ext cx="1944216" cy="2389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 NĂNG CÓ MƯA 43%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90203" y="2116520"/>
              <a:ext cx="936104" cy="2530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mây</a:t>
              </a:r>
              <a:endPara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32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304800" y="228600"/>
            <a:ext cx="11506200" cy="640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45746" y="513699"/>
            <a:ext cx="544005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</a:p>
          <a:p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60%,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35%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5%. Theo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1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217030-17C8-404F-BC88-4ACBF98E2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11054953" y="296262"/>
            <a:ext cx="794148" cy="79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847528" y="3714004"/>
            <a:ext cx="7632848" cy="2346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35%</a:t>
            </a:r>
          </a:p>
          <a:p>
            <a:pPr marL="457200" indent="-45720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35%</a:t>
            </a:r>
          </a:p>
          <a:p>
            <a:pPr marL="457200" indent="-45720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60%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35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%) 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02" y="535156"/>
            <a:ext cx="4914151" cy="290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4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8A9742-1BB4-454E-A2A2-BEA9523C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84" y="292385"/>
            <a:ext cx="25627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 1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381000" y="228600"/>
            <a:ext cx="11430000" cy="640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3952376" y="4644429"/>
            <a:ext cx="136648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Object 7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499294"/>
              </p:ext>
            </p:extLst>
          </p:nvPr>
        </p:nvGraphicFramePr>
        <p:xfrm>
          <a:off x="1552061" y="980728"/>
          <a:ext cx="9577064" cy="231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̉nh Bitmap" r:id="rId2" imgW="5289822" imgH="1644444" progId="PBrush">
                  <p:embed/>
                </p:oleObj>
              </mc:Choice>
              <mc:Fallback>
                <p:oleObj name="Ảnh Bitmap" r:id="rId2" imgW="5289822" imgH="1644444" progId="PBrush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061" y="980728"/>
                        <a:ext cx="9577064" cy="23103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129138" y="3555262"/>
            <a:ext cx="837944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" name="Rectangle 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367201" y="5293653"/>
            <a:ext cx="801536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 hôm nay là ngày có khả năng mưa nhiều nhất.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B324BD-B850-4ADB-9533-60398D999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79" y="141132"/>
            <a:ext cx="949664" cy="94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376826" y="6059962"/>
            <a:ext cx="776277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 thứ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ngày có khả năng mưa ít nhất.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703512" y="24115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40%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8642648" y="1340768"/>
            <a:ext cx="2493912" cy="504056"/>
          </a:xfrm>
          <a:prstGeom prst="wedgeRectCallout">
            <a:avLst>
              <a:gd name="adj1" fmla="val -22029"/>
              <a:gd name="adj2" fmla="val 74331"/>
            </a:avLst>
          </a:prstGeom>
          <a:solidFill>
            <a:srgbClr val="DEE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Hôm</a:t>
            </a:r>
            <a:r>
              <a:rPr lang="en-US" dirty="0">
                <a:solidFill>
                  <a:schemeClr val="tx1"/>
                </a:solidFill>
              </a:rPr>
              <a:t> nay </a:t>
            </a:r>
            <a:r>
              <a:rPr lang="en-US" dirty="0" err="1">
                <a:solidFill>
                  <a:schemeClr val="tx1"/>
                </a:solidFill>
              </a:rPr>
              <a:t>khả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năng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mưa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97% </a:t>
            </a:r>
            <a:r>
              <a:rPr lang="en-US" dirty="0" err="1">
                <a:solidFill>
                  <a:schemeClr val="tx1"/>
                </a:solidFill>
              </a:rPr>
              <a:t>đấy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5"/>
          <a:srcRect l="5558" t="30503" r="34684" b="35529"/>
          <a:stretch/>
        </p:blipFill>
        <p:spPr bwMode="auto">
          <a:xfrm>
            <a:off x="551384" y="973806"/>
            <a:ext cx="8091264" cy="2455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426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304800" y="228600"/>
            <a:ext cx="11506200" cy="640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574372" y="2852936"/>
            <a:ext cx="1096705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Biến cố A</a:t>
            </a:r>
            <a:r>
              <a:rPr lang="vi-VN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6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“Ngày </a:t>
            </a:r>
            <a:r>
              <a:rPr lang="vi-VN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 mặt trời mọc ở phía Tây”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xác suất bằng .....?</a:t>
            </a:r>
          </a:p>
          <a:p>
            <a:pPr>
              <a:lnSpc>
                <a:spcPct val="150000"/>
              </a:lnSpc>
            </a:pP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Biến cố B</a:t>
            </a:r>
            <a:r>
              <a:rPr lang="vi-VN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6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“Tháng </a:t>
            </a:r>
            <a:r>
              <a:rPr lang="vi-VN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 có ít hơn 32 ngày”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xác suất bằng ....?</a:t>
            </a:r>
          </a:p>
          <a:p>
            <a:pPr>
              <a:lnSpc>
                <a:spcPct val="150000"/>
              </a:lnSpc>
            </a:pP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Biến cố C</a:t>
            </a:r>
            <a:r>
              <a:rPr lang="vi-VN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6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“Có </a:t>
            </a:r>
            <a:r>
              <a:rPr lang="vi-VN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 số tự nhiên không là số nguyên tố cũng không là hợp số”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xác suất bằng .....?</a:t>
            </a:r>
          </a:p>
          <a:p>
            <a:pPr>
              <a:lnSpc>
                <a:spcPct val="150000"/>
              </a:lnSpc>
            </a:pP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Biến cố D</a:t>
            </a:r>
            <a:r>
              <a:rPr lang="vi-VN" sz="2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6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“Năm </a:t>
            </a:r>
            <a:r>
              <a:rPr lang="vi-VN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2023 có 367 ngày”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xác suất bằng .....?</a:t>
            </a:r>
          </a:p>
          <a:p>
            <a:pPr>
              <a:lnSpc>
                <a:spcPct val="150000"/>
              </a:lnSpc>
            </a:pP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8" name="Picture 2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500664"/>
            <a:ext cx="3874562" cy="252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496817"/>
            <a:ext cx="4459933" cy="2533383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9688398" y="3573016"/>
            <a:ext cx="4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8141940" y="5972140"/>
            <a:ext cx="4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8721187" y="4157361"/>
            <a:ext cx="38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2605500" y="5359612"/>
            <a:ext cx="38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387" y="1912838"/>
            <a:ext cx="3067997" cy="2587192"/>
          </a:xfrm>
          <a:prstGeom prst="rect">
            <a:avLst/>
          </a:prstGeom>
        </p:spPr>
      </p:pic>
      <p:sp>
        <p:nvSpPr>
          <p:cNvPr id="2" name="Text Box 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8A9742-1BB4-454E-A2A2-BEA9523C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84" y="292385"/>
            <a:ext cx="25627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tập 2</a:t>
            </a:r>
            <a:endParaRPr lang="en-US" altLang="en-US" sz="3600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381000" y="228600"/>
            <a:ext cx="11430000" cy="640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127448" y="3026792"/>
            <a:ext cx="136648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55418" y="909873"/>
            <a:ext cx="983306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 đồng thời hai con xúc xắc, tìm xác suất của các biến cố sau: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551384" y="1676594"/>
            <a:ext cx="9315400" cy="57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“Tổng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chấm xuất hiện trên hai con xúc xắc nhỏ hơn 13”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B324BD-B850-4ADB-9533-60398D999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79" y="141132"/>
            <a:ext cx="949664" cy="94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55418" y="4759804"/>
            <a:ext cx="875295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Xác suất của biến cố B bằng 0 vì đây là biến cố không thể.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551384" y="2373460"/>
            <a:ext cx="8856984" cy="57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“Tổng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chấm xuất hiện trên hai con xúc xắc bằng 1”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418" y="3849663"/>
            <a:ext cx="875295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Xác suất của biến cố A bằng 1 vì đây là biến cố chắc chắn.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9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3" grpId="0"/>
      <p:bldP spid="6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5" name="Picture 4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86" y="152401"/>
            <a:ext cx="1952408" cy="1938337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10" name="Right Arrow 9" descr="OPL20U25GSXzBJYl68kk8uQGfFKzs7yb1M4KJWUiLk6ZEvGF+qCIPSnY57AbBFCvTW15.20022.165+K4lPs7H94VUqPe2XwIsfPRnrXQE//QTEXxb8/8N4CNc6FpgZahzpTjFhMzSA7T/nHJa11DE8Ng2TP3iAmRczFlmslSuUNOgUeb6yRvs0=">
            <a:hlinkClick r:id="rId9" action="ppaction://hlinksldjump"/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 descr="OPL20U25GSXzBJYl68kk8uQGfFKzs7yb1M4KJWUiLk6ZEvGF+qCIPSnY57AbBFCvTW15.20022.165+K4lPs7H94VUqPe2XwIsfPRnrXQE//QTEXxb8/8N4CNc6FpgZahzpTjFhMzSA7T/nHJa11DE8Ng2TP3iAmRczFlmslSuUNOgUeb6yRvs0=">
            <a:hlinkClick r:id="rId9" action="ppaction://hlinksldjump"/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2" name="ChiOngNauVaEmBeBeat-VA-5262771.mp3" descr="OPL20U25GSXzBJYl68kk8uQGfFKzs7yb1M4KJWUiLk6ZEvGF+qCIPSnY57AbBFCvTW15.20022.165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825608" y="0"/>
            <a:ext cx="451991" cy="4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265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图片 10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7B217C-ADCB-4396-83FE-C8AADF0B6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98" y="1364456"/>
            <a:ext cx="1689497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图片 2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FE96A0-EF05-4FAF-BA6E-00CD3B459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1301354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图片 20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5831388-B1D3-4DE7-8BBA-1C8879C949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260" y="857251"/>
            <a:ext cx="1353740" cy="171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5F81631-335D-4306-A101-85F4943A51B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1083" y="609600"/>
            <a:ext cx="10017917" cy="5715000"/>
          </a:xfrm>
          <a:prstGeom prst="rect">
            <a:avLst/>
          </a:prstGeom>
          <a:noFill/>
          <a:ln>
            <a:noFill/>
          </a:ln>
          <a:effectLst>
            <a:outerShdw blurRad="50800" dist="12700" sx="102000" sy="102000" algn="ctr" rotWithShape="0">
              <a:srgbClr val="000000">
                <a:alpha val="12999"/>
              </a:srgbClr>
            </a:outerShdw>
          </a:effectLst>
        </p:spPr>
      </p:pic>
      <p:pic>
        <p:nvPicPr>
          <p:cNvPr id="112646" name="图片 1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8A46BB5-38F7-40C9-9562-C034E9495F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20" y="1257330"/>
            <a:ext cx="507206" cy="60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图片 14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22EC33-D00B-4B41-B081-BE429ADF35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260" y="4924224"/>
            <a:ext cx="142756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CCEEA3B-717A-44A9-BEFB-F561DF0EE5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68" y="1997869"/>
            <a:ext cx="467915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图片 18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CB30AA0-7D3B-475D-8117-8D4C0F9C84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98" y="842964"/>
            <a:ext cx="1321594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: 圆角 38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A317FF0-DB94-4856-95AE-973EB49355C2}"/>
              </a:ext>
            </a:extLst>
          </p:cNvPr>
          <p:cNvSpPr/>
          <p:nvPr/>
        </p:nvSpPr>
        <p:spPr>
          <a:xfrm flipV="1">
            <a:off x="3156347" y="4802982"/>
            <a:ext cx="1741884" cy="3452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3" name="矩形: 圆角 4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E54513-B1DD-4FE5-B21C-0E50CAE610F9}"/>
              </a:ext>
            </a:extLst>
          </p:cNvPr>
          <p:cNvSpPr/>
          <p:nvPr/>
        </p:nvSpPr>
        <p:spPr>
          <a:xfrm>
            <a:off x="3835003" y="5100638"/>
            <a:ext cx="670322" cy="3452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716B0D9-5BBA-408B-BAA8-B7F23D8B00AF}"/>
              </a:ext>
            </a:extLst>
          </p:cNvPr>
          <p:cNvSpPr/>
          <p:nvPr/>
        </p:nvSpPr>
        <p:spPr>
          <a:xfrm>
            <a:off x="5094685" y="4742260"/>
            <a:ext cx="191690" cy="190500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7AB953C1-F5E7-4A5A-B5CC-8B4DF43FDEF1}"/>
              </a:ext>
            </a:extLst>
          </p:cNvPr>
          <p:cNvSpPr/>
          <p:nvPr/>
        </p:nvSpPr>
        <p:spPr>
          <a:xfrm>
            <a:off x="8471298" y="5206604"/>
            <a:ext cx="176213" cy="176213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B707729C-DFCF-41BC-B807-9C3FCE14A32E}"/>
              </a:ext>
            </a:extLst>
          </p:cNvPr>
          <p:cNvSpPr/>
          <p:nvPr/>
        </p:nvSpPr>
        <p:spPr>
          <a:xfrm>
            <a:off x="1764506" y="2289574"/>
            <a:ext cx="120254" cy="120253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D75F0EC-0811-4B3B-BC3B-17B8202B66B5}"/>
              </a:ext>
            </a:extLst>
          </p:cNvPr>
          <p:cNvSpPr/>
          <p:nvPr/>
        </p:nvSpPr>
        <p:spPr>
          <a:xfrm>
            <a:off x="2814639" y="4317207"/>
            <a:ext cx="150019" cy="151210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53CDD27E-D0D8-4B74-90C1-7907002B8919}"/>
              </a:ext>
            </a:extLst>
          </p:cNvPr>
          <p:cNvSpPr/>
          <p:nvPr/>
        </p:nvSpPr>
        <p:spPr>
          <a:xfrm>
            <a:off x="3296843" y="5664995"/>
            <a:ext cx="116681" cy="116681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F1076827-4192-44D1-9DCD-039D4D04513F}"/>
              </a:ext>
            </a:extLst>
          </p:cNvPr>
          <p:cNvSpPr/>
          <p:nvPr/>
        </p:nvSpPr>
        <p:spPr>
          <a:xfrm>
            <a:off x="8471299" y="1206105"/>
            <a:ext cx="116681" cy="116681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EA4FEFD-655E-492C-A48E-6A4CCAAA42E8}"/>
              </a:ext>
            </a:extLst>
          </p:cNvPr>
          <p:cNvSpPr/>
          <p:nvPr/>
        </p:nvSpPr>
        <p:spPr>
          <a:xfrm>
            <a:off x="2575322" y="2838451"/>
            <a:ext cx="2289572" cy="99179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E1525B3-010C-4D34-B6BA-79F02FA219ED}"/>
              </a:ext>
            </a:extLst>
          </p:cNvPr>
          <p:cNvSpPr/>
          <p:nvPr/>
        </p:nvSpPr>
        <p:spPr>
          <a:xfrm>
            <a:off x="2291954" y="2701529"/>
            <a:ext cx="2375297" cy="957263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3D49313-225C-49BC-A24D-00778F8EC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219" y="3658793"/>
            <a:ext cx="308967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2700" b="1">
                <a:solidFill>
                  <a:srgbClr val="295AA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03</a:t>
            </a:r>
            <a:r>
              <a:rPr lang="en-US" altLang="zh-CN" sz="2700" b="1">
                <a:solidFill>
                  <a:srgbClr val="FEDD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700" b="1">
                <a:solidFill>
                  <a:srgbClr val="40404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Luyện tập</a:t>
            </a:r>
            <a:endParaRPr lang="zh-CN" altLang="en-US" sz="2700" b="1">
              <a:solidFill>
                <a:srgbClr val="40404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5C6785C-0745-4D8F-A86C-005BD660E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360" y="2778920"/>
            <a:ext cx="406479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2700" b="1">
                <a:solidFill>
                  <a:srgbClr val="295AA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02</a:t>
            </a:r>
            <a:r>
              <a:rPr lang="en-US" altLang="zh-CN" sz="2700" b="1">
                <a:solidFill>
                  <a:srgbClr val="40404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Hình thành kiến thức</a:t>
            </a:r>
            <a:endParaRPr lang="zh-CN" altLang="en-US" sz="2700" b="1">
              <a:solidFill>
                <a:srgbClr val="40404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15E44A8-1DB7-46C0-865B-E8D90EC4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219" y="4461274"/>
            <a:ext cx="308967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2700" b="1">
                <a:solidFill>
                  <a:srgbClr val="295AA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04  </a:t>
            </a:r>
            <a:r>
              <a:rPr lang="en-US" altLang="zh-CN" sz="2700" b="1">
                <a:solidFill>
                  <a:srgbClr val="40404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Vận dụng</a:t>
            </a:r>
            <a:endParaRPr lang="zh-CN" altLang="en-US" sz="2700" b="1">
              <a:solidFill>
                <a:srgbClr val="40404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83B1DFF-06A9-4A83-86AB-728593BE9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966" y="2712244"/>
            <a:ext cx="20827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CẤU TRÚC </a:t>
            </a:r>
          </a:p>
          <a:p>
            <a:pPr algn="ctr"/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HỌC</a:t>
            </a:r>
            <a:endParaRPr lang="zh-CN" altLang="en-US" sz="27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9596F4B-522E-432A-8F14-E21B748AAB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18" y="2872979"/>
            <a:ext cx="467915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38EBB62-71DC-4304-B5E9-D9B64C7EEA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18" y="3696892"/>
            <a:ext cx="467915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E1B7C58-CD03-4262-8D51-C2271B6CC1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31" y="4444604"/>
            <a:ext cx="467916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本框 29">
            <a:extLst>
              <a:ext uri="{FF2B5EF4-FFF2-40B4-BE49-F238E27FC236}">
                <a16:creationId xmlns:a16="http://schemas.microsoft.com/office/drawing/2014/main" id="{60723888-D36B-4797-9614-B22C2F06D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1933577"/>
            <a:ext cx="406479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2700" b="1">
                <a:solidFill>
                  <a:srgbClr val="295AA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01</a:t>
            </a:r>
            <a:r>
              <a:rPr lang="en-US" altLang="zh-CN" sz="2700" b="1">
                <a:solidFill>
                  <a:srgbClr val="40404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Khởi động</a:t>
            </a:r>
            <a:endParaRPr lang="zh-CN" altLang="en-US" sz="2700" b="1">
              <a:solidFill>
                <a:srgbClr val="40404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57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9" grpId="0"/>
      <p:bldP spid="30" grpId="0"/>
      <p:bldP spid="31" grpId="0"/>
      <p:bldP spid="32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4150362" y="585940"/>
            <a:ext cx="3528392" cy="1152128"/>
          </a:xfrm>
          <a:prstGeom prst="horizontalScroll">
            <a:avLst/>
          </a:prstGeom>
          <a:solidFill>
            <a:srgbClr val="DEEC5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8A9742-1BB4-454E-A2A2-BEA9523C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832" y="796630"/>
            <a:ext cx="30243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LUẬT CHƠI</a:t>
            </a:r>
          </a:p>
        </p:txBody>
      </p:sp>
      <p:sp>
        <p:nvSpPr>
          <p:cNvPr id="13" name="Rectangle 1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381000" y="228600"/>
            <a:ext cx="11430000" cy="640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451484" y="2032060"/>
            <a:ext cx="914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“ONG NHỎ VÀ MẬT HOA” </a:t>
            </a:r>
          </a:p>
        </p:txBody>
      </p:sp>
      <p:sp>
        <p:nvSpPr>
          <p:cNvPr id="12" name="TextBox 11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451484" y="2636854"/>
            <a:ext cx="9613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mật.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Box 13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451484" y="3600612"/>
            <a:ext cx="914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TextBox 14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451484" y="5067181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818" y="274154"/>
            <a:ext cx="1675154" cy="2057929"/>
          </a:xfrm>
          <a:prstGeom prst="rect">
            <a:avLst/>
          </a:prstGeom>
        </p:spPr>
      </p:pic>
      <p:pic>
        <p:nvPicPr>
          <p:cNvPr id="17" name="Picture 1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8" y="202530"/>
            <a:ext cx="1754560" cy="1741915"/>
          </a:xfrm>
          <a:prstGeom prst="rect">
            <a:avLst/>
          </a:prstGeom>
        </p:spPr>
      </p:pic>
      <p:pic>
        <p:nvPicPr>
          <p:cNvPr id="18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679" y="557689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8" y="5661655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6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84" y="322904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71" y="215605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784329" y="2278718"/>
            <a:ext cx="1473472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70%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809997" y="3452776"/>
            <a:ext cx="1447805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100%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7543801" y="2306973"/>
            <a:ext cx="1447805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30%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7543800" y="3409836"/>
            <a:ext cx="1447805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0%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057400" y="98258"/>
            <a:ext cx="6859716" cy="1934953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6640615" y="3229039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6677628" y="210884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711624" y="384619"/>
            <a:ext cx="5929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Bạn Minh chơi trò ném bóng vào rổ. Bạn có 30% khả năng ném bóng trúng rổ.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ạn có bao nhiêu phần trăm ném bóng không trúng rổ?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08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07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589807" y="132387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pic>
        <p:nvPicPr>
          <p:cNvPr id="4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532" y="1247670"/>
            <a:ext cx="7889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2551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7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9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0" grpId="0" animBg="1"/>
      <p:bldP spid="21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74" y="3242974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61" y="2223875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7794043" y="2207462"/>
            <a:ext cx="1382623" cy="73866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17" name="dapanb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809996" y="3331758"/>
            <a:ext cx="1446414" cy="73866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8" name="dapanc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809996" y="2255580"/>
            <a:ext cx="1447805" cy="73866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19" name="dapand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7803505" y="3269868"/>
            <a:ext cx="1362954" cy="73866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D:</a:t>
            </a:r>
          </a:p>
        </p:txBody>
      </p:sp>
      <p:sp>
        <p:nvSpPr>
          <p:cNvPr id="22" name="cauhoi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523968" y="-30052"/>
            <a:ext cx="8143932" cy="210173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6783190" y="32129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2309786" y="151672"/>
            <a:ext cx="7358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Hai đội đỏ và vàng cùng đua thuyền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Đội đỏ có khả năng thắng 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có khả năng thắng là bao nhiêu?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pic>
        <p:nvPicPr>
          <p:cNvPr id="4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317" y="1357179"/>
            <a:ext cx="7889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332666"/>
              </p:ext>
            </p:extLst>
          </p:nvPr>
        </p:nvGraphicFramePr>
        <p:xfrm>
          <a:off x="4533203" y="2223875"/>
          <a:ext cx="293475" cy="791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444240" progId="Equation.DSMT4">
                  <p:embed/>
                </p:oleObj>
              </mc:Choice>
              <mc:Fallback>
                <p:oleObj name="Equation" r:id="rId14" imgW="164880" imgH="44424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203" y="2223875"/>
                        <a:ext cx="293475" cy="7917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41622"/>
              </p:ext>
            </p:extLst>
          </p:nvPr>
        </p:nvGraphicFramePr>
        <p:xfrm>
          <a:off x="4557346" y="3284984"/>
          <a:ext cx="27146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457200" progId="Equation.DSMT4">
                  <p:embed/>
                </p:oleObj>
              </mc:Choice>
              <mc:Fallback>
                <p:oleObj name="Equation" r:id="rId16" imgW="152280" imgH="457200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346" y="3284984"/>
                        <a:ext cx="271463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116427"/>
              </p:ext>
            </p:extLst>
          </p:nvPr>
        </p:nvGraphicFramePr>
        <p:xfrm>
          <a:off x="8457274" y="2203029"/>
          <a:ext cx="293475" cy="791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4880" imgH="444240" progId="Equation.DSMT4">
                  <p:embed/>
                </p:oleObj>
              </mc:Choice>
              <mc:Fallback>
                <p:oleObj name="Equation" r:id="rId18" imgW="164880" imgH="444240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7274" y="2203029"/>
                        <a:ext cx="293475" cy="7917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315482"/>
              </p:ext>
            </p:extLst>
          </p:nvPr>
        </p:nvGraphicFramePr>
        <p:xfrm>
          <a:off x="8474075" y="3212976"/>
          <a:ext cx="2952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4880" imgH="444240" progId="Equation.DSMT4">
                  <p:embed/>
                </p:oleObj>
              </mc:Choice>
              <mc:Fallback>
                <p:oleObj name="Equation" r:id="rId20" imgW="164880" imgH="44424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4075" y="3212976"/>
                        <a:ext cx="2952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4" name="Object 134"/>
          <p:cNvGraphicFramePr>
            <a:graphicFrameLocks noChangeAspect="1"/>
          </p:cNvGraphicFramePr>
          <p:nvPr/>
        </p:nvGraphicFramePr>
        <p:xfrm>
          <a:off x="7239008" y="714356"/>
          <a:ext cx="292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4880" imgH="444240" progId="Equation.DSMT4">
                  <p:embed/>
                </p:oleObj>
              </mc:Choice>
              <mc:Fallback>
                <p:oleObj name="Equation" r:id="rId22" imgW="164880" imgH="444240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8" y="714356"/>
                        <a:ext cx="2921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32 -0.03237 C 0.38646 -0.04555 0.39896 -0.05572 0.40977 -0.06451 C 0.41237 -0.0726 0.42461 -0.09063 0.43217 -0.09688 C 0.44102 -0.12485 0.49467 -0.1341 0.52501 -0.13734 C 0.54011 -0.13665 0.55586 -0.13919 0.57032 -0.13549 C 0.57605 -0.1341 0.57696 -0.12717 0.58034 -0.123 C 0.58477 -0.11769 0.58803 -0.10589 0.5905 -0.09896 C 0.59219 -0.09364 0.59571 -0.08277 0.59571 -0.08254 C 0.5948 -0.06659 0.59441 -0.0504 0.5931 -0.03422 C 0.59232 -0.02867 0.58842 -0.02682 0.58555 -0.02219 C 0.56941 0.0037 0.54024 0.01341 0.50521 0.01827 C 0.48451 0.01642 0.48542 0.01942 0.4724 0.01018 C 0.46628 0.00578 0.45482 -0.00393 0.45482 -0.0037 C 0.45105 -0.01318 0.4474 -0.03237 0.4474 -0.03214 C 0.45014 -0.07214 0.44219 -0.06104 0.45977 -0.08069 C 0.47123 -0.09364 0.45782 -0.08508 0.4724 -0.09271 C 0.48373 -0.10612 0.49779 -0.11861 0.51498 -0.12717 C 0.51823 -0.12878 0.52175 -0.1304 0.52501 -0.13133 C 0.53178 -0.13318 0.54519 -0.13549 0.54519 -0.13526 C 0.55274 -0.1348 0.56042 -0.13503 0.56784 -0.13341 C 0.57032 -0.13295 0.57123 -0.1304 0.57292 -0.12902 C 0.58438 -0.12115 0.59128 -0.11376 0.59792 -0.10289 C 0.60274 -0.0763 0.61758 -0.0215 0.59571 -0.00393 C 0.57696 0.0111 0.54805 0.02081 0.52279 0.02428 C 0.50521 0.02243 0.50118 0.02312 0.48998 0.01411 C 0.48243 0.00139 0.47982 -0.01063 0.47761 -0.02428 C 0.47904 -0.05803 0.47149 -0.07745 0.49519 -0.10081 C 0.50209 -0.10751 0.50404 -0.11214 0.51498 -0.11491 C 0.52279 -0.11907 0.52917 -0.12092 0.53764 -0.123 C 0.56368 -0.12115 0.55456 -0.12115 0.56524 -0.12115 L 0.54271 -0.10682 L 0.5629 -0.12717 " pathEditMode="relative" rAng="0" ptsTypes="fffffffffffffffffffffffffffffA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25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1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10" name="hoac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809996" y="2308092"/>
            <a:ext cx="3505204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Biến cố chắc chắn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809996" y="3452776"/>
            <a:ext cx="350520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Biến cố không thể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809996" y="4547863"/>
            <a:ext cx="350520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Biến cố ngẫu nhiên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945915" y="87594"/>
            <a:ext cx="6250116" cy="1915086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nhanb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nhanc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371800" y="500865"/>
            <a:ext cx="554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Xét biến cố sau:”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điều kiện thường, nước đun đến 100 độ là sẽ sôi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” .</a:t>
            </a:r>
          </a:p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Đây là loại biến cố gì?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09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08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07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506072" y="15651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pic>
        <p:nvPicPr>
          <p:cNvPr id="4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797" y="1488993"/>
            <a:ext cx="7889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19" grpId="0" animBg="1"/>
      <p:bldP spid="21" grpId="0" animBg="1"/>
      <p:bldP spid="23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51" y="2698988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050" y="2482520"/>
            <a:ext cx="1143000" cy="1143000"/>
          </a:xfrm>
          <a:prstGeom prst="rect">
            <a:avLst/>
          </a:prstGeom>
        </p:spPr>
      </p:pic>
      <p:pic>
        <p:nvPicPr>
          <p:cNvPr id="9" name="hoad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91" y="5510786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79" y="399438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2776122" y="5486401"/>
            <a:ext cx="6901278" cy="95410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Biến cố “Lấy được quả cầu có ghi số nguyên tố”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2801258" y="4173983"/>
            <a:ext cx="6876142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Biến cố “Lấy được quả cầu ghi số chẵn”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apand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2801258" y="2792410"/>
            <a:ext cx="6876142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Khả năng xảy ra của hai biến cố như nhau.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545771" y="-68920"/>
            <a:ext cx="8458200" cy="2488168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719023" y="393768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676400" y="263048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286000" y="341393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Một túi đựng các qủa cầu được ghi số 2; 3; 5; 7; 9. Lấy ngẫu nhiên một quả trong túi. Trong hai biến </a:t>
            </a:r>
            <a:r>
              <a:rPr lang="vi-VN" sz="2400">
                <a:latin typeface="+mj-lt"/>
              </a:rPr>
              <a:t>cố “Lấy </a:t>
            </a:r>
            <a:r>
              <a:rPr lang="vi-VN" sz="2400" dirty="0">
                <a:latin typeface="+mj-lt"/>
              </a:rPr>
              <a:t>được quả cầu có ghi số nguyên tố” và “Lấy được quả cầu ghi số chẵn”, biến cố nào nhiều khả năng xảy ra hơn?</a:t>
            </a:r>
            <a:endParaRPr lang="en-US" sz="2400" dirty="0">
              <a:latin typeface="+mj-lt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313" y="4697203"/>
            <a:ext cx="1567186" cy="1979454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9645563" y="191610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pic>
        <p:nvPicPr>
          <p:cNvPr id="6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288" y="1839907"/>
            <a:ext cx="7889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1 0.43396 C 0.13811 0.42077 0.15061 0.4106 0.16141 0.40181 C 0.16402 0.39371 0.17638 0.3759 0.1838 0.36965 C 0.19266 0.34166 0.24629 0.33241 0.27649 0.32917 C 0.29185 0.32986 0.3076 0.32732 0.32205 0.33102 C 0.32778 0.33241 0.32856 0.33935 0.33207 0.34351 C 0.33637 0.34883 0.33975 0.36063 0.3421 0.36757 C 0.34392 0.37289 0.34743 0.38353 0.34743 0.38376 C 0.34652 0.39972 0.34613 0.41592 0.34483 0.43211 C 0.34405 0.43766 0.34014 0.43951 0.33728 0.44414 C 0.32114 0.47005 0.29198 0.47976 0.25657 0.48462 C 0.23626 0.48277 0.23718 0.48578 0.2239 0.47652 C 0.21804 0.47213 0.20671 0.46241 0.20671 0.46264 C 0.20281 0.45316 0.19916 0.43396 0.19916 0.43419 C 0.2019 0.39417 0.19396 0.40528 0.21166 0.38561 C 0.22286 0.37289 0.20932 0.38145 0.2239 0.37382 C 0.23535 0.3604 0.24941 0.34791 0.26646 0.33935 C 0.26998 0.33773 0.27336 0.33611 0.27649 0.33519 C 0.28352 0.33333 0.2968 0.33102 0.2968 0.33125 C 0.30448 0.33172 0.3119 0.33148 0.31958 0.3331 C 0.32205 0.33357 0.32283 0.33611 0.32465 0.3375 C 0.33611 0.34536 0.34301 0.35277 0.34965 0.36364 C 0.35446 0.39001 0.3693 0.44483 0.34743 0.46241 C 0.32856 0.47745 0.29979 0.48716 0.27441 0.49063 C 0.25657 0.48878 0.25293 0.48948 0.2416 0.48045 C 0.23418 0.46773 0.23158 0.4557 0.22936 0.44206 C 0.23054 0.40828 0.22325 0.38885 0.24681 0.36572 C 0.25358 0.35901 0.25553 0.35438 0.26646 0.35161 C 0.27441 0.34745 0.28091 0.34559 0.28938 0.34351 C 0.31502 0.34536 0.30617 0.34536 0.31697 0.34536 L 0.29406 0.35971 L 0.3145 0.33935 " pathEditMode="relative" rAng="0" ptsTypes="AAAAAAAAAAAAAAAAAAAAAAAAAAAAAA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1" y="-2498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74" y="329685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61" y="2223875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7794043" y="2207462"/>
            <a:ext cx="1382623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50%</a:t>
            </a:r>
          </a:p>
        </p:txBody>
      </p:sp>
      <p:sp>
        <p:nvSpPr>
          <p:cNvPr id="17" name="dapanb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809996" y="3452776"/>
            <a:ext cx="144641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30%</a:t>
            </a:r>
          </a:p>
        </p:txBody>
      </p:sp>
      <p:sp>
        <p:nvSpPr>
          <p:cNvPr id="18" name="dapanc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855024" y="2255580"/>
            <a:ext cx="1402777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A: 20%</a:t>
            </a:r>
          </a:p>
        </p:txBody>
      </p:sp>
      <p:sp>
        <p:nvSpPr>
          <p:cNvPr id="19" name="dapand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7803505" y="3398580"/>
            <a:ext cx="13629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D: 40%</a:t>
            </a:r>
          </a:p>
        </p:txBody>
      </p:sp>
      <p:sp>
        <p:nvSpPr>
          <p:cNvPr id="22" name="cauhoi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789720" y="29023"/>
            <a:ext cx="6173916" cy="1629999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6783190" y="32668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667884" y="412472"/>
            <a:ext cx="5044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Xác suất để xuất hiện mặt ngửa khi gieo một đồng xu cân đối là:</a:t>
            </a:r>
            <a:endParaRPr lang="en-US" sz="2400" dirty="0">
              <a:latin typeface="+mj-lt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599592" y="143337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pic>
        <p:nvPicPr>
          <p:cNvPr id="4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317" y="1357179"/>
            <a:ext cx="7889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31058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76 -0.07448 C 0.42177 -0.08767 0.43427 -0.09785 0.44507 -0.10664 C 0.44767 -0.11473 0.46004 -0.13278 0.46746 -0.13902 C 0.47631 -0.16701 0.52994 -0.17627 0.56041 -0.1795 C 0.57551 -0.17881 0.59126 -0.18136 0.60571 -0.17765 C 0.61143 -0.17627 0.61222 -0.16933 0.61573 -0.16516 C 0.62003 -0.15984 0.62341 -0.14804 0.62575 -0.14111 C 0.62758 -0.13578 0.63096 -0.12491 0.63096 -0.12468 C 0.63018 -0.10872 0.62979 -0.09253 0.62836 -0.07634 C 0.62771 -0.07078 0.62367 -0.06893 0.62094 -0.06454 C 0.6048 -0.03863 0.57564 -0.02891 0.54049 -0.02406 C 0.51992 -0.02591 0.5207 -0.0229 0.50768 -0.03215 C 0.5017 -0.03655 0.49024 -0.04626 0.49024 -0.04603 C 0.48634 -0.05552 0.48269 -0.07448 0.48269 -0.07425 C 0.48556 -0.11427 0.47748 -0.10317 0.49506 -0.12283 C 0.50651 -0.13578 0.49311 -0.12723 0.50768 -0.13486 C 0.51901 -0.14828 0.53307 -0.16077 0.55025 -0.16933 C 0.55351 -0.17095 0.55702 -0.17256 0.56041 -0.17349 C 0.56717 -0.17534 0.58045 -0.17765 0.58045 -0.17742 C 0.58813 -0.17696 0.59581 -0.17719 0.60323 -0.17557 C 0.60571 -0.17511 0.60649 -0.17256 0.60831 -0.17118 C 0.61977 -0.16331 0.62666 -0.15591 0.6333 -0.14504 C 0.63812 -0.11844 0.65283 -0.06384 0.63096 -0.04626 C 0.61222 -0.03123 0.58345 -0.02151 0.55806 -0.01804 C 0.54049 -0.01989 0.53658 -0.0192 0.52526 -0.02822 C 0.51784 -0.04094 0.51524 -0.05297 0.51289 -0.06662 C 0.51432 -0.10016 0.5069 -0.11959 0.53047 -0.14296 C 0.53736 -0.14966 0.53932 -0.15429 0.55025 -0.15707 C 0.55806 -0.16123 0.56444 -0.16308 0.57303 -0.16516 C 0.59907 -0.16331 0.58983 -0.16331 0.60063 -0.16331 L 0.57798 -0.14897 L 0.59816 -0.16933 " pathEditMode="relative" rAng="0" ptsTypes="fffffffffffffffffffffffffffffA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8" y="-2521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1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8A32669-5640-4888-9AEA-436DF4122048}"/>
              </a:ext>
            </a:extLst>
          </p:cNvPr>
          <p:cNvSpPr/>
          <p:nvPr/>
        </p:nvSpPr>
        <p:spPr>
          <a:xfrm>
            <a:off x="1764506" y="2289574"/>
            <a:ext cx="120254" cy="120253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7" name="矩形 3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D0F46E-1ECC-43E6-86C4-006D1B7281E5}"/>
              </a:ext>
            </a:extLst>
          </p:cNvPr>
          <p:cNvSpPr/>
          <p:nvPr/>
        </p:nvSpPr>
        <p:spPr>
          <a:xfrm>
            <a:off x="4530329" y="3249217"/>
            <a:ext cx="3550444" cy="957263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8" name="矩形 37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69B0654-A90C-4680-A61E-78A93385677C}"/>
              </a:ext>
            </a:extLst>
          </p:cNvPr>
          <p:cNvSpPr/>
          <p:nvPr/>
        </p:nvSpPr>
        <p:spPr>
          <a:xfrm>
            <a:off x="4252913" y="3045620"/>
            <a:ext cx="3680222" cy="957263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pic>
        <p:nvPicPr>
          <p:cNvPr id="133125" name="图片 4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C257DC-9EEF-4B15-A64C-A7A1E7FB8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136" y="2938463"/>
            <a:ext cx="859631" cy="20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文本框 47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0CDEB47-FD02-4EE6-BA6D-841F319DC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113" y="3144441"/>
            <a:ext cx="382786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4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45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VẬN DỤNG</a:t>
            </a:r>
            <a:endParaRPr lang="zh-CN" altLang="en-US" sz="45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矩形 49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8ACE98-0B65-4329-82A1-7A526692C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293" y="2000252"/>
            <a:ext cx="9541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6000" dirty="0">
                <a:solidFill>
                  <a:srgbClr val="295AA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6000" dirty="0">
              <a:solidFill>
                <a:srgbClr val="295AA7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54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PL20U25GSXzBJYl68kk8uQGfFKzs7yb1M4KJWUiLk6ZEvGF+qCIPSnY57AbBFCvTW15.20022.165+K4lPs7H94VUqPe2XwIsfPRnrXQE//QTEXxb8/8N4CNc6FpgZahzpTjFhMzSA7T/nHJa11DE8Ng2TP3iAmRczFlmslSuUNOgUeb6yRvs0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OPL20U25GSXzBJYl68kk8uQGfFKzs7yb1M4KJWUiLk6ZEvGF+qCIPSnY57AbBFCvTW15.20022.165+K4lPs7H94VUqPe2XwIsfPRnrXQE//QTEXxb8/8N4CNc6FpgZahzpTjFhMzSA7T/nHJa11DE8Ng2TP3iAmRczFlmslSuUNOgUeb6yRvs0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7022" y="758989"/>
            <a:ext cx="3407719" cy="1949977"/>
          </a:xfrm>
          <a:prstGeom prst="rect">
            <a:avLst/>
          </a:prstGeom>
        </p:spPr>
      </p:pic>
      <p:sp>
        <p:nvSpPr>
          <p:cNvPr id="5" name="AutoShape 6" descr="OPL20U25GSXzBJYl68kk8uQGfFKzs7yb1M4KJWUiLk6ZEvGF+qCIPSnY57AbBFCvTW15.20022.165+K4lPs7H94VUqPe2XwIsfPRnrXQE//QTEXxb8/8N4CNc6FpgZahzpTjFhMzSA7T/nHJa11DE8Ng2TP3iAmRczFlmslSuUNOgUeb6yRvs0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718" y="2660771"/>
            <a:ext cx="3395687" cy="1775389"/>
          </a:xfrm>
          <a:prstGeom prst="rect">
            <a:avLst/>
          </a:prstGeom>
        </p:spPr>
      </p:pic>
      <p:sp>
        <p:nvSpPr>
          <p:cNvPr id="7" name="AutoShape 8" descr="OPL20U25GSXzBJYl68kk8uQGfFKzs7yb1M4KJWUiLk6ZEvGF+qCIPSnY57AbBFCvTW15.20022.165+K4lPs7H94VUqPe2XwIsfPRnrXQE//QTEXxb8/8N4CNc6FpgZahzpTjFhMzSA7T/nHJa11DE8Ng2TP3iAmRczFlmslSuUNOgUeb6yRvs0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7604" y="4467441"/>
            <a:ext cx="3352800" cy="2071618"/>
          </a:xfrm>
          <a:prstGeom prst="rect">
            <a:avLst/>
          </a:prstGeom>
        </p:spPr>
      </p:pic>
      <p:sp>
        <p:nvSpPr>
          <p:cNvPr id="9" name="Rectangle 8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457200" y="160338"/>
            <a:ext cx="11201400" cy="6469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657918" y="215289"/>
            <a:ext cx="822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XÁC SUẤT TRONG ĐỜI SỐNG</a:t>
            </a:r>
          </a:p>
        </p:txBody>
      </p:sp>
      <p:sp>
        <p:nvSpPr>
          <p:cNvPr id="11" name="TextBox 10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009479" y="1657330"/>
            <a:ext cx="441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2313" y="2373032"/>
            <a:ext cx="441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2313" y="3153941"/>
            <a:ext cx="441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7175" y="3934850"/>
            <a:ext cx="441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4758381"/>
            <a:ext cx="390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OPL20U25GSXzBJYl68kk8uQGfFKzs7yb1M4KJWUiLk6ZEvGF+qCIPSnY57AbBFCvTW15.20022.165+K4lPs7H94VUqPe2XwIsfPRnrXQE//QTEXxb8/8N4CNc6FpgZahzpTjFhMzSA7T/nHJa11DE8Ng2TP3iAmRczFlmslSuUNOgUeb6yRvs0="/>
          <p:cNvSpPr>
            <a:spLocks noGrp="1"/>
          </p:cNvSpPr>
          <p:nvPr>
            <p:ph idx="1"/>
          </p:nvPr>
        </p:nvSpPr>
        <p:spPr>
          <a:xfrm>
            <a:off x="3009900" y="4521497"/>
            <a:ext cx="6172200" cy="2222500"/>
          </a:xfrm>
        </p:spPr>
        <p:txBody>
          <a:bodyPr>
            <a:normAutofit/>
          </a:bodyPr>
          <a:lstStyle/>
          <a:p>
            <a:r>
              <a:rPr lang="vi-VN" sz="2400" dirty="0"/>
              <a:t>Xem lại các bài tập đã làm trong tiết học.</a:t>
            </a:r>
            <a:endParaRPr lang="en-US" sz="2400" dirty="0"/>
          </a:p>
          <a:p>
            <a:r>
              <a:rPr lang="vi-VN" sz="2400" dirty="0"/>
              <a:t>Chuẩn bị giờ sau: phần 2: Xác suất của một biến cố đơn giản.</a:t>
            </a:r>
            <a:endParaRPr lang="en-US" sz="2400" dirty="0"/>
          </a:p>
        </p:txBody>
      </p:sp>
      <p:pic>
        <p:nvPicPr>
          <p:cNvPr id="4" name="Picture 2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05246"/>
            <a:ext cx="370930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3024666" y="391120"/>
            <a:ext cx="6342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HƯỚNG DẪN VỀ NHÀ</a:t>
            </a:r>
          </a:p>
        </p:txBody>
      </p:sp>
      <p:sp>
        <p:nvSpPr>
          <p:cNvPr id="2" name="Rectangle 1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457200" y="200324"/>
            <a:ext cx="11277600" cy="6352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1C532C-30AA-444B-AC06-AD0266100791}"/>
              </a:ext>
            </a:extLst>
          </p:cNvPr>
          <p:cNvSpPr/>
          <p:nvPr/>
        </p:nvSpPr>
        <p:spPr>
          <a:xfrm>
            <a:off x="1764506" y="2289574"/>
            <a:ext cx="120254" cy="120253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7" name="矩形 3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52FE471-8C60-4F64-A6BD-6A9FC01A44EE}"/>
              </a:ext>
            </a:extLst>
          </p:cNvPr>
          <p:cNvSpPr/>
          <p:nvPr/>
        </p:nvSpPr>
        <p:spPr>
          <a:xfrm>
            <a:off x="4530329" y="3249217"/>
            <a:ext cx="3550444" cy="957263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8" name="矩形 37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E85A25-ED79-42D8-A970-F688C8352595}"/>
              </a:ext>
            </a:extLst>
          </p:cNvPr>
          <p:cNvSpPr/>
          <p:nvPr/>
        </p:nvSpPr>
        <p:spPr>
          <a:xfrm>
            <a:off x="4252913" y="3045620"/>
            <a:ext cx="3680222" cy="957263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pic>
        <p:nvPicPr>
          <p:cNvPr id="114693" name="图片 4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79DE5C-1385-49FB-9618-1A74B189D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136" y="2938463"/>
            <a:ext cx="859631" cy="20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文本框 47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2D0A0D-357F-476F-913D-A50CF72AB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435" y="3115866"/>
            <a:ext cx="402312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4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45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45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矩形 49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062C6F-3536-4615-8F09-2485694C9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291" y="2000252"/>
            <a:ext cx="11817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6000">
                <a:solidFill>
                  <a:srgbClr val="295AA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01</a:t>
            </a:r>
            <a:r>
              <a:rPr lang="en-US" altLang="zh-CN" sz="6000">
                <a:solidFill>
                  <a:srgbClr val="295AA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6000">
              <a:solidFill>
                <a:srgbClr val="295AA7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3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381000" y="228600"/>
            <a:ext cx="11430000" cy="640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083500"/>
              </p:ext>
            </p:extLst>
          </p:nvPr>
        </p:nvGraphicFramePr>
        <p:xfrm>
          <a:off x="0" y="0"/>
          <a:ext cx="177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92" imgH="177492" progId="Equation.DSMT4">
                  <p:embed/>
                </p:oleObj>
              </mc:Choice>
              <mc:Fallback>
                <p:oleObj name="Equation" r:id="rId2" imgW="177492" imgH="177492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78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 rot="10800000" flipV="1">
            <a:off x="2297088" y="88168"/>
            <a:ext cx="914501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2800" i="0" u="none" strike="noStrike" cap="none" normalizeH="0" baseline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Viết ngẫu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nhiên một số tự nhiên lớn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alt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không lớn hơn</a:t>
            </a:r>
            <a:r>
              <a:rPr lang="en-US" alt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alt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4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940018" y="1464778"/>
            <a:ext cx="12395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355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3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 rot="10800000" flipV="1">
            <a:off x="498098" y="1905109"/>
            <a:ext cx="5597902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80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280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kumimoji="0" lang="en-US" altLang="en-US" sz="2800" i="0" u="none" strike="noStrike" cap="none" normalizeH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kumimoji="0" lang="vi-VN" altLang="en-US" sz="2800" i="0" u="none" strike="noStrike" cap="none" normalizeH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chẵn</a:t>
            </a:r>
            <a:r>
              <a:rPr kumimoji="0" lang="en-US" altLang="en-US" sz="2800" i="0" u="none" strike="noStrike" cap="none" normalizeH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altLang="en-US" sz="280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3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 rot="10800000" flipV="1">
            <a:off x="484738" y="2392811"/>
            <a:ext cx="5570452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280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kumimoji="0" lang="en-US" altLang="en-US" sz="2800" i="0" u="none" strike="noStrike" cap="none" normalizeH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 rot="10800000" flipV="1">
            <a:off x="484738" y="2890215"/>
            <a:ext cx="5570452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280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kumimoji="0" lang="en-US" altLang="en-US" sz="2800" i="0" u="none" strike="noStrike" cap="none" normalizeH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n 20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8D64DE-6223-43A7-B32F-EA6FEE2826D8}"/>
              </a:ext>
            </a:extLst>
          </p:cNvPr>
          <p:cNvSpPr/>
          <p:nvPr/>
        </p:nvSpPr>
        <p:spPr>
          <a:xfrm>
            <a:off x="381000" y="308715"/>
            <a:ext cx="1916088" cy="1639201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D5217030-17C8-404F-BC88-4ACBF98E20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11052493" y="228600"/>
            <a:ext cx="1010997" cy="101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62B666-9215-1608-388D-EF5DEE8B26E7}"/>
              </a:ext>
            </a:extLst>
          </p:cNvPr>
          <p:cNvSpPr txBox="1"/>
          <p:nvPr/>
        </p:nvSpPr>
        <p:spPr>
          <a:xfrm>
            <a:off x="645834" y="3464169"/>
            <a:ext cx="108187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Trả lời</a:t>
            </a: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Biến cố A là </a:t>
            </a:r>
            <a:r>
              <a:rPr lang="vi-VN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cố không thể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vì trong các số 3, 4, 5, 6 không có số nguyên tố chẵn.</a:t>
            </a:r>
            <a:endParaRPr lang="vi-VN" sz="28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Biến cố B là </a:t>
            </a:r>
            <a:r>
              <a:rPr lang="vi-VN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cố là ngẫu nhiên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vì nếu viết số 4 là số chính phương, còn viết các số 3, 5, 6 không là số chính phương.</a:t>
            </a:r>
            <a:endParaRPr lang="vi-VN" sz="2800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Biến cố C là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cố chắc chắn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vì trong các số 3, 4, 5, 6 tất cả đều là số nguyên dương.</a:t>
            </a:r>
            <a:endParaRPr lang="en-US" sz="28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820245"/>
              </p:ext>
            </p:extLst>
          </p:nvPr>
        </p:nvGraphicFramePr>
        <p:xfrm>
          <a:off x="1752600" y="4073013"/>
          <a:ext cx="8686800" cy="251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̉nh Bitmap" r:id="rId3" imgW="3905451" imgH="1511378" progId="PBrush">
                  <p:embed/>
                </p:oleObj>
              </mc:Choice>
              <mc:Fallback>
                <p:oleObj name="Ảnh Bitmap" r:id="rId3" imgW="3905451" imgH="1511378" progId="PBrush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73013"/>
                        <a:ext cx="8686800" cy="25118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613"/>
            <a:ext cx="11277600" cy="3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828800" y="4019349"/>
            <a:ext cx="2276474" cy="914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4419600" y="4188594"/>
            <a:ext cx="1828800" cy="76440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479606" y="4208237"/>
            <a:ext cx="1521393" cy="84060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161807"/>
            <a:ext cx="9099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457200" y="105532"/>
            <a:ext cx="11353800" cy="660006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6CC3F1-B24D-44B5-9353-CD4BCF4D12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86098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6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DE9609-A6AF-49D6-8220-8F95D55CA5A5}"/>
              </a:ext>
            </a:extLst>
          </p:cNvPr>
          <p:cNvSpPr/>
          <p:nvPr/>
        </p:nvSpPr>
        <p:spPr>
          <a:xfrm>
            <a:off x="1764506" y="2289574"/>
            <a:ext cx="120254" cy="120253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7" name="矩形 3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792846-75C1-4B23-89F4-553561DDB345}"/>
              </a:ext>
            </a:extLst>
          </p:cNvPr>
          <p:cNvSpPr/>
          <p:nvPr/>
        </p:nvSpPr>
        <p:spPr>
          <a:xfrm>
            <a:off x="3445669" y="3249217"/>
            <a:ext cx="5098256" cy="957263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8" name="矩形 37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1BA028-D0D0-443C-BB4C-900DBB069C84}"/>
              </a:ext>
            </a:extLst>
          </p:cNvPr>
          <p:cNvSpPr/>
          <p:nvPr/>
        </p:nvSpPr>
        <p:spPr>
          <a:xfrm>
            <a:off x="3180161" y="3105151"/>
            <a:ext cx="5148263" cy="957263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pic>
        <p:nvPicPr>
          <p:cNvPr id="120837" name="图片 4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A554D2-759A-444B-A7F3-9524846DE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136" y="2938463"/>
            <a:ext cx="859631" cy="20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文本框 47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C9FD17-42C3-4C0F-A8A9-A4DAD7520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774" y="3243262"/>
            <a:ext cx="54161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27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HÌNH THÀNH KIẾN THỨC</a:t>
            </a:r>
            <a:endParaRPr lang="zh-CN" altLang="en-US" sz="3000" b="1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矩形 49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E730165-7798-4AB7-A572-7A24812C2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293" y="2000252"/>
            <a:ext cx="9541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6000">
                <a:solidFill>
                  <a:srgbClr val="295AA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6000">
              <a:solidFill>
                <a:srgbClr val="295AA7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6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8A9742-1BB4-454E-A2A2-BEA9523C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464084"/>
            <a:ext cx="5207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suất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452951" y="2218963"/>
            <a:ext cx="75039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Tôi </a:t>
            </a:r>
            <a:r>
              <a:rPr lang="vi-VN" altLang="en-US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vi-VN" altLang="en-US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.?.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..........</a:t>
            </a:r>
            <a:r>
              <a:rPr lang="vi-VN" altLang="en-US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 bộ</a:t>
            </a:r>
            <a:r>
              <a:rPr lang="en-US" alt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en-US" alt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km mà không nghỉ</a:t>
            </a:r>
            <a:r>
              <a:rPr lang="en-US" alt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alt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altLang="en-US" sz="2800" dirty="0">
              <a:latin typeface="+mj-lt"/>
            </a:endParaRPr>
          </a:p>
        </p:txBody>
      </p:sp>
      <p:sp>
        <p:nvSpPr>
          <p:cNvPr id="5" name="Rectangle 3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452950" y="3118005"/>
            <a:ext cx="86054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600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Anh An là một học sinh giỏi, anh An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.?.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............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 đỗ thủ khoa trong kì thi trung học phổ thông quốc gia tới. 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452948" y="2789217"/>
            <a:ext cx="7829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vi-VN" altLang="en-US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.?.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…..</a:t>
            </a:r>
            <a:r>
              <a:rPr lang="vi-VN" altLang="en-US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 tuyết rơi ở Hà Nội vào mùa đông.</a:t>
            </a:r>
            <a:endParaRPr lang="en-US" altLang="en-US" sz="2800" dirty="0">
              <a:latin typeface="+mj-lt"/>
            </a:endParaRPr>
          </a:p>
        </p:txBody>
      </p:sp>
      <p:sp>
        <p:nvSpPr>
          <p:cNvPr id="9" name="Rectangle 8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969612" y="1196752"/>
            <a:ext cx="90887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..?..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495600" y="2216191"/>
            <a:ext cx="201622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800" i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 thể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Rectangle 10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943100" y="2769395"/>
            <a:ext cx="182879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 khả năng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Rectangle 11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7204710" y="3347989"/>
            <a:ext cx="239681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sz="28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 khả năng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Rectangle 1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533400" y="228600"/>
            <a:ext cx="11201400" cy="640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4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B324BD-B850-4ADB-9533-60398D999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61" y="215612"/>
            <a:ext cx="977267" cy="97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452949" y="4033159"/>
            <a:ext cx="860545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600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………?……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1844" y="4653136"/>
            <a:ext cx="18798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437719" y="5005373"/>
            <a:ext cx="876273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600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……?.…...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54964" y="5235478"/>
            <a:ext cx="173291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800" i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 thể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7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  <p:bldP spid="10" grpId="0" animBg="1"/>
      <p:bldP spid="11" grpId="0" animBg="1"/>
      <p:bldP spid="12" grpId="0" animBg="1"/>
      <p:bldP spid="15" grpId="0"/>
      <p:bldP spid="16" grpId="0" animBg="1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8A9742-1BB4-454E-A2A2-BEA9523C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35" y="275203"/>
            <a:ext cx="5207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suất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609600" y="804878"/>
            <a:ext cx="6879023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HĐ2:</a:t>
            </a:r>
            <a:r>
              <a:rPr lang="vi-VN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hộp đựng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381000" y="228600"/>
            <a:ext cx="11430000" cy="640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5977216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dirty="0"/>
          </a:p>
        </p:txBody>
      </p:sp>
      <p:pic>
        <p:nvPicPr>
          <p:cNvPr id="4107" name="Picture 11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31" y="877639"/>
            <a:ext cx="3902892" cy="29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23392" y="4007500"/>
            <a:ext cx="86565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 năng Nam lấy được viên bi đỏ nhiều hơn.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</a:rPr>
              <a:t>(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Khả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Nam lấy được viên bi đỏ 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Khả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Nam lấy được viên 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3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7328993" y="4768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530003"/>
              </p:ext>
            </p:extLst>
          </p:nvPr>
        </p:nvGraphicFramePr>
        <p:xfrm>
          <a:off x="6582867" y="4614516"/>
          <a:ext cx="1318741" cy="773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57120" imgH="736560" progId="Equation.DSMT4">
                  <p:embed/>
                </p:oleObj>
              </mc:Choice>
              <mc:Fallback>
                <p:oleObj name="Equation" r:id="rId3" imgW="1257120" imgH="736560" progId="Equation.DSMT4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2867" y="4614516"/>
                        <a:ext cx="1318741" cy="773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5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7646493" y="52312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146796"/>
              </p:ext>
            </p:extLst>
          </p:nvPr>
        </p:nvGraphicFramePr>
        <p:xfrm>
          <a:off x="6588449" y="5374050"/>
          <a:ext cx="1313159" cy="776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520" imgH="736560" progId="Equation.DSMT4">
                  <p:embed/>
                </p:oleObj>
              </mc:Choice>
              <mc:Fallback>
                <p:oleObj name="Equation" r:id="rId5" imgW="1244520" imgH="736560" progId="Equation.DSMT4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449" y="5374050"/>
                        <a:ext cx="1313159" cy="776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2">
            <a:extLst>
              <a:ext uri="{FF2B5EF4-FFF2-40B4-BE49-F238E27FC236}">
                <a16:creationId xmlns:a16="http://schemas.microsoft.com/office/drawing/2014/main" id="{D5217030-17C8-404F-BC88-4ACBF98E20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11167069" y="260544"/>
            <a:ext cx="796331" cy="7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0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8A9742-1BB4-454E-A2A2-BEA9523C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25" y="374917"/>
            <a:ext cx="5207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suất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381000" y="228600"/>
            <a:ext cx="11430000" cy="640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85800" y="1122476"/>
            <a:ext cx="103666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 niệm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 năng xảy ra của một biến cố được đo lường bởi một số nhận giá trị từ 0 đến 1 gọi là xác suất của biến cố đó.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7" name="Picture 1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479" y="3644852"/>
            <a:ext cx="3933649" cy="1008284"/>
          </a:xfrm>
          <a:prstGeom prst="rect">
            <a:avLst/>
          </a:prstGeom>
        </p:spPr>
      </p:pic>
      <p:sp>
        <p:nvSpPr>
          <p:cNvPr id="4" name="Oval 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4638753" y="3755923"/>
            <a:ext cx="76200" cy="76200"/>
          </a:xfrm>
          <a:prstGeom prst="ellipse">
            <a:avLst/>
          </a:prstGeom>
          <a:solidFill>
            <a:srgbClr val="FE4A1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5829078" y="3746298"/>
            <a:ext cx="76200" cy="76200"/>
          </a:xfrm>
          <a:prstGeom prst="ellipse">
            <a:avLst/>
          </a:prstGeom>
          <a:solidFill>
            <a:srgbClr val="FE4A1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24184"/>
              </p:ext>
            </p:extLst>
          </p:nvPr>
        </p:nvGraphicFramePr>
        <p:xfrm>
          <a:off x="5775103" y="3923944"/>
          <a:ext cx="299872" cy="52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890" imgH="457002" progId="Equation.DSMT4">
                  <p:embed/>
                </p:oleObj>
              </mc:Choice>
              <mc:Fallback>
                <p:oleObj name="Equation" r:id="rId3" imgW="253890" imgH="457002" progId="Equation.DSMT4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103" y="3923944"/>
                        <a:ext cx="299872" cy="526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535387"/>
              </p:ext>
            </p:extLst>
          </p:nvPr>
        </p:nvGraphicFramePr>
        <p:xfrm>
          <a:off x="4558851" y="3902288"/>
          <a:ext cx="312204" cy="548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890" imgH="457002" progId="Equation.DSMT4">
                  <p:embed/>
                </p:oleObj>
              </mc:Choice>
              <mc:Fallback>
                <p:oleObj name="Equation" r:id="rId5" imgW="253890" imgH="457002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8851" y="3902288"/>
                        <a:ext cx="312204" cy="548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217030-17C8-404F-BC88-4ACBF98E20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11052493" y="228600"/>
            <a:ext cx="1010997" cy="101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4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5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otalTime>4355</TotalTime>
  <Words>1899</Words>
  <Application>Microsoft Office PowerPoint</Application>
  <PresentationFormat>Màn hình rộng</PresentationFormat>
  <Paragraphs>268</Paragraphs>
  <Slides>28</Slides>
  <Notes>7</Notes>
  <HiddenSlides>0</HiddenSlides>
  <MMClips>6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2</vt:i4>
      </vt:variant>
      <vt:variant>
        <vt:lpstr>Tiêu đề Bản chiếu</vt:lpstr>
      </vt:variant>
      <vt:variant>
        <vt:i4>28</vt:i4>
      </vt:variant>
    </vt:vector>
  </HeadingPairs>
  <TitlesOfParts>
    <vt:vector size="37" baseType="lpstr">
      <vt:lpstr>等线</vt:lpstr>
      <vt:lpstr>Microsoft YaHei</vt:lpstr>
      <vt:lpstr>Arial</vt:lpstr>
      <vt:lpstr>Calibri</vt:lpstr>
      <vt:lpstr>Symbol</vt:lpstr>
      <vt:lpstr>Times New Roman</vt:lpstr>
      <vt:lpstr>Office Theme</vt:lpstr>
      <vt:lpstr>Equation</vt:lpstr>
      <vt:lpstr>Ảnh Bitmap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Bùi Thị Nghĩa</cp:lastModifiedBy>
  <cp:revision>154</cp:revision>
  <dcterms:created xsi:type="dcterms:W3CDTF">2020-04-06T08:42:51Z</dcterms:created>
  <dcterms:modified xsi:type="dcterms:W3CDTF">2025-03-23T08:05:23Z</dcterms:modified>
</cp:coreProperties>
</file>