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60" r:id="rId3"/>
    <p:sldId id="261" r:id="rId4"/>
    <p:sldId id="281" r:id="rId5"/>
    <p:sldId id="285" r:id="rId6"/>
    <p:sldId id="286" r:id="rId7"/>
    <p:sldId id="283" r:id="rId8"/>
    <p:sldId id="264" r:id="rId9"/>
    <p:sldId id="266" r:id="rId10"/>
    <p:sldId id="269" r:id="rId11"/>
    <p:sldId id="270" r:id="rId12"/>
    <p:sldId id="271" r:id="rId13"/>
    <p:sldId id="272" r:id="rId14"/>
    <p:sldId id="273" r:id="rId15"/>
    <p:sldId id="274" r:id="rId16"/>
    <p:sldId id="276" r:id="rId17"/>
    <p:sldId id="277" r:id="rId18"/>
    <p:sldId id="280" r:id="rId19"/>
    <p:sldId id="279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06D7B-8C34-46E2-8454-9F5E8DB44A20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59551E-B9DA-4CB1-BF44-D1EA95271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11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6610A-5807-47E9-85B6-F6FE36DCC41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41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30369D-7B04-4030-B75C-043B342868E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589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48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14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19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80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33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1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45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0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15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295E5-85A8-41C3-8A3B-9CBAC72B7021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AE6B3-9067-4755-9A92-E766FB54C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6" r:id="rId2"/>
    <p:sldLayoutId id="2147483684" r:id="rId3"/>
    <p:sldLayoutId id="2147483674" r:id="rId4"/>
    <p:sldLayoutId id="2147483693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92" r:id="rId11"/>
    <p:sldLayoutId id="2147483691" r:id="rId12"/>
    <p:sldLayoutId id="2147483690" r:id="rId13"/>
    <p:sldLayoutId id="2147483689" r:id="rId14"/>
    <p:sldLayoutId id="2147483688" r:id="rId15"/>
    <p:sldLayoutId id="2147483687" r:id="rId16"/>
    <p:sldLayoutId id="2147483685" r:id="rId17"/>
    <p:sldLayoutId id="2147483680" r:id="rId18"/>
    <p:sldLayoutId id="2147483681" r:id="rId19"/>
    <p:sldLayoutId id="2147483682" r:id="rId20"/>
    <p:sldLayoutId id="2147483683" r:id="rId2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Trọn Bộ 11 Chủ Đề Hình Nền Pp Đẹp Chuyên Nghiệp Mọi Lĩnh Vự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90500" y="1143000"/>
            <a:ext cx="8763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II</a:t>
            </a:r>
          </a:p>
          <a:p>
            <a:pPr algn="ctr"/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TỬ - LIÊN KẾT HÓA HỌC</a:t>
            </a:r>
          </a:p>
          <a:p>
            <a:pPr algn="ctr"/>
            <a:r>
              <a:rPr 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</a:p>
          <a:p>
            <a:pPr algn="ctr"/>
            <a:r>
              <a:rPr 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TỬ - ĐƠN CHẤT – HỢP CHẤT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"/>
            <a:ext cx="44196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Khối lượng phân tử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7200" y="715655"/>
            <a:ext cx="7772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Khối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lượng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3200" b="1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một</a:t>
            </a:r>
            <a:r>
              <a:rPr kumimoji="0" lang="en-US" sz="3200" b="1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chất</a:t>
            </a:r>
            <a:r>
              <a:rPr kumimoji="0" lang="en-US" sz="3200" b="1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bằng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tổng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khối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lượng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nguyên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đơn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vị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104900" y="2832437"/>
            <a:ext cx="7543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Ví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dụ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Khối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lượng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nitrogen: 2.14 = 28 (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Khối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lượng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methane: 12 + 4.1 = 16 (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6" name="Picture 15" descr="viet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" y="665593"/>
            <a:ext cx="533400" cy="55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III/ LUYỆN TẬP</a:t>
            </a:r>
          </a:p>
        </p:txBody>
      </p:sp>
    </p:spTree>
    <p:extLst>
      <p:ext uri="{BB962C8B-B14F-4D97-AF65-F5344CB8AC3E}">
        <p14:creationId xmlns:p14="http://schemas.microsoft.com/office/powerpoint/2010/main" val="3591737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4007909"/>
              </p:ext>
            </p:extLst>
          </p:nvPr>
        </p:nvGraphicFramePr>
        <p:xfrm>
          <a:off x="609600" y="1371600"/>
          <a:ext cx="8153400" cy="5181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9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7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5734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 err="1">
                          <a:effectLst/>
                        </a:rPr>
                        <a:t>Chất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Chất nguyên chất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45720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 err="1">
                          <a:effectLst/>
                        </a:rPr>
                        <a:t>Hỗn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hợp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 err="1">
                          <a:effectLst/>
                        </a:rPr>
                        <a:t>Đơn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chất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Hợp chất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Nước cất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Nước đường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Iron (Sắt)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Không khí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Aluminium (Nhôm)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Nước cam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</a:rPr>
                        <a:t>Nước biển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62000" y="304800"/>
            <a:ext cx="584666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 HỌC TẬP SỐ 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1: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Đánh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dấu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vào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ô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trống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sao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hợp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lí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0" y="251460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0" y="320040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320040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86200" y="3708737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181554" y="426720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86738" y="426720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886200" y="4865806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118146" y="541020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061292" y="541020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130938" y="5900003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61292" y="5932269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50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đâu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đâu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?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br>
              <a:rPr lang="en-US" sz="2800" dirty="0">
                <a:solidFill>
                  <a:srgbClr val="FF0000"/>
                </a:solidFill>
              </a:rPr>
            </a:b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a/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Copper sulfate,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Cu, 1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S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4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O</a:t>
            </a:r>
            <a:br>
              <a:rPr lang="en-US" sz="2800" dirty="0">
                <a:latin typeface="Arial" panose="020B0604020202020204" pitchFamily="34" charset="0"/>
              </a:rPr>
            </a:b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b/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Oxygen,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2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O</a:t>
            </a:r>
            <a:br>
              <a:rPr lang="en-US" sz="2800" dirty="0">
                <a:latin typeface="Arial" panose="020B0604020202020204" pitchFamily="34" charset="0"/>
              </a:rPr>
            </a:b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c/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Muối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ăn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Na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Cl </a:t>
            </a:r>
            <a:br>
              <a:rPr lang="en-US" sz="2800" dirty="0">
                <a:latin typeface="Arial" panose="020B0604020202020204" pitchFamily="34" charset="0"/>
              </a:rPr>
            </a:b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d/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Khí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ammoniac,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N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3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H</a:t>
            </a:r>
            <a:br>
              <a:rPr lang="en-US" sz="2800" dirty="0">
                <a:latin typeface="Arial" panose="020B0604020202020204" pitchFamily="34" charset="0"/>
              </a:rPr>
            </a:b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e/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Bromine,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2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</a:rPr>
              <a:t> Br</a:t>
            </a:r>
            <a:br>
              <a:rPr lang="en-US" sz="2800" dirty="0">
                <a:latin typeface="Arial" panose="020B0604020202020204" pitchFamily="34" charset="0"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531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1008898"/>
            <a:ext cx="8178800" cy="1353302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rgbClr val="FF0000"/>
                </a:solidFill>
              </a:rPr>
              <a:t>a/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Copper sulfate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Cu, 1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S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u="sng" dirty="0">
                <a:latin typeface="Arial" panose="020B0604020202020204" pitchFamily="34" charset="0"/>
                <a:ea typeface="Calibri" panose="020F0502020204030204" pitchFamily="34" charset="0"/>
              </a:rPr>
              <a:t>4 </a:t>
            </a:r>
            <a:r>
              <a:rPr lang="en-US" sz="2400" u="sng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400" u="sng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u="sng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u="sng" dirty="0">
                <a:latin typeface="Arial" panose="020B0604020202020204" pitchFamily="34" charset="0"/>
                <a:ea typeface="Calibri" panose="020F0502020204030204" pitchFamily="34" charset="0"/>
              </a:rPr>
              <a:t> O</a:t>
            </a:r>
            <a:br>
              <a:rPr lang="en-US" sz="2400" u="sng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b/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Oxygen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u="sng" dirty="0">
                <a:latin typeface="Arial" panose="020B0604020202020204" pitchFamily="34" charset="0"/>
                <a:ea typeface="Calibri" panose="020F0502020204030204" pitchFamily="34" charset="0"/>
              </a:rPr>
              <a:t>2 </a:t>
            </a:r>
            <a:r>
              <a:rPr lang="en-US" sz="2400" u="sng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400" u="sng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u="sng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u="sng" dirty="0">
                <a:latin typeface="Arial" panose="020B0604020202020204" pitchFamily="34" charset="0"/>
                <a:ea typeface="Calibri" panose="020F0502020204030204" pitchFamily="34" charset="0"/>
              </a:rPr>
              <a:t> O</a:t>
            </a:r>
            <a:br>
              <a:rPr lang="en-US" sz="2400" u="sng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c/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Muối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ăn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Na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Cl </a:t>
            </a:r>
            <a:br>
              <a:rPr lang="en-US" sz="2400" dirty="0">
                <a:latin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</a:rPr>
            </a:b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ĐÁP ÁN</a:t>
            </a:r>
            <a:br>
              <a:rPr lang="en-US" sz="2400" dirty="0">
                <a:latin typeface="Arial" panose="020B0604020202020204" pitchFamily="34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26670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a/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Copper sulfate: </a:t>
            </a:r>
            <a:r>
              <a:rPr lang="en-US" sz="2400" dirty="0" err="1">
                <a:solidFill>
                  <a:srgbClr val="002060"/>
                </a:solidFill>
              </a:rPr>
              <a:t>Hợp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chất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vì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tạo</a:t>
            </a:r>
            <a:r>
              <a:rPr lang="en-US" sz="2400" dirty="0">
                <a:solidFill>
                  <a:srgbClr val="002060"/>
                </a:solidFill>
              </a:rPr>
              <a:t> 3 </a:t>
            </a:r>
            <a:r>
              <a:rPr lang="en-US" sz="2400" dirty="0" err="1">
                <a:solidFill>
                  <a:srgbClr val="002060"/>
                </a:solidFill>
              </a:rPr>
              <a:t>nguyên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tố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là</a:t>
            </a:r>
            <a:r>
              <a:rPr lang="en-US" sz="2400" dirty="0">
                <a:solidFill>
                  <a:srgbClr val="002060"/>
                </a:solidFill>
              </a:rPr>
              <a:t> Cu ( copper), S ( sulfur) </a:t>
            </a:r>
            <a:r>
              <a:rPr lang="en-US" sz="2400" dirty="0" err="1">
                <a:solidFill>
                  <a:srgbClr val="002060"/>
                </a:solidFill>
              </a:rPr>
              <a:t>và</a:t>
            </a:r>
            <a:r>
              <a:rPr lang="en-US" sz="2400" dirty="0">
                <a:solidFill>
                  <a:srgbClr val="002060"/>
                </a:solidFill>
              </a:rPr>
              <a:t> oxygen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PTK = Cu + S + 4 O = 64 + 32 + 4. 16 = 160 (</a:t>
            </a:r>
            <a:r>
              <a:rPr lang="en-US" sz="2400" dirty="0" err="1">
                <a:solidFill>
                  <a:srgbClr val="002060"/>
                </a:solidFill>
              </a:rPr>
              <a:t>amu</a:t>
            </a:r>
            <a:r>
              <a:rPr lang="en-US" sz="2400" dirty="0">
                <a:solidFill>
                  <a:srgbClr val="002060"/>
                </a:solidFill>
              </a:rPr>
              <a:t>) </a:t>
            </a:r>
          </a:p>
        </p:txBody>
      </p:sp>
      <p:sp>
        <p:nvSpPr>
          <p:cNvPr id="4" name="Rectangle 3"/>
          <p:cNvSpPr/>
          <p:nvPr/>
        </p:nvSpPr>
        <p:spPr>
          <a:xfrm>
            <a:off x="520700" y="3962400"/>
            <a:ext cx="79375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b/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Oxygen: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đơn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chất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tạo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bởi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tố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là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O: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2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</a:rPr>
              <a:t> O</a:t>
            </a:r>
          </a:p>
          <a:p>
            <a:r>
              <a:rPr lang="en-US" sz="2400" dirty="0">
                <a:latin typeface="Arial" panose="020B0604020202020204" pitchFamily="34" charset="0"/>
              </a:rPr>
              <a:t>PTK = 2 . O = 16.2 =32 (</a:t>
            </a:r>
            <a:r>
              <a:rPr lang="en-US" sz="2400" dirty="0" err="1">
                <a:latin typeface="Arial" panose="020B0604020202020204" pitchFamily="34" charset="0"/>
              </a:rPr>
              <a:t>amu</a:t>
            </a:r>
            <a:r>
              <a:rPr lang="en-US" sz="2400" dirty="0">
                <a:latin typeface="Arial" panose="020B0604020202020204" pitchFamily="34" charset="0"/>
              </a:rPr>
              <a:t>)</a:t>
            </a:r>
            <a:br>
              <a:rPr lang="en-US" sz="2400" dirty="0">
                <a:latin typeface="Arial" panose="020B0604020202020204" pitchFamily="34" charset="0"/>
              </a:rPr>
            </a:b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57200" y="5358516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c/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Muối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ăn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hợp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chất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vì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tạo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bởi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tố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Na( sodium)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Cl ( chlorine)</a:t>
            </a:r>
          </a:p>
          <a:p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PTK = Na + Cl = 23 + 35,5 = 58,5 (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amu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  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2438400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d/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Khí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amoniac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N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u="sng" dirty="0">
                <a:latin typeface="Arial" panose="020B0604020202020204" pitchFamily="34" charset="0"/>
                <a:ea typeface="Calibri" panose="020F0502020204030204" pitchFamily="34" charset="0"/>
              </a:rPr>
              <a:t>3 </a:t>
            </a:r>
            <a:r>
              <a:rPr lang="en-US" sz="3200" u="sng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3200" u="sng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u="sng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3200" u="sng" dirty="0">
                <a:latin typeface="Arial" panose="020B0604020202020204" pitchFamily="34" charset="0"/>
                <a:ea typeface="Calibri" panose="020F0502020204030204" pitchFamily="34" charset="0"/>
              </a:rPr>
              <a:t> H</a:t>
            </a:r>
            <a:br>
              <a:rPr lang="en-US" sz="3200" u="sng" dirty="0">
                <a:latin typeface="Arial" panose="020B0604020202020204" pitchFamily="34" charset="0"/>
              </a:rPr>
            </a:b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e/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Bromine: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biết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mỗi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phân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u="sng" dirty="0">
                <a:latin typeface="Arial" panose="020B0604020202020204" pitchFamily="34" charset="0"/>
                <a:ea typeface="Calibri" panose="020F0502020204030204" pitchFamily="34" charset="0"/>
              </a:rPr>
              <a:t>2 </a:t>
            </a:r>
            <a:r>
              <a:rPr lang="en-US" sz="3200" u="sng" dirty="0" err="1"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3200" u="sng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u="sng" dirty="0" err="1">
                <a:latin typeface="Arial" panose="020B0604020202020204" pitchFamily="34" charset="0"/>
                <a:ea typeface="Calibri" panose="020F0502020204030204" pitchFamily="34" charset="0"/>
              </a:rPr>
              <a:t>tử</a:t>
            </a:r>
            <a:r>
              <a:rPr lang="en-US" sz="3200" u="sng" dirty="0">
                <a:latin typeface="Arial" panose="020B0604020202020204" pitchFamily="34" charset="0"/>
                <a:ea typeface="Calibri" panose="020F0502020204030204" pitchFamily="34" charset="0"/>
              </a:rPr>
              <a:t> Br</a:t>
            </a:r>
            <a:br>
              <a:rPr lang="en-US" sz="3200" u="sng" dirty="0">
                <a:latin typeface="Arial" panose="020B0604020202020204" pitchFamily="34" charset="0"/>
              </a:rPr>
            </a:b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ĐÁP ÁN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190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d/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Khí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amoniac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hợp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chất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vì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tạo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bởi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2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tố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là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N 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H</a:t>
            </a:r>
            <a:endParaRPr lang="en-US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</a:rPr>
              <a:t>PTK = N + 3H = 14 + 3.1 =17amu</a:t>
            </a:r>
          </a:p>
        </p:txBody>
      </p:sp>
      <p:sp>
        <p:nvSpPr>
          <p:cNvPr id="4" name="Rectangle 3"/>
          <p:cNvSpPr/>
          <p:nvPr/>
        </p:nvSpPr>
        <p:spPr>
          <a:xfrm>
            <a:off x="342900" y="4831140"/>
            <a:ext cx="86487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e/ 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Bromine: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đơn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chất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vì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tạo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bởi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1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nguyên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tố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Br</a:t>
            </a:r>
            <a:endParaRPr lang="en-US" sz="32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</a:rPr>
              <a:t> PTK = 2 Br = 2.80 = 160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amu</a:t>
            </a:r>
            <a:b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05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686800" cy="6858000"/>
          </a:xfrm>
        </p:spPr>
        <p:txBody>
          <a:bodyPr/>
          <a:lstStyle/>
          <a:p>
            <a:pPr marL="857250" lvl="2" indent="0" defTabSz="119063">
              <a:buFontTx/>
              <a:buNone/>
            </a:pP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 4: </a:t>
            </a:r>
            <a:r>
              <a:rPr lang="en-US" sz="3200" b="1" dirty="0" err="1">
                <a:latin typeface="Times New Roman" pitchFamily="18" charset="0"/>
              </a:rPr>
              <a:t>Hãy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chọn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đúng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</a:rPr>
              <a:t>:</a:t>
            </a:r>
          </a:p>
          <a:p>
            <a:pPr marL="857250" lvl="2" indent="0" defTabSz="119063">
              <a:buFontTx/>
              <a:buNone/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a-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Đơn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2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nguyên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hoá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trở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857250" lvl="2" indent="0" defTabSz="119063">
              <a:buFontTx/>
              <a:buNone/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857250" lvl="2" indent="0" defTabSz="119063">
              <a:buFontTx/>
              <a:buNone/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b-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Hợp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1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nguyên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hoá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857250" lvl="2" indent="0" defTabSz="119063">
              <a:buFontTx/>
              <a:buNone/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857250" lvl="2" indent="0" defTabSz="119063">
              <a:buFontTx/>
              <a:buNone/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c-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Đơn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1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nguyên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hoá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857250" lvl="2" indent="0" defTabSz="119063">
              <a:buFontTx/>
              <a:buNone/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857250" lvl="2" indent="0" defTabSz="119063">
              <a:buFontTx/>
              <a:buNone/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d-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3 ý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đều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đúng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838200" y="43434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n-US" sz="3200" b="1"/>
              <a:t> </a:t>
            </a:r>
            <a:r>
              <a:rPr lang="en-US" sz="3600" b="1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07862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85800"/>
            <a:ext cx="8610600" cy="4495800"/>
          </a:xfrm>
        </p:spPr>
        <p:txBody>
          <a:bodyPr>
            <a:noAutofit/>
          </a:bodyPr>
          <a:lstStyle/>
          <a:p>
            <a:pPr marL="609600" indent="-609600" algn="l"/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609600" indent="-609600" algn="l">
              <a:buFont typeface="Wingdings" pitchFamily="2" charset="2"/>
              <a:buAutoNum type="alphaL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amoniac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N &amp; H.</a:t>
            </a:r>
          </a:p>
          <a:p>
            <a:pPr marL="609600" indent="-609600" algn="l">
              <a:buFont typeface="Wingdings" pitchFamily="2" charset="2"/>
              <a:buAutoNum type="alphaLcPeriod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Phosphorus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P.</a:t>
            </a:r>
          </a:p>
          <a:p>
            <a:pPr marL="609600" indent="-609600" algn="l">
              <a:buFont typeface="Wingdings" pitchFamily="2" charset="2"/>
              <a:buAutoNum type="alphaLcPeriod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Acid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chlohiđric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H&amp; Cl.</a:t>
            </a:r>
          </a:p>
          <a:p>
            <a:pPr marL="609600" indent="-609600" algn="l">
              <a:buFont typeface="Wingdings" pitchFamily="2" charset="2"/>
              <a:buAutoNum type="alphaLcPeriod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Calcium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carbonat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Ca, C, O.</a:t>
            </a:r>
          </a:p>
          <a:p>
            <a:pPr marL="609600" indent="-609600" algn="l">
              <a:buFont typeface="Wingdings" pitchFamily="2" charset="2"/>
              <a:buAutoNum type="alphaL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Glucozo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C, H, O.</a:t>
            </a:r>
          </a:p>
          <a:p>
            <a:pPr marL="609600" indent="-609600" algn="l">
              <a:buFont typeface="Wingdings" pitchFamily="2" charset="2"/>
              <a:buAutoNum type="alphaLcPeriod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Mg.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7236216" y="2297186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7236216" y="2873047"/>
            <a:ext cx="1981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7315200" y="5257800"/>
            <a:ext cx="1981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7248916" y="3416747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7302500" y="4004122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7315200" y="46482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72261BA-D98C-45AF-9A49-6DEF98261DFA}" type="slidenum">
              <a:rPr lang="en-US" smtClean="0">
                <a:latin typeface="Times New Roman" pitchFamily="18" charset="0"/>
                <a:cs typeface="Times New Roman" pitchFamily="18" charset="0"/>
              </a:rPr>
              <a:pPr eaLnBrk="1" hangingPunct="1"/>
              <a:t>17</a:t>
            </a:fld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98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6" grpId="0"/>
      <p:bldP spid="58377" grpId="0"/>
      <p:bldP spid="58378" grpId="0"/>
      <p:bldP spid="5838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772400" cy="1470025"/>
          </a:xfrm>
        </p:spPr>
        <p:txBody>
          <a:bodyPr/>
          <a:lstStyle/>
          <a:p>
            <a:r>
              <a:rPr lang="en-US" dirty="0"/>
              <a:t>VẬN DỤNG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1676400"/>
            <a:ext cx="8305800" cy="369980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VỀ NHÀ HOÀN THÀNH </a:t>
            </a:r>
          </a:p>
          <a:p>
            <a:r>
              <a:rPr lang="en-US" b="1" dirty="0">
                <a:solidFill>
                  <a:srgbClr val="0070C0"/>
                </a:solidFill>
              </a:rPr>
              <a:t> PHIẾU HỌC TẬP SỐ 3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b="1" dirty="0" err="1">
                <a:solidFill>
                  <a:srgbClr val="0070C0"/>
                </a:solidFill>
              </a:rPr>
              <a:t>Câu</a:t>
            </a:r>
            <a:r>
              <a:rPr lang="en-US" b="1" dirty="0">
                <a:solidFill>
                  <a:srgbClr val="0070C0"/>
                </a:solidFill>
              </a:rPr>
              <a:t> 1: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Em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hãy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giải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thích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vì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sao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mở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lọ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hoa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một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lát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sau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có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thể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ngửi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thấy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mùi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hoa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b="1" dirty="0" err="1">
                <a:solidFill>
                  <a:srgbClr val="0070C0"/>
                </a:solidFill>
              </a:rPr>
              <a:t>Câu</a:t>
            </a:r>
            <a:r>
              <a:rPr lang="en-US" b="1" dirty="0">
                <a:solidFill>
                  <a:srgbClr val="0070C0"/>
                </a:solidFill>
              </a:rPr>
              <a:t> 2: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Em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quan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sát</a:t>
            </a:r>
            <a:r>
              <a:rPr lang="en-US" dirty="0">
                <a:solidFill>
                  <a:srgbClr val="0070C0"/>
                </a:solidFill>
              </a:rPr>
              <a:t> video </a:t>
            </a:r>
            <a:r>
              <a:rPr lang="en-US" dirty="0" err="1">
                <a:solidFill>
                  <a:srgbClr val="0070C0"/>
                </a:solidFill>
              </a:rPr>
              <a:t>thí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nghiệm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n-US" dirty="0" err="1">
                <a:solidFill>
                  <a:srgbClr val="0070C0"/>
                </a:solidFill>
              </a:rPr>
              <a:t>hoà</a:t>
            </a:r>
            <a:r>
              <a:rPr lang="en-US" dirty="0">
                <a:solidFill>
                  <a:srgbClr val="0070C0"/>
                </a:solidFill>
              </a:rPr>
              <a:t> tan </a:t>
            </a:r>
            <a:r>
              <a:rPr lang="en-US" dirty="0" err="1">
                <a:solidFill>
                  <a:srgbClr val="0070C0"/>
                </a:solidFill>
              </a:rPr>
              <a:t>thuốc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tím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nước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giải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thích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hiện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tượng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quan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sát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được</a:t>
            </a:r>
            <a:r>
              <a:rPr lang="en-US" dirty="0">
                <a:solidFill>
                  <a:srgbClr val="0070C0"/>
                </a:solidFill>
              </a:rPr>
              <a:t> (Link </a:t>
            </a:r>
            <a:r>
              <a:rPr lang="en-US" dirty="0">
                <a:solidFill>
                  <a:srgbClr val="FF0000"/>
                </a:solidFill>
              </a:rPr>
              <a:t>https://www.youtube.com/watch?v=O2uyagAE-BA)</a:t>
            </a:r>
          </a:p>
        </p:txBody>
      </p:sp>
    </p:spTree>
    <p:extLst>
      <p:ext uri="{BB962C8B-B14F-4D97-AF65-F5344CB8AC3E}">
        <p14:creationId xmlns:p14="http://schemas.microsoft.com/office/powerpoint/2010/main" val="1294019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46389A-5C84-4412-B8BD-71D9A25DECB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pic>
        <p:nvPicPr>
          <p:cNvPr id="13722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14" descr="blumen-pflanzen11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50800" y="12700"/>
            <a:ext cx="3482975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32" name="WordArt 16"/>
          <p:cNvSpPr>
            <a:spLocks noChangeArrowheads="1" noChangeShapeType="1" noTextEdit="1"/>
          </p:cNvSpPr>
          <p:nvPr/>
        </p:nvSpPr>
        <p:spPr bwMode="auto">
          <a:xfrm>
            <a:off x="1447800" y="2857500"/>
            <a:ext cx="6238875" cy="666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-</a:t>
            </a:r>
            <a:r>
              <a:rPr lang="en-US" sz="2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HỌC BÀI VÀ LÀM ……..</a:t>
            </a:r>
          </a:p>
        </p:txBody>
      </p:sp>
      <p:sp>
        <p:nvSpPr>
          <p:cNvPr id="137233" name="WordArt 17"/>
          <p:cNvSpPr>
            <a:spLocks noChangeArrowheads="1" noChangeShapeType="1" noTextEdit="1"/>
          </p:cNvSpPr>
          <p:nvPr/>
        </p:nvSpPr>
        <p:spPr bwMode="auto">
          <a:xfrm>
            <a:off x="1533525" y="3676650"/>
            <a:ext cx="6238875" cy="666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60066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-  Đọc và tìm hiểu trước </a:t>
            </a:r>
            <a:r>
              <a:rPr lang="en-US" sz="2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60066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…..</a:t>
            </a:r>
            <a:r>
              <a:rPr lang="vi-VN" sz="2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60066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endParaRPr lang="en-US" sz="28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660066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1511" name="Picture 20" descr="1PTRIGB2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9938" y="0"/>
            <a:ext cx="7540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200400" y="1143000"/>
            <a:ext cx="2590800" cy="1384300"/>
            <a:chOff x="2064" y="48"/>
            <a:chExt cx="1632" cy="872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2064" y="48"/>
              <a:ext cx="1632" cy="872"/>
              <a:chOff x="1997" y="1314"/>
              <a:chExt cx="1889" cy="1009"/>
            </a:xfrm>
          </p:grpSpPr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1997" y="1404"/>
                <a:ext cx="1889" cy="919"/>
                <a:chOff x="1973" y="1027"/>
                <a:chExt cx="1926" cy="937"/>
              </a:xfrm>
            </p:grpSpPr>
            <p:sp>
              <p:nvSpPr>
                <p:cNvPr id="215054" name="Oval 14"/>
                <p:cNvSpPr>
                  <a:spLocks noChangeArrowheads="1"/>
                </p:cNvSpPr>
                <p:nvPr/>
              </p:nvSpPr>
              <p:spPr bwMode="gray">
                <a:xfrm>
                  <a:off x="1994" y="1057"/>
                  <a:ext cx="1905" cy="90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66CC">
                        <a:gamma/>
                        <a:shade val="63529"/>
                        <a:invGamma/>
                      </a:srgbClr>
                    </a:gs>
                    <a:gs pos="100000">
                      <a:srgbClr val="0066CC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21523" name="Oval 15"/>
                <p:cNvSpPr>
                  <a:spLocks noChangeArrowheads="1"/>
                </p:cNvSpPr>
                <p:nvPr/>
              </p:nvSpPr>
              <p:spPr bwMode="gray">
                <a:xfrm>
                  <a:off x="1973" y="1027"/>
                  <a:ext cx="1905" cy="90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BC7F3"/>
                    </a:gs>
                    <a:gs pos="100000">
                      <a:srgbClr val="1D80E3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r" rtl="1"/>
                  <a:endParaRPr lang="vi-VN">
                    <a:latin typeface="Calibri" pitchFamily="34" charset="0"/>
                  </a:endParaRPr>
                </a:p>
              </p:txBody>
            </p:sp>
          </p:grpSp>
          <p:sp>
            <p:nvSpPr>
              <p:cNvPr id="21518" name="Oval 16"/>
              <p:cNvSpPr>
                <a:spLocks noChangeArrowheads="1"/>
              </p:cNvSpPr>
              <p:nvPr/>
            </p:nvSpPr>
            <p:spPr bwMode="gray">
              <a:xfrm>
                <a:off x="2086" y="1314"/>
                <a:ext cx="1691" cy="845"/>
              </a:xfrm>
              <a:prstGeom prst="ellipse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/>
                <a:endParaRPr lang="vi-VN">
                  <a:latin typeface="Calibri" pitchFamily="34" charset="0"/>
                </a:endParaRPr>
              </a:p>
            </p:txBody>
          </p:sp>
          <p:sp>
            <p:nvSpPr>
              <p:cNvPr id="21519" name="Oval 17"/>
              <p:cNvSpPr>
                <a:spLocks noChangeArrowheads="1"/>
              </p:cNvSpPr>
              <p:nvPr/>
            </p:nvSpPr>
            <p:spPr bwMode="gray">
              <a:xfrm>
                <a:off x="2108" y="1319"/>
                <a:ext cx="1650" cy="82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alpha val="0"/>
                    </a:srgbClr>
                  </a:gs>
                  <a:gs pos="100000">
                    <a:srgbClr val="FFEDA6"/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/>
                <a:endParaRPr lang="vi-VN">
                  <a:latin typeface="Calibri" pitchFamily="34" charset="0"/>
                </a:endParaRPr>
              </a:p>
            </p:txBody>
          </p:sp>
          <p:sp>
            <p:nvSpPr>
              <p:cNvPr id="21520" name="Oval 18"/>
              <p:cNvSpPr>
                <a:spLocks noChangeArrowheads="1"/>
              </p:cNvSpPr>
              <p:nvPr/>
            </p:nvSpPr>
            <p:spPr bwMode="gray">
              <a:xfrm>
                <a:off x="2125" y="1327"/>
                <a:ext cx="1570" cy="770"/>
              </a:xfrm>
              <a:prstGeom prst="ellipse">
                <a:avLst/>
              </a:prstGeom>
              <a:gradFill rotWithShape="1">
                <a:gsLst>
                  <a:gs pos="0">
                    <a:srgbClr val="CAA200"/>
                  </a:gs>
                  <a:gs pos="100000">
                    <a:srgbClr val="FFCC00">
                      <a:alpha val="48000"/>
                    </a:srgb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/>
                <a:endParaRPr lang="vi-VN">
                  <a:latin typeface="Calibri" pitchFamily="34" charset="0"/>
                </a:endParaRPr>
              </a:p>
            </p:txBody>
          </p:sp>
          <p:sp>
            <p:nvSpPr>
              <p:cNvPr id="21521" name="Oval 19"/>
              <p:cNvSpPr>
                <a:spLocks noChangeArrowheads="1"/>
              </p:cNvSpPr>
              <p:nvPr/>
            </p:nvSpPr>
            <p:spPr bwMode="gray">
              <a:xfrm>
                <a:off x="2208" y="1344"/>
                <a:ext cx="1382" cy="62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CC00">
                      <a:alpha val="37999"/>
                    </a:srgb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/>
                <a:endParaRPr lang="vi-VN">
                  <a:latin typeface="Calibri" pitchFamily="34" charset="0"/>
                </a:endParaRPr>
              </a:p>
            </p:txBody>
          </p:sp>
        </p:grpSp>
        <p:sp>
          <p:nvSpPr>
            <p:cNvPr id="21516" name="Text Box 20"/>
            <p:cNvSpPr txBox="1">
              <a:spLocks noChangeArrowheads="1"/>
            </p:cNvSpPr>
            <p:nvPr/>
          </p:nvSpPr>
          <p:spPr bwMode="auto">
            <a:xfrm>
              <a:off x="2411" y="217"/>
              <a:ext cx="1000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 b="1">
                  <a:latin typeface="Calibri" pitchFamily="34" charset="0"/>
                </a:rPr>
                <a:t>DẶN DÒ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064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372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13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3000"/>
                                        <p:tgtEl>
                                          <p:spTgt spid="13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32" grpId="0" animBg="1"/>
      <p:bldP spid="1372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5029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 dirty="0">
                <a:latin typeface="+mj-lt"/>
              </a:rPr>
              <a:t>I. Đơn chất và hợp chất</a:t>
            </a:r>
            <a:endParaRPr lang="en-US" sz="3000" b="1" dirty="0">
              <a:latin typeface="+mj-lt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629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81000" y="45720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Quan sát các mô hình trong Hình 5.1, thào luận nhóm và thực hiện yêu cầu sau: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just"/>
            <a:r>
              <a:rPr lang="vi-VN" sz="2400" dirty="0">
                <a:latin typeface="+mj-lt"/>
              </a:rPr>
              <a:t>Dựa vào thành phần nguyên tố, em hãy phân loại các chất trên thành hai loại</a:t>
            </a:r>
            <a:r>
              <a:rPr lang="en-US" sz="2400" dirty="0">
                <a:latin typeface="+mj-lt"/>
              </a:rPr>
              <a:t>:</a:t>
            </a:r>
            <a:r>
              <a:rPr lang="vi-VN" sz="2400" dirty="0">
                <a:latin typeface="+mj-lt"/>
              </a:rPr>
              <a:t> chất được tạo nên từ một nguyên tố hoá học và chất được tạo nên từ hai nguyên tố hoá học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24" y="187036"/>
            <a:ext cx="4143152" cy="3013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>
            <a:off x="44196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8822" y="2971800"/>
            <a:ext cx="42862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178538" y="3289280"/>
            <a:ext cx="419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600" b="1" dirty="0">
                <a:solidFill>
                  <a:srgbClr val="FF0000"/>
                </a:solidFill>
                <a:latin typeface="+mj-lt"/>
              </a:rPr>
              <a:t>Chất được tạo nên từ một nguyên tố hoá học: </a:t>
            </a:r>
          </a:p>
          <a:p>
            <a:pPr marL="457200" indent="-457200" algn="just">
              <a:buAutoNum type="alphaLcParenR"/>
            </a:pPr>
            <a:r>
              <a:rPr lang="vi-VN" sz="3600" b="1" dirty="0">
                <a:latin typeface="+mj-lt"/>
              </a:rPr>
              <a:t>Đồng ở thể rắn	</a:t>
            </a:r>
            <a:endParaRPr lang="en-US" sz="3600" b="1" dirty="0">
              <a:latin typeface="+mj-lt"/>
            </a:endParaRPr>
          </a:p>
          <a:p>
            <a:pPr algn="just"/>
            <a:r>
              <a:rPr lang="vi-VN" sz="3600" b="1" dirty="0">
                <a:latin typeface="+mj-lt"/>
              </a:rPr>
              <a:t>b) Khí oxygen</a:t>
            </a:r>
          </a:p>
          <a:p>
            <a:pPr algn="just"/>
            <a:r>
              <a:rPr lang="vi-VN" sz="3600" b="1" dirty="0">
                <a:latin typeface="+mj-lt"/>
              </a:rPr>
              <a:t>c) Khí helium</a:t>
            </a:r>
            <a:endParaRPr lang="en-US" sz="3600" b="1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28978" y="257086"/>
            <a:ext cx="47150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600" b="1" dirty="0">
                <a:solidFill>
                  <a:srgbClr val="FF0000"/>
                </a:solidFill>
                <a:latin typeface="+mj-lt"/>
              </a:rPr>
              <a:t>Chất được tạo nên từ hai nguyên tố hoá học:</a:t>
            </a:r>
          </a:p>
          <a:p>
            <a:pPr algn="just"/>
            <a:r>
              <a:rPr lang="vi-VN" sz="3600" b="1" dirty="0">
                <a:latin typeface="+mj-lt"/>
              </a:rPr>
              <a:t>d) Khí carbon dioxide</a:t>
            </a:r>
          </a:p>
          <a:p>
            <a:pPr algn="just"/>
            <a:r>
              <a:rPr lang="vi-VN" sz="3600" b="1" dirty="0">
                <a:latin typeface="+mj-lt"/>
              </a:rPr>
              <a:t>e) Muối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latin typeface="+mj-lt"/>
              </a:rPr>
              <a:t> </a:t>
            </a:r>
            <a:r>
              <a:rPr lang="vi-VN" sz="3600" b="1" dirty="0">
                <a:latin typeface="+mj-lt"/>
              </a:rPr>
              <a:t>ở thể rắn</a:t>
            </a:r>
            <a:endParaRPr lang="en-US" sz="3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381000"/>
            <a:ext cx="350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66800" y="1371600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vi-V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876300" y="2743200"/>
            <a:ext cx="75819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Ví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dụ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khí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oxygen,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khí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hydrogen, …  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876300" y="3316308"/>
            <a:ext cx="75819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Chú</a:t>
            </a:r>
            <a:r>
              <a:rPr kumimoji="0" lang="en-US" sz="3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ý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Một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nguyên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tố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thường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chỉ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nên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một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đơn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chất</a:t>
            </a:r>
            <a:endParaRPr kumimoji="0" lang="en-US" sz="3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aseline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nguyên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tố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nên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đơn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nhau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5" descr="viet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833367"/>
            <a:ext cx="533400" cy="387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6662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28600" y="105490"/>
            <a:ext cx="7772400" cy="107721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07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Một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số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nguyên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tố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tạo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nên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các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dạng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đơn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chất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khác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nhau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2354547"/>
            <a:ext cx="2362200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vi-VN" sz="3200" b="1" i="1" dirty="0">
                <a:latin typeface="+mj-lt"/>
              </a:rPr>
              <a:t>Than chì và kim cương đều tạo nên từ nguyên tố carbon</a:t>
            </a:r>
            <a:endParaRPr lang="en-US" sz="3200" b="1" i="1" dirty="0">
              <a:latin typeface="+mj-lt"/>
            </a:endParaRPr>
          </a:p>
        </p:txBody>
      </p:sp>
      <p:sp>
        <p:nvSpPr>
          <p:cNvPr id="19459" name="AutoShape 3" descr="Câu chuyện về than chì và kim cương... ⋆ ONETECH Blo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461" name="Picture 5" descr="Câu chuyện về than chì và kim cương... ⋆ ONETECH Blog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266" y="2089692"/>
            <a:ext cx="5672766" cy="41587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8684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609600"/>
            <a:ext cx="8077200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107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Đơn</a:t>
            </a:r>
            <a:r>
              <a:rPr lang="en-US" sz="32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chất</a:t>
            </a:r>
            <a:r>
              <a:rPr lang="en-US" sz="32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phân</a:t>
            </a:r>
            <a:r>
              <a:rPr lang="en-US" sz="32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loại</a:t>
            </a:r>
            <a:r>
              <a:rPr lang="en-US" sz="32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thành</a:t>
            </a:r>
            <a:r>
              <a:rPr lang="en-US" sz="32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kim</a:t>
            </a:r>
            <a:r>
              <a:rPr lang="en-US" sz="32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loại</a:t>
            </a:r>
            <a:r>
              <a:rPr lang="en-US" sz="32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, phi </a:t>
            </a: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kim</a:t>
            </a:r>
            <a:r>
              <a:rPr lang="en-US" sz="3200" b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khí</a:t>
            </a:r>
            <a:r>
              <a:rPr lang="en-US" sz="32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hiếm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AutoShape 3" descr="Câu chuyện về than chì và kim cương... ⋆ ONETECH Blogs"/>
          <p:cNvSpPr>
            <a:spLocks noChangeAspect="1" noChangeArrowheads="1"/>
          </p:cNvSpPr>
          <p:nvPr/>
        </p:nvSpPr>
        <p:spPr bwMode="auto">
          <a:xfrm>
            <a:off x="-36576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1" descr="Nh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09960"/>
            <a:ext cx="2973012" cy="2181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 descr="Mau 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61262"/>
            <a:ext cx="3056954" cy="240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 descr="Mau Hydr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476280"/>
            <a:ext cx="3868947" cy="2226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010400" y="43103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ulfur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725" y="6241292"/>
            <a:ext cx="220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ydrogen</a:t>
            </a:r>
            <a:endParaRPr lang="en-US" sz="2400" b="1" baseline="-250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8306" y="4402723"/>
            <a:ext cx="1417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Nhôm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37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2936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33400" y="948155"/>
            <a:ext cx="8153400" cy="48320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những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nên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hay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nhiều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nguyên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tố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hoá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Ví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dụ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Muối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ăn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tố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Cl)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khí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carbon dioxide (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tố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glucose (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tố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C, H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O),…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loại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vô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cơ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muối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ăn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khí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carbon dioxide,…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hữu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cơ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glucose, protein,…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15" descr="viet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04800"/>
            <a:ext cx="62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5691" y="381000"/>
            <a:ext cx="23622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3000" b="1" dirty="0">
                <a:solidFill>
                  <a:srgbClr val="FF0000"/>
                </a:solidFill>
                <a:latin typeface="+mj-lt"/>
              </a:rPr>
              <a:t>II. Phân tử</a:t>
            </a:r>
            <a:endParaRPr lang="en-US" sz="3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4291" y="1005989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Khái niệm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28600" y="1538710"/>
            <a:ext cx="844434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de-DE" sz="32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 tử là hạt đại diện cho chất, gồm một số nguyên tử liên kết với nhau và thể hiện đầy đủ tính chất hoá học của chất.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de-DE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de-DE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 Phân tử đơn chất được tạo nên bởi các nguyên tử của cùng một nguyên tố hóa học.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sz="32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+ Phân</a:t>
            </a:r>
            <a:r>
              <a:rPr kumimoji="0" lang="de-DE" sz="3200" b="1" i="0" u="none" strike="noStrike" cap="none" normalizeH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tử hợp chất được tạo nên bởi các nguyên tử của các nguyên tố hóa học khác nhau.</a:t>
            </a:r>
            <a:endParaRPr kumimoji="0" lang="de-DE" sz="32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5" descr="viet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182" y="1040625"/>
            <a:ext cx="533400" cy="55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225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33818988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</TotalTime>
  <Words>1212</Words>
  <Application>Microsoft Office PowerPoint</Application>
  <PresentationFormat>On-screen Show (4:3)</PresentationFormat>
  <Paragraphs>142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III/ LUYỆN TẬP</vt:lpstr>
      <vt:lpstr>PowerPoint Presentation</vt:lpstr>
      <vt:lpstr>PowerPoint Presentation</vt:lpstr>
      <vt:lpstr>a/ Copper sulfate biết mỗi phân tử gồm 1 nguyên tử Cu, 1 nguyên tử S và 4 nguyên tử O b/ Oxygen biết mỗi phân tử gồm 2 nguyên tử O c/Muối ăn biết mỗi phân tử gồm 1 nguyên tử Na và 1 nguyên tử Cl   ĐÁP ÁN </vt:lpstr>
      <vt:lpstr>d/ Khí amoniac biết mỗi phân tử gồm 1 nguyên tử N và 3 nguyên tử H e/ Bromine: biết mỗi phân tử gồm 2 nguyên tử Br ĐÁP ÁN </vt:lpstr>
      <vt:lpstr>PowerPoint Presentation</vt:lpstr>
      <vt:lpstr>PowerPoint Presentation</vt:lpstr>
      <vt:lpstr>VẬN DỤNG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II: PHÂN TỬ. LIÊN KẾT HÓA HỌC</dc:title>
  <dc:creator>PC</dc:creator>
  <cp:lastModifiedBy>dao hung</cp:lastModifiedBy>
  <cp:revision>48</cp:revision>
  <dcterms:created xsi:type="dcterms:W3CDTF">2022-06-22T03:25:52Z</dcterms:created>
  <dcterms:modified xsi:type="dcterms:W3CDTF">2025-03-25T13:54:15Z</dcterms:modified>
</cp:coreProperties>
</file>