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67"/>
  </p:notesMasterIdLst>
  <p:sldIdLst>
    <p:sldId id="256" r:id="rId2"/>
    <p:sldId id="359" r:id="rId3"/>
    <p:sldId id="257" r:id="rId4"/>
    <p:sldId id="258" r:id="rId5"/>
    <p:sldId id="259" r:id="rId6"/>
    <p:sldId id="357" r:id="rId7"/>
    <p:sldId id="261" r:id="rId8"/>
    <p:sldId id="339" r:id="rId9"/>
    <p:sldId id="313" r:id="rId10"/>
    <p:sldId id="314" r:id="rId11"/>
    <p:sldId id="260" r:id="rId12"/>
    <p:sldId id="315" r:id="rId13"/>
    <p:sldId id="340" r:id="rId14"/>
    <p:sldId id="316" r:id="rId15"/>
    <p:sldId id="317" r:id="rId16"/>
    <p:sldId id="358" r:id="rId17"/>
    <p:sldId id="368" r:id="rId18"/>
    <p:sldId id="367" r:id="rId19"/>
    <p:sldId id="366" r:id="rId20"/>
    <p:sldId id="363" r:id="rId21"/>
    <p:sldId id="267" r:id="rId22"/>
    <p:sldId id="362" r:id="rId23"/>
    <p:sldId id="369" r:id="rId24"/>
    <p:sldId id="268" r:id="rId25"/>
    <p:sldId id="341" r:id="rId26"/>
    <p:sldId id="371" r:id="rId27"/>
    <p:sldId id="370" r:id="rId28"/>
    <p:sldId id="318" r:id="rId29"/>
    <p:sldId id="364" r:id="rId30"/>
    <p:sldId id="365" r:id="rId31"/>
    <p:sldId id="269" r:id="rId32"/>
    <p:sldId id="272" r:id="rId33"/>
    <p:sldId id="342" r:id="rId34"/>
    <p:sldId id="320" r:id="rId35"/>
    <p:sldId id="372" r:id="rId36"/>
    <p:sldId id="275" r:id="rId37"/>
    <p:sldId id="270" r:id="rId38"/>
    <p:sldId id="321" r:id="rId39"/>
    <p:sldId id="322" r:id="rId40"/>
    <p:sldId id="280" r:id="rId41"/>
    <p:sldId id="325" r:id="rId42"/>
    <p:sldId id="326" r:id="rId43"/>
    <p:sldId id="323" r:id="rId44"/>
    <p:sldId id="324" r:id="rId45"/>
    <p:sldId id="327" r:id="rId46"/>
    <p:sldId id="329" r:id="rId47"/>
    <p:sldId id="328" r:id="rId48"/>
    <p:sldId id="338" r:id="rId49"/>
    <p:sldId id="330" r:id="rId50"/>
    <p:sldId id="331" r:id="rId51"/>
    <p:sldId id="337" r:id="rId52"/>
    <p:sldId id="349" r:id="rId53"/>
    <p:sldId id="273" r:id="rId54"/>
    <p:sldId id="343" r:id="rId55"/>
    <p:sldId id="345" r:id="rId56"/>
    <p:sldId id="346" r:id="rId57"/>
    <p:sldId id="348" r:id="rId58"/>
    <p:sldId id="344" r:id="rId59"/>
    <p:sldId id="347" r:id="rId60"/>
    <p:sldId id="271" r:id="rId61"/>
    <p:sldId id="350" r:id="rId62"/>
    <p:sldId id="354" r:id="rId63"/>
    <p:sldId id="352" r:id="rId64"/>
    <p:sldId id="351" r:id="rId65"/>
    <p:sldId id="353" r:id="rId66"/>
  </p:sldIdLst>
  <p:sldSz cx="9144000" cy="5143500" type="screen16x9"/>
  <p:notesSz cx="6858000" cy="9144000"/>
  <p:embeddedFontLst>
    <p:embeddedFont>
      <p:font typeface="Abel" panose="02000506030000020004" pitchFamily="2" charset="0"/>
      <p:regular r:id="rId68"/>
    </p:embeddedFont>
    <p:embeddedFont>
      <p:font typeface="Hammersmith One" panose="02010703030501060504" pitchFamily="2" charset="0"/>
      <p:regular r:id="rId69"/>
    </p:embeddedFont>
    <p:embeddedFont>
      <p:font typeface="Open Sans" panose="020B0606030504020204" pitchFamily="34" charset="0"/>
      <p:regular r:id="rId70"/>
    </p:embeddedFont>
    <p:embeddedFont>
      <p:font typeface="Roboto Condensed Light" panose="02000000000000000000" pitchFamily="2" charset="0"/>
      <p:regular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3A542-0E1A-49C3-A24F-2B36500B8B9C}">
  <a:tblStyle styleId="{5B03A542-0E1A-49C3-A24F-2B36500B8B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364" autoAdjust="0"/>
  </p:normalViewPr>
  <p:slideViewPr>
    <p:cSldViewPr snapToGrid="0">
      <p:cViewPr varScale="1">
        <p:scale>
          <a:sx n="103" d="100"/>
          <a:sy n="103" d="100"/>
        </p:scale>
        <p:origin x="1104" y="72"/>
      </p:cViewPr>
      <p:guideLst>
        <p:guide orient="horz" pos="1620"/>
        <p:guide pos="2880"/>
      </p:guideLst>
    </p:cSldViewPr>
  </p:slideViewPr>
  <p:notesTextViewPr>
    <p:cViewPr>
      <p:scale>
        <a:sx n="1" d="1"/>
        <a:sy n="1" d="1"/>
      </p:scale>
      <p:origin x="0" y="0"/>
    </p:cViewPr>
  </p:notesTextViewPr>
  <p:sorterViewPr>
    <p:cViewPr>
      <p:scale>
        <a:sx n="100" d="100"/>
        <a:sy n="100" d="100"/>
      </p:scale>
      <p:origin x="0" y="-2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67268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19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84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36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6139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62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204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9804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9"/>
        <p:cNvGrpSpPr/>
        <p:nvPr/>
      </p:nvGrpSpPr>
      <p:grpSpPr>
        <a:xfrm>
          <a:off x="0" y="0"/>
          <a:ext cx="0" cy="0"/>
          <a:chOff x="0" y="0"/>
          <a:chExt cx="0" cy="0"/>
        </a:xfrm>
      </p:grpSpPr>
      <p:sp>
        <p:nvSpPr>
          <p:cNvPr id="14990" name="Google Shape;14990;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1" name="Google Shape;14991;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40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1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805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452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6150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2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481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26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0"/>
        <p:cNvGrpSpPr/>
        <p:nvPr/>
      </p:nvGrpSpPr>
      <p:grpSpPr>
        <a:xfrm>
          <a:off x="0" y="0"/>
          <a:ext cx="0" cy="0"/>
          <a:chOff x="0" y="0"/>
          <a:chExt cx="0" cy="0"/>
        </a:xfrm>
      </p:grpSpPr>
      <p:sp>
        <p:nvSpPr>
          <p:cNvPr id="14601" name="Google Shape;1460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2" name="Google Shape;1460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42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398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3595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019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876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33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48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0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829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101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980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212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1508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830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195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57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998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621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7089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10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6"/>
        <p:cNvGrpSpPr/>
        <p:nvPr/>
      </p:nvGrpSpPr>
      <p:grpSpPr>
        <a:xfrm>
          <a:off x="0" y="0"/>
          <a:ext cx="0" cy="0"/>
          <a:chOff x="0" y="0"/>
          <a:chExt cx="0" cy="0"/>
        </a:xfrm>
      </p:grpSpPr>
      <p:sp>
        <p:nvSpPr>
          <p:cNvPr id="15217" name="Google Shape;15217;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8" name="Google Shape;15218;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7990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420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801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9128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1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31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21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40241" y="539995"/>
            <a:ext cx="4063478" cy="4063513"/>
            <a:chOff x="2540241" y="539995"/>
            <a:chExt cx="4063478" cy="4063513"/>
          </a:xfrm>
        </p:grpSpPr>
        <p:grpSp>
          <p:nvGrpSpPr>
            <p:cNvPr id="10" name="Google Shape;10;p2"/>
            <p:cNvGrpSpPr/>
            <p:nvPr/>
          </p:nvGrpSpPr>
          <p:grpSpPr>
            <a:xfrm>
              <a:off x="2693235" y="703668"/>
              <a:ext cx="885398" cy="893069"/>
              <a:chOff x="2781975" y="3951500"/>
              <a:chExt cx="640525" cy="646075"/>
            </a:xfrm>
          </p:grpSpPr>
          <p:sp>
            <p:nvSpPr>
              <p:cNvPr id="11" name="Google Shape;11;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5652643" y="1012843"/>
              <a:ext cx="885398" cy="893069"/>
              <a:chOff x="2781975" y="3951500"/>
              <a:chExt cx="640525" cy="646075"/>
            </a:xfrm>
          </p:grpSpPr>
          <p:sp>
            <p:nvSpPr>
              <p:cNvPr id="268" name="Google Shape;268;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2"/>
            <p:cNvGrpSpPr/>
            <p:nvPr/>
          </p:nvGrpSpPr>
          <p:grpSpPr>
            <a:xfrm>
              <a:off x="5673099" y="3256281"/>
              <a:ext cx="885398" cy="893069"/>
              <a:chOff x="2781975" y="3951500"/>
              <a:chExt cx="640525" cy="646075"/>
            </a:xfrm>
          </p:grpSpPr>
          <p:sp>
            <p:nvSpPr>
              <p:cNvPr id="525" name="Google Shape;525;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
            <p:cNvGrpSpPr/>
            <p:nvPr/>
          </p:nvGrpSpPr>
          <p:grpSpPr>
            <a:xfrm>
              <a:off x="2672770" y="3466944"/>
              <a:ext cx="885398" cy="893069"/>
              <a:chOff x="2781975" y="3951500"/>
              <a:chExt cx="640525" cy="646075"/>
            </a:xfrm>
          </p:grpSpPr>
          <p:sp>
            <p:nvSpPr>
              <p:cNvPr id="782" name="Google Shape;782;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
            <p:cNvGrpSpPr/>
            <p:nvPr/>
          </p:nvGrpSpPr>
          <p:grpSpPr>
            <a:xfrm>
              <a:off x="2540241" y="539995"/>
              <a:ext cx="4063478" cy="4063513"/>
              <a:chOff x="3218850" y="1285900"/>
              <a:chExt cx="2939650" cy="2939675"/>
            </a:xfrm>
          </p:grpSpPr>
          <p:sp>
            <p:nvSpPr>
              <p:cNvPr id="1039" name="Google Shape;1039;p2"/>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2"/>
          <p:cNvSpPr txBox="1">
            <a:spLocks noGrp="1"/>
          </p:cNvSpPr>
          <p:nvPr>
            <p:ph type="ctrTitle"/>
          </p:nvPr>
        </p:nvSpPr>
        <p:spPr>
          <a:xfrm>
            <a:off x="339125" y="1902300"/>
            <a:ext cx="8470500" cy="1255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90000"/>
              </a:lnSpc>
              <a:spcBef>
                <a:spcPts val="0"/>
              </a:spcBef>
              <a:spcAft>
                <a:spcPts val="0"/>
              </a:spcAft>
              <a:buClr>
                <a:srgbClr val="191919"/>
              </a:buClr>
              <a:buSzPts val="5200"/>
              <a:buNone/>
              <a:defRPr sz="3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2" name="Google Shape;1052;p2"/>
          <p:cNvSpPr txBox="1">
            <a:spLocks noGrp="1"/>
          </p:cNvSpPr>
          <p:nvPr>
            <p:ph type="subTitle" idx="1"/>
          </p:nvPr>
        </p:nvSpPr>
        <p:spPr>
          <a:xfrm>
            <a:off x="2471850" y="3158100"/>
            <a:ext cx="4200300" cy="409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5766"/>
        <p:cNvGrpSpPr/>
        <p:nvPr/>
      </p:nvGrpSpPr>
      <p:grpSpPr>
        <a:xfrm>
          <a:off x="0" y="0"/>
          <a:ext cx="0" cy="0"/>
          <a:chOff x="0" y="0"/>
          <a:chExt cx="0" cy="0"/>
        </a:xfrm>
      </p:grpSpPr>
      <p:grpSp>
        <p:nvGrpSpPr>
          <p:cNvPr id="5767" name="Google Shape;5767;p15"/>
          <p:cNvGrpSpPr/>
          <p:nvPr/>
        </p:nvGrpSpPr>
        <p:grpSpPr>
          <a:xfrm rot="10800000" flipH="1">
            <a:off x="355191" y="539995"/>
            <a:ext cx="4063478" cy="4063513"/>
            <a:chOff x="2540241" y="539995"/>
            <a:chExt cx="4063478" cy="4063513"/>
          </a:xfrm>
        </p:grpSpPr>
        <p:grpSp>
          <p:nvGrpSpPr>
            <p:cNvPr id="5768" name="Google Shape;5768;p15"/>
            <p:cNvGrpSpPr/>
            <p:nvPr/>
          </p:nvGrpSpPr>
          <p:grpSpPr>
            <a:xfrm>
              <a:off x="2693235" y="703668"/>
              <a:ext cx="885398" cy="893069"/>
              <a:chOff x="2781975" y="3951500"/>
              <a:chExt cx="640525" cy="646075"/>
            </a:xfrm>
          </p:grpSpPr>
          <p:sp>
            <p:nvSpPr>
              <p:cNvPr id="5769" name="Google Shape;5769;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5" name="Google Shape;6025;p15"/>
            <p:cNvGrpSpPr/>
            <p:nvPr/>
          </p:nvGrpSpPr>
          <p:grpSpPr>
            <a:xfrm>
              <a:off x="5652643" y="1012843"/>
              <a:ext cx="885398" cy="893069"/>
              <a:chOff x="2781975" y="3951500"/>
              <a:chExt cx="640525" cy="646075"/>
            </a:xfrm>
          </p:grpSpPr>
          <p:sp>
            <p:nvSpPr>
              <p:cNvPr id="6026" name="Google Shape;6026;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2" name="Google Shape;6282;p15"/>
            <p:cNvGrpSpPr/>
            <p:nvPr/>
          </p:nvGrpSpPr>
          <p:grpSpPr>
            <a:xfrm>
              <a:off x="5673099" y="3256281"/>
              <a:ext cx="885398" cy="893069"/>
              <a:chOff x="2781975" y="3951500"/>
              <a:chExt cx="640525" cy="646075"/>
            </a:xfrm>
          </p:grpSpPr>
          <p:sp>
            <p:nvSpPr>
              <p:cNvPr id="6283" name="Google Shape;6283;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15"/>
            <p:cNvGrpSpPr/>
            <p:nvPr/>
          </p:nvGrpSpPr>
          <p:grpSpPr>
            <a:xfrm>
              <a:off x="2672770" y="3466944"/>
              <a:ext cx="885398" cy="893069"/>
              <a:chOff x="2781975" y="3951500"/>
              <a:chExt cx="640525" cy="646075"/>
            </a:xfrm>
          </p:grpSpPr>
          <p:sp>
            <p:nvSpPr>
              <p:cNvPr id="6540" name="Google Shape;6540;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6" name="Google Shape;6796;p15"/>
            <p:cNvGrpSpPr/>
            <p:nvPr/>
          </p:nvGrpSpPr>
          <p:grpSpPr>
            <a:xfrm>
              <a:off x="2540241" y="539995"/>
              <a:ext cx="4063478" cy="4063513"/>
              <a:chOff x="3218850" y="1285900"/>
              <a:chExt cx="2939650" cy="2939675"/>
            </a:xfrm>
          </p:grpSpPr>
          <p:sp>
            <p:nvSpPr>
              <p:cNvPr id="6797" name="Google Shape;6797;p15"/>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5"/>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5"/>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5"/>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1" name="Google Shape;6801;p15"/>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5"/>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5"/>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5"/>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5"/>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5"/>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5"/>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5"/>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9" name="Google Shape;6809;p15"/>
          <p:cNvSpPr txBox="1">
            <a:spLocks noGrp="1"/>
          </p:cNvSpPr>
          <p:nvPr>
            <p:ph type="title"/>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10" name="Google Shape;6810;p15"/>
          <p:cNvSpPr txBox="1">
            <a:spLocks noGrp="1"/>
          </p:cNvSpPr>
          <p:nvPr>
            <p:ph type="title" idx="2" hasCustomPrompt="1"/>
          </p:nvPr>
        </p:nvSpPr>
        <p:spPr>
          <a:xfrm>
            <a:off x="6026090" y="917000"/>
            <a:ext cx="2651700" cy="1389900"/>
          </a:xfrm>
          <a:prstGeom prst="rect">
            <a:avLst/>
          </a:prstGeom>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11" name="Google Shape;6811;p15"/>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lt1"/>
        </a:solidFill>
        <a:effectLst/>
      </p:bgPr>
    </p:bg>
    <p:spTree>
      <p:nvGrpSpPr>
        <p:cNvPr id="1" name="Shape 6812"/>
        <p:cNvGrpSpPr/>
        <p:nvPr/>
      </p:nvGrpSpPr>
      <p:grpSpPr>
        <a:xfrm>
          <a:off x="0" y="0"/>
          <a:ext cx="0" cy="0"/>
          <a:chOff x="0" y="0"/>
          <a:chExt cx="0" cy="0"/>
        </a:xfrm>
      </p:grpSpPr>
      <p:grpSp>
        <p:nvGrpSpPr>
          <p:cNvPr id="6813" name="Google Shape;6813;p16"/>
          <p:cNvGrpSpPr/>
          <p:nvPr/>
        </p:nvGrpSpPr>
        <p:grpSpPr>
          <a:xfrm>
            <a:off x="2540241" y="808815"/>
            <a:ext cx="4063478" cy="4063513"/>
            <a:chOff x="2540241" y="539995"/>
            <a:chExt cx="4063478" cy="4063513"/>
          </a:xfrm>
        </p:grpSpPr>
        <p:grpSp>
          <p:nvGrpSpPr>
            <p:cNvPr id="6814" name="Google Shape;6814;p16"/>
            <p:cNvGrpSpPr/>
            <p:nvPr/>
          </p:nvGrpSpPr>
          <p:grpSpPr>
            <a:xfrm>
              <a:off x="2693235" y="703668"/>
              <a:ext cx="885398" cy="893069"/>
              <a:chOff x="2781975" y="3951500"/>
              <a:chExt cx="640525" cy="646075"/>
            </a:xfrm>
          </p:grpSpPr>
          <p:sp>
            <p:nvSpPr>
              <p:cNvPr id="6815" name="Google Shape;6815;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16"/>
            <p:cNvGrpSpPr/>
            <p:nvPr/>
          </p:nvGrpSpPr>
          <p:grpSpPr>
            <a:xfrm>
              <a:off x="5652643" y="1012843"/>
              <a:ext cx="885398" cy="893069"/>
              <a:chOff x="2781975" y="3951500"/>
              <a:chExt cx="640525" cy="646075"/>
            </a:xfrm>
          </p:grpSpPr>
          <p:sp>
            <p:nvSpPr>
              <p:cNvPr id="7072" name="Google Shape;7072;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8" name="Google Shape;7328;p16"/>
            <p:cNvGrpSpPr/>
            <p:nvPr/>
          </p:nvGrpSpPr>
          <p:grpSpPr>
            <a:xfrm>
              <a:off x="5673099" y="3256281"/>
              <a:ext cx="885398" cy="893069"/>
              <a:chOff x="2781975" y="3951500"/>
              <a:chExt cx="640525" cy="646075"/>
            </a:xfrm>
          </p:grpSpPr>
          <p:sp>
            <p:nvSpPr>
              <p:cNvPr id="7329" name="Google Shape;7329;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16"/>
            <p:cNvGrpSpPr/>
            <p:nvPr/>
          </p:nvGrpSpPr>
          <p:grpSpPr>
            <a:xfrm>
              <a:off x="2672770" y="3466944"/>
              <a:ext cx="885398" cy="893069"/>
              <a:chOff x="2781975" y="3951500"/>
              <a:chExt cx="640525" cy="646075"/>
            </a:xfrm>
          </p:grpSpPr>
          <p:sp>
            <p:nvSpPr>
              <p:cNvPr id="7586" name="Google Shape;7586;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2" name="Google Shape;7842;p16"/>
            <p:cNvGrpSpPr/>
            <p:nvPr/>
          </p:nvGrpSpPr>
          <p:grpSpPr>
            <a:xfrm>
              <a:off x="2540241" y="539995"/>
              <a:ext cx="4063478" cy="4063513"/>
              <a:chOff x="3218850" y="1285900"/>
              <a:chExt cx="2939650" cy="2939675"/>
            </a:xfrm>
          </p:grpSpPr>
          <p:sp>
            <p:nvSpPr>
              <p:cNvPr id="7843" name="Google Shape;7843;p16"/>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6"/>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6"/>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6"/>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7" name="Google Shape;7847;p16"/>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6"/>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6"/>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6"/>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6"/>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6"/>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6"/>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6"/>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5" name="Google Shape;7855;p16"/>
          <p:cNvSpPr txBox="1">
            <a:spLocks noGrp="1"/>
          </p:cNvSpPr>
          <p:nvPr>
            <p:ph type="title" hasCustomPrompt="1"/>
          </p:nvPr>
        </p:nvSpPr>
        <p:spPr>
          <a:xfrm>
            <a:off x="1737375" y="781768"/>
            <a:ext cx="5669400" cy="1371600"/>
          </a:xfrm>
          <a:prstGeom prst="rect">
            <a:avLst/>
          </a:prstGeom>
          <a:solidFill>
            <a:schemeClr val="lt1"/>
          </a:solidFill>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56" name="Google Shape;7856;p16"/>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7" name="Google Shape;7857;p16"/>
          <p:cNvSpPr txBox="1">
            <a:spLocks noGrp="1"/>
          </p:cNvSpPr>
          <p:nvPr>
            <p:ph type="title" idx="2"/>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7858"/>
        <p:cNvGrpSpPr/>
        <p:nvPr/>
      </p:nvGrpSpPr>
      <p:grpSpPr>
        <a:xfrm>
          <a:off x="0" y="0"/>
          <a:ext cx="0" cy="0"/>
          <a:chOff x="0" y="0"/>
          <a:chExt cx="0" cy="0"/>
        </a:xfrm>
      </p:grpSpPr>
      <p:grpSp>
        <p:nvGrpSpPr>
          <p:cNvPr id="7859" name="Google Shape;7859;p17"/>
          <p:cNvGrpSpPr/>
          <p:nvPr/>
        </p:nvGrpSpPr>
        <p:grpSpPr>
          <a:xfrm>
            <a:off x="70051" y="76201"/>
            <a:ext cx="640525" cy="646075"/>
            <a:chOff x="2781975" y="3951500"/>
            <a:chExt cx="640525" cy="646075"/>
          </a:xfrm>
        </p:grpSpPr>
        <p:sp>
          <p:nvSpPr>
            <p:cNvPr id="7860" name="Google Shape;7860;p1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6" name="Google Shape;8116;p17"/>
          <p:cNvSpPr txBox="1">
            <a:spLocks noGrp="1"/>
          </p:cNvSpPr>
          <p:nvPr>
            <p:ph type="title"/>
          </p:nvPr>
        </p:nvSpPr>
        <p:spPr>
          <a:xfrm>
            <a:off x="7200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17" name="Google Shape;8117;p17"/>
          <p:cNvSpPr txBox="1">
            <a:spLocks noGrp="1"/>
          </p:cNvSpPr>
          <p:nvPr>
            <p:ph type="title" idx="2" hasCustomPrompt="1"/>
          </p:nvPr>
        </p:nvSpPr>
        <p:spPr>
          <a:xfrm>
            <a:off x="5676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18" name="Google Shape;8118;p17"/>
          <p:cNvSpPr txBox="1">
            <a:spLocks noGrp="1"/>
          </p:cNvSpPr>
          <p:nvPr>
            <p:ph type="subTitle" idx="1"/>
          </p:nvPr>
        </p:nvSpPr>
        <p:spPr>
          <a:xfrm>
            <a:off x="7200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19" name="Google Shape;8119;p17"/>
          <p:cNvSpPr txBox="1">
            <a:spLocks noGrp="1"/>
          </p:cNvSpPr>
          <p:nvPr>
            <p:ph type="title" idx="3"/>
          </p:nvPr>
        </p:nvSpPr>
        <p:spPr>
          <a:xfrm>
            <a:off x="47664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0" name="Google Shape;8120;p17"/>
          <p:cNvSpPr txBox="1">
            <a:spLocks noGrp="1"/>
          </p:cNvSpPr>
          <p:nvPr>
            <p:ph type="title" idx="4" hasCustomPrompt="1"/>
          </p:nvPr>
        </p:nvSpPr>
        <p:spPr>
          <a:xfrm>
            <a:off x="46140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1" name="Google Shape;8121;p17"/>
          <p:cNvSpPr txBox="1">
            <a:spLocks noGrp="1"/>
          </p:cNvSpPr>
          <p:nvPr>
            <p:ph type="subTitle" idx="5"/>
          </p:nvPr>
        </p:nvSpPr>
        <p:spPr>
          <a:xfrm>
            <a:off x="47664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2" name="Google Shape;8122;p17"/>
          <p:cNvSpPr txBox="1">
            <a:spLocks noGrp="1"/>
          </p:cNvSpPr>
          <p:nvPr>
            <p:ph type="title" idx="6"/>
          </p:nvPr>
        </p:nvSpPr>
        <p:spPr>
          <a:xfrm>
            <a:off x="7200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3" name="Google Shape;8123;p17"/>
          <p:cNvSpPr txBox="1">
            <a:spLocks noGrp="1"/>
          </p:cNvSpPr>
          <p:nvPr>
            <p:ph type="title" idx="7" hasCustomPrompt="1"/>
          </p:nvPr>
        </p:nvSpPr>
        <p:spPr>
          <a:xfrm>
            <a:off x="5676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4" name="Google Shape;8124;p17"/>
          <p:cNvSpPr txBox="1">
            <a:spLocks noGrp="1"/>
          </p:cNvSpPr>
          <p:nvPr>
            <p:ph type="subTitle" idx="8"/>
          </p:nvPr>
        </p:nvSpPr>
        <p:spPr>
          <a:xfrm>
            <a:off x="7200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5" name="Google Shape;8125;p17"/>
          <p:cNvSpPr txBox="1">
            <a:spLocks noGrp="1"/>
          </p:cNvSpPr>
          <p:nvPr>
            <p:ph type="title" idx="9"/>
          </p:nvPr>
        </p:nvSpPr>
        <p:spPr>
          <a:xfrm>
            <a:off x="47664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6" name="Google Shape;8126;p17"/>
          <p:cNvSpPr txBox="1">
            <a:spLocks noGrp="1"/>
          </p:cNvSpPr>
          <p:nvPr>
            <p:ph type="title" idx="13" hasCustomPrompt="1"/>
          </p:nvPr>
        </p:nvSpPr>
        <p:spPr>
          <a:xfrm>
            <a:off x="46140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7" name="Google Shape;8127;p17"/>
          <p:cNvSpPr txBox="1">
            <a:spLocks noGrp="1"/>
          </p:cNvSpPr>
          <p:nvPr>
            <p:ph type="subTitle" idx="14"/>
          </p:nvPr>
        </p:nvSpPr>
        <p:spPr>
          <a:xfrm>
            <a:off x="47664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8" name="Google Shape;8128;p17"/>
          <p:cNvSpPr txBox="1">
            <a:spLocks noGrp="1"/>
          </p:cNvSpPr>
          <p:nvPr>
            <p:ph type="title" idx="15"/>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9174"/>
        <p:cNvGrpSpPr/>
        <p:nvPr/>
      </p:nvGrpSpPr>
      <p:grpSpPr>
        <a:xfrm>
          <a:off x="0" y="0"/>
          <a:ext cx="0" cy="0"/>
          <a:chOff x="0" y="0"/>
          <a:chExt cx="0" cy="0"/>
        </a:xfrm>
      </p:grpSpPr>
      <p:grpSp>
        <p:nvGrpSpPr>
          <p:cNvPr id="9175" name="Google Shape;9175;p19"/>
          <p:cNvGrpSpPr/>
          <p:nvPr/>
        </p:nvGrpSpPr>
        <p:grpSpPr>
          <a:xfrm>
            <a:off x="70051" y="76201"/>
            <a:ext cx="640525" cy="646075"/>
            <a:chOff x="2781975" y="3951500"/>
            <a:chExt cx="640525" cy="646075"/>
          </a:xfrm>
        </p:grpSpPr>
        <p:sp>
          <p:nvSpPr>
            <p:cNvPr id="9176" name="Google Shape;9176;p1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2" name="Google Shape;9432;p19"/>
          <p:cNvSpPr/>
          <p:nvPr/>
        </p:nvSpPr>
        <p:spPr>
          <a:xfrm>
            <a:off x="3342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9"/>
          <p:cNvSpPr txBox="1">
            <a:spLocks noGrp="1"/>
          </p:cNvSpPr>
          <p:nvPr>
            <p:ph type="subTitle" idx="1"/>
          </p:nvPr>
        </p:nvSpPr>
        <p:spPr>
          <a:xfrm>
            <a:off x="720000" y="2247025"/>
            <a:ext cx="2560200" cy="128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4" name="Google Shape;9434;p19"/>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435" name="Google Shape;9435;p19"/>
          <p:cNvSpPr/>
          <p:nvPr/>
        </p:nvSpPr>
        <p:spPr>
          <a:xfrm>
            <a:off x="37374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2">
    <p:bg>
      <p:bgPr>
        <a:solidFill>
          <a:schemeClr val="lt1"/>
        </a:solidFill>
        <a:effectLst/>
      </p:bgPr>
    </p:bg>
    <p:spTree>
      <p:nvGrpSpPr>
        <p:cNvPr id="1" name="Shape 9436"/>
        <p:cNvGrpSpPr/>
        <p:nvPr/>
      </p:nvGrpSpPr>
      <p:grpSpPr>
        <a:xfrm>
          <a:off x="0" y="0"/>
          <a:ext cx="0" cy="0"/>
          <a:chOff x="0" y="0"/>
          <a:chExt cx="0" cy="0"/>
        </a:xfrm>
      </p:grpSpPr>
      <p:sp>
        <p:nvSpPr>
          <p:cNvPr id="9437" name="Google Shape;9437;p20"/>
          <p:cNvSpPr/>
          <p:nvPr/>
        </p:nvSpPr>
        <p:spPr>
          <a:xfrm flipH="1">
            <a:off x="54066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0"/>
          <p:cNvSpPr/>
          <p:nvPr/>
        </p:nvSpPr>
        <p:spPr>
          <a:xfrm flipH="1">
            <a:off x="3342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9" name="Google Shape;9439;p20"/>
          <p:cNvGrpSpPr/>
          <p:nvPr/>
        </p:nvGrpSpPr>
        <p:grpSpPr>
          <a:xfrm>
            <a:off x="70051" y="76201"/>
            <a:ext cx="640525" cy="646075"/>
            <a:chOff x="2781975" y="3951500"/>
            <a:chExt cx="640525" cy="646075"/>
          </a:xfrm>
        </p:grpSpPr>
        <p:sp>
          <p:nvSpPr>
            <p:cNvPr id="9440" name="Google Shape;9440;p20"/>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0"/>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0"/>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0"/>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0"/>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0"/>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0"/>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0"/>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0"/>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0"/>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0"/>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0"/>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0"/>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0"/>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0"/>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0"/>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0"/>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0"/>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0"/>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0"/>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0"/>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0"/>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0"/>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0"/>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0"/>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0"/>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0"/>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0"/>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0"/>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0"/>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0"/>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0"/>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0"/>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0"/>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0"/>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0"/>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0"/>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0"/>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0"/>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0"/>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0"/>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0"/>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0"/>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0"/>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0"/>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0"/>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0"/>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0"/>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0"/>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0"/>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0"/>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0"/>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0"/>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0"/>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0"/>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0"/>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0"/>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0"/>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0"/>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0"/>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0"/>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0"/>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0"/>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0"/>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0"/>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0"/>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0"/>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0"/>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0"/>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0"/>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0"/>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0"/>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0"/>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0"/>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0"/>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0"/>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0"/>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0"/>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0"/>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0"/>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0"/>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0"/>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0"/>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0"/>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0"/>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0"/>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0"/>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0"/>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0"/>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0"/>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0"/>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0"/>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0"/>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0"/>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0"/>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0"/>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0"/>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0"/>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0"/>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0"/>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0"/>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0"/>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0"/>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0"/>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0"/>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0"/>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0"/>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0"/>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0"/>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0"/>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0"/>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0"/>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0"/>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0"/>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0"/>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0"/>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0"/>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0"/>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0"/>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0"/>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0"/>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0"/>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0"/>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0"/>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0"/>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0"/>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0"/>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0"/>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0"/>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0"/>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0"/>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0"/>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0"/>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0"/>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0"/>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0"/>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0"/>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0"/>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0"/>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0"/>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0"/>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0"/>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0"/>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0"/>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0"/>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0"/>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0"/>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0"/>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0"/>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0"/>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0"/>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0"/>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0"/>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0"/>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0"/>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0"/>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0"/>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0"/>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0"/>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0"/>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0"/>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0"/>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0"/>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0"/>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0"/>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0"/>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0"/>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0"/>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0"/>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0"/>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0"/>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0"/>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0"/>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0"/>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0"/>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0"/>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0"/>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0"/>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0"/>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0"/>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0"/>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0"/>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0"/>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0"/>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0"/>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0"/>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0"/>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0"/>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0"/>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0"/>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0"/>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0"/>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0"/>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0"/>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0"/>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0"/>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0"/>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0"/>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0"/>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0"/>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0"/>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0"/>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0"/>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0"/>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0"/>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0"/>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0"/>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0"/>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0"/>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0"/>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0"/>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0"/>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0"/>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0"/>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0"/>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0"/>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0"/>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0"/>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0"/>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0"/>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0"/>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0"/>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0"/>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0"/>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0"/>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0"/>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0"/>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0"/>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0"/>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0"/>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0"/>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0"/>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0"/>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0"/>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0"/>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0"/>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0"/>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0"/>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0"/>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0"/>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0"/>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0"/>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0"/>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0"/>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0"/>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0"/>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0"/>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0"/>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0"/>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0"/>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0"/>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0"/>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0"/>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0"/>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0"/>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0"/>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6" name="Google Shape;9696;p20"/>
          <p:cNvSpPr txBox="1">
            <a:spLocks noGrp="1"/>
          </p:cNvSpPr>
          <p:nvPr>
            <p:ph type="subTitle" idx="1"/>
          </p:nvPr>
        </p:nvSpPr>
        <p:spPr>
          <a:xfrm>
            <a:off x="5863800" y="2245475"/>
            <a:ext cx="2560200" cy="128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97" name="Google Shape;9697;p20"/>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a:lvl2pPr>
            <a:lvl3pPr lvl="2" algn="r" rtl="0">
              <a:spcBef>
                <a:spcPts val="0"/>
              </a:spcBef>
              <a:spcAft>
                <a:spcPts val="0"/>
              </a:spcAft>
              <a:buSzPts val="2500"/>
              <a:buNone/>
              <a:defRPr/>
            </a:lvl3pPr>
            <a:lvl4pPr lvl="3" algn="r" rtl="0">
              <a:spcBef>
                <a:spcPts val="0"/>
              </a:spcBef>
              <a:spcAft>
                <a:spcPts val="0"/>
              </a:spcAft>
              <a:buSzPts val="2500"/>
              <a:buNone/>
              <a:defRPr/>
            </a:lvl4pPr>
            <a:lvl5pPr lvl="4" algn="r" rtl="0">
              <a:spcBef>
                <a:spcPts val="0"/>
              </a:spcBef>
              <a:spcAft>
                <a:spcPts val="0"/>
              </a:spcAft>
              <a:buSzPts val="2500"/>
              <a:buNone/>
              <a:defRPr/>
            </a:lvl5pPr>
            <a:lvl6pPr lvl="5" algn="r" rtl="0">
              <a:spcBef>
                <a:spcPts val="0"/>
              </a:spcBef>
              <a:spcAft>
                <a:spcPts val="0"/>
              </a:spcAft>
              <a:buSzPts val="2500"/>
              <a:buNone/>
              <a:defRPr/>
            </a:lvl6pPr>
            <a:lvl7pPr lvl="6" algn="r" rtl="0">
              <a:spcBef>
                <a:spcPts val="0"/>
              </a:spcBef>
              <a:spcAft>
                <a:spcPts val="0"/>
              </a:spcAft>
              <a:buSzPts val="2500"/>
              <a:buNone/>
              <a:defRPr/>
            </a:lvl7pPr>
            <a:lvl8pPr lvl="7" algn="r" rtl="0">
              <a:spcBef>
                <a:spcPts val="0"/>
              </a:spcBef>
              <a:spcAft>
                <a:spcPts val="0"/>
              </a:spcAft>
              <a:buSzPts val="2500"/>
              <a:buNone/>
              <a:defRPr/>
            </a:lvl8pPr>
            <a:lvl9pPr lvl="8" algn="r" rtl="0">
              <a:spcBef>
                <a:spcPts val="0"/>
              </a:spcBef>
              <a:spcAft>
                <a:spcPts val="0"/>
              </a:spcAft>
              <a:buSzPts val="2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CUSTOM_2_1">
    <p:bg>
      <p:bgPr>
        <a:solidFill>
          <a:schemeClr val="lt1"/>
        </a:solidFill>
        <a:effectLst/>
      </p:bgPr>
    </p:bg>
    <p:spTree>
      <p:nvGrpSpPr>
        <p:cNvPr id="1" name="Shape 9698"/>
        <p:cNvGrpSpPr/>
        <p:nvPr/>
      </p:nvGrpSpPr>
      <p:grpSpPr>
        <a:xfrm>
          <a:off x="0" y="0"/>
          <a:ext cx="0" cy="0"/>
          <a:chOff x="0" y="0"/>
          <a:chExt cx="0" cy="0"/>
        </a:xfrm>
      </p:grpSpPr>
      <p:grpSp>
        <p:nvGrpSpPr>
          <p:cNvPr id="9699" name="Google Shape;9699;p21"/>
          <p:cNvGrpSpPr/>
          <p:nvPr/>
        </p:nvGrpSpPr>
        <p:grpSpPr>
          <a:xfrm>
            <a:off x="70051" y="76201"/>
            <a:ext cx="640525" cy="646075"/>
            <a:chOff x="2781975" y="3951500"/>
            <a:chExt cx="640525" cy="646075"/>
          </a:xfrm>
        </p:grpSpPr>
        <p:sp>
          <p:nvSpPr>
            <p:cNvPr id="9700" name="Google Shape;9700;p21"/>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1"/>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1"/>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1"/>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1"/>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1"/>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1"/>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1"/>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1"/>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1"/>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1"/>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1"/>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1"/>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1"/>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1"/>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1"/>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1"/>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1"/>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1"/>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1"/>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1"/>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1"/>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1"/>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1"/>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1"/>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1"/>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1"/>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1"/>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1"/>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1"/>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1"/>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1"/>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1"/>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1"/>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1"/>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1"/>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1"/>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1"/>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1"/>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1"/>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1"/>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1"/>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1"/>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1"/>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1"/>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1"/>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1"/>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1"/>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1"/>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1"/>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1"/>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1"/>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1"/>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1"/>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1"/>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1"/>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1"/>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1"/>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1"/>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1"/>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1"/>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1"/>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1"/>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1"/>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1"/>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1"/>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1"/>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1"/>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1"/>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1"/>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1"/>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1"/>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1"/>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1"/>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1"/>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1"/>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1"/>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1"/>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1"/>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1"/>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1"/>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1"/>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1"/>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1"/>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1"/>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1"/>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1"/>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1"/>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1"/>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1"/>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1"/>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1"/>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1"/>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1"/>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1"/>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1"/>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1"/>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1"/>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1"/>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1"/>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1"/>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1"/>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1"/>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1"/>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1"/>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1"/>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1"/>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1"/>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1"/>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1"/>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21"/>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21"/>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21"/>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21"/>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21"/>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21"/>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21"/>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21"/>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21"/>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21"/>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21"/>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21"/>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21"/>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21"/>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21"/>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21"/>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21"/>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21"/>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21"/>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21"/>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21"/>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21"/>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21"/>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21"/>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21"/>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21"/>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21"/>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21"/>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21"/>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21"/>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21"/>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21"/>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21"/>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21"/>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21"/>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21"/>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21"/>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21"/>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21"/>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21"/>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21"/>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21"/>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21"/>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21"/>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21"/>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21"/>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21"/>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21"/>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21"/>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21"/>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21"/>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21"/>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21"/>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21"/>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21"/>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21"/>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21"/>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21"/>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21"/>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21"/>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21"/>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21"/>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21"/>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21"/>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21"/>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21"/>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21"/>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21"/>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21"/>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21"/>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21"/>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21"/>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21"/>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21"/>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21"/>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21"/>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21"/>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21"/>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21"/>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21"/>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21"/>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21"/>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21"/>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21"/>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21"/>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21"/>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21"/>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21"/>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21"/>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21"/>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21"/>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21"/>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21"/>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21"/>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21"/>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21"/>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21"/>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21"/>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21"/>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21"/>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21"/>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21"/>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21"/>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21"/>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21"/>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21"/>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21"/>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21"/>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21"/>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21"/>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21"/>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21"/>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21"/>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21"/>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21"/>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21"/>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21"/>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21"/>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21"/>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21"/>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21"/>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21"/>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21"/>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21"/>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21"/>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21"/>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21"/>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21"/>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21"/>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21"/>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21"/>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21"/>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21"/>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21"/>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21"/>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21"/>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21"/>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21"/>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21"/>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21"/>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21"/>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21"/>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21"/>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21"/>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21"/>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21"/>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6" name="Google Shape;9956;p21"/>
          <p:cNvSpPr/>
          <p:nvPr/>
        </p:nvSpPr>
        <p:spPr>
          <a:xfrm>
            <a:off x="334200" y="3738875"/>
            <a:ext cx="8475600" cy="1115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21"/>
          <p:cNvSpPr txBox="1">
            <a:spLocks noGrp="1"/>
          </p:cNvSpPr>
          <p:nvPr>
            <p:ph type="subTitle" idx="1"/>
          </p:nvPr>
        </p:nvSpPr>
        <p:spPr>
          <a:xfrm>
            <a:off x="1969100" y="3872100"/>
            <a:ext cx="52059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58" name="Google Shape;9958;p21"/>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959" name="Google Shape;9959;p21"/>
          <p:cNvSpPr/>
          <p:nvPr/>
        </p:nvSpPr>
        <p:spPr>
          <a:xfrm>
            <a:off x="334200" y="949675"/>
            <a:ext cx="8475600" cy="2789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_1">
    <p:bg>
      <p:bgPr>
        <a:solidFill>
          <a:schemeClr val="lt1"/>
        </a:solidFill>
        <a:effectLst/>
      </p:bgPr>
    </p:bg>
    <p:spTree>
      <p:nvGrpSpPr>
        <p:cNvPr id="1" name="Shape 10221"/>
        <p:cNvGrpSpPr/>
        <p:nvPr/>
      </p:nvGrpSpPr>
      <p:grpSpPr>
        <a:xfrm>
          <a:off x="0" y="0"/>
          <a:ext cx="0" cy="0"/>
          <a:chOff x="0" y="0"/>
          <a:chExt cx="0" cy="0"/>
        </a:xfrm>
      </p:grpSpPr>
      <p:grpSp>
        <p:nvGrpSpPr>
          <p:cNvPr id="10222" name="Google Shape;10222;p23"/>
          <p:cNvGrpSpPr/>
          <p:nvPr/>
        </p:nvGrpSpPr>
        <p:grpSpPr>
          <a:xfrm>
            <a:off x="70051" y="76201"/>
            <a:ext cx="640525" cy="646075"/>
            <a:chOff x="2781975" y="3951500"/>
            <a:chExt cx="640525" cy="646075"/>
          </a:xfrm>
        </p:grpSpPr>
        <p:sp>
          <p:nvSpPr>
            <p:cNvPr id="10223" name="Google Shape;10223;p2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2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2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2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2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2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2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2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2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2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2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2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2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2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2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2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2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2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2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2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2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2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2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2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2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2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2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2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2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2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2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2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2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2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2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2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2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2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2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2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2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2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2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2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2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2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2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2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2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2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2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2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2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2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2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2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2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2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2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2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2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2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2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2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2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2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2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2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2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2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2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2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2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2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2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2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2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2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2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2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2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2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2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2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2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2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2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2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2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2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2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2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2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2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2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2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2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2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2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2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2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2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2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2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2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2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2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2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2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2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2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2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2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2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2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2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2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2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2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2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2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2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2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2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2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2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2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2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2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2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2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2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2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2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2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2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2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2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2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2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2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2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2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2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2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2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2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2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2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2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2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2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2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2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2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2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2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2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2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2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2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2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2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2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2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2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2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2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2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2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2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2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2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2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2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2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2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2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2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2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2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2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2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2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2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2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2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2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2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2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2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2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2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2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2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2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2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2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2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2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2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2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2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2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2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2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2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2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2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2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2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2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2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2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2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2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2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2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2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2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2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2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2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2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2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2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2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2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2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2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2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2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2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2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2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2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2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2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2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2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2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2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2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2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2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2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2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2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2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2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2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2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2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2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2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2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9" name="Google Shape;10479;p23"/>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23"/>
          <p:cNvSpPr txBox="1">
            <a:spLocks noGrp="1"/>
          </p:cNvSpPr>
          <p:nvPr>
            <p:ph type="subTitle" idx="1"/>
          </p:nvPr>
        </p:nvSpPr>
        <p:spPr>
          <a:xfrm>
            <a:off x="5223600" y="2395575"/>
            <a:ext cx="3200400" cy="82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1" name="Google Shape;10481;p23"/>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743"/>
        <p:cNvGrpSpPr/>
        <p:nvPr/>
      </p:nvGrpSpPr>
      <p:grpSpPr>
        <a:xfrm>
          <a:off x="0" y="0"/>
          <a:ext cx="0" cy="0"/>
          <a:chOff x="0" y="0"/>
          <a:chExt cx="0" cy="0"/>
        </a:xfrm>
      </p:grpSpPr>
      <p:grpSp>
        <p:nvGrpSpPr>
          <p:cNvPr id="10744" name="Google Shape;10744;p25"/>
          <p:cNvGrpSpPr/>
          <p:nvPr/>
        </p:nvGrpSpPr>
        <p:grpSpPr>
          <a:xfrm>
            <a:off x="70051" y="76201"/>
            <a:ext cx="640525" cy="646075"/>
            <a:chOff x="2781975" y="3951500"/>
            <a:chExt cx="640525" cy="646075"/>
          </a:xfrm>
        </p:grpSpPr>
        <p:sp>
          <p:nvSpPr>
            <p:cNvPr id="10745" name="Google Shape;10745;p2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2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2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2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2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2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2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2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2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2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2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2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2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2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2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2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2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2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2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2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2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2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2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2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2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2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2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2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2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2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2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2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2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2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2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2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2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2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2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2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2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2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2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2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2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2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2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2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2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2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2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2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2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2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1" name="Google Shape;11001;p25"/>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5"/>
          <p:cNvSpPr txBox="1">
            <a:spLocks noGrp="1"/>
          </p:cNvSpPr>
          <p:nvPr>
            <p:ph type="title"/>
          </p:nvPr>
        </p:nvSpPr>
        <p:spPr>
          <a:xfrm>
            <a:off x="1060500" y="11159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3" name="Google Shape;11003;p25"/>
          <p:cNvSpPr txBox="1">
            <a:spLocks noGrp="1"/>
          </p:cNvSpPr>
          <p:nvPr>
            <p:ph type="subTitle" idx="1"/>
          </p:nvPr>
        </p:nvSpPr>
        <p:spPr>
          <a:xfrm>
            <a:off x="1060500" y="15731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4" name="Google Shape;11004;p25"/>
          <p:cNvSpPr txBox="1">
            <a:spLocks noGrp="1"/>
          </p:cNvSpPr>
          <p:nvPr>
            <p:ph type="title" idx="2"/>
          </p:nvPr>
        </p:nvSpPr>
        <p:spPr>
          <a:xfrm>
            <a:off x="1060500" y="24385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5" name="Google Shape;11005;p25"/>
          <p:cNvSpPr txBox="1">
            <a:spLocks noGrp="1"/>
          </p:cNvSpPr>
          <p:nvPr>
            <p:ph type="subTitle" idx="3"/>
          </p:nvPr>
        </p:nvSpPr>
        <p:spPr>
          <a:xfrm>
            <a:off x="1060500" y="28957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6" name="Google Shape;11006;p25"/>
          <p:cNvSpPr txBox="1">
            <a:spLocks noGrp="1"/>
          </p:cNvSpPr>
          <p:nvPr>
            <p:ph type="title" idx="4"/>
          </p:nvPr>
        </p:nvSpPr>
        <p:spPr>
          <a:xfrm>
            <a:off x="1060500" y="374573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7" name="Google Shape;11007;p25"/>
          <p:cNvSpPr txBox="1">
            <a:spLocks noGrp="1"/>
          </p:cNvSpPr>
          <p:nvPr>
            <p:ph type="subTitle" idx="5"/>
          </p:nvPr>
        </p:nvSpPr>
        <p:spPr>
          <a:xfrm>
            <a:off x="1060500" y="420293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8" name="Google Shape;11008;p25"/>
          <p:cNvSpPr txBox="1">
            <a:spLocks noGrp="1"/>
          </p:cNvSpPr>
          <p:nvPr>
            <p:ph type="title" idx="6"/>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cxnSp>
        <p:nvCxnSpPr>
          <p:cNvPr id="11009" name="Google Shape;11009;p25"/>
          <p:cNvCxnSpPr/>
          <p:nvPr/>
        </p:nvCxnSpPr>
        <p:spPr>
          <a:xfrm>
            <a:off x="3428975" y="949675"/>
            <a:ext cx="0" cy="3907500"/>
          </a:xfrm>
          <a:prstGeom prst="straightConnector1">
            <a:avLst/>
          </a:prstGeom>
          <a:noFill/>
          <a:ln w="19050" cap="flat" cmpd="sng">
            <a:solidFill>
              <a:schemeClr val="dk1"/>
            </a:solidFill>
            <a:prstDash val="solid"/>
            <a:round/>
            <a:headEnd type="none" w="med" len="med"/>
            <a:tailEnd type="none" w="med" len="med"/>
          </a:ln>
        </p:spPr>
      </p:cxnSp>
      <p:cxnSp>
        <p:nvCxnSpPr>
          <p:cNvPr id="11010" name="Google Shape;11010;p25"/>
          <p:cNvCxnSpPr/>
          <p:nvPr/>
        </p:nvCxnSpPr>
        <p:spPr>
          <a:xfrm>
            <a:off x="338100" y="3547000"/>
            <a:ext cx="3090600" cy="0"/>
          </a:xfrm>
          <a:prstGeom prst="straightConnector1">
            <a:avLst/>
          </a:prstGeom>
          <a:noFill/>
          <a:ln w="19050" cap="flat" cmpd="sng">
            <a:solidFill>
              <a:schemeClr val="dk1"/>
            </a:solidFill>
            <a:prstDash val="solid"/>
            <a:round/>
            <a:headEnd type="none" w="med" len="med"/>
            <a:tailEnd type="none" w="med" len="med"/>
          </a:ln>
        </p:spPr>
      </p:cxnSp>
      <p:cxnSp>
        <p:nvCxnSpPr>
          <p:cNvPr id="11011" name="Google Shape;11011;p25"/>
          <p:cNvCxnSpPr/>
          <p:nvPr/>
        </p:nvCxnSpPr>
        <p:spPr>
          <a:xfrm>
            <a:off x="338100" y="2244600"/>
            <a:ext cx="3090600" cy="0"/>
          </a:xfrm>
          <a:prstGeom prst="straightConnector1">
            <a:avLst/>
          </a:prstGeom>
          <a:noFill/>
          <a:ln w="19050" cap="flat" cmpd="sng">
            <a:solidFill>
              <a:schemeClr val="dk1"/>
            </a:solidFill>
            <a:prstDash val="solid"/>
            <a:round/>
            <a:headEnd type="none" w="med" len="med"/>
            <a:tailEnd type="none" w="med" len="med"/>
          </a:ln>
        </p:spPr>
      </p:cxnSp>
      <p:sp>
        <p:nvSpPr>
          <p:cNvPr id="11012" name="Google Shape;11012;p25"/>
          <p:cNvSpPr txBox="1">
            <a:spLocks noGrp="1"/>
          </p:cNvSpPr>
          <p:nvPr>
            <p:ph type="subTitle" idx="7"/>
          </p:nvPr>
        </p:nvSpPr>
        <p:spPr>
          <a:xfrm>
            <a:off x="7509600" y="2445588"/>
            <a:ext cx="914400" cy="822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99"/>
        <p:cNvGrpSpPr/>
        <p:nvPr/>
      </p:nvGrpSpPr>
      <p:grpSpPr>
        <a:xfrm>
          <a:off x="0" y="0"/>
          <a:ext cx="0" cy="0"/>
          <a:chOff x="0" y="0"/>
          <a:chExt cx="0" cy="0"/>
        </a:xfrm>
      </p:grpSpPr>
      <p:grpSp>
        <p:nvGrpSpPr>
          <p:cNvPr id="2100" name="Google Shape;2100;p4"/>
          <p:cNvGrpSpPr/>
          <p:nvPr/>
        </p:nvGrpSpPr>
        <p:grpSpPr>
          <a:xfrm>
            <a:off x="70051" y="76201"/>
            <a:ext cx="640525" cy="646075"/>
            <a:chOff x="2781975" y="3951500"/>
            <a:chExt cx="640525" cy="646075"/>
          </a:xfrm>
        </p:grpSpPr>
        <p:sp>
          <p:nvSpPr>
            <p:cNvPr id="2101" name="Google Shape;2101;p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a:solidFill>
                  <a:schemeClr val="dk1"/>
                </a:solidFill>
              </a:defRPr>
            </a:lvl2pPr>
            <a:lvl3pPr lvl="2" rtl="0">
              <a:spcBef>
                <a:spcPts val="0"/>
              </a:spcBef>
              <a:spcAft>
                <a:spcPts val="0"/>
              </a:spcAft>
              <a:buClr>
                <a:schemeClr val="dk1"/>
              </a:buClr>
              <a:buSzPts val="2500"/>
              <a:buNone/>
              <a:defRPr>
                <a:solidFill>
                  <a:schemeClr val="dk1"/>
                </a:solidFill>
              </a:defRPr>
            </a:lvl3pPr>
            <a:lvl4pPr lvl="3" rtl="0">
              <a:spcBef>
                <a:spcPts val="0"/>
              </a:spcBef>
              <a:spcAft>
                <a:spcPts val="0"/>
              </a:spcAft>
              <a:buClr>
                <a:schemeClr val="dk1"/>
              </a:buClr>
              <a:buSzPts val="2500"/>
              <a:buNone/>
              <a:defRPr>
                <a:solidFill>
                  <a:schemeClr val="dk1"/>
                </a:solidFill>
              </a:defRPr>
            </a:lvl4pPr>
            <a:lvl5pPr lvl="4" rtl="0">
              <a:spcBef>
                <a:spcPts val="0"/>
              </a:spcBef>
              <a:spcAft>
                <a:spcPts val="0"/>
              </a:spcAft>
              <a:buClr>
                <a:schemeClr val="dk1"/>
              </a:buClr>
              <a:buSzPts val="2500"/>
              <a:buNone/>
              <a:defRPr>
                <a:solidFill>
                  <a:schemeClr val="dk1"/>
                </a:solidFill>
              </a:defRPr>
            </a:lvl5pPr>
            <a:lvl6pPr lvl="5" rtl="0">
              <a:spcBef>
                <a:spcPts val="0"/>
              </a:spcBef>
              <a:spcAft>
                <a:spcPts val="0"/>
              </a:spcAft>
              <a:buClr>
                <a:schemeClr val="dk1"/>
              </a:buClr>
              <a:buSzPts val="2500"/>
              <a:buNone/>
              <a:defRPr>
                <a:solidFill>
                  <a:schemeClr val="dk1"/>
                </a:solidFill>
              </a:defRPr>
            </a:lvl6pPr>
            <a:lvl7pPr lvl="6" rtl="0">
              <a:spcBef>
                <a:spcPts val="0"/>
              </a:spcBef>
              <a:spcAft>
                <a:spcPts val="0"/>
              </a:spcAft>
              <a:buClr>
                <a:schemeClr val="dk1"/>
              </a:buClr>
              <a:buSzPts val="2500"/>
              <a:buNone/>
              <a:defRPr>
                <a:solidFill>
                  <a:schemeClr val="dk1"/>
                </a:solidFill>
              </a:defRPr>
            </a:lvl7pPr>
            <a:lvl8pPr lvl="7" rtl="0">
              <a:spcBef>
                <a:spcPts val="0"/>
              </a:spcBef>
              <a:spcAft>
                <a:spcPts val="0"/>
              </a:spcAft>
              <a:buClr>
                <a:schemeClr val="dk1"/>
              </a:buClr>
              <a:buSzPts val="2500"/>
              <a:buNone/>
              <a:defRPr>
                <a:solidFill>
                  <a:schemeClr val="dk1"/>
                </a:solidFill>
              </a:defRPr>
            </a:lvl8pPr>
            <a:lvl9pPr lvl="8" rtl="0">
              <a:spcBef>
                <a:spcPts val="0"/>
              </a:spcBef>
              <a:spcAft>
                <a:spcPts val="0"/>
              </a:spcAft>
              <a:buClr>
                <a:schemeClr val="dk1"/>
              </a:buClr>
              <a:buSzPts val="2500"/>
              <a:buNone/>
              <a:defRPr>
                <a:solidFill>
                  <a:schemeClr val="dk1"/>
                </a:solidFill>
              </a:defRPr>
            </a:lvl9pPr>
          </a:lstStyle>
          <a:p>
            <a:endParaRPr/>
          </a:p>
        </p:txBody>
      </p:sp>
      <p:sp>
        <p:nvSpPr>
          <p:cNvPr id="2358" name="Google Shape;2358;p4"/>
          <p:cNvSpPr txBox="1">
            <a:spLocks noGrp="1"/>
          </p:cNvSpPr>
          <p:nvPr>
            <p:ph type="body" idx="1"/>
          </p:nvPr>
        </p:nvSpPr>
        <p:spPr>
          <a:xfrm>
            <a:off x="334175" y="949625"/>
            <a:ext cx="8475600" cy="3902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624"/>
        <p:cNvGrpSpPr/>
        <p:nvPr/>
      </p:nvGrpSpPr>
      <p:grpSpPr>
        <a:xfrm>
          <a:off x="0" y="0"/>
          <a:ext cx="0" cy="0"/>
          <a:chOff x="0" y="0"/>
          <a:chExt cx="0" cy="0"/>
        </a:xfrm>
      </p:grpSpPr>
      <p:grpSp>
        <p:nvGrpSpPr>
          <p:cNvPr id="2625" name="Google Shape;2625;p6"/>
          <p:cNvGrpSpPr/>
          <p:nvPr/>
        </p:nvGrpSpPr>
        <p:grpSpPr>
          <a:xfrm>
            <a:off x="70051" y="76201"/>
            <a:ext cx="640525" cy="646075"/>
            <a:chOff x="2781975" y="3951500"/>
            <a:chExt cx="640525" cy="646075"/>
          </a:xfrm>
        </p:grpSpPr>
        <p:sp>
          <p:nvSpPr>
            <p:cNvPr id="2626" name="Google Shape;2626;p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883" name="Google Shape;2883;p6"/>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884"/>
        <p:cNvGrpSpPr/>
        <p:nvPr/>
      </p:nvGrpSpPr>
      <p:grpSpPr>
        <a:xfrm>
          <a:off x="0" y="0"/>
          <a:ext cx="0" cy="0"/>
          <a:chOff x="0" y="0"/>
          <a:chExt cx="0" cy="0"/>
        </a:xfrm>
      </p:grpSpPr>
      <p:grpSp>
        <p:nvGrpSpPr>
          <p:cNvPr id="2885" name="Google Shape;2885;p7"/>
          <p:cNvGrpSpPr/>
          <p:nvPr/>
        </p:nvGrpSpPr>
        <p:grpSpPr>
          <a:xfrm>
            <a:off x="70051" y="76201"/>
            <a:ext cx="640525" cy="646075"/>
            <a:chOff x="2781975" y="3951500"/>
            <a:chExt cx="640525" cy="646075"/>
          </a:xfrm>
        </p:grpSpPr>
        <p:sp>
          <p:nvSpPr>
            <p:cNvPr id="2886" name="Google Shape;2886;p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
          <p:cNvSpPr txBox="1">
            <a:spLocks noGrp="1"/>
          </p:cNvSpPr>
          <p:nvPr>
            <p:ph type="body" idx="1"/>
          </p:nvPr>
        </p:nvSpPr>
        <p:spPr>
          <a:xfrm>
            <a:off x="720000" y="882725"/>
            <a:ext cx="3852000" cy="3720900"/>
          </a:xfrm>
          <a:prstGeom prst="rect">
            <a:avLst/>
          </a:prstGeom>
          <a:noFill/>
          <a:ln>
            <a:noFill/>
          </a:ln>
        </p:spPr>
        <p:txBody>
          <a:bodyPr spcFirstLastPara="1" wrap="square" lIns="91425" tIns="91425" rIns="91425" bIns="91425" anchor="ctr"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144" name="Google Shape;3144;p7"/>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189"/>
        <p:cNvGrpSpPr/>
        <p:nvPr/>
      </p:nvGrpSpPr>
      <p:grpSpPr>
        <a:xfrm>
          <a:off x="0" y="0"/>
          <a:ext cx="0" cy="0"/>
          <a:chOff x="0" y="0"/>
          <a:chExt cx="0" cy="0"/>
        </a:xfrm>
      </p:grpSpPr>
      <p:grpSp>
        <p:nvGrpSpPr>
          <p:cNvPr id="4190" name="Google Shape;4190;p9"/>
          <p:cNvGrpSpPr/>
          <p:nvPr/>
        </p:nvGrpSpPr>
        <p:grpSpPr>
          <a:xfrm>
            <a:off x="339116" y="539995"/>
            <a:ext cx="4063478" cy="4063513"/>
            <a:chOff x="2540241" y="539995"/>
            <a:chExt cx="4063478" cy="4063513"/>
          </a:xfrm>
        </p:grpSpPr>
        <p:grpSp>
          <p:nvGrpSpPr>
            <p:cNvPr id="4191" name="Google Shape;4191;p9"/>
            <p:cNvGrpSpPr/>
            <p:nvPr/>
          </p:nvGrpSpPr>
          <p:grpSpPr>
            <a:xfrm>
              <a:off x="2693235" y="703668"/>
              <a:ext cx="885398" cy="893069"/>
              <a:chOff x="2781975" y="3951500"/>
              <a:chExt cx="640525" cy="646075"/>
            </a:xfrm>
          </p:grpSpPr>
          <p:sp>
            <p:nvSpPr>
              <p:cNvPr id="4192" name="Google Shape;4192;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8" name="Google Shape;4448;p9"/>
            <p:cNvGrpSpPr/>
            <p:nvPr/>
          </p:nvGrpSpPr>
          <p:grpSpPr>
            <a:xfrm>
              <a:off x="5652643" y="1012843"/>
              <a:ext cx="885398" cy="893069"/>
              <a:chOff x="2781975" y="3951500"/>
              <a:chExt cx="640525" cy="646075"/>
            </a:xfrm>
          </p:grpSpPr>
          <p:sp>
            <p:nvSpPr>
              <p:cNvPr id="4449" name="Google Shape;4449;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5" name="Google Shape;4705;p9"/>
            <p:cNvGrpSpPr/>
            <p:nvPr/>
          </p:nvGrpSpPr>
          <p:grpSpPr>
            <a:xfrm>
              <a:off x="5673099" y="3256281"/>
              <a:ext cx="885398" cy="893069"/>
              <a:chOff x="2781975" y="3951500"/>
              <a:chExt cx="640525" cy="646075"/>
            </a:xfrm>
          </p:grpSpPr>
          <p:sp>
            <p:nvSpPr>
              <p:cNvPr id="4706" name="Google Shape;4706;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2" name="Google Shape;4962;p9"/>
            <p:cNvGrpSpPr/>
            <p:nvPr/>
          </p:nvGrpSpPr>
          <p:grpSpPr>
            <a:xfrm>
              <a:off x="2672770" y="3466944"/>
              <a:ext cx="885398" cy="893069"/>
              <a:chOff x="2781975" y="3951500"/>
              <a:chExt cx="640525" cy="646075"/>
            </a:xfrm>
          </p:grpSpPr>
          <p:sp>
            <p:nvSpPr>
              <p:cNvPr id="4963" name="Google Shape;4963;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9" name="Google Shape;5219;p9"/>
            <p:cNvGrpSpPr/>
            <p:nvPr/>
          </p:nvGrpSpPr>
          <p:grpSpPr>
            <a:xfrm>
              <a:off x="2540241" y="539995"/>
              <a:ext cx="4063478" cy="4063513"/>
              <a:chOff x="3218850" y="1285900"/>
              <a:chExt cx="2939650" cy="2939675"/>
            </a:xfrm>
          </p:grpSpPr>
          <p:sp>
            <p:nvSpPr>
              <p:cNvPr id="5220" name="Google Shape;5220;p9"/>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4" name="Google Shape;5224;p9"/>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2" name="Google Shape;5232;p9"/>
          <p:cNvSpPr txBox="1">
            <a:spLocks noGrp="1"/>
          </p:cNvSpPr>
          <p:nvPr>
            <p:ph type="title"/>
          </p:nvPr>
        </p:nvSpPr>
        <p:spPr>
          <a:xfrm>
            <a:off x="1543500" y="1210875"/>
            <a:ext cx="6057000" cy="189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33" name="Google Shape;5233;p9"/>
          <p:cNvSpPr txBox="1">
            <a:spLocks noGrp="1"/>
          </p:cNvSpPr>
          <p:nvPr>
            <p:ph type="subTitle" idx="1"/>
          </p:nvPr>
        </p:nvSpPr>
        <p:spPr>
          <a:xfrm>
            <a:off x="1543500" y="3108379"/>
            <a:ext cx="6057000" cy="78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234"/>
        <p:cNvGrpSpPr/>
        <p:nvPr/>
      </p:nvGrpSpPr>
      <p:grpSpPr>
        <a:xfrm>
          <a:off x="0" y="0"/>
          <a:ext cx="0" cy="0"/>
          <a:chOff x="0" y="0"/>
          <a:chExt cx="0" cy="0"/>
        </a:xfrm>
      </p:grpSpPr>
      <p:sp>
        <p:nvSpPr>
          <p:cNvPr id="5235" name="Google Shape;5235;p10"/>
          <p:cNvSpPr txBox="1">
            <a:spLocks noGrp="1"/>
          </p:cNvSpPr>
          <p:nvPr>
            <p:ph type="title"/>
          </p:nvPr>
        </p:nvSpPr>
        <p:spPr>
          <a:xfrm>
            <a:off x="720000" y="1611600"/>
            <a:ext cx="2377500" cy="1920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8" r:id="rId9"/>
    <p:sldLayoutId id="2147483661" r:id="rId10"/>
    <p:sldLayoutId id="2147483662" r:id="rId11"/>
    <p:sldLayoutId id="2147483663" r:id="rId12"/>
    <p:sldLayoutId id="2147483665" r:id="rId13"/>
    <p:sldLayoutId id="2147483666" r:id="rId14"/>
    <p:sldLayoutId id="2147483667" r:id="rId15"/>
    <p:sldLayoutId id="2147483669" r:id="rId16"/>
    <p:sldLayoutId id="2147483671" r:id="rId17"/>
    <p:sldLayoutId id="2147483679" r:id="rId18"/>
    <p:sldLayoutId id="214748368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8.jpe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16.jpe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20.jpeg"/><Relationship Id="rId5" Type="http://schemas.openxmlformats.org/officeDocument/2006/relationships/image" Target="../media/image5.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8.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microsoft.com/office/2007/relationships/hdphoto" Target="../media/hdphoto7.wdp"/></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microsoft.com/office/2007/relationships/hdphoto" Target="../media/hdphoto8.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27.png"/><Relationship Id="rId4" Type="http://schemas.microsoft.com/office/2007/relationships/hdphoto" Target="../media/hdphoto9.wdp"/></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microsoft.com/office/2007/relationships/hdphoto" Target="../media/hdphoto9.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microsoft.com/office/2007/relationships/hdphoto" Target="../media/hdphoto10.wdp"/></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1682793"/>
            <a:ext cx="8470500" cy="1255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br>
              <a:rPr lang="en-US" dirty="0">
                <a:solidFill>
                  <a:schemeClr val="dk1"/>
                </a:solidFill>
              </a:rPr>
            </a:br>
            <a:r>
              <a:rPr lang="vi-VN" sz="2800" b="1" dirty="0">
                <a:solidFill>
                  <a:schemeClr val="dk1"/>
                </a:solidFill>
                <a:latin typeface="+mj-lt"/>
              </a:rPr>
              <a:t>CHƯƠNG II : PHÂN TỬ - LIÊN KẾT HÓA HỌC</a:t>
            </a:r>
            <a:br>
              <a:rPr lang="vi-VN" sz="2800" b="1" dirty="0">
                <a:solidFill>
                  <a:schemeClr val="dk1"/>
                </a:solidFill>
                <a:latin typeface="+mj-lt"/>
              </a:rPr>
            </a:br>
            <a:r>
              <a:rPr lang="vi-VN" sz="2800" b="1" dirty="0">
                <a:solidFill>
                  <a:srgbClr val="FF0000"/>
                </a:solidFill>
                <a:latin typeface="+mj-lt"/>
              </a:rPr>
              <a:t>BÀI 6: GIỚI THIỆU VỀ LIÊN KẾT HÓA HỌC</a:t>
            </a:r>
            <a:br>
              <a:rPr lang="vi-VN" sz="2800" b="1" dirty="0">
                <a:solidFill>
                  <a:srgbClr val="FF0000"/>
                </a:solidFill>
                <a:latin typeface="+mj-lt"/>
              </a:rPr>
            </a:br>
            <a:endParaRPr lang="vi-VN" b="1" dirty="0">
              <a:solidFill>
                <a:srgbClr val="FF0000"/>
              </a:solidFill>
              <a:latin typeface="+mj-lt"/>
            </a:endParaRPr>
          </a:p>
        </p:txBody>
      </p:sp>
      <p:sp>
        <p:nvSpPr>
          <p:cNvPr id="14510" name="Google Shape;14510;p38"/>
          <p:cNvSpPr txBox="1">
            <a:spLocks noGrp="1"/>
          </p:cNvSpPr>
          <p:nvPr>
            <p:ph type="subTitle" idx="1"/>
          </p:nvPr>
        </p:nvSpPr>
        <p:spPr>
          <a:xfrm>
            <a:off x="2471850" y="3158100"/>
            <a:ext cx="42003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4 </a:t>
            </a:r>
            <a:r>
              <a:rPr lang="en-US" dirty="0" err="1"/>
              <a:t>tiết</a:t>
            </a:r>
            <a:endParaRPr dirty="0">
              <a:solidFill>
                <a:schemeClr val="dk1"/>
              </a:solidFill>
            </a:endParaRPr>
          </a:p>
        </p:txBody>
      </p:sp>
      <p:sp>
        <p:nvSpPr>
          <p:cNvPr id="14511" name="Google Shape;14511;p38"/>
          <p:cNvSpPr txBox="1">
            <a:spLocks noGrp="1"/>
          </p:cNvSpPr>
          <p:nvPr>
            <p:ph type="subTitle" idx="1"/>
          </p:nvPr>
        </p:nvSpPr>
        <p:spPr>
          <a:xfrm>
            <a:off x="7438163" y="544163"/>
            <a:ext cx="13716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lgn="ctr" rtl="0">
              <a:spcBef>
                <a:spcPts val="0"/>
              </a:spcBef>
              <a:spcAft>
                <a:spcPts val="0"/>
              </a:spcAft>
              <a:buNone/>
            </a:pPr>
            <a:r>
              <a:rPr lang="en" dirty="0"/>
              <a:t>KNTT-KHTN7</a:t>
            </a:r>
            <a:endParaRPr dirty="0"/>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339129" y="309806"/>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348805"/>
            <a:ext cx="8250382" cy="1191425"/>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4800" b="1" dirty="0">
                <a:latin typeface="Times New Roman" panose="02020603050405020304" pitchFamily="18" charset="0"/>
                <a:cs typeface="Times New Roman" panose="02020603050405020304" pitchFamily="18" charset="0"/>
              </a:rPr>
              <a:t>HÌNH THÀNH KIẾN THỨC</a:t>
            </a:r>
            <a:r>
              <a:rPr lang="en" sz="4800" b="1" dirty="0">
                <a:solidFill>
                  <a:schemeClr val="accent5"/>
                </a:solidFill>
                <a:latin typeface="Times New Roman" panose="02020603050405020304" pitchFamily="18" charset="0"/>
                <a:cs typeface="Times New Roman" panose="02020603050405020304" pitchFamily="18" charset="0"/>
              </a:rPr>
              <a:t>!</a:t>
            </a:r>
            <a:endParaRPr sz="4800" b="1"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2703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60" name="Google Shape;14660;p42"/>
          <p:cNvSpPr txBox="1">
            <a:spLocks noGrp="1"/>
          </p:cNvSpPr>
          <p:nvPr>
            <p:ph type="title"/>
          </p:nvPr>
        </p:nvSpPr>
        <p:spPr>
          <a:xfrm>
            <a:off x="602673" y="1758056"/>
            <a:ext cx="8125691" cy="914400"/>
          </a:xfrm>
          <a:prstGeom prst="rect">
            <a:avLst/>
          </a:prstGeom>
        </p:spPr>
        <p:txBody>
          <a:bodyPr spcFirstLastPara="1" wrap="square" lIns="91425" tIns="45700" rIns="91425" bIns="91425" anchor="ctr" anchorCtr="0">
            <a:noAutofit/>
          </a:bodyPr>
          <a:lstStyle/>
          <a:p>
            <a:pPr lvl="0"/>
            <a:r>
              <a:rPr lang="en-US" b="1" dirty="0">
                <a:latin typeface="Times New Roman" panose="02020603050405020304" pitchFamily="18" charset="0"/>
                <a:cs typeface="Times New Roman" panose="02020603050405020304" pitchFamily="18" charset="0"/>
              </a:rPr>
              <a:t>I. </a:t>
            </a:r>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20188" y="271167"/>
            <a:ext cx="8475600" cy="657900"/>
          </a:xfrm>
          <a:prstGeom prst="rect">
            <a:avLst/>
          </a:prstGeom>
        </p:spPr>
        <p:txBody>
          <a:bodyPr spcFirstLastPara="1" wrap="square" lIns="365750" tIns="0" rIns="365750" bIns="0" anchor="ctr" anchorCtr="0">
            <a:noAutofit/>
          </a:bodyPr>
          <a:lstStyle/>
          <a:p>
            <a:pPr lvl="0" algn="ctr"/>
            <a:r>
              <a:rPr lang="vi-VN" b="1" dirty="0">
                <a:latin typeface="Times New Roman" panose="02020603050405020304" pitchFamily="18" charset="0"/>
                <a:cs typeface="Times New Roman" panose="02020603050405020304" pitchFamily="18" charset="0"/>
              </a:rPr>
              <a:t>THẢO LUẬN</a:t>
            </a:r>
            <a:r>
              <a:rPr lang="en-US" b="1" dirty="0">
                <a:latin typeface="Times New Roman" panose="02020603050405020304" pitchFamily="18" charset="0"/>
                <a:cs typeface="Times New Roman" panose="02020603050405020304" pitchFamily="18" charset="0"/>
              </a:rPr>
              <a:t>: PHIẾU HỌC TẬP SỐ 2</a:t>
            </a:r>
            <a:endParaRPr dirty="0">
              <a:latin typeface="Times New Roman" panose="02020603050405020304" pitchFamily="18" charset="0"/>
              <a:cs typeface="Times New Roman" panose="02020603050405020304" pitchFamily="18" charset="0"/>
            </a:endParaRPr>
          </a:p>
        </p:txBody>
      </p:sp>
      <p:sp>
        <p:nvSpPr>
          <p:cNvPr id="15025" name="Google Shape;15025;p50"/>
          <p:cNvSpPr txBox="1">
            <a:spLocks noGrp="1"/>
          </p:cNvSpPr>
          <p:nvPr>
            <p:ph type="subTitle" idx="1"/>
          </p:nvPr>
        </p:nvSpPr>
        <p:spPr>
          <a:xfrm>
            <a:off x="322276" y="990419"/>
            <a:ext cx="2857341" cy="457200"/>
          </a:xfrm>
          <a:prstGeom prst="rect">
            <a:avLst/>
          </a:prstGeom>
        </p:spPr>
        <p:txBody>
          <a:bodyPr spcFirstLastPara="1" wrap="square" lIns="91425" tIns="0" rIns="0" bIns="91425" anchor="t" anchorCtr="0">
            <a:noAutofit/>
          </a:bodyPr>
          <a:lstStyle/>
          <a:p>
            <a:pPr marL="0" lvl="0" indent="0" algn="l"/>
            <a:r>
              <a:rPr lang="en-US" sz="1600" dirty="0">
                <a:latin typeface="Times New Roman" panose="02020603050405020304" pitchFamily="18" charset="0"/>
                <a:cs typeface="Times New Roman" panose="02020603050405020304" pitchFamily="18" charset="0"/>
              </a:rPr>
              <a:t>1/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He, Ne, </a:t>
            </a:r>
            <a:r>
              <a:rPr lang="en-US" sz="1600" dirty="0" err="1">
                <a:latin typeface="Times New Roman" panose="02020603050405020304" pitchFamily="18" charset="0"/>
                <a:cs typeface="Times New Roman" panose="02020603050405020304" pitchFamily="18" charset="0"/>
              </a:rPr>
              <a: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ngoài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vững</a:t>
            </a:r>
            <a:r>
              <a:rPr lang="en-US" sz="1600" dirty="0">
                <a:latin typeface="Times New Roman" panose="02020603050405020304" pitchFamily="18" charset="0"/>
                <a:cs typeface="Times New Roman" panose="02020603050405020304" pitchFamily="18" charset="0"/>
              </a:rPr>
              <a:t>?</a:t>
            </a: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0" y="325802"/>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29" name="Google Shape;15025;p50"/>
          <p:cNvSpPr txBox="1">
            <a:spLocks noGrp="1"/>
          </p:cNvSpPr>
          <p:nvPr>
            <p:ph type="subTitle" idx="1"/>
          </p:nvPr>
        </p:nvSpPr>
        <p:spPr>
          <a:xfrm>
            <a:off x="368016" y="2395286"/>
            <a:ext cx="2857341"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2/ Giải thích vì sao các nguyên tố khí hiếm tồn tại dưới dạng đơn nguyên tử bền vững?</a:t>
            </a:r>
          </a:p>
        </p:txBody>
      </p:sp>
      <p:sp>
        <p:nvSpPr>
          <p:cNvPr id="132" name="Google Shape;15025;p50"/>
          <p:cNvSpPr txBox="1">
            <a:spLocks noGrp="1"/>
          </p:cNvSpPr>
          <p:nvPr>
            <p:ph type="subTitle" idx="1"/>
          </p:nvPr>
        </p:nvSpPr>
        <p:spPr>
          <a:xfrm>
            <a:off x="383994" y="3571553"/>
            <a:ext cx="2909245"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3/ Giải thích ý tưởng vì sao: Helium trơ, rất khó cháy hay nổ, được sử dụng để bơm vào kinh khí cầu thay thế cho hydrogen. Vì hydrogen dễ gây cháy nổ.</a:t>
            </a:r>
          </a:p>
        </p:txBody>
      </p:sp>
      <p:pic>
        <p:nvPicPr>
          <p:cNvPr id="133" name="Picture 13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286"/>
          <a:stretch/>
        </p:blipFill>
        <p:spPr bwMode="auto">
          <a:xfrm>
            <a:off x="3700473" y="2366173"/>
            <a:ext cx="4862946" cy="1811968"/>
          </a:xfrm>
          <a:prstGeom prst="rect">
            <a:avLst/>
          </a:prstGeom>
          <a:noFill/>
          <a:ln>
            <a:noFill/>
          </a:ln>
        </p:spPr>
      </p:pic>
      <p:sp>
        <p:nvSpPr>
          <p:cNvPr id="9" name="Rectangle 8"/>
          <p:cNvSpPr/>
          <p:nvPr/>
        </p:nvSpPr>
        <p:spPr>
          <a:xfrm>
            <a:off x="3712173" y="1063082"/>
            <a:ext cx="5097602" cy="940066"/>
          </a:xfrm>
          <a:prstGeom prst="rect">
            <a:avLst/>
          </a:prstGeom>
        </p:spPr>
        <p:txBody>
          <a:bodyPr wrap="square">
            <a:spAutoFit/>
          </a:bodyPr>
          <a:lstStyle/>
          <a:p>
            <a:pPr>
              <a:lnSpc>
                <a:spcPct val="120000"/>
              </a:lnSpc>
            </a:pPr>
            <a:r>
              <a:rPr lang="vi-VN" sz="2400" b="1" dirty="0">
                <a:latin typeface="Times New Roman" panose="02020603050405020304" pitchFamily="18" charset="0"/>
                <a:ea typeface="Calibri" panose="020F0502020204030204" pitchFamily="34" charset="0"/>
                <a:cs typeface="Times New Roman" panose="02020603050405020304" pitchFamily="18" charset="0"/>
              </a:rPr>
              <a:t>Biết mô hình sắp xếp electron trong vỏ nguyên tử khí hiếm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5" name="Picture 14" descr="Hình ảnh học sinh nam nữ cầm quyển sách -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52" y="325802"/>
            <a:ext cx="816989" cy="54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0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6" name="Picture 8" descr="DẠY KÈM TOÁN LỚP 5 TẠI N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3" y="1012554"/>
            <a:ext cx="2389452" cy="23894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Hình ảnh Vẽ Tay Hoạt Hình Thế Giới đọc Sách Ngày đọc Sách Của Trẻ Em Có Thể  được Sử Dụng Cho Minh Họa Thương Mại PNG , Tính Cách, Con Trai,"/>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08518" y="1877227"/>
            <a:ext cx="2814221" cy="281422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l="31860" r="34354"/>
          <a:stretch/>
        </p:blipFill>
        <p:spPr>
          <a:xfrm>
            <a:off x="3906981" y="1039896"/>
            <a:ext cx="1236519" cy="3651552"/>
          </a:xfrm>
          <a:prstGeom prst="rect">
            <a:avLst/>
          </a:prstGeom>
        </p:spPr>
      </p:pic>
    </p:spTree>
    <p:extLst>
      <p:ext uri="{BB962C8B-B14F-4D97-AF65-F5344CB8AC3E}">
        <p14:creationId xmlns:p14="http://schemas.microsoft.com/office/powerpoint/2010/main" val="183118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9487" y="3880"/>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574717" y="1162203"/>
            <a:ext cx="7925047" cy="3170099"/>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cs typeface="Times New Roman" panose="02020603050405020304" pitchFamily="18" charset="0"/>
              </a:rPr>
              <a:t>1.</a:t>
            </a:r>
            <a:r>
              <a:rPr lang="vi-VN" sz="2000" dirty="0">
                <a:latin typeface="Times New Roman" panose="02020603050405020304" pitchFamily="18" charset="0"/>
                <a:ea typeface="Calibri" panose="020F0502020204030204" pitchFamily="34" charset="0"/>
                <a:cs typeface="Times New Roman" panose="02020603050405020304" pitchFamily="18" charset="0"/>
              </a:rPr>
              <a:t>a) He có 1 lớp electron là lớp ngoài cùng và có 2 electron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b) Ne có 2 lớp electron. Lớp thứ nhất có 2 electron, lớp thứ 2 có 8 electron. Lớp thứ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c) Ar có 3 lớp electron Lớp thứ nhất có 2 electron, lớp thứ 2 có 8 electron, lớp thứ 3 có 8 electron. Lớp thứ 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2/ Vì He có 2 </a:t>
            </a:r>
            <a:r>
              <a:rPr lang="en-US" sz="2000" dirty="0">
                <a:latin typeface="Times New Roman" panose="02020603050405020304" pitchFamily="18" charset="0"/>
                <a:ea typeface="Calibri" panose="020F0502020204030204" pitchFamily="34" charset="0"/>
                <a:cs typeface="Times New Roman" panose="02020603050405020304" pitchFamily="18" charset="0"/>
              </a:rPr>
              <a:t>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 Ne, Ar có 8</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vì khí Helium là chất rất nhẹ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He</a:t>
            </a:r>
            <a:r>
              <a:rPr lang="vi-VN" sz="2000" dirty="0">
                <a:latin typeface="Times New Roman" panose="02020603050405020304" pitchFamily="18" charset="0"/>
                <a:ea typeface="Calibri" panose="020F0502020204030204" pitchFamily="34" charset="0"/>
                <a:cs typeface="Times New Roman" panose="02020603050405020304" pitchFamily="18" charset="0"/>
              </a:rPr>
              <a:t> =  4 (đvc) nhẹ hơn không khí rất nhiều (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KK</a:t>
            </a:r>
            <a:r>
              <a:rPr lang="vi-VN" sz="2000" dirty="0">
                <a:latin typeface="Times New Roman" panose="02020603050405020304" pitchFamily="18" charset="0"/>
                <a:ea typeface="Calibri" panose="020F0502020204030204" pitchFamily="34" charset="0"/>
                <a:cs typeface="Times New Roman" panose="02020603050405020304" pitchFamily="18" charset="0"/>
              </a:rPr>
              <a:t> = 29) lại có đặc điểm khó cháy hay nổ nên dùng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cho hydrogen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H</a:t>
            </a:r>
            <a:r>
              <a:rPr lang="vi-VN" sz="2000" dirty="0">
                <a:latin typeface="Times New Roman" panose="02020603050405020304" pitchFamily="18" charset="0"/>
                <a:ea typeface="Calibri" panose="020F0502020204030204" pitchFamily="34" charset="0"/>
                <a:cs typeface="Times New Roman" panose="02020603050405020304" pitchFamily="18" charset="0"/>
              </a:rPr>
              <a:t>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dễ gây cháy nổ</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04750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60" name="Google Shape;14660;p42"/>
          <p:cNvSpPr txBox="1">
            <a:spLocks noGrp="1"/>
          </p:cNvSpPr>
          <p:nvPr>
            <p:ph type="title"/>
          </p:nvPr>
        </p:nvSpPr>
        <p:spPr>
          <a:xfrm>
            <a:off x="419105" y="147370"/>
            <a:ext cx="7613059" cy="798746"/>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I.Cấu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sp>
        <p:nvSpPr>
          <p:cNvPr id="2" name="Rectangle 1"/>
          <p:cNvSpPr/>
          <p:nvPr/>
        </p:nvSpPr>
        <p:spPr>
          <a:xfrm>
            <a:off x="187035" y="1064393"/>
            <a:ext cx="8077201" cy="2308324"/>
          </a:xfrm>
          <a:prstGeom prst="rect">
            <a:avLst/>
          </a:prstGeom>
        </p:spPr>
        <p:txBody>
          <a:bodyPr wrap="square">
            <a:spAutoFit/>
          </a:bodyPr>
          <a:lstStyle/>
          <a:p>
            <a:pPr>
              <a:lnSpc>
                <a:spcPct val="120000"/>
              </a:lnSpc>
            </a:pPr>
            <a:r>
              <a:rPr lang="vi-VN" sz="2000" b="1" dirty="0">
                <a:solidFill>
                  <a:schemeClr val="accent4">
                    <a:lumMod val="75000"/>
                  </a:schemeClr>
                </a:solidFill>
                <a:latin typeface="+mj-lt"/>
                <a:ea typeface="Calibri" panose="020F0502020204030204" pitchFamily="34" charset="0"/>
              </a:rPr>
              <a:t>Kết luận:</a:t>
            </a:r>
            <a:r>
              <a:rPr lang="vi-VN" sz="2000" dirty="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en-US" sz="2000" dirty="0">
                <a:latin typeface="+mj-lt"/>
                <a:ea typeface="Calibri" panose="020F0502020204030204" pitchFamily="34" charset="0"/>
              </a:rPr>
              <a:t>- He </a:t>
            </a:r>
            <a:r>
              <a:rPr lang="en-US" sz="2000" dirty="0" err="1">
                <a:latin typeface="+mj-lt"/>
                <a:ea typeface="Calibri" panose="020F0502020204030204" pitchFamily="34" charset="0"/>
              </a:rPr>
              <a:t>có</a:t>
            </a:r>
            <a:r>
              <a:rPr lang="en-US" sz="2000" dirty="0">
                <a:latin typeface="+mj-lt"/>
                <a:ea typeface="Calibri" panose="020F0502020204030204" pitchFamily="34" charset="0"/>
              </a:rPr>
              <a:t> 2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r>
              <a:rPr lang="en-US" sz="2000" dirty="0" err="1">
                <a:latin typeface="+mj-lt"/>
                <a:ea typeface="Calibri" panose="020F0502020204030204" pitchFamily="34" charset="0"/>
              </a:rPr>
              <a:t>đạt</a:t>
            </a:r>
            <a:r>
              <a:rPr lang="en-US" sz="2000" dirty="0">
                <a:latin typeface="+mj-lt"/>
                <a:ea typeface="Calibri" panose="020F0502020204030204" pitchFamily="34" charset="0"/>
              </a:rPr>
              <a:t> </a:t>
            </a:r>
            <a:r>
              <a:rPr lang="en-US" sz="2000" dirty="0" err="1">
                <a:latin typeface="+mj-lt"/>
                <a:ea typeface="Calibri" panose="020F0502020204030204" pitchFamily="34" charset="0"/>
              </a:rPr>
              <a:t>tối</a:t>
            </a:r>
            <a:r>
              <a:rPr lang="en-US" sz="2000" dirty="0">
                <a:latin typeface="+mj-lt"/>
                <a:ea typeface="Calibri" panose="020F0502020204030204" pitchFamily="34" charset="0"/>
              </a:rPr>
              <a:t> </a:t>
            </a:r>
            <a:r>
              <a:rPr lang="en-US" sz="2000" dirty="0" err="1">
                <a:latin typeface="+mj-lt"/>
                <a:ea typeface="Calibri" panose="020F0502020204030204" pitchFamily="34" charset="0"/>
              </a:rPr>
              <a:t>đa</a:t>
            </a:r>
            <a:r>
              <a:rPr lang="en-US" sz="2000" dirty="0">
                <a:latin typeface="+mj-lt"/>
                <a:ea typeface="Calibri" panose="020F0502020204030204" pitchFamily="34" charset="0"/>
              </a:rPr>
              <a:t>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thứ</a:t>
            </a:r>
            <a:r>
              <a:rPr lang="en-US" sz="2000" dirty="0">
                <a:latin typeface="+mj-lt"/>
                <a:ea typeface="Calibri" panose="020F0502020204030204" pitchFamily="34" charset="0"/>
              </a:rPr>
              <a:t> </a:t>
            </a:r>
            <a:r>
              <a:rPr lang="en-US" sz="2000" dirty="0" err="1">
                <a:latin typeface="+mj-lt"/>
                <a:ea typeface="Calibri" panose="020F0502020204030204" pitchFamily="34" charset="0"/>
              </a:rPr>
              <a:t>nhất</a:t>
            </a:r>
            <a:r>
              <a:rPr lang="en-US" sz="2000" dirty="0">
                <a:latin typeface="+mj-lt"/>
                <a:ea typeface="Calibri" panose="020F0502020204030204" pitchFamily="34" charset="0"/>
              </a:rPr>
              <a:t> )</a:t>
            </a:r>
          </a:p>
          <a:p>
            <a:r>
              <a:rPr lang="en-US" sz="2000" dirty="0">
                <a:latin typeface="+mj-lt"/>
                <a:ea typeface="Calibri" panose="020F0502020204030204" pitchFamily="34" charset="0"/>
              </a:rPr>
              <a:t>- Ne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endParaRPr lang="en-US" sz="2000" dirty="0">
              <a:latin typeface="+mj-lt"/>
              <a:ea typeface="Calibri" panose="020F0502020204030204" pitchFamily="34" charset="0"/>
            </a:endParaRPr>
          </a:p>
          <a:p>
            <a:r>
              <a:rPr lang="en-US" sz="2000" dirty="0">
                <a:latin typeface="+mj-lt"/>
                <a:ea typeface="Calibri" panose="020F0502020204030204" pitchFamily="34" charset="0"/>
              </a:rPr>
              <a:t>- </a:t>
            </a:r>
            <a:r>
              <a:rPr lang="en-US" sz="2000" dirty="0" err="1">
                <a:latin typeface="+mj-lt"/>
                <a:ea typeface="Calibri" panose="020F0502020204030204" pitchFamily="34" charset="0"/>
              </a:rPr>
              <a:t>Ar</a:t>
            </a:r>
            <a:r>
              <a:rPr lang="en-US" sz="2000" dirty="0">
                <a:latin typeface="+mj-lt"/>
                <a:ea typeface="Calibri" panose="020F0502020204030204" pitchFamily="34" charset="0"/>
              </a:rPr>
              <a:t>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endParaRPr lang="en-US" sz="2000" dirty="0">
              <a:latin typeface="+mj-lt"/>
              <a:ea typeface="Calibri" panose="020F0502020204030204" pitchFamily="34" charset="0"/>
            </a:endParaRPr>
          </a:p>
          <a:p>
            <a:r>
              <a:rPr lang="vi-VN" sz="2000" dirty="0">
                <a:latin typeface="+mj-lt"/>
                <a:ea typeface="Calibri" panose="020F0502020204030204" pitchFamily="34" charset="0"/>
              </a:rPr>
              <a:t>- Ở điều kiện thường các khí hiếm tồn tại dưới dạng đơn nguyên tử do có lớp electron lớp ngoài cùng bền vững, khó bị biến đổi hóa học. Lớp electron ngoài cùng của chúng chứa tối đa 8 electron (trừ He chứa tối đa 2 electron). </a:t>
            </a:r>
            <a:endParaRPr lang="en-US" sz="2000" dirty="0">
              <a:effectLst/>
              <a:latin typeface="+mj-lt"/>
              <a:ea typeface="Calibri" panose="020F0502020204030204" pitchFamily="34" charset="0"/>
            </a:endParaRPr>
          </a:p>
        </p:txBody>
      </p:sp>
      <p:pic>
        <p:nvPicPr>
          <p:cNvPr id="6" name="Picture 15" descr="viet3"/>
          <p:cNvPicPr>
            <a:picLocks noChangeAspect="1" noChangeArrowheads="1" noCrop="1"/>
          </p:cNvPicPr>
          <p:nvPr/>
        </p:nvPicPr>
        <p:blipFill>
          <a:blip r:embed="rId3"/>
          <a:srcRect/>
          <a:stretch>
            <a:fillRect/>
          </a:stretch>
        </p:blipFill>
        <p:spPr bwMode="auto">
          <a:xfrm>
            <a:off x="187035" y="752152"/>
            <a:ext cx="533400" cy="387927"/>
          </a:xfrm>
          <a:prstGeom prst="rect">
            <a:avLst/>
          </a:prstGeom>
          <a:noFill/>
          <a:ln w="9525">
            <a:noFill/>
            <a:miter lim="800000"/>
            <a:headEnd/>
            <a:tailEnd/>
          </a:ln>
        </p:spPr>
      </p:pic>
    </p:spTree>
    <p:extLst>
      <p:ext uri="{BB962C8B-B14F-4D97-AF65-F5344CB8AC3E}">
        <p14:creationId xmlns:p14="http://schemas.microsoft.com/office/powerpoint/2010/main" val="9411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325" y="169863"/>
            <a:ext cx="2969657" cy="567892"/>
          </a:xfrm>
        </p:spPr>
        <p:txBody>
          <a:bodyPr/>
          <a:lstStyle/>
          <a:p>
            <a:r>
              <a:rPr lang="en-US" dirty="0">
                <a:latin typeface="Times New Roman" panose="02020603050405020304" pitchFamily="18" charset="0"/>
                <a:cs typeface="Times New Roman" panose="02020603050405020304" pitchFamily="18" charset="0"/>
              </a:rPr>
              <a:t>EM CÓ BIẾT</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8535464">
            <a:off x="-376135" y="59229"/>
            <a:ext cx="1923832" cy="1111403"/>
          </a:xfrm>
          <a:prstGeom prst="rect">
            <a:avLst/>
          </a:prstGeom>
        </p:spPr>
      </p:pic>
      <p:pic>
        <p:nvPicPr>
          <p:cNvPr id="10" name="Picture 9"/>
          <p:cNvPicPr>
            <a:picLocks noChangeAspect="1"/>
          </p:cNvPicPr>
          <p:nvPr/>
        </p:nvPicPr>
        <p:blipFill>
          <a:blip r:embed="rId4"/>
          <a:stretch>
            <a:fillRect/>
          </a:stretch>
        </p:blipFill>
        <p:spPr>
          <a:xfrm>
            <a:off x="342772" y="1493691"/>
            <a:ext cx="3904727" cy="2350943"/>
          </a:xfrm>
          <a:prstGeom prst="rect">
            <a:avLst/>
          </a:prstGeom>
        </p:spPr>
      </p:pic>
      <p:pic>
        <p:nvPicPr>
          <p:cNvPr id="12" name="Picture 11"/>
          <p:cNvPicPr>
            <a:picLocks noChangeAspect="1"/>
          </p:cNvPicPr>
          <p:nvPr/>
        </p:nvPicPr>
        <p:blipFill>
          <a:blip r:embed="rId5"/>
          <a:stretch>
            <a:fillRect/>
          </a:stretch>
        </p:blipFill>
        <p:spPr>
          <a:xfrm>
            <a:off x="4708152" y="1493690"/>
            <a:ext cx="4198113" cy="2350943"/>
          </a:xfrm>
          <a:prstGeom prst="rect">
            <a:avLst/>
          </a:prstGeom>
        </p:spPr>
      </p:pic>
    </p:spTree>
    <p:extLst>
      <p:ext uri="{BB962C8B-B14F-4D97-AF65-F5344CB8AC3E}">
        <p14:creationId xmlns:p14="http://schemas.microsoft.com/office/powerpoint/2010/main" val="3511695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1682793"/>
            <a:ext cx="8470500" cy="1255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br>
              <a:rPr lang="en-US" dirty="0">
                <a:solidFill>
                  <a:schemeClr val="dk1"/>
                </a:solidFill>
              </a:rPr>
            </a:br>
            <a:r>
              <a:rPr lang="vi-VN" sz="2800" b="1" dirty="0">
                <a:solidFill>
                  <a:schemeClr val="dk1"/>
                </a:solidFill>
                <a:latin typeface="+mj-lt"/>
              </a:rPr>
              <a:t>CHƯƠNG II : PHÂN TỬ - LIÊN KẾT HÓA HỌC</a:t>
            </a:r>
            <a:br>
              <a:rPr lang="vi-VN" sz="2800" b="1" dirty="0">
                <a:solidFill>
                  <a:schemeClr val="dk1"/>
                </a:solidFill>
                <a:latin typeface="+mj-lt"/>
              </a:rPr>
            </a:br>
            <a:r>
              <a:rPr lang="vi-VN" sz="2800" b="1" dirty="0">
                <a:solidFill>
                  <a:srgbClr val="FF0000"/>
                </a:solidFill>
                <a:latin typeface="+mj-lt"/>
              </a:rPr>
              <a:t>BÀI 6: GIỚI THIỆU VỀ LIÊN KẾT HÓA HỌC</a:t>
            </a:r>
            <a:br>
              <a:rPr lang="vi-VN" sz="2800" b="1" dirty="0">
                <a:solidFill>
                  <a:srgbClr val="FF0000"/>
                </a:solidFill>
                <a:latin typeface="+mj-lt"/>
              </a:rPr>
            </a:br>
            <a:endParaRPr lang="vi-VN" b="1" dirty="0">
              <a:solidFill>
                <a:srgbClr val="FF0000"/>
              </a:solidFill>
              <a:latin typeface="+mj-lt"/>
            </a:endParaRPr>
          </a:p>
        </p:txBody>
      </p:sp>
      <p:sp>
        <p:nvSpPr>
          <p:cNvPr id="14510" name="Google Shape;14510;p38"/>
          <p:cNvSpPr txBox="1">
            <a:spLocks noGrp="1"/>
          </p:cNvSpPr>
          <p:nvPr>
            <p:ph type="subTitle" idx="1"/>
          </p:nvPr>
        </p:nvSpPr>
        <p:spPr>
          <a:xfrm>
            <a:off x="2471850" y="3158100"/>
            <a:ext cx="42003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4 </a:t>
            </a:r>
            <a:r>
              <a:rPr lang="en-US" dirty="0" err="1"/>
              <a:t>tiết</a:t>
            </a:r>
            <a:endParaRPr dirty="0">
              <a:solidFill>
                <a:schemeClr val="dk1"/>
              </a:solidFill>
            </a:endParaRPr>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339129" y="309806"/>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85904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210875"/>
            <a:ext cx="8250382" cy="18975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3600" b="1" dirty="0">
                <a:solidFill>
                  <a:srgbClr val="FF0000"/>
                </a:solidFill>
                <a:latin typeface="Times New Roman" panose="02020603050405020304" pitchFamily="18" charset="0"/>
                <a:cs typeface="Times New Roman" panose="02020603050405020304" pitchFamily="18" charset="0"/>
              </a:rPr>
              <a:t>BÀI 6: </a:t>
            </a:r>
            <a:br>
              <a:rPr lang="en" sz="3600" b="1" dirty="0">
                <a:solidFill>
                  <a:srgbClr val="FF0000"/>
                </a:solidFill>
                <a:latin typeface="Times New Roman" panose="02020603050405020304" pitchFamily="18" charset="0"/>
                <a:cs typeface="Times New Roman" panose="02020603050405020304" pitchFamily="18" charset="0"/>
              </a:rPr>
            </a:br>
            <a:r>
              <a:rPr lang="en" sz="3600" b="1" dirty="0">
                <a:solidFill>
                  <a:srgbClr val="FF0000"/>
                </a:solidFill>
                <a:latin typeface="Times New Roman" panose="02020603050405020304" pitchFamily="18" charset="0"/>
                <a:cs typeface="Times New Roman" panose="02020603050405020304" pitchFamily="18" charset="0"/>
              </a:rPr>
              <a:t>GIỚI THIỆU VỀ LIÊN KẾT HÓA HỌC</a:t>
            </a:r>
            <a:br>
              <a:rPr lang="en" sz="3600" b="1" dirty="0">
                <a:solidFill>
                  <a:srgbClr val="FF0000"/>
                </a:solidFill>
                <a:latin typeface="Times New Roman" panose="02020603050405020304" pitchFamily="18" charset="0"/>
                <a:cs typeface="Times New Roman" panose="02020603050405020304" pitchFamily="18" charset="0"/>
              </a:rPr>
            </a:br>
            <a:r>
              <a:rPr lang="en" sz="3600" b="1" dirty="0">
                <a:solidFill>
                  <a:srgbClr val="FF0000"/>
                </a:solidFill>
                <a:latin typeface="Times New Roman" panose="02020603050405020304" pitchFamily="18" charset="0"/>
                <a:cs typeface="Times New Roman" panose="02020603050405020304" pitchFamily="18" charset="0"/>
              </a:rPr>
              <a:t>(Tiết 2)</a:t>
            </a:r>
            <a:endParaRPr sz="3600" b="1" dirty="0">
              <a:solidFill>
                <a:srgbClr val="FF0000"/>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74364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210875"/>
            <a:ext cx="8250382" cy="18975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KHỞI ĐỘNG</a:t>
            </a:r>
            <a:r>
              <a:rPr lang="en" dirty="0">
                <a:solidFill>
                  <a:schemeClr val="accent5"/>
                </a:solidFill>
                <a:latin typeface="Times New Roman" panose="02020603050405020304" pitchFamily="18" charset="0"/>
                <a:cs typeface="Times New Roman" panose="02020603050405020304" pitchFamily="18" charset="0"/>
              </a:rPr>
              <a:t>!</a:t>
            </a:r>
            <a:endParaRPr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64615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p:txBody>
          <a:bodyPr/>
          <a:lstStyle/>
          <a:p>
            <a:endParaRPr lang="vi-VN"/>
          </a:p>
        </p:txBody>
      </p:sp>
      <p:pic>
        <p:nvPicPr>
          <p:cNvPr id="5" name="Nhạc khởi động tiết họ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8200" y="114301"/>
            <a:ext cx="4732977" cy="5029199"/>
          </a:xfrm>
          <a:prstGeom prst="rect">
            <a:avLst/>
          </a:prstGeom>
        </p:spPr>
      </p:pic>
    </p:spTree>
    <p:extLst>
      <p:ext uri="{BB962C8B-B14F-4D97-AF65-F5344CB8AC3E}">
        <p14:creationId xmlns:p14="http://schemas.microsoft.com/office/powerpoint/2010/main" val="442322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8" name="Rectangle 17"/>
          <p:cNvSpPr/>
          <p:nvPr/>
        </p:nvSpPr>
        <p:spPr>
          <a:xfrm>
            <a:off x="62344" y="209391"/>
            <a:ext cx="4121726" cy="584775"/>
          </a:xfrm>
          <a:prstGeom prst="rect">
            <a:avLst/>
          </a:prstGeom>
        </p:spPr>
        <p:txBody>
          <a:bodyPr wrap="square">
            <a:spAutoFit/>
          </a:bodyPr>
          <a:lstStyle/>
          <a:p>
            <a:pPr algn="just"/>
            <a:r>
              <a:rPr lang="en-US" sz="1600" b="1" dirty="0" err="1">
                <a:solidFill>
                  <a:srgbClr val="C00000"/>
                </a:solidFill>
                <a:latin typeface="Times New Roman" panose="02020603050405020304" pitchFamily="18" charset="0"/>
              </a:rPr>
              <a:t>Câu</a:t>
            </a:r>
            <a:r>
              <a:rPr lang="en-US" sz="1600" b="1" dirty="0">
                <a:solidFill>
                  <a:srgbClr val="C00000"/>
                </a:solidFill>
                <a:latin typeface="Times New Roman" panose="02020603050405020304" pitchFamily="18" charset="0"/>
              </a:rPr>
              <a:t> 1:</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Các</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khí</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hiếm</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nằm</a:t>
            </a:r>
            <a:r>
              <a:rPr lang="en-US" sz="1600" dirty="0">
                <a:solidFill>
                  <a:srgbClr val="C00000"/>
                </a:solidFill>
                <a:latin typeface="Times New Roman" panose="02020603050405020304" pitchFamily="18" charset="0"/>
              </a:rPr>
              <a:t> ở </a:t>
            </a:r>
            <a:r>
              <a:rPr lang="en-US" sz="1600" dirty="0" err="1">
                <a:solidFill>
                  <a:srgbClr val="C00000"/>
                </a:solidFill>
                <a:latin typeface="Times New Roman" panose="02020603050405020304" pitchFamily="18" charset="0"/>
              </a:rPr>
              <a:t>nhóm</a:t>
            </a:r>
            <a:r>
              <a:rPr lang="en-US" sz="1600" dirty="0">
                <a:solidFill>
                  <a:srgbClr val="C00000"/>
                </a:solidFill>
                <a:latin typeface="Times New Roman" panose="02020603050405020304" pitchFamily="18" charset="0"/>
              </a:rPr>
              <a:t>:</a:t>
            </a:r>
          </a:p>
          <a:p>
            <a:pPr algn="just"/>
            <a:r>
              <a:rPr lang="en-US" sz="1600" dirty="0">
                <a:latin typeface="Times New Roman" panose="02020603050405020304" pitchFamily="18" charset="0"/>
              </a:rPr>
              <a:t>A. IA.   B. IIIA.       C. VIA.        D. VIIIA</a:t>
            </a:r>
            <a:r>
              <a:rPr lang="en-US" sz="1600" b="1" dirty="0">
                <a:latin typeface="Times New Roman" panose="02020603050405020304" pitchFamily="18" charset="0"/>
              </a:rPr>
              <a:t>.</a:t>
            </a:r>
            <a:endParaRPr lang="en-US" sz="1600" b="0" i="0" dirty="0">
              <a:effectLst/>
              <a:latin typeface="Times New Roman" panose="02020603050405020304" pitchFamily="18" charset="0"/>
            </a:endParaRPr>
          </a:p>
        </p:txBody>
      </p:sp>
      <p:sp>
        <p:nvSpPr>
          <p:cNvPr id="20" name="Rectangle 19"/>
          <p:cNvSpPr/>
          <p:nvPr/>
        </p:nvSpPr>
        <p:spPr>
          <a:xfrm>
            <a:off x="34636" y="730765"/>
            <a:ext cx="4156363" cy="1323439"/>
          </a:xfrm>
          <a:prstGeom prst="rect">
            <a:avLst/>
          </a:prstGeom>
        </p:spPr>
        <p:txBody>
          <a:bodyPr wrap="square">
            <a:spAutoFit/>
          </a:bodyPr>
          <a:lstStyle/>
          <a:p>
            <a:pPr algn="just"/>
            <a:r>
              <a:rPr lang="en-US" sz="1600" b="1" dirty="0" err="1">
                <a:solidFill>
                  <a:srgbClr val="C00000"/>
                </a:solidFill>
                <a:latin typeface="Times New Roman" panose="02020603050405020304" pitchFamily="18" charset="0"/>
              </a:rPr>
              <a:t>Câu</a:t>
            </a:r>
            <a:r>
              <a:rPr lang="en-US" sz="1600" b="1" dirty="0">
                <a:solidFill>
                  <a:srgbClr val="C00000"/>
                </a:solidFill>
                <a:latin typeface="Times New Roman" panose="02020603050405020304" pitchFamily="18" charset="0"/>
              </a:rPr>
              <a:t> 2:</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tử</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của</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Na </a:t>
            </a:r>
            <a:r>
              <a:rPr lang="en-US" sz="1600" dirty="0" err="1">
                <a:solidFill>
                  <a:srgbClr val="C00000"/>
                </a:solidFill>
                <a:latin typeface="Times New Roman" panose="02020603050405020304" pitchFamily="18" charset="0"/>
              </a:rPr>
              <a:t>có</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vị</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trí</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là</a:t>
            </a:r>
            <a:r>
              <a:rPr lang="en-US" sz="1600" dirty="0">
                <a:solidFill>
                  <a:srgbClr val="C00000"/>
                </a:solidFill>
                <a:latin typeface="Times New Roman" panose="02020603050405020304" pitchFamily="18" charset="0"/>
              </a:rPr>
              <a:t>:</a:t>
            </a:r>
          </a:p>
          <a:p>
            <a:pPr algn="just"/>
            <a:r>
              <a:rPr lang="en-US" sz="1600" dirty="0">
                <a:latin typeface="Times New Roman" panose="02020603050405020304" pitchFamily="18" charset="0"/>
              </a:rPr>
              <a:t>A. </a:t>
            </a:r>
            <a:r>
              <a:rPr lang="en-US" sz="1600" dirty="0" err="1">
                <a:latin typeface="Times New Roman" panose="02020603050405020304" pitchFamily="18" charset="0"/>
              </a:rPr>
              <a:t>Thuộc</a:t>
            </a:r>
            <a:r>
              <a:rPr lang="en-US" sz="1600" dirty="0">
                <a:latin typeface="Times New Roman" panose="02020603050405020304" pitchFamily="18" charset="0"/>
              </a:rPr>
              <a:t> </a:t>
            </a:r>
            <a:r>
              <a:rPr lang="en-US" sz="1600" dirty="0" err="1">
                <a:latin typeface="Times New Roman" panose="02020603050405020304" pitchFamily="18" charset="0"/>
              </a:rPr>
              <a:t>chu</a:t>
            </a:r>
            <a:r>
              <a:rPr lang="en-US" sz="1600" dirty="0">
                <a:latin typeface="Times New Roman" panose="02020603050405020304" pitchFamily="18" charset="0"/>
              </a:rPr>
              <a:t> </a:t>
            </a:r>
            <a:r>
              <a:rPr lang="en-US" sz="1600" dirty="0" err="1">
                <a:latin typeface="Times New Roman" panose="02020603050405020304" pitchFamily="18" charset="0"/>
              </a:rPr>
              <a:t>kỳ</a:t>
            </a:r>
            <a:r>
              <a:rPr lang="en-US" sz="1600" dirty="0">
                <a:latin typeface="Times New Roman" panose="02020603050405020304" pitchFamily="18" charset="0"/>
              </a:rPr>
              <a:t> 3, </a:t>
            </a:r>
            <a:r>
              <a:rPr lang="en-US" sz="1600" dirty="0" err="1">
                <a:latin typeface="Times New Roman" panose="02020603050405020304" pitchFamily="18" charset="0"/>
              </a:rPr>
              <a:t>nhóm</a:t>
            </a:r>
            <a:r>
              <a:rPr lang="en-US" sz="1600" dirty="0">
                <a:latin typeface="Times New Roman" panose="02020603050405020304" pitchFamily="18" charset="0"/>
              </a:rPr>
              <a:t> IA</a:t>
            </a:r>
          </a:p>
          <a:p>
            <a:pPr algn="just"/>
            <a:r>
              <a:rPr lang="en-US" sz="1600" dirty="0">
                <a:latin typeface="Times New Roman" panose="02020603050405020304" pitchFamily="18" charset="0"/>
              </a:rPr>
              <a:t>B. </a:t>
            </a:r>
            <a:r>
              <a:rPr lang="en-US" sz="1600" dirty="0" err="1">
                <a:latin typeface="Times New Roman" panose="02020603050405020304" pitchFamily="18" charset="0"/>
              </a:rPr>
              <a:t>Thuộc</a:t>
            </a:r>
            <a:r>
              <a:rPr lang="en-US" sz="1600" dirty="0">
                <a:latin typeface="Times New Roman" panose="02020603050405020304" pitchFamily="18" charset="0"/>
              </a:rPr>
              <a:t> </a:t>
            </a:r>
            <a:r>
              <a:rPr lang="en-US" sz="1600" dirty="0" err="1">
                <a:latin typeface="Times New Roman" panose="02020603050405020304" pitchFamily="18" charset="0"/>
              </a:rPr>
              <a:t>chu</a:t>
            </a:r>
            <a:r>
              <a:rPr lang="en-US" sz="1600" dirty="0">
                <a:latin typeface="Times New Roman" panose="02020603050405020304" pitchFamily="18" charset="0"/>
              </a:rPr>
              <a:t> </a:t>
            </a:r>
            <a:r>
              <a:rPr lang="en-US" sz="1600" dirty="0" err="1">
                <a:latin typeface="Times New Roman" panose="02020603050405020304" pitchFamily="18" charset="0"/>
              </a:rPr>
              <a:t>kỳ</a:t>
            </a:r>
            <a:r>
              <a:rPr lang="en-US" sz="1600" dirty="0">
                <a:latin typeface="Times New Roman" panose="02020603050405020304" pitchFamily="18" charset="0"/>
              </a:rPr>
              <a:t> 3, </a:t>
            </a:r>
            <a:r>
              <a:rPr lang="en-US" sz="1600" dirty="0" err="1">
                <a:latin typeface="Times New Roman" panose="02020603050405020304" pitchFamily="18" charset="0"/>
              </a:rPr>
              <a:t>nhóm</a:t>
            </a:r>
            <a:r>
              <a:rPr lang="en-US" sz="1600" dirty="0">
                <a:latin typeface="Times New Roman" panose="02020603050405020304" pitchFamily="18" charset="0"/>
              </a:rPr>
              <a:t> IIA.</a:t>
            </a:r>
          </a:p>
          <a:p>
            <a:pPr algn="just"/>
            <a:r>
              <a:rPr lang="en-US" sz="1600" dirty="0">
                <a:latin typeface="Times New Roman" panose="02020603050405020304" pitchFamily="18" charset="0"/>
              </a:rPr>
              <a:t>C. </a:t>
            </a:r>
            <a:r>
              <a:rPr lang="en-US" sz="1600" dirty="0" err="1">
                <a:latin typeface="Times New Roman" panose="02020603050405020304" pitchFamily="18" charset="0"/>
              </a:rPr>
              <a:t>Thuộc</a:t>
            </a:r>
            <a:r>
              <a:rPr lang="en-US" sz="1600" dirty="0">
                <a:latin typeface="Times New Roman" panose="02020603050405020304" pitchFamily="18" charset="0"/>
              </a:rPr>
              <a:t> </a:t>
            </a:r>
            <a:r>
              <a:rPr lang="en-US" sz="1600" dirty="0" err="1">
                <a:latin typeface="Times New Roman" panose="02020603050405020304" pitchFamily="18" charset="0"/>
              </a:rPr>
              <a:t>chu</a:t>
            </a:r>
            <a:r>
              <a:rPr lang="en-US" sz="1600" dirty="0">
                <a:latin typeface="Times New Roman" panose="02020603050405020304" pitchFamily="18" charset="0"/>
              </a:rPr>
              <a:t> </a:t>
            </a:r>
            <a:r>
              <a:rPr lang="en-US" sz="1600" dirty="0" err="1">
                <a:latin typeface="Times New Roman" panose="02020603050405020304" pitchFamily="18" charset="0"/>
              </a:rPr>
              <a:t>kỳ</a:t>
            </a:r>
            <a:r>
              <a:rPr lang="en-US" sz="1600" dirty="0">
                <a:latin typeface="Times New Roman" panose="02020603050405020304" pitchFamily="18" charset="0"/>
              </a:rPr>
              <a:t> 2, </a:t>
            </a:r>
            <a:r>
              <a:rPr lang="en-US" sz="1600" dirty="0" err="1">
                <a:latin typeface="Times New Roman" panose="02020603050405020304" pitchFamily="18" charset="0"/>
              </a:rPr>
              <a:t>nhóm</a:t>
            </a:r>
            <a:r>
              <a:rPr lang="en-US" sz="1600" dirty="0">
                <a:latin typeface="Times New Roman" panose="02020603050405020304" pitchFamily="18" charset="0"/>
              </a:rPr>
              <a:t> IIIA</a:t>
            </a:r>
          </a:p>
          <a:p>
            <a:pPr algn="just"/>
            <a:r>
              <a:rPr lang="en-US" sz="1600" dirty="0">
                <a:latin typeface="Times New Roman" panose="02020603050405020304" pitchFamily="18" charset="0"/>
              </a:rPr>
              <a:t>D. </a:t>
            </a:r>
            <a:r>
              <a:rPr lang="en-US" sz="1600" dirty="0" err="1">
                <a:latin typeface="Times New Roman" panose="02020603050405020304" pitchFamily="18" charset="0"/>
              </a:rPr>
              <a:t>Thuộc</a:t>
            </a:r>
            <a:r>
              <a:rPr lang="en-US" sz="1600" dirty="0">
                <a:latin typeface="Times New Roman" panose="02020603050405020304" pitchFamily="18" charset="0"/>
              </a:rPr>
              <a:t> </a:t>
            </a:r>
            <a:r>
              <a:rPr lang="en-US" sz="1600" dirty="0" err="1">
                <a:latin typeface="Times New Roman" panose="02020603050405020304" pitchFamily="18" charset="0"/>
              </a:rPr>
              <a:t>chu</a:t>
            </a:r>
            <a:r>
              <a:rPr lang="en-US" sz="1600" dirty="0">
                <a:latin typeface="Times New Roman" panose="02020603050405020304" pitchFamily="18" charset="0"/>
              </a:rPr>
              <a:t> </a:t>
            </a:r>
            <a:r>
              <a:rPr lang="en-US" sz="1600" dirty="0" err="1">
                <a:latin typeface="Times New Roman" panose="02020603050405020304" pitchFamily="18" charset="0"/>
              </a:rPr>
              <a:t>kỳ</a:t>
            </a:r>
            <a:r>
              <a:rPr lang="en-US" sz="1600" dirty="0">
                <a:latin typeface="Times New Roman" panose="02020603050405020304" pitchFamily="18" charset="0"/>
              </a:rPr>
              <a:t> 2, </a:t>
            </a:r>
            <a:r>
              <a:rPr lang="en-US" sz="1600" dirty="0" err="1">
                <a:latin typeface="Times New Roman" panose="02020603050405020304" pitchFamily="18" charset="0"/>
              </a:rPr>
              <a:t>nhóm</a:t>
            </a:r>
            <a:r>
              <a:rPr lang="en-US" sz="1600" dirty="0">
                <a:latin typeface="Times New Roman" panose="02020603050405020304" pitchFamily="18" charset="0"/>
              </a:rPr>
              <a:t> VIA</a:t>
            </a:r>
            <a:endParaRPr lang="en-US" sz="1600" b="0" i="0" dirty="0">
              <a:effectLst/>
              <a:latin typeface="Times New Roman" panose="02020603050405020304" pitchFamily="18" charset="0"/>
            </a:endParaRPr>
          </a:p>
        </p:txBody>
      </p:sp>
      <p:sp>
        <p:nvSpPr>
          <p:cNvPr id="21" name="Rectangle 20"/>
          <p:cNvSpPr/>
          <p:nvPr/>
        </p:nvSpPr>
        <p:spPr>
          <a:xfrm>
            <a:off x="4720937" y="15205"/>
            <a:ext cx="4121726" cy="1569660"/>
          </a:xfrm>
          <a:prstGeom prst="rect">
            <a:avLst/>
          </a:prstGeom>
        </p:spPr>
        <p:txBody>
          <a:bodyPr wrap="square">
            <a:spAutoFit/>
          </a:bodyPr>
          <a:lstStyle/>
          <a:p>
            <a:pPr algn="just"/>
            <a:r>
              <a:rPr lang="en-US" sz="1600" b="1" dirty="0" err="1">
                <a:solidFill>
                  <a:srgbClr val="C00000"/>
                </a:solidFill>
                <a:latin typeface="Times New Roman" panose="02020603050405020304" pitchFamily="18" charset="0"/>
              </a:rPr>
              <a:t>Câu</a:t>
            </a:r>
            <a:r>
              <a:rPr lang="en-US" sz="1600" b="1" dirty="0">
                <a:solidFill>
                  <a:srgbClr val="C00000"/>
                </a:solidFill>
                <a:latin typeface="Times New Roman" panose="02020603050405020304" pitchFamily="18" charset="0"/>
              </a:rPr>
              <a:t> 6:</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Các</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khí</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hiếm</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có</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tính</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chất</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bền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vững</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khó</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bị</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biến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đổi</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hóa</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học</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vì</a:t>
            </a:r>
            <a:r>
              <a:rPr lang="en-US" sz="1600" dirty="0">
                <a:solidFill>
                  <a:srgbClr val="C00000"/>
                </a:solidFill>
                <a:latin typeface="Times New Roman" panose="02020603050405020304" pitchFamily="18" charset="0"/>
              </a:rPr>
              <a:t>:</a:t>
            </a:r>
          </a:p>
          <a:p>
            <a:pPr marL="342900" indent="-342900" algn="just">
              <a:buAutoNum type="alphaUcPeriod"/>
            </a:pPr>
            <a:r>
              <a:rPr lang="en-US" sz="1600" dirty="0" err="1">
                <a:latin typeface="Times New Roman" panose="02020603050405020304" pitchFamily="18" charset="0"/>
              </a:rPr>
              <a:t>Thuộc</a:t>
            </a:r>
            <a:r>
              <a:rPr lang="en-US" sz="1600" dirty="0">
                <a:latin typeface="Times New Roman" panose="02020603050405020304" pitchFamily="18" charset="0"/>
              </a:rPr>
              <a:t> </a:t>
            </a:r>
            <a:r>
              <a:rPr lang="en-US" sz="1600" dirty="0" err="1">
                <a:latin typeface="Times New Roman" panose="02020603050405020304" pitchFamily="18" charset="0"/>
              </a:rPr>
              <a:t>các</a:t>
            </a:r>
            <a:r>
              <a:rPr lang="en-US" sz="1600" dirty="0">
                <a:latin typeface="Times New Roman" panose="02020603050405020304" pitchFamily="18" charset="0"/>
              </a:rPr>
              <a:t> </a:t>
            </a:r>
            <a:r>
              <a:rPr lang="en-US" sz="1600" dirty="0" err="1">
                <a:latin typeface="Times New Roman" panose="02020603050405020304" pitchFamily="18" charset="0"/>
              </a:rPr>
              <a:t>chu</a:t>
            </a:r>
            <a:r>
              <a:rPr lang="en-US" sz="1600" dirty="0">
                <a:latin typeface="Times New Roman" panose="02020603050405020304" pitchFamily="18" charset="0"/>
              </a:rPr>
              <a:t> </a:t>
            </a:r>
            <a:r>
              <a:rPr lang="en-US" sz="1600" dirty="0" err="1">
                <a:latin typeface="Times New Roman" panose="02020603050405020304" pitchFamily="18" charset="0"/>
              </a:rPr>
              <a:t>kì</a:t>
            </a:r>
            <a:r>
              <a:rPr lang="en-US" sz="1600" dirty="0">
                <a:latin typeface="Times New Roman" panose="02020603050405020304" pitchFamily="18" charset="0"/>
              </a:rPr>
              <a:t> </a:t>
            </a:r>
            <a:r>
              <a:rPr lang="en-US" sz="1600" dirty="0" err="1">
                <a:latin typeface="Times New Roman" panose="02020603050405020304" pitchFamily="18" charset="0"/>
              </a:rPr>
              <a:t>khác</a:t>
            </a:r>
            <a:r>
              <a:rPr lang="en-US" sz="1600" dirty="0">
                <a:latin typeface="Times New Roman" panose="02020603050405020304" pitchFamily="18" charset="0"/>
              </a:rPr>
              <a:t> </a:t>
            </a:r>
            <a:r>
              <a:rPr lang="en-US" sz="1600" dirty="0" err="1">
                <a:latin typeface="Times New Roman" panose="02020603050405020304" pitchFamily="18" charset="0"/>
              </a:rPr>
              <a:t>nhau</a:t>
            </a:r>
            <a:r>
              <a:rPr lang="en-US" sz="1600" dirty="0">
                <a:latin typeface="Times New Roman" panose="02020603050405020304" pitchFamily="18" charset="0"/>
              </a:rPr>
              <a:t>.</a:t>
            </a:r>
          </a:p>
          <a:p>
            <a:pPr marL="342900" indent="-342900" algn="just">
              <a:buAutoNum type="alphaUcPeriod"/>
            </a:pPr>
            <a:r>
              <a:rPr lang="en-US" sz="1600" dirty="0" err="1">
                <a:latin typeface="Times New Roman" panose="02020603050405020304" pitchFamily="18" charset="0"/>
              </a:rPr>
              <a:t>Có</a:t>
            </a:r>
            <a:r>
              <a:rPr lang="en-US" sz="1600" dirty="0">
                <a:latin typeface="Times New Roman" panose="02020603050405020304" pitchFamily="18" charset="0"/>
              </a:rPr>
              <a:t> </a:t>
            </a:r>
            <a:r>
              <a:rPr lang="en-US" sz="1600" dirty="0" err="1">
                <a:latin typeface="Times New Roman" panose="02020603050405020304" pitchFamily="18" charset="0"/>
              </a:rPr>
              <a:t>số</a:t>
            </a:r>
            <a:r>
              <a:rPr lang="en-US" sz="1600" dirty="0">
                <a:latin typeface="Times New Roman" panose="02020603050405020304" pitchFamily="18" charset="0"/>
              </a:rPr>
              <a:t> e </a:t>
            </a:r>
            <a:r>
              <a:rPr lang="en-US" sz="1600" dirty="0" err="1">
                <a:latin typeface="Times New Roman" panose="02020603050405020304" pitchFamily="18" charset="0"/>
              </a:rPr>
              <a:t>tối</a:t>
            </a:r>
            <a:r>
              <a:rPr lang="en-US" sz="1600" dirty="0">
                <a:latin typeface="Times New Roman" panose="02020603050405020304" pitchFamily="18" charset="0"/>
              </a:rPr>
              <a:t> </a:t>
            </a:r>
            <a:r>
              <a:rPr lang="en-US" sz="1600" dirty="0" err="1">
                <a:latin typeface="Times New Roman" panose="02020603050405020304" pitchFamily="18" charset="0"/>
              </a:rPr>
              <a:t>đa</a:t>
            </a:r>
            <a:r>
              <a:rPr lang="en-US" sz="1600" dirty="0">
                <a:latin typeface="Times New Roman" panose="02020603050405020304" pitchFamily="18" charset="0"/>
              </a:rPr>
              <a:t> ở </a:t>
            </a:r>
            <a:r>
              <a:rPr lang="en-US" sz="1600" dirty="0" err="1">
                <a:latin typeface="Times New Roman" panose="02020603050405020304" pitchFamily="18" charset="0"/>
              </a:rPr>
              <a:t>lớp</a:t>
            </a:r>
            <a:r>
              <a:rPr lang="en-US" sz="1600" dirty="0">
                <a:latin typeface="Times New Roman" panose="02020603050405020304" pitchFamily="18" charset="0"/>
              </a:rPr>
              <a:t> </a:t>
            </a:r>
            <a:r>
              <a:rPr lang="en-US" sz="1600" dirty="0" err="1">
                <a:latin typeface="Times New Roman" panose="02020603050405020304" pitchFamily="18" charset="0"/>
              </a:rPr>
              <a:t>ngoài</a:t>
            </a:r>
            <a:r>
              <a:rPr lang="en-US" sz="1600" dirty="0">
                <a:latin typeface="Times New Roman" panose="02020603050405020304" pitchFamily="18" charset="0"/>
              </a:rPr>
              <a:t> </a:t>
            </a:r>
            <a:r>
              <a:rPr lang="en-US" sz="1600" dirty="0" err="1">
                <a:latin typeface="Times New Roman" panose="02020603050405020304" pitchFamily="18" charset="0"/>
              </a:rPr>
              <a:t>cùng</a:t>
            </a:r>
            <a:endParaRPr lang="en-US" sz="1600" dirty="0">
              <a:latin typeface="Times New Roman" panose="02020603050405020304" pitchFamily="18" charset="0"/>
            </a:endParaRPr>
          </a:p>
          <a:p>
            <a:pPr marL="342900" indent="-342900" algn="just">
              <a:buAutoNum type="alphaUcPeriod"/>
            </a:pPr>
            <a:r>
              <a:rPr lang="en-US" sz="1600" dirty="0" err="1">
                <a:latin typeface="Times New Roman" panose="02020603050405020304" pitchFamily="18" charset="0"/>
              </a:rPr>
              <a:t>Chiếm</a:t>
            </a:r>
            <a:r>
              <a:rPr lang="en-US" sz="1600" dirty="0">
                <a:latin typeface="Times New Roman" panose="02020603050405020304" pitchFamily="18" charset="0"/>
              </a:rPr>
              <a:t> </a:t>
            </a:r>
            <a:r>
              <a:rPr lang="en-US" sz="1600" dirty="0" err="1">
                <a:latin typeface="Times New Roman" panose="02020603050405020304" pitchFamily="18" charset="0"/>
              </a:rPr>
              <a:t>số</a:t>
            </a:r>
            <a:r>
              <a:rPr lang="en-US" sz="1600" dirty="0">
                <a:latin typeface="Times New Roman" panose="02020603050405020304" pitchFamily="18" charset="0"/>
              </a:rPr>
              <a:t> </a:t>
            </a:r>
            <a:r>
              <a:rPr lang="en-US" sz="1600" dirty="0" err="1">
                <a:latin typeface="Times New Roman" panose="02020603050405020304" pitchFamily="18" charset="0"/>
              </a:rPr>
              <a:t>ít</a:t>
            </a:r>
            <a:r>
              <a:rPr lang="en-US" sz="1600" dirty="0">
                <a:latin typeface="Times New Roman" panose="02020603050405020304" pitchFamily="18" charset="0"/>
              </a:rPr>
              <a:t> </a:t>
            </a:r>
            <a:r>
              <a:rPr lang="en-US" sz="1600" dirty="0" err="1">
                <a:latin typeface="Times New Roman" panose="02020603050405020304" pitchFamily="18" charset="0"/>
              </a:rPr>
              <a:t>trong</a:t>
            </a:r>
            <a:r>
              <a:rPr lang="en-US" sz="1600" dirty="0">
                <a:latin typeface="Times New Roman" panose="02020603050405020304" pitchFamily="18" charset="0"/>
              </a:rPr>
              <a:t> </a:t>
            </a:r>
            <a:r>
              <a:rPr lang="en-US" sz="1600" dirty="0" err="1">
                <a:latin typeface="Times New Roman" panose="02020603050405020304" pitchFamily="18" charset="0"/>
              </a:rPr>
              <a:t>bảng</a:t>
            </a:r>
            <a:r>
              <a:rPr lang="en-US" sz="1600" dirty="0">
                <a:latin typeface="Times New Roman" panose="02020603050405020304" pitchFamily="18" charset="0"/>
              </a:rPr>
              <a:t> </a:t>
            </a:r>
            <a:r>
              <a:rPr lang="en-US" sz="1600" dirty="0" err="1">
                <a:latin typeface="Times New Roman" panose="02020603050405020304" pitchFamily="18" charset="0"/>
              </a:rPr>
              <a:t>tuần</a:t>
            </a:r>
            <a:r>
              <a:rPr lang="en-US" sz="1600" dirty="0">
                <a:latin typeface="Times New Roman" panose="02020603050405020304" pitchFamily="18" charset="0"/>
              </a:rPr>
              <a:t> </a:t>
            </a:r>
            <a:r>
              <a:rPr lang="en-US" sz="1600" dirty="0" err="1">
                <a:latin typeface="Times New Roman" panose="02020603050405020304" pitchFamily="18" charset="0"/>
              </a:rPr>
              <a:t>hoàn</a:t>
            </a:r>
            <a:endParaRPr lang="en-US" sz="1600" dirty="0">
              <a:latin typeface="Times New Roman" panose="02020603050405020304" pitchFamily="18" charset="0"/>
            </a:endParaRPr>
          </a:p>
          <a:p>
            <a:pPr marL="342900" indent="-342900" algn="just">
              <a:buAutoNum type="alphaUcPeriod"/>
            </a:pPr>
            <a:r>
              <a:rPr lang="en-US" sz="1600" dirty="0" err="1">
                <a:latin typeface="Times New Roman" panose="02020603050405020304" pitchFamily="18" charset="0"/>
              </a:rPr>
              <a:t>Không</a:t>
            </a:r>
            <a:r>
              <a:rPr lang="en-US" sz="1600" dirty="0">
                <a:latin typeface="Times New Roman" panose="02020603050405020304" pitchFamily="18" charset="0"/>
              </a:rPr>
              <a:t> </a:t>
            </a:r>
            <a:r>
              <a:rPr lang="en-US" sz="1600" dirty="0" err="1">
                <a:latin typeface="Times New Roman" panose="02020603050405020304" pitchFamily="18" charset="0"/>
              </a:rPr>
              <a:t>phụ</a:t>
            </a:r>
            <a:r>
              <a:rPr lang="en-US" sz="1600" dirty="0">
                <a:latin typeface="Times New Roman" panose="02020603050405020304" pitchFamily="18" charset="0"/>
              </a:rPr>
              <a:t> </a:t>
            </a:r>
            <a:r>
              <a:rPr lang="en-US" sz="1600" dirty="0" err="1">
                <a:latin typeface="Times New Roman" panose="02020603050405020304" pitchFamily="18" charset="0"/>
              </a:rPr>
              <a:t>thuộc</a:t>
            </a:r>
            <a:r>
              <a:rPr lang="en-US" sz="1600" dirty="0">
                <a:latin typeface="Times New Roman" panose="02020603050405020304" pitchFamily="18" charset="0"/>
              </a:rPr>
              <a:t> </a:t>
            </a:r>
            <a:r>
              <a:rPr lang="en-US" sz="1600" dirty="0" err="1">
                <a:latin typeface="Times New Roman" panose="02020603050405020304" pitchFamily="18" charset="0"/>
              </a:rPr>
              <a:t>vào</a:t>
            </a:r>
            <a:r>
              <a:rPr lang="en-US" sz="1600" dirty="0">
                <a:latin typeface="Times New Roman" panose="02020603050405020304" pitchFamily="18" charset="0"/>
              </a:rPr>
              <a:t> </a:t>
            </a:r>
            <a:r>
              <a:rPr lang="en-US" sz="1600" dirty="0" err="1">
                <a:latin typeface="Times New Roman" panose="02020603050405020304" pitchFamily="18" charset="0"/>
              </a:rPr>
              <a:t>số</a:t>
            </a:r>
            <a:r>
              <a:rPr lang="en-US" sz="1600" dirty="0">
                <a:latin typeface="Times New Roman" panose="02020603050405020304" pitchFamily="18" charset="0"/>
              </a:rPr>
              <a:t> </a:t>
            </a:r>
            <a:r>
              <a:rPr lang="en-US" sz="1600" dirty="0" err="1">
                <a:latin typeface="Times New Roman" panose="02020603050405020304" pitchFamily="18" charset="0"/>
              </a:rPr>
              <a:t>lớp</a:t>
            </a:r>
            <a:r>
              <a:rPr lang="en-US" sz="1600" dirty="0">
                <a:latin typeface="Times New Roman" panose="02020603050405020304" pitchFamily="18" charset="0"/>
              </a:rPr>
              <a:t> e</a:t>
            </a:r>
          </a:p>
        </p:txBody>
      </p:sp>
      <p:sp>
        <p:nvSpPr>
          <p:cNvPr id="22" name="Rectangle 21"/>
          <p:cNvSpPr/>
          <p:nvPr/>
        </p:nvSpPr>
        <p:spPr>
          <a:xfrm>
            <a:off x="4741719" y="2755910"/>
            <a:ext cx="4156363" cy="1323439"/>
          </a:xfrm>
          <a:prstGeom prst="rect">
            <a:avLst/>
          </a:prstGeom>
        </p:spPr>
        <p:txBody>
          <a:bodyPr wrap="square">
            <a:spAutoFit/>
          </a:bodyPr>
          <a:lstStyle/>
          <a:p>
            <a:pPr algn="just"/>
            <a:r>
              <a:rPr lang="en-US" sz="1600" b="1" dirty="0" err="1">
                <a:solidFill>
                  <a:srgbClr val="C00000"/>
                </a:solidFill>
                <a:latin typeface="Times New Roman" panose="02020603050405020304" pitchFamily="18" charset="0"/>
              </a:rPr>
              <a:t>Câu</a:t>
            </a:r>
            <a:r>
              <a:rPr lang="en-US" sz="1600" b="1" dirty="0">
                <a:solidFill>
                  <a:srgbClr val="C00000"/>
                </a:solidFill>
                <a:latin typeface="Times New Roman" panose="02020603050405020304" pitchFamily="18" charset="0"/>
              </a:rPr>
              <a:t> 8:</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tử</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của</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Mg </a:t>
            </a:r>
            <a:r>
              <a:rPr lang="en-US" sz="1600" dirty="0" err="1">
                <a:solidFill>
                  <a:srgbClr val="C00000"/>
                </a:solidFill>
                <a:latin typeface="Times New Roman" panose="02020603050405020304" pitchFamily="18" charset="0"/>
              </a:rPr>
              <a:t>có</a:t>
            </a:r>
            <a:r>
              <a:rPr lang="en-US" sz="1600" dirty="0">
                <a:solidFill>
                  <a:srgbClr val="C00000"/>
                </a:solidFill>
                <a:latin typeface="Times New Roman" panose="02020603050405020304" pitchFamily="18" charset="0"/>
              </a:rPr>
              <a:t>:</a:t>
            </a:r>
          </a:p>
          <a:p>
            <a:pPr marL="342900" indent="-342900" algn="just">
              <a:buAutoNum type="alphaUcPeriod"/>
            </a:pPr>
            <a:r>
              <a:rPr lang="en-US" sz="1600" dirty="0">
                <a:solidFill>
                  <a:schemeClr val="tx1"/>
                </a:solidFill>
                <a:latin typeface="Times New Roman" panose="02020603050405020304" pitchFamily="18" charset="0"/>
              </a:rPr>
              <a:t>3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2 e. </a:t>
            </a:r>
          </a:p>
          <a:p>
            <a:pPr marL="342900" indent="-342900" algn="just">
              <a:buFont typeface="Arial"/>
              <a:buAutoNum type="alphaUcPeriod"/>
            </a:pPr>
            <a:r>
              <a:rPr lang="en-US" sz="1600" b="0" i="0" dirty="0">
                <a:solidFill>
                  <a:schemeClr val="tx1"/>
                </a:solidFill>
                <a:effectLst/>
                <a:latin typeface="Times New Roman" panose="02020603050405020304" pitchFamily="18" charset="0"/>
              </a:rPr>
              <a:t>3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1 e. </a:t>
            </a:r>
          </a:p>
          <a:p>
            <a:pPr marL="342900" indent="-342900" algn="just">
              <a:buFont typeface="Arial"/>
              <a:buAutoNum type="alphaUcPeriod"/>
            </a:pPr>
            <a:r>
              <a:rPr lang="en-US" sz="1600" dirty="0">
                <a:solidFill>
                  <a:schemeClr val="tx1"/>
                </a:solidFill>
                <a:latin typeface="Times New Roman" panose="02020603050405020304" pitchFamily="18" charset="0"/>
              </a:rPr>
              <a:t>2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2 e. </a:t>
            </a:r>
          </a:p>
          <a:p>
            <a:pPr marL="342900" indent="-342900" algn="just">
              <a:buFont typeface="Arial"/>
              <a:buAutoNum type="alphaUcPeriod"/>
            </a:pPr>
            <a:r>
              <a:rPr lang="en-US" sz="1600" dirty="0">
                <a:solidFill>
                  <a:schemeClr val="tx1"/>
                </a:solidFill>
                <a:latin typeface="Times New Roman" panose="02020603050405020304" pitchFamily="18" charset="0"/>
              </a:rPr>
              <a:t>2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1 e. </a:t>
            </a:r>
          </a:p>
        </p:txBody>
      </p:sp>
      <p:sp>
        <p:nvSpPr>
          <p:cNvPr id="23" name="Rectangle 22"/>
          <p:cNvSpPr/>
          <p:nvPr/>
        </p:nvSpPr>
        <p:spPr>
          <a:xfrm>
            <a:off x="55415" y="3298684"/>
            <a:ext cx="4156363" cy="1323439"/>
          </a:xfrm>
          <a:prstGeom prst="rect">
            <a:avLst/>
          </a:prstGeom>
        </p:spPr>
        <p:txBody>
          <a:bodyPr wrap="square">
            <a:spAutoFit/>
          </a:bodyPr>
          <a:lstStyle/>
          <a:p>
            <a:pPr algn="just"/>
            <a:r>
              <a:rPr lang="en-US" sz="1600" b="1" dirty="0" err="1">
                <a:solidFill>
                  <a:srgbClr val="C00000"/>
                </a:solidFill>
                <a:latin typeface="Times New Roman" panose="02020603050405020304" pitchFamily="18" charset="0"/>
              </a:rPr>
              <a:t>Câu</a:t>
            </a:r>
            <a:r>
              <a:rPr lang="en-US" sz="1600" b="1" dirty="0">
                <a:solidFill>
                  <a:srgbClr val="C00000"/>
                </a:solidFill>
                <a:latin typeface="Times New Roman" panose="02020603050405020304" pitchFamily="18" charset="0"/>
              </a:rPr>
              <a:t> 4:</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tử</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của</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Cl </a:t>
            </a:r>
            <a:r>
              <a:rPr lang="en-US" sz="1600" dirty="0" err="1">
                <a:solidFill>
                  <a:srgbClr val="C00000"/>
                </a:solidFill>
                <a:latin typeface="Times New Roman" panose="02020603050405020304" pitchFamily="18" charset="0"/>
              </a:rPr>
              <a:t>có</a:t>
            </a:r>
            <a:r>
              <a:rPr lang="en-US" sz="1600" dirty="0">
                <a:solidFill>
                  <a:srgbClr val="C00000"/>
                </a:solidFill>
                <a:latin typeface="Times New Roman" panose="02020603050405020304" pitchFamily="18" charset="0"/>
              </a:rPr>
              <a:t>:</a:t>
            </a:r>
          </a:p>
          <a:p>
            <a:pPr marL="342900" indent="-342900" algn="just">
              <a:buAutoNum type="alphaUcPeriod"/>
            </a:pPr>
            <a:r>
              <a:rPr lang="en-US" sz="1600" dirty="0">
                <a:solidFill>
                  <a:schemeClr val="tx1"/>
                </a:solidFill>
                <a:latin typeface="Times New Roman" panose="02020603050405020304" pitchFamily="18" charset="0"/>
              </a:rPr>
              <a:t>2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2 e. </a:t>
            </a:r>
          </a:p>
          <a:p>
            <a:pPr marL="342900" indent="-342900" algn="just">
              <a:buFont typeface="Arial"/>
              <a:buAutoNum type="alphaUcPeriod"/>
            </a:pPr>
            <a:r>
              <a:rPr lang="en-US" sz="1600" b="0" i="0" dirty="0">
                <a:solidFill>
                  <a:schemeClr val="tx1"/>
                </a:solidFill>
                <a:effectLst/>
                <a:latin typeface="Times New Roman" panose="02020603050405020304" pitchFamily="18" charset="0"/>
              </a:rPr>
              <a:t>2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1 e. </a:t>
            </a:r>
          </a:p>
          <a:p>
            <a:pPr marL="342900" indent="-342900" algn="just">
              <a:buFont typeface="Arial"/>
              <a:buAutoNum type="alphaUcPeriod"/>
            </a:pPr>
            <a:r>
              <a:rPr lang="en-US" sz="1600" dirty="0">
                <a:solidFill>
                  <a:schemeClr val="tx1"/>
                </a:solidFill>
                <a:latin typeface="Times New Roman" panose="02020603050405020304" pitchFamily="18" charset="0"/>
              </a:rPr>
              <a:t>3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2 e. </a:t>
            </a:r>
          </a:p>
          <a:p>
            <a:pPr marL="342900" indent="-342900" algn="just">
              <a:buFont typeface="Arial"/>
              <a:buAutoNum type="alphaUcPeriod"/>
            </a:pPr>
            <a:r>
              <a:rPr lang="en-US" sz="1600" dirty="0">
                <a:solidFill>
                  <a:schemeClr val="tx1"/>
                </a:solidFill>
                <a:latin typeface="Times New Roman" panose="02020603050405020304" pitchFamily="18" charset="0"/>
              </a:rPr>
              <a:t>3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7 e. </a:t>
            </a:r>
          </a:p>
        </p:txBody>
      </p:sp>
      <p:sp>
        <p:nvSpPr>
          <p:cNvPr id="24" name="Rectangle 23"/>
          <p:cNvSpPr/>
          <p:nvPr/>
        </p:nvSpPr>
        <p:spPr>
          <a:xfrm>
            <a:off x="4741719" y="1474033"/>
            <a:ext cx="4156363" cy="1323439"/>
          </a:xfrm>
          <a:prstGeom prst="rect">
            <a:avLst/>
          </a:prstGeom>
        </p:spPr>
        <p:txBody>
          <a:bodyPr wrap="square">
            <a:spAutoFit/>
          </a:bodyPr>
          <a:lstStyle/>
          <a:p>
            <a:pPr algn="just"/>
            <a:r>
              <a:rPr lang="en-US" sz="1600" b="1" dirty="0" err="1">
                <a:solidFill>
                  <a:srgbClr val="C00000"/>
                </a:solidFill>
                <a:latin typeface="Times New Roman" panose="02020603050405020304" pitchFamily="18" charset="0"/>
              </a:rPr>
              <a:t>Câu</a:t>
            </a:r>
            <a:r>
              <a:rPr lang="en-US" sz="1600" b="1" dirty="0">
                <a:solidFill>
                  <a:srgbClr val="C00000"/>
                </a:solidFill>
                <a:latin typeface="Times New Roman" panose="02020603050405020304" pitchFamily="18" charset="0"/>
              </a:rPr>
              <a:t> 7:</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tử</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của</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Mg </a:t>
            </a:r>
            <a:r>
              <a:rPr lang="en-US" sz="1600" dirty="0" err="1">
                <a:solidFill>
                  <a:srgbClr val="C00000"/>
                </a:solidFill>
                <a:latin typeface="Times New Roman" panose="02020603050405020304" pitchFamily="18" charset="0"/>
              </a:rPr>
              <a:t>có</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vị</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trí</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là</a:t>
            </a:r>
            <a:r>
              <a:rPr lang="en-US" sz="1600" dirty="0">
                <a:solidFill>
                  <a:srgbClr val="C00000"/>
                </a:solidFill>
                <a:latin typeface="Times New Roman" panose="02020603050405020304" pitchFamily="18" charset="0"/>
              </a:rPr>
              <a:t>:</a:t>
            </a:r>
          </a:p>
          <a:p>
            <a:pPr algn="just"/>
            <a:r>
              <a:rPr lang="en-US" sz="1600" dirty="0">
                <a:latin typeface="Times New Roman" panose="02020603050405020304" pitchFamily="18" charset="0"/>
              </a:rPr>
              <a:t>A. </a:t>
            </a:r>
            <a:r>
              <a:rPr lang="en-US" sz="1600" dirty="0" err="1">
                <a:latin typeface="Times New Roman" panose="02020603050405020304" pitchFamily="18" charset="0"/>
              </a:rPr>
              <a:t>Thuộc</a:t>
            </a:r>
            <a:r>
              <a:rPr lang="en-US" sz="1600" dirty="0">
                <a:latin typeface="Times New Roman" panose="02020603050405020304" pitchFamily="18" charset="0"/>
              </a:rPr>
              <a:t> </a:t>
            </a:r>
            <a:r>
              <a:rPr lang="en-US" sz="1600" dirty="0" err="1">
                <a:latin typeface="Times New Roman" panose="02020603050405020304" pitchFamily="18" charset="0"/>
              </a:rPr>
              <a:t>chu</a:t>
            </a:r>
            <a:r>
              <a:rPr lang="en-US" sz="1600" dirty="0">
                <a:latin typeface="Times New Roman" panose="02020603050405020304" pitchFamily="18" charset="0"/>
              </a:rPr>
              <a:t> </a:t>
            </a:r>
            <a:r>
              <a:rPr lang="en-US" sz="1600" dirty="0" err="1">
                <a:latin typeface="Times New Roman" panose="02020603050405020304" pitchFamily="18" charset="0"/>
              </a:rPr>
              <a:t>kỳ</a:t>
            </a:r>
            <a:r>
              <a:rPr lang="en-US" sz="1600" dirty="0">
                <a:latin typeface="Times New Roman" panose="02020603050405020304" pitchFamily="18" charset="0"/>
              </a:rPr>
              <a:t> 3, </a:t>
            </a:r>
            <a:r>
              <a:rPr lang="en-US" sz="1600" dirty="0" err="1">
                <a:latin typeface="Times New Roman" panose="02020603050405020304" pitchFamily="18" charset="0"/>
              </a:rPr>
              <a:t>nhóm</a:t>
            </a:r>
            <a:r>
              <a:rPr lang="en-US" sz="1600" dirty="0">
                <a:latin typeface="Times New Roman" panose="02020603050405020304" pitchFamily="18" charset="0"/>
              </a:rPr>
              <a:t> IA</a:t>
            </a:r>
          </a:p>
          <a:p>
            <a:pPr algn="just"/>
            <a:r>
              <a:rPr lang="en-US" sz="1600" dirty="0">
                <a:latin typeface="Times New Roman" panose="02020603050405020304" pitchFamily="18" charset="0"/>
              </a:rPr>
              <a:t>B. </a:t>
            </a:r>
            <a:r>
              <a:rPr lang="en-US" sz="1600" dirty="0" err="1">
                <a:latin typeface="Times New Roman" panose="02020603050405020304" pitchFamily="18" charset="0"/>
              </a:rPr>
              <a:t>Thuộc</a:t>
            </a:r>
            <a:r>
              <a:rPr lang="en-US" sz="1600" dirty="0">
                <a:latin typeface="Times New Roman" panose="02020603050405020304" pitchFamily="18" charset="0"/>
              </a:rPr>
              <a:t> </a:t>
            </a:r>
            <a:r>
              <a:rPr lang="en-US" sz="1600" dirty="0" err="1">
                <a:latin typeface="Times New Roman" panose="02020603050405020304" pitchFamily="18" charset="0"/>
              </a:rPr>
              <a:t>chu</a:t>
            </a:r>
            <a:r>
              <a:rPr lang="en-US" sz="1600" dirty="0">
                <a:latin typeface="Times New Roman" panose="02020603050405020304" pitchFamily="18" charset="0"/>
              </a:rPr>
              <a:t> </a:t>
            </a:r>
            <a:r>
              <a:rPr lang="en-US" sz="1600" dirty="0" err="1">
                <a:latin typeface="Times New Roman" panose="02020603050405020304" pitchFamily="18" charset="0"/>
              </a:rPr>
              <a:t>kỳ</a:t>
            </a:r>
            <a:r>
              <a:rPr lang="en-US" sz="1600" dirty="0">
                <a:latin typeface="Times New Roman" panose="02020603050405020304" pitchFamily="18" charset="0"/>
              </a:rPr>
              <a:t> 3, </a:t>
            </a:r>
            <a:r>
              <a:rPr lang="en-US" sz="1600" dirty="0" err="1">
                <a:latin typeface="Times New Roman" panose="02020603050405020304" pitchFamily="18" charset="0"/>
              </a:rPr>
              <a:t>nhóm</a:t>
            </a:r>
            <a:r>
              <a:rPr lang="en-US" sz="1600" dirty="0">
                <a:latin typeface="Times New Roman" panose="02020603050405020304" pitchFamily="18" charset="0"/>
              </a:rPr>
              <a:t> IIA.</a:t>
            </a:r>
          </a:p>
          <a:p>
            <a:pPr algn="just"/>
            <a:r>
              <a:rPr lang="en-US" sz="1600" dirty="0">
                <a:latin typeface="Times New Roman" panose="02020603050405020304" pitchFamily="18" charset="0"/>
              </a:rPr>
              <a:t>C. </a:t>
            </a:r>
            <a:r>
              <a:rPr lang="en-US" sz="1600" dirty="0" err="1">
                <a:latin typeface="Times New Roman" panose="02020603050405020304" pitchFamily="18" charset="0"/>
              </a:rPr>
              <a:t>Thuộc</a:t>
            </a:r>
            <a:r>
              <a:rPr lang="en-US" sz="1600" dirty="0">
                <a:latin typeface="Times New Roman" panose="02020603050405020304" pitchFamily="18" charset="0"/>
              </a:rPr>
              <a:t> </a:t>
            </a:r>
            <a:r>
              <a:rPr lang="en-US" sz="1600" dirty="0" err="1">
                <a:latin typeface="Times New Roman" panose="02020603050405020304" pitchFamily="18" charset="0"/>
              </a:rPr>
              <a:t>chu</a:t>
            </a:r>
            <a:r>
              <a:rPr lang="en-US" sz="1600" dirty="0">
                <a:latin typeface="Times New Roman" panose="02020603050405020304" pitchFamily="18" charset="0"/>
              </a:rPr>
              <a:t> </a:t>
            </a:r>
            <a:r>
              <a:rPr lang="en-US" sz="1600" dirty="0" err="1">
                <a:latin typeface="Times New Roman" panose="02020603050405020304" pitchFamily="18" charset="0"/>
              </a:rPr>
              <a:t>kỳ</a:t>
            </a:r>
            <a:r>
              <a:rPr lang="en-US" sz="1600" dirty="0">
                <a:latin typeface="Times New Roman" panose="02020603050405020304" pitchFamily="18" charset="0"/>
              </a:rPr>
              <a:t> 2, </a:t>
            </a:r>
            <a:r>
              <a:rPr lang="en-US" sz="1600" dirty="0" err="1">
                <a:latin typeface="Times New Roman" panose="02020603050405020304" pitchFamily="18" charset="0"/>
              </a:rPr>
              <a:t>nhóm</a:t>
            </a:r>
            <a:r>
              <a:rPr lang="en-US" sz="1600" dirty="0">
                <a:latin typeface="Times New Roman" panose="02020603050405020304" pitchFamily="18" charset="0"/>
              </a:rPr>
              <a:t> IIIA</a:t>
            </a:r>
          </a:p>
          <a:p>
            <a:pPr algn="just"/>
            <a:r>
              <a:rPr lang="en-US" sz="1600" dirty="0">
                <a:latin typeface="Times New Roman" panose="02020603050405020304" pitchFamily="18" charset="0"/>
              </a:rPr>
              <a:t>D. </a:t>
            </a:r>
            <a:r>
              <a:rPr lang="en-US" sz="1600" dirty="0" err="1">
                <a:latin typeface="Times New Roman" panose="02020603050405020304" pitchFamily="18" charset="0"/>
              </a:rPr>
              <a:t>Thuộc</a:t>
            </a:r>
            <a:r>
              <a:rPr lang="en-US" sz="1600" dirty="0">
                <a:latin typeface="Times New Roman" panose="02020603050405020304" pitchFamily="18" charset="0"/>
              </a:rPr>
              <a:t> </a:t>
            </a:r>
            <a:r>
              <a:rPr lang="en-US" sz="1600" dirty="0" err="1">
                <a:latin typeface="Times New Roman" panose="02020603050405020304" pitchFamily="18" charset="0"/>
              </a:rPr>
              <a:t>chu</a:t>
            </a:r>
            <a:r>
              <a:rPr lang="en-US" sz="1600" dirty="0">
                <a:latin typeface="Times New Roman" panose="02020603050405020304" pitchFamily="18" charset="0"/>
              </a:rPr>
              <a:t> </a:t>
            </a:r>
            <a:r>
              <a:rPr lang="en-US" sz="1600" dirty="0" err="1">
                <a:latin typeface="Times New Roman" panose="02020603050405020304" pitchFamily="18" charset="0"/>
              </a:rPr>
              <a:t>kỳ</a:t>
            </a:r>
            <a:r>
              <a:rPr lang="en-US" sz="1600" dirty="0">
                <a:latin typeface="Times New Roman" panose="02020603050405020304" pitchFamily="18" charset="0"/>
              </a:rPr>
              <a:t> 2, </a:t>
            </a:r>
            <a:r>
              <a:rPr lang="en-US" sz="1600" dirty="0" err="1">
                <a:latin typeface="Times New Roman" panose="02020603050405020304" pitchFamily="18" charset="0"/>
              </a:rPr>
              <a:t>nhóm</a:t>
            </a:r>
            <a:r>
              <a:rPr lang="en-US" sz="1600" dirty="0">
                <a:latin typeface="Times New Roman" panose="02020603050405020304" pitchFamily="18" charset="0"/>
              </a:rPr>
              <a:t> VIA</a:t>
            </a:r>
            <a:endParaRPr lang="en-US" sz="1600" b="0" i="0" dirty="0">
              <a:effectLst/>
              <a:latin typeface="Times New Roman" panose="02020603050405020304" pitchFamily="18" charset="0"/>
            </a:endParaRPr>
          </a:p>
        </p:txBody>
      </p:sp>
      <p:sp>
        <p:nvSpPr>
          <p:cNvPr id="25" name="Rectangle 24"/>
          <p:cNvSpPr/>
          <p:nvPr/>
        </p:nvSpPr>
        <p:spPr>
          <a:xfrm>
            <a:off x="55416" y="2009880"/>
            <a:ext cx="4156363" cy="1323439"/>
          </a:xfrm>
          <a:prstGeom prst="rect">
            <a:avLst/>
          </a:prstGeom>
        </p:spPr>
        <p:txBody>
          <a:bodyPr wrap="square">
            <a:spAutoFit/>
          </a:bodyPr>
          <a:lstStyle/>
          <a:p>
            <a:pPr algn="just"/>
            <a:r>
              <a:rPr lang="en-US" sz="1600" b="1" dirty="0" err="1">
                <a:solidFill>
                  <a:srgbClr val="C00000"/>
                </a:solidFill>
                <a:latin typeface="Times New Roman" panose="02020603050405020304" pitchFamily="18" charset="0"/>
              </a:rPr>
              <a:t>Câu</a:t>
            </a:r>
            <a:r>
              <a:rPr lang="en-US" sz="1600" b="1" dirty="0">
                <a:solidFill>
                  <a:srgbClr val="C00000"/>
                </a:solidFill>
                <a:latin typeface="Times New Roman" panose="02020603050405020304" pitchFamily="18" charset="0"/>
              </a:rPr>
              <a:t> 3:</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tử</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của</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Na </a:t>
            </a:r>
            <a:r>
              <a:rPr lang="en-US" sz="1600" dirty="0" err="1">
                <a:solidFill>
                  <a:srgbClr val="C00000"/>
                </a:solidFill>
                <a:latin typeface="Times New Roman" panose="02020603050405020304" pitchFamily="18" charset="0"/>
              </a:rPr>
              <a:t>có</a:t>
            </a:r>
            <a:r>
              <a:rPr lang="en-US" sz="1600" dirty="0">
                <a:solidFill>
                  <a:srgbClr val="C00000"/>
                </a:solidFill>
                <a:latin typeface="Times New Roman" panose="02020603050405020304" pitchFamily="18" charset="0"/>
              </a:rPr>
              <a:t>:</a:t>
            </a:r>
          </a:p>
          <a:p>
            <a:pPr marL="342900" indent="-342900" algn="just">
              <a:buAutoNum type="alphaUcPeriod"/>
            </a:pPr>
            <a:r>
              <a:rPr lang="en-US" sz="1600" dirty="0">
                <a:solidFill>
                  <a:schemeClr val="tx1"/>
                </a:solidFill>
                <a:latin typeface="Times New Roman" panose="02020603050405020304" pitchFamily="18" charset="0"/>
              </a:rPr>
              <a:t>3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2 e. </a:t>
            </a:r>
          </a:p>
          <a:p>
            <a:pPr marL="342900" indent="-342900" algn="just">
              <a:buFont typeface="Arial"/>
              <a:buAutoNum type="alphaUcPeriod"/>
            </a:pPr>
            <a:r>
              <a:rPr lang="en-US" sz="1600" b="0" i="0" dirty="0">
                <a:solidFill>
                  <a:schemeClr val="tx1"/>
                </a:solidFill>
                <a:effectLst/>
                <a:latin typeface="Times New Roman" panose="02020603050405020304" pitchFamily="18" charset="0"/>
              </a:rPr>
              <a:t>3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1 e. </a:t>
            </a:r>
          </a:p>
          <a:p>
            <a:pPr marL="342900" indent="-342900" algn="just">
              <a:buFont typeface="Arial"/>
              <a:buAutoNum type="alphaUcPeriod"/>
            </a:pPr>
            <a:r>
              <a:rPr lang="en-US" sz="1600" dirty="0">
                <a:solidFill>
                  <a:schemeClr val="tx1"/>
                </a:solidFill>
                <a:latin typeface="Times New Roman" panose="02020603050405020304" pitchFamily="18" charset="0"/>
              </a:rPr>
              <a:t>2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2 e. </a:t>
            </a:r>
          </a:p>
          <a:p>
            <a:pPr marL="342900" indent="-342900" algn="just">
              <a:buFont typeface="Arial"/>
              <a:buAutoNum type="alphaUcPeriod"/>
            </a:pPr>
            <a:r>
              <a:rPr lang="en-US" sz="1600" dirty="0">
                <a:solidFill>
                  <a:schemeClr val="tx1"/>
                </a:solidFill>
                <a:latin typeface="Times New Roman" panose="02020603050405020304" pitchFamily="18" charset="0"/>
              </a:rPr>
              <a:t>2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lớp</a:t>
            </a:r>
            <a:r>
              <a:rPr lang="en-US" sz="1600" dirty="0">
                <a:solidFill>
                  <a:schemeClr val="tx1"/>
                </a:solidFill>
                <a:latin typeface="Times New Roman" panose="02020603050405020304" pitchFamily="18" charset="0"/>
              </a:rPr>
              <a:t> e </a:t>
            </a:r>
            <a:r>
              <a:rPr lang="en-US" sz="1600" dirty="0" err="1">
                <a:solidFill>
                  <a:schemeClr val="tx1"/>
                </a:solidFill>
                <a:latin typeface="Times New Roman" panose="02020603050405020304" pitchFamily="18" charset="0"/>
              </a:rPr>
              <a:t>ngoài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cùng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có</a:t>
            </a:r>
            <a:r>
              <a:rPr lang="en-US" sz="1600" dirty="0">
                <a:solidFill>
                  <a:schemeClr val="tx1"/>
                </a:solidFill>
                <a:latin typeface="Times New Roman" panose="02020603050405020304" pitchFamily="18" charset="0"/>
              </a:rPr>
              <a:t> 1 e. </a:t>
            </a:r>
          </a:p>
        </p:txBody>
      </p:sp>
      <p:sp>
        <p:nvSpPr>
          <p:cNvPr id="29" name="Rectangle 28"/>
          <p:cNvSpPr/>
          <p:nvPr/>
        </p:nvSpPr>
        <p:spPr>
          <a:xfrm>
            <a:off x="4741718" y="4037348"/>
            <a:ext cx="4121726" cy="584775"/>
          </a:xfrm>
          <a:prstGeom prst="rect">
            <a:avLst/>
          </a:prstGeom>
        </p:spPr>
        <p:txBody>
          <a:bodyPr wrap="square">
            <a:spAutoFit/>
          </a:bodyPr>
          <a:lstStyle/>
          <a:p>
            <a:pPr algn="just"/>
            <a:r>
              <a:rPr lang="en-US" sz="1600" b="1" dirty="0" err="1">
                <a:solidFill>
                  <a:srgbClr val="C00000"/>
                </a:solidFill>
                <a:latin typeface="Times New Roman" panose="02020603050405020304" pitchFamily="18" charset="0"/>
              </a:rPr>
              <a:t>Câu</a:t>
            </a:r>
            <a:r>
              <a:rPr lang="en-US" sz="1600" b="1" dirty="0">
                <a:solidFill>
                  <a:srgbClr val="C00000"/>
                </a:solidFill>
                <a:latin typeface="Times New Roman" panose="02020603050405020304" pitchFamily="18" charset="0"/>
              </a:rPr>
              <a:t> 9:</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O </a:t>
            </a:r>
            <a:r>
              <a:rPr lang="en-US" sz="1600" dirty="0" err="1">
                <a:solidFill>
                  <a:srgbClr val="C00000"/>
                </a:solidFill>
                <a:latin typeface="Times New Roman" panose="02020603050405020304" pitchFamily="18" charset="0"/>
              </a:rPr>
              <a:t>nằm</a:t>
            </a:r>
            <a:r>
              <a:rPr lang="en-US" sz="1600" dirty="0">
                <a:solidFill>
                  <a:srgbClr val="C00000"/>
                </a:solidFill>
                <a:latin typeface="Times New Roman" panose="02020603050405020304" pitchFamily="18" charset="0"/>
              </a:rPr>
              <a:t> ở </a:t>
            </a:r>
            <a:r>
              <a:rPr lang="en-US" sz="1600" dirty="0" err="1">
                <a:solidFill>
                  <a:srgbClr val="C00000"/>
                </a:solidFill>
                <a:latin typeface="Times New Roman" panose="02020603050405020304" pitchFamily="18" charset="0"/>
              </a:rPr>
              <a:t>nhóm</a:t>
            </a:r>
            <a:r>
              <a:rPr lang="en-US" sz="1600" dirty="0">
                <a:solidFill>
                  <a:srgbClr val="C00000"/>
                </a:solidFill>
                <a:latin typeface="Times New Roman" panose="02020603050405020304" pitchFamily="18" charset="0"/>
              </a:rPr>
              <a:t>:</a:t>
            </a:r>
          </a:p>
          <a:p>
            <a:pPr algn="just"/>
            <a:r>
              <a:rPr lang="en-US" sz="1600" dirty="0">
                <a:latin typeface="Times New Roman" panose="02020603050405020304" pitchFamily="18" charset="0"/>
              </a:rPr>
              <a:t>A. IA.   B. IIIA.       C. VIA.        D. VIIIA</a:t>
            </a:r>
            <a:r>
              <a:rPr lang="en-US" sz="1600" b="1" dirty="0">
                <a:latin typeface="Times New Roman" panose="02020603050405020304" pitchFamily="18" charset="0"/>
              </a:rPr>
              <a:t>.</a:t>
            </a:r>
            <a:endParaRPr lang="en-US" sz="1600" b="0" i="0" dirty="0">
              <a:effectLst/>
              <a:latin typeface="Times New Roman" panose="02020603050405020304" pitchFamily="18" charset="0"/>
            </a:endParaRPr>
          </a:p>
        </p:txBody>
      </p:sp>
      <p:sp>
        <p:nvSpPr>
          <p:cNvPr id="5" name="TextBox 4"/>
          <p:cNvSpPr txBox="1"/>
          <p:nvPr/>
        </p:nvSpPr>
        <p:spPr>
          <a:xfrm>
            <a:off x="110837" y="-1408"/>
            <a:ext cx="1607127" cy="276999"/>
          </a:xfrm>
          <a:prstGeom prst="rect">
            <a:avLst/>
          </a:prstGeom>
          <a:noFill/>
        </p:spPr>
        <p:txBody>
          <a:bodyPr wrap="square" rtlCol="0">
            <a:spAutoFit/>
          </a:bodyPr>
          <a:lstStyle/>
          <a:p>
            <a:r>
              <a:rPr lang="vi-VN" sz="1200" b="1" dirty="0"/>
              <a:t>AI NHANH HƠN?</a:t>
            </a:r>
          </a:p>
        </p:txBody>
      </p:sp>
      <p:sp>
        <p:nvSpPr>
          <p:cNvPr id="31" name="Rectangle 30"/>
          <p:cNvSpPr/>
          <p:nvPr/>
        </p:nvSpPr>
        <p:spPr>
          <a:xfrm>
            <a:off x="48492" y="4568723"/>
            <a:ext cx="4121726" cy="584775"/>
          </a:xfrm>
          <a:prstGeom prst="rect">
            <a:avLst/>
          </a:prstGeom>
        </p:spPr>
        <p:txBody>
          <a:bodyPr wrap="square">
            <a:spAutoFit/>
          </a:bodyPr>
          <a:lstStyle/>
          <a:p>
            <a:pPr algn="just"/>
            <a:r>
              <a:rPr lang="en-US" sz="1600" b="1" dirty="0" err="1">
                <a:solidFill>
                  <a:srgbClr val="C00000"/>
                </a:solidFill>
                <a:latin typeface="Times New Roman" panose="02020603050405020304" pitchFamily="18" charset="0"/>
              </a:rPr>
              <a:t>Câu</a:t>
            </a:r>
            <a:r>
              <a:rPr lang="en-US" sz="1600" b="1" dirty="0">
                <a:solidFill>
                  <a:srgbClr val="C00000"/>
                </a:solidFill>
                <a:latin typeface="Times New Roman" panose="02020603050405020304" pitchFamily="18" charset="0"/>
              </a:rPr>
              <a:t> 5:</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a:t>
            </a:r>
            <a:r>
              <a:rPr lang="en-US" sz="1600" dirty="0">
                <a:solidFill>
                  <a:schemeClr val="tx1"/>
                </a:solidFill>
                <a:latin typeface="Times New Roman" panose="02020603050405020304" pitchFamily="18" charset="0"/>
              </a:rPr>
              <a:t>Na </a:t>
            </a:r>
            <a:r>
              <a:rPr lang="en-US" sz="1600" dirty="0" err="1">
                <a:solidFill>
                  <a:schemeClr val="tx1"/>
                </a:solidFill>
                <a:latin typeface="Times New Roman" panose="02020603050405020304" pitchFamily="18" charset="0"/>
              </a:rPr>
              <a:t>và</a:t>
            </a:r>
            <a:r>
              <a:rPr lang="en-US" sz="1600" dirty="0">
                <a:solidFill>
                  <a:schemeClr val="tx1"/>
                </a:solidFill>
                <a:latin typeface="Times New Roman" panose="02020603050405020304" pitchFamily="18" charset="0"/>
              </a:rPr>
              <a:t> Cl</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nào</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là</a:t>
            </a:r>
            <a:r>
              <a:rPr lang="en-US" sz="1600" dirty="0">
                <a:solidFill>
                  <a:srgbClr val="C00000"/>
                </a:solidFill>
                <a:latin typeface="Times New Roman" panose="02020603050405020304" pitchFamily="18" charset="0"/>
              </a:rPr>
              <a:t> </a:t>
            </a:r>
            <a:r>
              <a:rPr lang="en-US" sz="1600" dirty="0" err="1">
                <a:solidFill>
                  <a:schemeClr val="tx1"/>
                </a:solidFill>
                <a:latin typeface="Times New Roman" panose="02020603050405020304" pitchFamily="18" charset="0"/>
              </a:rPr>
              <a:t>kim</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loại</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nào</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là</a:t>
            </a:r>
            <a:r>
              <a:rPr lang="en-US" sz="1600" dirty="0">
                <a:solidFill>
                  <a:srgbClr val="C00000"/>
                </a:solidFill>
                <a:latin typeface="Times New Roman" panose="02020603050405020304" pitchFamily="18" charset="0"/>
              </a:rPr>
              <a:t> </a:t>
            </a:r>
            <a:r>
              <a:rPr lang="en-US" sz="1600" dirty="0">
                <a:solidFill>
                  <a:schemeClr val="tx1"/>
                </a:solidFill>
                <a:latin typeface="Times New Roman" panose="02020603050405020304" pitchFamily="18" charset="0"/>
              </a:rPr>
              <a:t>phi </a:t>
            </a:r>
            <a:r>
              <a:rPr lang="en-US" sz="1600" dirty="0" err="1">
                <a:solidFill>
                  <a:schemeClr val="tx1"/>
                </a:solidFill>
                <a:latin typeface="Times New Roman" panose="02020603050405020304" pitchFamily="18" charset="0"/>
              </a:rPr>
              <a:t>kim</a:t>
            </a:r>
            <a:r>
              <a:rPr lang="en-US" sz="1600" dirty="0">
                <a:solidFill>
                  <a:srgbClr val="C00000"/>
                </a:solidFill>
                <a:latin typeface="Times New Roman" panose="02020603050405020304" pitchFamily="18" charset="0"/>
              </a:rPr>
              <a:t>?</a:t>
            </a:r>
            <a:endParaRPr lang="en-US" sz="1600" b="0" i="0" dirty="0">
              <a:effectLst/>
              <a:latin typeface="Times New Roman" panose="02020603050405020304" pitchFamily="18" charset="0"/>
            </a:endParaRPr>
          </a:p>
        </p:txBody>
      </p:sp>
      <p:sp>
        <p:nvSpPr>
          <p:cNvPr id="32" name="Rectangle 31"/>
          <p:cNvSpPr/>
          <p:nvPr/>
        </p:nvSpPr>
        <p:spPr>
          <a:xfrm>
            <a:off x="4720937" y="4547942"/>
            <a:ext cx="4121726" cy="584775"/>
          </a:xfrm>
          <a:prstGeom prst="rect">
            <a:avLst/>
          </a:prstGeom>
        </p:spPr>
        <p:txBody>
          <a:bodyPr wrap="square">
            <a:spAutoFit/>
          </a:bodyPr>
          <a:lstStyle/>
          <a:p>
            <a:pPr algn="just"/>
            <a:r>
              <a:rPr lang="en-US" sz="1600" b="1" dirty="0" err="1">
                <a:solidFill>
                  <a:srgbClr val="C00000"/>
                </a:solidFill>
                <a:latin typeface="Times New Roman" panose="02020603050405020304" pitchFamily="18" charset="0"/>
              </a:rPr>
              <a:t>Câu</a:t>
            </a:r>
            <a:r>
              <a:rPr lang="en-US" sz="1600" b="1" dirty="0">
                <a:solidFill>
                  <a:srgbClr val="C00000"/>
                </a:solidFill>
                <a:latin typeface="Times New Roman" panose="02020603050405020304" pitchFamily="18" charset="0"/>
              </a:rPr>
              <a:t> 10:</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a:t>
            </a:r>
            <a:r>
              <a:rPr lang="en-US" sz="1600" dirty="0">
                <a:solidFill>
                  <a:schemeClr val="tx1"/>
                </a:solidFill>
                <a:latin typeface="Times New Roman" panose="02020603050405020304" pitchFamily="18" charset="0"/>
              </a:rPr>
              <a:t>Mg </a:t>
            </a:r>
            <a:r>
              <a:rPr lang="en-US" sz="1600" dirty="0" err="1">
                <a:solidFill>
                  <a:schemeClr val="tx1"/>
                </a:solidFill>
                <a:latin typeface="Times New Roman" panose="02020603050405020304" pitchFamily="18" charset="0"/>
              </a:rPr>
              <a:t>và</a:t>
            </a:r>
            <a:r>
              <a:rPr lang="en-US" sz="1600" dirty="0">
                <a:solidFill>
                  <a:schemeClr val="tx1"/>
                </a:solidFill>
                <a:latin typeface="Times New Roman" panose="02020603050405020304" pitchFamily="18" charset="0"/>
              </a:rPr>
              <a:t> O</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nào</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là</a:t>
            </a:r>
            <a:r>
              <a:rPr lang="en-US" sz="1600" dirty="0">
                <a:solidFill>
                  <a:srgbClr val="C00000"/>
                </a:solidFill>
                <a:latin typeface="Times New Roman" panose="02020603050405020304" pitchFamily="18" charset="0"/>
              </a:rPr>
              <a:t> </a:t>
            </a:r>
            <a:r>
              <a:rPr lang="en-US" sz="1600" dirty="0" err="1">
                <a:solidFill>
                  <a:schemeClr val="tx1"/>
                </a:solidFill>
                <a:latin typeface="Times New Roman" panose="02020603050405020304" pitchFamily="18" charset="0"/>
              </a:rPr>
              <a:t>kim</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loại</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nguyên</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tố</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nào</a:t>
            </a:r>
            <a:r>
              <a:rPr lang="en-US" sz="1600" dirty="0">
                <a:solidFill>
                  <a:srgbClr val="C00000"/>
                </a:solidFill>
                <a:latin typeface="Times New Roman" panose="02020603050405020304" pitchFamily="18" charset="0"/>
              </a:rPr>
              <a:t> </a:t>
            </a:r>
            <a:r>
              <a:rPr lang="en-US" sz="1600" dirty="0" err="1">
                <a:solidFill>
                  <a:srgbClr val="C00000"/>
                </a:solidFill>
                <a:latin typeface="Times New Roman" panose="02020603050405020304" pitchFamily="18" charset="0"/>
              </a:rPr>
              <a:t>là</a:t>
            </a:r>
            <a:r>
              <a:rPr lang="en-US" sz="1600" dirty="0">
                <a:solidFill>
                  <a:srgbClr val="C00000"/>
                </a:solidFill>
                <a:latin typeface="Times New Roman" panose="02020603050405020304" pitchFamily="18" charset="0"/>
              </a:rPr>
              <a:t> </a:t>
            </a:r>
            <a:r>
              <a:rPr lang="en-US" sz="1600" dirty="0">
                <a:solidFill>
                  <a:schemeClr val="tx1"/>
                </a:solidFill>
                <a:latin typeface="Times New Roman" panose="02020603050405020304" pitchFamily="18" charset="0"/>
              </a:rPr>
              <a:t>phi </a:t>
            </a:r>
            <a:r>
              <a:rPr lang="en-US" sz="1600" dirty="0" err="1">
                <a:solidFill>
                  <a:schemeClr val="tx1"/>
                </a:solidFill>
                <a:latin typeface="Times New Roman" panose="02020603050405020304" pitchFamily="18" charset="0"/>
              </a:rPr>
              <a:t>kim</a:t>
            </a:r>
            <a:r>
              <a:rPr lang="en-US" sz="1600" dirty="0">
                <a:solidFill>
                  <a:srgbClr val="C00000"/>
                </a:solidFill>
                <a:latin typeface="Times New Roman" panose="02020603050405020304" pitchFamily="18" charset="0"/>
              </a:rPr>
              <a:t>?</a:t>
            </a:r>
            <a:endParaRPr lang="en-US" sz="1600" b="0" i="0" dirty="0">
              <a:effectLst/>
              <a:latin typeface="Times New Roman" panose="02020603050405020304" pitchFamily="18" charset="0"/>
            </a:endParaRPr>
          </a:p>
        </p:txBody>
      </p:sp>
      <p:sp>
        <p:nvSpPr>
          <p:cNvPr id="33" name="Oval 32"/>
          <p:cNvSpPr/>
          <p:nvPr/>
        </p:nvSpPr>
        <p:spPr>
          <a:xfrm>
            <a:off x="13854" y="4298618"/>
            <a:ext cx="422366" cy="3853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34" name="Oval 33"/>
          <p:cNvSpPr/>
          <p:nvPr/>
        </p:nvSpPr>
        <p:spPr>
          <a:xfrm>
            <a:off x="-20783" y="954818"/>
            <a:ext cx="422366" cy="3853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35" name="Oval 34"/>
          <p:cNvSpPr/>
          <p:nvPr/>
        </p:nvSpPr>
        <p:spPr>
          <a:xfrm>
            <a:off x="2690493" y="481821"/>
            <a:ext cx="422366" cy="3853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36" name="Oval 35"/>
          <p:cNvSpPr/>
          <p:nvPr/>
        </p:nvSpPr>
        <p:spPr>
          <a:xfrm>
            <a:off x="-20783" y="2498150"/>
            <a:ext cx="422366" cy="3853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37" name="Oval 36"/>
          <p:cNvSpPr/>
          <p:nvPr/>
        </p:nvSpPr>
        <p:spPr>
          <a:xfrm>
            <a:off x="4714008" y="730765"/>
            <a:ext cx="422366" cy="3853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38" name="Oval 37"/>
          <p:cNvSpPr/>
          <p:nvPr/>
        </p:nvSpPr>
        <p:spPr>
          <a:xfrm>
            <a:off x="4664766" y="1969414"/>
            <a:ext cx="422366" cy="3853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39" name="Oval 38"/>
          <p:cNvSpPr/>
          <p:nvPr/>
        </p:nvSpPr>
        <p:spPr>
          <a:xfrm>
            <a:off x="4714008" y="2947964"/>
            <a:ext cx="422366" cy="3853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0" name="Oval 39"/>
          <p:cNvSpPr/>
          <p:nvPr/>
        </p:nvSpPr>
        <p:spPr>
          <a:xfrm>
            <a:off x="6306530" y="4287812"/>
            <a:ext cx="422366" cy="3853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Tree>
    <p:extLst>
      <p:ext uri="{BB962C8B-B14F-4D97-AF65-F5344CB8AC3E}">
        <p14:creationId xmlns:p14="http://schemas.microsoft.com/office/powerpoint/2010/main" val="287629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92"/>
        <p:cNvGrpSpPr/>
        <p:nvPr/>
      </p:nvGrpSpPr>
      <p:grpSpPr>
        <a:xfrm>
          <a:off x="0" y="0"/>
          <a:ext cx="0" cy="0"/>
          <a:chOff x="0" y="0"/>
          <a:chExt cx="0" cy="0"/>
        </a:xfrm>
      </p:grpSpPr>
      <p:sp>
        <p:nvSpPr>
          <p:cNvPr id="14994" name="Google Shape;14994;p49"/>
          <p:cNvSpPr txBox="1">
            <a:spLocks noGrp="1"/>
          </p:cNvSpPr>
          <p:nvPr>
            <p:ph type="title"/>
          </p:nvPr>
        </p:nvSpPr>
        <p:spPr>
          <a:xfrm>
            <a:off x="2114687" y="1033701"/>
            <a:ext cx="4296547" cy="580749"/>
          </a:xfrm>
          <a:prstGeom prst="rect">
            <a:avLst/>
          </a:prstGeom>
        </p:spPr>
        <p:txBody>
          <a:bodyPr spcFirstLastPara="1" wrap="square" lIns="91425" tIns="45700" rIns="91425" bIns="91425" anchor="ctr" anchorCtr="0">
            <a:noAutofit/>
          </a:bodyPr>
          <a:lstStyle/>
          <a:p>
            <a:pPr lvl="0"/>
            <a:r>
              <a:rPr lang="en-US" b="1" dirty="0">
                <a:latin typeface="Times New Roman" panose="02020603050405020304" pitchFamily="18" charset="0"/>
                <a:cs typeface="Times New Roman" panose="02020603050405020304" pitchFamily="18" charset="0"/>
              </a:rPr>
              <a:t>II. LIÊN KẾT ION</a:t>
            </a:r>
            <a:endParaRPr dirty="0">
              <a:latin typeface="Times New Roman" panose="02020603050405020304" pitchFamily="18" charset="0"/>
              <a:cs typeface="Times New Roman" panose="02020603050405020304" pitchFamily="18" charset="0"/>
            </a:endParaRPr>
          </a:p>
        </p:txBody>
      </p:sp>
      <p:grpSp>
        <p:nvGrpSpPr>
          <p:cNvPr id="14996" name="Google Shape;14996;p49"/>
          <p:cNvGrpSpPr/>
          <p:nvPr/>
        </p:nvGrpSpPr>
        <p:grpSpPr>
          <a:xfrm rot="10800000">
            <a:off x="6540279" y="3414437"/>
            <a:ext cx="1623322" cy="1375771"/>
            <a:chOff x="343445" y="291733"/>
            <a:chExt cx="1348335" cy="1071087"/>
          </a:xfrm>
        </p:grpSpPr>
        <p:cxnSp>
          <p:nvCxnSpPr>
            <p:cNvPr id="14997" name="Google Shape;14997;p49"/>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998" name="Google Shape;14998;p49"/>
            <p:cNvCxnSpPr>
              <a:stCxn id="14999"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000" name="Google Shape;15000;p49"/>
            <p:cNvGrpSpPr/>
            <p:nvPr/>
          </p:nvGrpSpPr>
          <p:grpSpPr>
            <a:xfrm rot="5400000">
              <a:off x="752644" y="639830"/>
              <a:ext cx="530713" cy="530713"/>
              <a:chOff x="6804422" y="-316297"/>
              <a:chExt cx="252600" cy="252600"/>
            </a:xfrm>
          </p:grpSpPr>
          <p:sp>
            <p:nvSpPr>
              <p:cNvPr id="15001" name="Google Shape;15001;p49"/>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3" name="Google Shape;15003;p49"/>
            <p:cNvGrpSpPr/>
            <p:nvPr/>
          </p:nvGrpSpPr>
          <p:grpSpPr>
            <a:xfrm rot="5400000">
              <a:off x="343445" y="1149300"/>
              <a:ext cx="192600" cy="192600"/>
              <a:chOff x="7291941" y="112804"/>
              <a:chExt cx="192600" cy="192600"/>
            </a:xfrm>
          </p:grpSpPr>
          <p:sp>
            <p:nvSpPr>
              <p:cNvPr id="15004" name="Google Shape;15004;p49"/>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4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6" name="Google Shape;15006;p49"/>
            <p:cNvGrpSpPr/>
            <p:nvPr/>
          </p:nvGrpSpPr>
          <p:grpSpPr>
            <a:xfrm rot="5400000">
              <a:off x="406618" y="826471"/>
              <a:ext cx="259500" cy="259500"/>
              <a:chOff x="6969112" y="-17269"/>
              <a:chExt cx="259500" cy="259500"/>
            </a:xfrm>
          </p:grpSpPr>
          <p:sp>
            <p:nvSpPr>
              <p:cNvPr id="14999" name="Google Shape;14999;p49"/>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4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8" name="Google Shape;15008;p49"/>
            <p:cNvGrpSpPr/>
            <p:nvPr/>
          </p:nvGrpSpPr>
          <p:grpSpPr>
            <a:xfrm rot="5400000">
              <a:off x="1325788" y="996827"/>
              <a:ext cx="365992" cy="365992"/>
              <a:chOff x="6804422" y="-316297"/>
              <a:chExt cx="252600" cy="252600"/>
            </a:xfrm>
          </p:grpSpPr>
          <p:sp>
            <p:nvSpPr>
              <p:cNvPr id="15009" name="Google Shape;15009;p49"/>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1" name="Google Shape;15011;p49"/>
            <p:cNvCxnSpPr>
              <a:stCxn id="15001" idx="0"/>
              <a:endCxn id="15009"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012" name="Google Shape;15012;p49"/>
            <p:cNvGrpSpPr/>
            <p:nvPr/>
          </p:nvGrpSpPr>
          <p:grpSpPr>
            <a:xfrm rot="5400000">
              <a:off x="1055529" y="291733"/>
              <a:ext cx="274500" cy="274500"/>
              <a:chOff x="6804422" y="-316297"/>
              <a:chExt cx="252600" cy="252600"/>
            </a:xfrm>
          </p:grpSpPr>
          <p:sp>
            <p:nvSpPr>
              <p:cNvPr id="15013" name="Google Shape;15013;p49"/>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5" name="Google Shape;15015;p49"/>
            <p:cNvCxnSpPr>
              <a:stCxn id="15001" idx="2"/>
              <a:endCxn id="15013"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4586" name="Google Shape;14586;p39"/>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137150" rIns="365750" bIns="0" anchor="t" anchorCtr="0">
            <a:noAutofit/>
          </a:bodyPr>
          <a:lstStyle/>
          <a:p>
            <a:pPr marL="0" lvl="0" indent="0" algn="ctr" rtl="0">
              <a:spcBef>
                <a:spcPts val="0"/>
              </a:spcBef>
              <a:spcAft>
                <a:spcPts val="0"/>
              </a:spcAft>
              <a:buNone/>
            </a:pPr>
            <a:r>
              <a:rPr lang="en" b="1" dirty="0">
                <a:solidFill>
                  <a:schemeClr val="dk1"/>
                </a:solidFill>
                <a:latin typeface="Times New Roman" panose="02020603050405020304" pitchFamily="18" charset="0"/>
                <a:cs typeface="Times New Roman" panose="02020603050405020304" pitchFamily="18" charset="0"/>
              </a:rPr>
              <a:t>MỤC TIÊU TIẾT HỌC</a:t>
            </a:r>
            <a:endParaRPr b="1" dirty="0">
              <a:solidFill>
                <a:schemeClr val="dk1"/>
              </a:solidFill>
              <a:latin typeface="Times New Roman" panose="02020603050405020304" pitchFamily="18" charset="0"/>
              <a:cs typeface="Times New Roman" panose="02020603050405020304" pitchFamily="18" charset="0"/>
            </a:endParaRPr>
          </a:p>
        </p:txBody>
      </p:sp>
      <p:sp>
        <p:nvSpPr>
          <p:cNvPr id="14587" name="Google Shape;14587;p39"/>
          <p:cNvSpPr txBox="1">
            <a:spLocks noGrp="1"/>
          </p:cNvSpPr>
          <p:nvPr>
            <p:ph type="body" idx="1"/>
          </p:nvPr>
        </p:nvSpPr>
        <p:spPr>
          <a:xfrm>
            <a:off x="334175" y="949625"/>
            <a:ext cx="8475600" cy="39021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91425" rIns="365750" bIns="91425" anchor="ctr" anchorCtr="0">
            <a:noAutofit/>
          </a:bodyPr>
          <a:lstStyle/>
          <a:p>
            <a:pPr marL="0" indent="0">
              <a:buNone/>
            </a:pPr>
            <a:r>
              <a:rPr lang="vi-VN" sz="2000" dirty="0">
                <a:latin typeface="+mj-lt"/>
              </a:rPr>
              <a:t>- Nêu được được sự hình thành liên kết ion theo nguyên tắc </a:t>
            </a:r>
            <a:r>
              <a:rPr lang="vi-VN" sz="2000" dirty="0">
                <a:solidFill>
                  <a:srgbClr val="FF0000"/>
                </a:solidFill>
                <a:latin typeface="+mj-lt"/>
              </a:rPr>
              <a:t>cho</a:t>
            </a:r>
            <a:r>
              <a:rPr lang="vi-VN" sz="2000" dirty="0">
                <a:latin typeface="+mj-lt"/>
              </a:rPr>
              <a:t> và </a:t>
            </a:r>
            <a:r>
              <a:rPr lang="vi-VN" sz="2000" dirty="0">
                <a:solidFill>
                  <a:srgbClr val="FF0000"/>
                </a:solidFill>
                <a:latin typeface="+mj-lt"/>
              </a:rPr>
              <a:t>nhận</a:t>
            </a:r>
            <a:r>
              <a:rPr lang="vi-VN" sz="2000" dirty="0">
                <a:latin typeface="+mj-lt"/>
              </a:rPr>
              <a:t> </a:t>
            </a:r>
            <a:r>
              <a:rPr lang="vi-VN" sz="2000" dirty="0">
                <a:solidFill>
                  <a:srgbClr val="FF0000"/>
                </a:solidFill>
                <a:latin typeface="+mj-lt"/>
              </a:rPr>
              <a:t>electron</a:t>
            </a:r>
            <a:r>
              <a:rPr lang="vi-VN" sz="2000" dirty="0">
                <a:latin typeface="+mj-lt"/>
              </a:rPr>
              <a:t> để tạo ra ion có lớp vỏ electron giống nguyên tố khí hiếm (Áp dụng cho phân tử đơn giản như NaCl, MgO,…).</a:t>
            </a:r>
          </a:p>
          <a:p>
            <a:pPr marL="342900" lvl="0" indent="-342900">
              <a:buFontTx/>
              <a:buChar char="-"/>
            </a:pPr>
            <a:r>
              <a:rPr lang="vi-VN" sz="2000" dirty="0">
                <a:latin typeface="+mj-lt"/>
              </a:rPr>
              <a:t>Sử dụng được các hình ảnh sự tạo thành phân tử qua liên kết ion</a:t>
            </a:r>
          </a:p>
          <a:p>
            <a:pPr marL="342900" lvl="0" indent="-342900">
              <a:buFontTx/>
              <a:buChar char="-"/>
            </a:pPr>
            <a:r>
              <a:rPr lang="vi-VN" sz="2000" dirty="0">
                <a:latin typeface="+mj-lt"/>
              </a:rPr>
              <a:t>Xác định được </a:t>
            </a:r>
            <a:r>
              <a:rPr lang="en-US" sz="2000" dirty="0">
                <a:latin typeface="Times New Roman" panose="02020603050405020304" pitchFamily="18" charset="0"/>
                <a:cs typeface="Times New Roman" panose="02020603050405020304" pitchFamily="18" charset="0"/>
              </a:rPr>
              <a:t>s</a:t>
            </a:r>
            <a:r>
              <a:rPr lang="vi-VN" sz="2000" dirty="0">
                <a:latin typeface="Times New Roman" panose="02020603050405020304" pitchFamily="18" charset="0"/>
                <a:cs typeface="Times New Roman" panose="02020603050405020304" pitchFamily="18" charset="0"/>
              </a:rPr>
              <a:t>ự </a:t>
            </a:r>
            <a:r>
              <a:rPr lang="vi-VN" sz="2000" dirty="0">
                <a:latin typeface="+mj-lt"/>
              </a:rPr>
              <a:t>khác nhau về một số tính chất của hợp chất ion</a:t>
            </a:r>
            <a:endParaRPr lang="vi-VN" dirty="0">
              <a:latin typeface="+mj-lt"/>
            </a:endParaRPr>
          </a:p>
        </p:txBody>
      </p:sp>
      <p:grpSp>
        <p:nvGrpSpPr>
          <p:cNvPr id="14588" name="Google Shape;14588;p39"/>
          <p:cNvGrpSpPr/>
          <p:nvPr/>
        </p:nvGrpSpPr>
        <p:grpSpPr>
          <a:xfrm>
            <a:off x="104720" y="357140"/>
            <a:ext cx="470274" cy="548630"/>
            <a:chOff x="9873" y="1240062"/>
            <a:chExt cx="545434" cy="640998"/>
          </a:xfrm>
        </p:grpSpPr>
        <p:cxnSp>
          <p:nvCxnSpPr>
            <p:cNvPr id="14589" name="Google Shape;14589;p39"/>
            <p:cNvCxnSpPr>
              <a:stCxn id="14590" idx="6"/>
              <a:endCxn id="14591"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592" name="Google Shape;14592;p39"/>
            <p:cNvGrpSpPr/>
            <p:nvPr/>
          </p:nvGrpSpPr>
          <p:grpSpPr>
            <a:xfrm rot="10800000">
              <a:off x="9873" y="1628460"/>
              <a:ext cx="252600" cy="252600"/>
              <a:chOff x="6804422" y="-316297"/>
              <a:chExt cx="252600" cy="252600"/>
            </a:xfrm>
          </p:grpSpPr>
          <p:sp>
            <p:nvSpPr>
              <p:cNvPr id="14593"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5" name="Google Shape;14595;p39"/>
            <p:cNvGrpSpPr/>
            <p:nvPr/>
          </p:nvGrpSpPr>
          <p:grpSpPr>
            <a:xfrm rot="10800000">
              <a:off x="39879" y="1240062"/>
              <a:ext cx="192600" cy="192600"/>
              <a:chOff x="7291941" y="112804"/>
              <a:chExt cx="192600" cy="192600"/>
            </a:xfrm>
          </p:grpSpPr>
          <p:sp>
            <p:nvSpPr>
              <p:cNvPr id="14591"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7" name="Google Shape;14597;p39"/>
            <p:cNvGrpSpPr/>
            <p:nvPr/>
          </p:nvGrpSpPr>
          <p:grpSpPr>
            <a:xfrm rot="10800000">
              <a:off x="295808" y="1422120"/>
              <a:ext cx="259500" cy="259500"/>
              <a:chOff x="6969112" y="-17269"/>
              <a:chExt cx="259500" cy="259500"/>
            </a:xfrm>
          </p:grpSpPr>
          <p:sp>
            <p:nvSpPr>
              <p:cNvPr id="14590"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99" name="Google Shape;14599;p39"/>
            <p:cNvCxnSpPr>
              <a:stCxn id="14593" idx="3"/>
              <a:endCxn id="14590"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174451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348805"/>
            <a:ext cx="8250382" cy="1191425"/>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4800" b="1" dirty="0">
                <a:latin typeface="Times New Roman" panose="02020603050405020304" pitchFamily="18" charset="0"/>
                <a:cs typeface="Times New Roman" panose="02020603050405020304" pitchFamily="18" charset="0"/>
              </a:rPr>
              <a:t>HÌNH THÀNH KIẾN THỨC</a:t>
            </a:r>
            <a:r>
              <a:rPr lang="en" sz="4800" b="1" dirty="0">
                <a:solidFill>
                  <a:schemeClr val="accent5"/>
                </a:solidFill>
                <a:latin typeface="Times New Roman" panose="02020603050405020304" pitchFamily="18" charset="0"/>
                <a:cs typeface="Times New Roman" panose="02020603050405020304" pitchFamily="18" charset="0"/>
              </a:rPr>
              <a:t>!</a:t>
            </a:r>
            <a:endParaRPr sz="4800" b="1"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746072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57567" y="123973"/>
            <a:ext cx="8475600" cy="657900"/>
          </a:xfrm>
          <a:prstGeom prst="rect">
            <a:avLst/>
          </a:prstGeom>
        </p:spPr>
        <p:txBody>
          <a:bodyPr spcFirstLastPara="1" wrap="square" lIns="365750" tIns="0" rIns="365750" bIns="0" anchor="ctr" anchorCtr="0">
            <a:noAutofit/>
          </a:bodyPr>
          <a:lstStyle/>
          <a:p>
            <a:pPr lvl="0" algn="ctr"/>
            <a:r>
              <a:rPr lang="en" b="1" dirty="0">
                <a:latin typeface="Times New Roman" panose="02020603050405020304" pitchFamily="18" charset="0"/>
                <a:cs typeface="Times New Roman" panose="02020603050405020304" pitchFamily="18" charset="0"/>
              </a:rPr>
              <a:t>THẢO LUẬN </a:t>
            </a:r>
            <a:r>
              <a:rPr lang="en-US" b="1" dirty="0">
                <a:latin typeface="Times New Roman" panose="02020603050405020304" pitchFamily="18" charset="0"/>
                <a:cs typeface="Times New Roman" panose="02020603050405020304" pitchFamily="18" charset="0"/>
              </a:rPr>
              <a:t>PHIẾU HỌC TẬP</a:t>
            </a:r>
            <a:r>
              <a:rPr lang="en" b="1" dirty="0">
                <a:latin typeface="Times New Roman" panose="02020603050405020304" pitchFamily="18" charset="0"/>
                <a:cs typeface="Times New Roman" panose="02020603050405020304" pitchFamily="18" charset="0"/>
              </a:rPr>
              <a:t> SỐ </a:t>
            </a:r>
            <a:r>
              <a:rPr lang="vi-VN" b="1" dirty="0">
                <a:latin typeface="Times New Roman" panose="02020603050405020304" pitchFamily="18" charset="0"/>
                <a:cs typeface="Times New Roman" panose="02020603050405020304" pitchFamily="18" charset="0"/>
              </a:rPr>
              <a:t>3</a:t>
            </a:r>
            <a:endParaRPr b="1" dirty="0">
              <a:latin typeface="Times New Roman" panose="02020603050405020304" pitchFamily="18" charset="0"/>
              <a:cs typeface="Times New Roman" panose="02020603050405020304" pitchFamily="18" charset="0"/>
            </a:endParaRPr>
          </a:p>
        </p:txBody>
      </p:sp>
      <p:grpSp>
        <p:nvGrpSpPr>
          <p:cNvPr id="15130" name="Google Shape;15130;p50"/>
          <p:cNvGrpSpPr/>
          <p:nvPr/>
        </p:nvGrpSpPr>
        <p:grpSpPr>
          <a:xfrm>
            <a:off x="-4491" y="187318"/>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25" name="Picture 124"/>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681819" y="1960094"/>
            <a:ext cx="5039591" cy="1307150"/>
          </a:xfrm>
          <a:prstGeom prst="rect">
            <a:avLst/>
          </a:prstGeom>
          <a:noFill/>
          <a:ln>
            <a:noFill/>
          </a:ln>
        </p:spPr>
      </p:pic>
      <p:sp>
        <p:nvSpPr>
          <p:cNvPr id="3" name="Rectangle 2"/>
          <p:cNvSpPr/>
          <p:nvPr/>
        </p:nvSpPr>
        <p:spPr>
          <a:xfrm>
            <a:off x="3657599" y="1156277"/>
            <a:ext cx="5039591" cy="429413"/>
          </a:xfrm>
          <a:prstGeom prst="rect">
            <a:avLst/>
          </a:prstGeom>
        </p:spPr>
        <p:txBody>
          <a:bodyPr wrap="square">
            <a:spAutoFit/>
          </a:bodyPr>
          <a:lstStyle/>
          <a:p>
            <a:pPr>
              <a:lnSpc>
                <a:spcPct val="120000"/>
              </a:lnSpc>
              <a:tabLst>
                <a:tab pos="180340" algn="l"/>
                <a:tab pos="540385"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Quan sát hình 6.</a:t>
            </a:r>
            <a:r>
              <a:rPr lang="en-US" sz="2000" dirty="0">
                <a:latin typeface="Times New Roman" panose="02020603050405020304" pitchFamily="18" charset="0"/>
                <a:ea typeface="Calibri" panose="020F0502020204030204" pitchFamily="34" charset="0"/>
                <a:cs typeface="Times New Roman" panose="02020603050405020304" pitchFamily="18" charset="0"/>
              </a:rPr>
              <a:t>2</a:t>
            </a:r>
            <a:r>
              <a:rPr lang="vi-VN" sz="2000" dirty="0">
                <a:latin typeface="Times New Roman" panose="02020603050405020304" pitchFamily="18" charset="0"/>
                <a:ea typeface="Calibri" panose="020F0502020204030204" pitchFamily="34" charset="0"/>
                <a:cs typeface="Times New Roman" panose="02020603050405020304" pitchFamily="18" charset="0"/>
              </a:rPr>
              <a:t> trả lời các câu hỏi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7" name="Rectangle 126"/>
          <p:cNvSpPr/>
          <p:nvPr/>
        </p:nvSpPr>
        <p:spPr>
          <a:xfrm>
            <a:off x="3681820" y="3404193"/>
            <a:ext cx="5039591" cy="798745"/>
          </a:xfrm>
          <a:prstGeom prst="rect">
            <a:avLst/>
          </a:prstGeom>
        </p:spPr>
        <p:txBody>
          <a:bodyPr wrap="square">
            <a:spAutoFit/>
          </a:bodyPr>
          <a:lstStyle/>
          <a:p>
            <a:pPr>
              <a:lnSpc>
                <a:spcPct val="120000"/>
              </a:lnSpc>
              <a:tabLst>
                <a:tab pos="180340" algn="l"/>
                <a:tab pos="540385"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22277" y="961641"/>
            <a:ext cx="3335322" cy="1200329"/>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b="1" dirty="0">
                <a:latin typeface="Times New Roman" panose="02020603050405020304" pitchFamily="18" charset="0"/>
                <a:ea typeface="Calibri" panose="020F0502020204030204" pitchFamily="34" charset="0"/>
                <a:cs typeface="Times New Roman" panose="02020603050405020304" pitchFamily="18" charset="0"/>
              </a:rPr>
              <a:t> sodium chloride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NaCl</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5" name="Rectangle 134"/>
          <p:cNvSpPr/>
          <p:nvPr/>
        </p:nvSpPr>
        <p:spPr>
          <a:xfrm>
            <a:off x="353427" y="2211906"/>
            <a:ext cx="3213177" cy="1384995"/>
          </a:xfrm>
          <a:prstGeom prst="rect">
            <a:avLst/>
          </a:prstGeom>
        </p:spPr>
        <p:txBody>
          <a:bodyPr wrap="square">
            <a:spAutoFit/>
          </a:bodyPr>
          <a:lstStyle/>
          <a:p>
            <a:pPr>
              <a:lnSpc>
                <a:spcPct val="120000"/>
              </a:lnSpc>
              <a:tabLst>
                <a:tab pos="180340" algn="l"/>
                <a:tab pos="540385"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2/ Giải thích kí hiệu khi viết Na, Cl, Na+, Cl-? Để tạo Na+ nguyên tử Na nhường hay nhận electron? Để tạo Cl- nguyên tử Cl nhường hay nhận electron?</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6" name="Rectangle 135"/>
          <p:cNvSpPr/>
          <p:nvPr/>
        </p:nvSpPr>
        <p:spPr>
          <a:xfrm>
            <a:off x="300129" y="3773427"/>
            <a:ext cx="3156580" cy="830997"/>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Nêu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ion?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7"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45" y="164597"/>
            <a:ext cx="887953" cy="617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0"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876" y="2184882"/>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Giới thiệu đến quý phụ huynh và học sinh link đọc sách online của Hệ thống  thư viện công cộng. | Tiểu Học Đặng Thùy Trâ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80" y="2022709"/>
            <a:ext cx="271462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66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07056" y="152400"/>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sp>
        <p:nvSpPr>
          <p:cNvPr id="2" name="Rectangle 1"/>
          <p:cNvSpPr/>
          <p:nvPr/>
        </p:nvSpPr>
        <p:spPr>
          <a:xfrm>
            <a:off x="355547" y="2117450"/>
            <a:ext cx="8529837" cy="2554545"/>
          </a:xfrm>
          <a:prstGeom prst="rect">
            <a:avLst/>
          </a:prstGeom>
        </p:spPr>
        <p:txBody>
          <a:bodyPr wrap="square">
            <a:spAutoFit/>
          </a:bodyPr>
          <a:lstStyle/>
          <a:p>
            <a:r>
              <a:rPr lang="vi-VN" sz="2000" dirty="0">
                <a:latin typeface="Times New Roman" panose="02020603050405020304" pitchFamily="18" charset="0"/>
                <a:ea typeface="Calibri" panose="020F0502020204030204" pitchFamily="34" charset="0"/>
                <a:cs typeface="Times New Roman" panose="02020603050405020304" pitchFamily="18" charset="0"/>
              </a:rPr>
              <a:t>1/ Giải thích sự hình thành phân tử sodium chloride (NaCl): </a:t>
            </a:r>
          </a:p>
          <a:p>
            <a:pPr marL="342900" indent="-342900">
              <a:buFontTx/>
              <a:buChar char="-"/>
            </a:pP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natri </a:t>
            </a:r>
            <a:r>
              <a:rPr lang="vi-VN"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 nhường một electron ở lớp electron ngoài </a:t>
            </a:r>
            <a:r>
              <a:rPr lang="vi-VN" sz="2000" dirty="0">
                <a:latin typeface="Times New Roman" panose="02020603050405020304" pitchFamily="18" charset="0"/>
                <a:ea typeface="Calibri" panose="020F0502020204030204" pitchFamily="34" charset="0"/>
                <a:cs typeface="Times New Roman" panose="02020603050405020304" pitchFamily="18" charset="0"/>
              </a:rPr>
              <a:t>cùng cho nguyên tử chlorine (Cl) để tạo thành </a:t>
            </a:r>
            <a:r>
              <a:rPr lang="vi-VN"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ion dương Na+ </a:t>
            </a:r>
            <a:r>
              <a:rPr lang="vi-VN" sz="2000" dirty="0">
                <a:latin typeface="Times New Roman" panose="02020603050405020304" pitchFamily="18" charset="0"/>
                <a:ea typeface="Calibri" panose="020F0502020204030204" pitchFamily="34" charset="0"/>
                <a:cs typeface="Times New Roman" panose="02020603050405020304" pitchFamily="18" charset="0"/>
              </a:rPr>
              <a:t>có vỏ bền vững giống vỏ nguyên tử khí hiếm Ne.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Tx/>
              <a:buChar char="-"/>
            </a:pP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a:t>
            </a:r>
            <a:r>
              <a:rPr lang="vi-VN"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Cl nhận vào lớp electron ngoài cùng một electron </a:t>
            </a:r>
            <a:r>
              <a:rPr lang="vi-VN" sz="2000" dirty="0">
                <a:latin typeface="Times New Roman" panose="02020603050405020304" pitchFamily="18" charset="0"/>
                <a:ea typeface="Calibri" panose="020F0502020204030204" pitchFamily="34" charset="0"/>
                <a:cs typeface="Times New Roman" panose="02020603050405020304" pitchFamily="18" charset="0"/>
              </a:rPr>
              <a:t>của nguyên tử Na để tạo thành </a:t>
            </a:r>
            <a:r>
              <a:rPr lang="vi-VN"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ion âm Cl- </a:t>
            </a:r>
            <a:r>
              <a:rPr lang="vi-VN" sz="2000" dirty="0">
                <a:latin typeface="Times New Roman" panose="02020603050405020304" pitchFamily="18" charset="0"/>
                <a:ea typeface="Calibri" panose="020F0502020204030204" pitchFamily="34" charset="0"/>
                <a:cs typeface="Times New Roman" panose="02020603050405020304" pitchFamily="18" charset="0"/>
              </a:rPr>
              <a:t>có vỏ bền vững giống vỏ nguyên tử khí hiếm Ar. </a:t>
            </a:r>
          </a:p>
          <a:p>
            <a:pPr marL="342900" indent="-342900">
              <a:buFontTx/>
              <a:buChar char="-"/>
            </a:pPr>
            <a:r>
              <a:rPr lang="vi-VN" sz="2000" u="sng" dirty="0">
                <a:latin typeface="Times New Roman" panose="02020603050405020304" pitchFamily="18" charset="0"/>
                <a:ea typeface="Calibri" panose="020F0502020204030204" pitchFamily="34" charset="0"/>
                <a:cs typeface="Times New Roman" panose="02020603050405020304" pitchFamily="18" charset="0"/>
              </a:rPr>
              <a:t>Hai ion được tạo thành mang điện tích ngược dấu hút nhau để hình thành liên kết ion trong phân tử muối ăn.</a:t>
            </a:r>
          </a:p>
        </p:txBody>
      </p:sp>
      <p:pic>
        <p:nvPicPr>
          <p:cNvPr id="4" name="Picture 3"/>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1970782" y="810300"/>
            <a:ext cx="5039591" cy="1307150"/>
          </a:xfrm>
          <a:prstGeom prst="rect">
            <a:avLst/>
          </a:prstGeom>
          <a:noFill/>
          <a:ln>
            <a:noFill/>
          </a:ln>
        </p:spPr>
      </p:pic>
    </p:spTree>
    <p:extLst>
      <p:ext uri="{BB962C8B-B14F-4D97-AF65-F5344CB8AC3E}">
        <p14:creationId xmlns:p14="http://schemas.microsoft.com/office/powerpoint/2010/main" val="369070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sp>
        <p:nvSpPr>
          <p:cNvPr id="2" name="Rectangle 1"/>
          <p:cNvSpPr/>
          <p:nvPr/>
        </p:nvSpPr>
        <p:spPr>
          <a:xfrm>
            <a:off x="473311" y="2440067"/>
            <a:ext cx="8529837" cy="1938992"/>
          </a:xfrm>
          <a:prstGeom prst="rect">
            <a:avLst/>
          </a:prstGeom>
        </p:spPr>
        <p:txBody>
          <a:bodyPr wrap="square">
            <a:spAutoFit/>
          </a:bodyPr>
          <a:lstStyle/>
          <a:p>
            <a:r>
              <a:rPr lang="vi-VN" sz="2000" dirty="0">
                <a:latin typeface="Times New Roman" panose="02020603050405020304" pitchFamily="18" charset="0"/>
                <a:ea typeface="Calibri" panose="020F0502020204030204" pitchFamily="34" charset="0"/>
                <a:cs typeface="Times New Roman" panose="02020603050405020304" pitchFamily="18" charset="0"/>
              </a:rPr>
              <a:t>2/ Giải thích: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 Na là nguyên tử, Na+ là ion, dấu (+) gọi là điện tích dương viết phía trên bên phải.</a:t>
            </a:r>
          </a:p>
          <a:p>
            <a:r>
              <a:rPr lang="vi-VN" sz="2000" dirty="0">
                <a:latin typeface="Times New Roman" panose="02020603050405020304" pitchFamily="18" charset="0"/>
                <a:ea typeface="Calibri" panose="020F0502020204030204" pitchFamily="34" charset="0"/>
                <a:cs typeface="Times New Roman" panose="02020603050405020304" pitchFamily="18" charset="0"/>
              </a:rPr>
              <a:t>-  Cl là nguyên tử, Cl- là ion dấu (-) gọi là điện tích âm viết phía trên bên phải.</a:t>
            </a:r>
          </a:p>
          <a:p>
            <a:pPr marL="342900" indent="-342900">
              <a:buFontTx/>
              <a:buChar char="-"/>
            </a:pPr>
            <a:r>
              <a:rPr lang="vi-VN" sz="2000" dirty="0">
                <a:latin typeface="Times New Roman" panose="02020603050405020304" pitchFamily="18" charset="0"/>
                <a:ea typeface="Calibri" panose="020F0502020204030204" pitchFamily="34" charset="0"/>
                <a:cs typeface="Times New Roman" panose="02020603050405020304" pitchFamily="18" charset="0"/>
              </a:rPr>
              <a:t>Để tạo Na+ nguyên tử Na </a:t>
            </a:r>
            <a:r>
              <a:rPr lang="vi-VN"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nhường 1 e</a:t>
            </a:r>
            <a:r>
              <a:rPr lang="vi-VN"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buFontTx/>
              <a:buChar char="-"/>
            </a:pPr>
            <a:r>
              <a:rPr lang="vi-VN" sz="2000" dirty="0">
                <a:latin typeface="Times New Roman" panose="02020603050405020304" pitchFamily="18" charset="0"/>
                <a:ea typeface="Calibri" panose="020F0502020204030204" pitchFamily="34" charset="0"/>
                <a:cs typeface="Times New Roman" panose="02020603050405020304" pitchFamily="18" charset="0"/>
              </a:rPr>
              <a:t>Để tạo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Cl- nguyên tử Cl </a:t>
            </a:r>
            <a:r>
              <a:rPr lang="vi-VN"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 1</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e</a:t>
            </a:r>
            <a:r>
              <a:rPr lang="vi-VN"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1970782" y="810300"/>
            <a:ext cx="5039591" cy="1307150"/>
          </a:xfrm>
          <a:prstGeom prst="rect">
            <a:avLst/>
          </a:prstGeom>
          <a:noFill/>
          <a:ln>
            <a:noFill/>
          </a:ln>
        </p:spPr>
      </p:pic>
    </p:spTree>
    <p:extLst>
      <p:ext uri="{BB962C8B-B14F-4D97-AF65-F5344CB8AC3E}">
        <p14:creationId xmlns:p14="http://schemas.microsoft.com/office/powerpoint/2010/main" val="408605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sp>
        <p:nvSpPr>
          <p:cNvPr id="2" name="Rectangle 1"/>
          <p:cNvSpPr/>
          <p:nvPr/>
        </p:nvSpPr>
        <p:spPr>
          <a:xfrm>
            <a:off x="862948" y="3035813"/>
            <a:ext cx="7186544" cy="830997"/>
          </a:xfrm>
          <a:prstGeom prst="rect">
            <a:avLst/>
          </a:prstGeom>
        </p:spPr>
        <p:txBody>
          <a:bodyPr wrap="square">
            <a:spAutoFit/>
          </a:bodyPr>
          <a:lstStyle/>
          <a:p>
            <a:r>
              <a:rPr lang="vi-VN" sz="2400" dirty="0">
                <a:latin typeface="Times New Roman" panose="02020603050405020304" pitchFamily="18" charset="0"/>
                <a:ea typeface="Calibri" panose="020F0502020204030204" pitchFamily="34" charset="0"/>
                <a:cs typeface="Times New Roman" panose="02020603050405020304" pitchFamily="18" charset="0"/>
              </a:rPr>
              <a:t>3/ Liên kết ion là liên kết được hình thành bởi lực hút giữa các ion mang điện tích trái dấu. </a:t>
            </a:r>
          </a:p>
        </p:txBody>
      </p:sp>
      <p:pic>
        <p:nvPicPr>
          <p:cNvPr id="4" name="Picture 3"/>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1936424" y="1087391"/>
            <a:ext cx="5039591" cy="1307150"/>
          </a:xfrm>
          <a:prstGeom prst="rect">
            <a:avLst/>
          </a:prstGeom>
          <a:noFill/>
          <a:ln>
            <a:noFill/>
          </a:ln>
        </p:spPr>
      </p:pic>
    </p:spTree>
    <p:extLst>
      <p:ext uri="{BB962C8B-B14F-4D97-AF65-F5344CB8AC3E}">
        <p14:creationId xmlns:p14="http://schemas.microsoft.com/office/powerpoint/2010/main" val="2762463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4587" name="Google Shape;14587;p39"/>
          <p:cNvSpPr txBox="1">
            <a:spLocks noGrp="1"/>
          </p:cNvSpPr>
          <p:nvPr>
            <p:ph type="body" idx="1"/>
          </p:nvPr>
        </p:nvSpPr>
        <p:spPr>
          <a:xfrm>
            <a:off x="0" y="11967"/>
            <a:ext cx="9144000" cy="5131533"/>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91425" rIns="365750" bIns="91425" anchor="ctr" anchorCtr="0">
            <a:noAutofit/>
          </a:bodyPr>
          <a:lstStyle/>
          <a:p>
            <a:pPr marL="0" indent="0">
              <a:buNone/>
            </a:pPr>
            <a:endParaRPr lang="vi-VN" dirty="0">
              <a:latin typeface="+mj-lt"/>
            </a:endParaRPr>
          </a:p>
        </p:txBody>
      </p:sp>
      <p:sp>
        <p:nvSpPr>
          <p:cNvPr id="21" name="Rectangle 20"/>
          <p:cNvSpPr/>
          <p:nvPr/>
        </p:nvSpPr>
        <p:spPr>
          <a:xfrm>
            <a:off x="27436" y="430659"/>
            <a:ext cx="9116564" cy="4536627"/>
          </a:xfrm>
          <a:prstGeom prst="rect">
            <a:avLst/>
          </a:prstGeom>
        </p:spPr>
        <p:txBody>
          <a:bodyPr wrap="square">
            <a:spAutoFit/>
          </a:bodyPr>
          <a:lstStyle/>
          <a:p>
            <a:pPr algn="ctr">
              <a:lnSpc>
                <a:spcPct val="120000"/>
              </a:lnSpc>
            </a:pPr>
            <a:r>
              <a:rPr lang="vi-VN" sz="2400" b="1" dirty="0">
                <a:solidFill>
                  <a:schemeClr val="accent4">
                    <a:lumMod val="75000"/>
                  </a:schemeClr>
                </a:solidFill>
                <a:latin typeface="+mj-lt"/>
                <a:ea typeface="Calibri" panose="020F0502020204030204" pitchFamily="34" charset="0"/>
              </a:rPr>
              <a:t>Kết luận:</a:t>
            </a:r>
            <a:r>
              <a:rPr lang="vi-VN" sz="2400" dirty="0">
                <a:solidFill>
                  <a:schemeClr val="accent4">
                    <a:lumMod val="75000"/>
                  </a:schemeClr>
                </a:solidFill>
                <a:latin typeface="+mj-lt"/>
                <a:ea typeface="Calibri" panose="020F0502020204030204" pitchFamily="34" charset="0"/>
              </a:rPr>
              <a:t> </a:t>
            </a:r>
            <a:endParaRPr lang="en-US" sz="2400" dirty="0">
              <a:solidFill>
                <a:schemeClr val="accent4">
                  <a:lumMod val="75000"/>
                </a:schemeClr>
              </a:solidFill>
              <a:latin typeface="+mj-lt"/>
              <a:ea typeface="Calibri" panose="020F0502020204030204" pitchFamily="34" charset="0"/>
            </a:endParaRPr>
          </a:p>
          <a:p>
            <a:r>
              <a:rPr lang="vi-VN" sz="2000" dirty="0">
                <a:latin typeface="+mj-lt"/>
                <a:ea typeface="Calibri" panose="020F0502020204030204" pitchFamily="34" charset="0"/>
              </a:rPr>
              <a:t>+ Khi kim loại tác dụng với phi kim:</a:t>
            </a:r>
          </a:p>
          <a:p>
            <a:pPr marL="342900" indent="-342900">
              <a:buFontTx/>
              <a:buChar char="-"/>
            </a:pPr>
            <a:r>
              <a:rPr lang="vi-VN" sz="2000" dirty="0">
                <a:latin typeface="+mj-lt"/>
                <a:ea typeface="Calibri" panose="020F0502020204030204" pitchFamily="34" charset="0"/>
              </a:rPr>
              <a:t>Nguyên tử </a:t>
            </a:r>
            <a:r>
              <a:rPr lang="vi-VN" sz="2000" dirty="0">
                <a:solidFill>
                  <a:srgbClr val="FF0000"/>
                </a:solidFill>
                <a:latin typeface="+mj-lt"/>
                <a:ea typeface="Calibri" panose="020F0502020204030204" pitchFamily="34" charset="0"/>
              </a:rPr>
              <a:t>kim loại nhường </a:t>
            </a:r>
            <a:r>
              <a:rPr lang="vi-VN" sz="2000" dirty="0">
                <a:latin typeface="+mj-lt"/>
                <a:ea typeface="Calibri" panose="020F0502020204030204" pitchFamily="34" charset="0"/>
              </a:rPr>
              <a:t>electron =&gt; nguyên tử kim loại trở thành </a:t>
            </a:r>
            <a:r>
              <a:rPr lang="vi-VN" sz="2000" dirty="0">
                <a:solidFill>
                  <a:srgbClr val="FF0000"/>
                </a:solidFill>
                <a:latin typeface="+mj-lt"/>
                <a:ea typeface="Calibri" panose="020F0502020204030204" pitchFamily="34" charset="0"/>
              </a:rPr>
              <a:t>ion dương </a:t>
            </a:r>
          </a:p>
          <a:p>
            <a:pPr marL="342900" indent="-342900">
              <a:buFontTx/>
              <a:buChar char="-"/>
            </a:pPr>
            <a:r>
              <a:rPr lang="vi-VN" sz="2000" dirty="0">
                <a:latin typeface="+mj-lt"/>
                <a:ea typeface="Calibri" panose="020F0502020204030204" pitchFamily="34" charset="0"/>
              </a:rPr>
              <a:t>Nguyên tử </a:t>
            </a:r>
            <a:r>
              <a:rPr lang="vi-VN" sz="2000" dirty="0">
                <a:solidFill>
                  <a:srgbClr val="0070C0"/>
                </a:solidFill>
                <a:latin typeface="+mj-lt"/>
                <a:ea typeface="Calibri" panose="020F0502020204030204" pitchFamily="34" charset="0"/>
              </a:rPr>
              <a:t>phi kim nhận </a:t>
            </a:r>
            <a:r>
              <a:rPr lang="vi-VN" sz="2000" dirty="0">
                <a:latin typeface="+mj-lt"/>
                <a:ea typeface="Calibri" panose="020F0502020204030204" pitchFamily="34" charset="0"/>
              </a:rPr>
              <a:t>electron  =&gt;  nguyên tử phi kim trở thành </a:t>
            </a:r>
            <a:r>
              <a:rPr lang="vi-VN" sz="2000" dirty="0">
                <a:solidFill>
                  <a:srgbClr val="0070C0"/>
                </a:solidFill>
                <a:latin typeface="+mj-lt"/>
                <a:ea typeface="Calibri" panose="020F0502020204030204" pitchFamily="34" charset="0"/>
              </a:rPr>
              <a:t>ion âm. </a:t>
            </a:r>
          </a:p>
          <a:p>
            <a:pPr marL="342900" indent="-342900">
              <a:buFontTx/>
              <a:buChar char="-"/>
            </a:pPr>
            <a:r>
              <a:rPr lang="vi-VN" sz="2000" dirty="0">
                <a:latin typeface="+mj-lt"/>
                <a:ea typeface="Calibri" panose="020F0502020204030204" pitchFamily="34" charset="0"/>
              </a:rPr>
              <a:t>Các </a:t>
            </a:r>
            <a:r>
              <a:rPr lang="vi-VN" sz="2000" u="sng" dirty="0">
                <a:latin typeface="+mj-lt"/>
                <a:ea typeface="Calibri" panose="020F0502020204030204" pitchFamily="34" charset="0"/>
              </a:rPr>
              <a:t>ion dương và âm hút nhau </a:t>
            </a:r>
            <a:r>
              <a:rPr lang="vi-VN" sz="2000" dirty="0">
                <a:latin typeface="+mj-lt"/>
                <a:ea typeface="Calibri" panose="020F0502020204030204" pitchFamily="34" charset="0"/>
              </a:rPr>
              <a:t>tạo thành liên kết trong hợp chất ion. </a:t>
            </a:r>
          </a:p>
          <a:p>
            <a:pPr marL="342900" indent="-342900">
              <a:buFontTx/>
              <a:buChar char="-"/>
            </a:pPr>
            <a:r>
              <a:rPr lang="vi-VN" sz="2000" dirty="0">
                <a:latin typeface="+mj-lt"/>
                <a:ea typeface="Calibri" panose="020F0502020204030204" pitchFamily="34" charset="0"/>
              </a:rPr>
              <a:t>Vậy liên kết ion là liên kết được hình thành bởi lực hút giữa các ion mang điện tích trái dấu. </a:t>
            </a:r>
          </a:p>
          <a:p>
            <a:r>
              <a:rPr lang="vi-VN" sz="2000" dirty="0">
                <a:latin typeface="+mj-lt"/>
                <a:ea typeface="Calibri" panose="020F0502020204030204" pitchFamily="34" charset="0"/>
              </a:rPr>
              <a:t>+ Nguyên tử trung hòa về điện, khi nguyên tử nhường hay nhận electron, nó trở thành một phân tử mang điện gọi là ion. </a:t>
            </a:r>
          </a:p>
          <a:p>
            <a:r>
              <a:rPr lang="vi-VN" sz="2000" dirty="0">
                <a:latin typeface="+mj-lt"/>
                <a:ea typeface="Calibri" panose="020F0502020204030204" pitchFamily="34" charset="0"/>
              </a:rPr>
              <a:t>+ Điện tích của ion được viết ở phía trên bên phải của ký hiệu hóa học:</a:t>
            </a:r>
          </a:p>
          <a:p>
            <a:pPr marL="342900" indent="-342900">
              <a:buFontTx/>
              <a:buChar char="-"/>
            </a:pPr>
            <a:r>
              <a:rPr lang="vi-VN" sz="2000" dirty="0">
                <a:latin typeface="+mj-lt"/>
                <a:ea typeface="Calibri" panose="020F0502020204030204" pitchFamily="34" charset="0"/>
              </a:rPr>
              <a:t>Nguyên tử Na nhường 1 electron để tạo Na+ </a:t>
            </a:r>
          </a:p>
          <a:p>
            <a:pPr marL="342900" indent="-342900">
              <a:buFontTx/>
              <a:buChar char="-"/>
            </a:pPr>
            <a:r>
              <a:rPr lang="vi-VN" sz="2000" dirty="0">
                <a:latin typeface="+mj-lt"/>
                <a:ea typeface="Calibri" panose="020F0502020204030204" pitchFamily="34" charset="0"/>
              </a:rPr>
              <a:t>Nguyên tử Cl nhận 1 electron để tạo Cl-</a:t>
            </a:r>
          </a:p>
          <a:p>
            <a:r>
              <a:rPr lang="vi-VN" sz="2000" dirty="0">
                <a:latin typeface="+mj-lt"/>
                <a:ea typeface="Calibri" panose="020F0502020204030204" pitchFamily="34" charset="0"/>
              </a:rPr>
              <a:t>Có thể viết thành quá trình nhường và nhận electron như sau:</a:t>
            </a:r>
          </a:p>
          <a:p>
            <a:r>
              <a:rPr lang="vi-VN" sz="2000" dirty="0">
                <a:latin typeface="+mj-lt"/>
                <a:ea typeface="Calibri" panose="020F0502020204030204" pitchFamily="34" charset="0"/>
              </a:rPr>
              <a:t> </a:t>
            </a:r>
          </a:p>
        </p:txBody>
      </p:sp>
      <p:sp>
        <p:nvSpPr>
          <p:cNvPr id="22" name="Google Shape;14994;p49"/>
          <p:cNvSpPr txBox="1">
            <a:spLocks/>
          </p:cNvSpPr>
          <p:nvPr/>
        </p:nvSpPr>
        <p:spPr>
          <a:xfrm>
            <a:off x="167370" y="139415"/>
            <a:ext cx="2652030" cy="330376"/>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000" b="1" dirty="0">
                <a:latin typeface="Times New Roman" panose="02020603050405020304" pitchFamily="18" charset="0"/>
                <a:cs typeface="Times New Roman" panose="02020603050405020304" pitchFamily="18" charset="0"/>
              </a:rPr>
              <a:t>II. LIÊN KẾT ION</a:t>
            </a:r>
            <a:endParaRPr lang="en-US" sz="2000" dirty="0">
              <a:latin typeface="Times New Roman" panose="02020603050405020304" pitchFamily="18" charset="0"/>
              <a:cs typeface="Times New Roman" panose="02020603050405020304" pitchFamily="18" charset="0"/>
            </a:endParaRPr>
          </a:p>
        </p:txBody>
      </p:sp>
      <p:sp>
        <p:nvSpPr>
          <p:cNvPr id="23" name="Rectangle 2"/>
          <p:cNvSpPr>
            <a:spLocks noChangeArrowheads="1"/>
          </p:cNvSpPr>
          <p:nvPr/>
        </p:nvSpPr>
        <p:spPr bwMode="auto">
          <a:xfrm>
            <a:off x="27436" y="1196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186631146"/>
              </p:ext>
            </p:extLst>
          </p:nvPr>
        </p:nvGraphicFramePr>
        <p:xfrm>
          <a:off x="6589599" y="4178266"/>
          <a:ext cx="1689751" cy="844876"/>
        </p:xfrm>
        <a:graphic>
          <a:graphicData uri="http://schemas.openxmlformats.org/presentationml/2006/ole">
            <mc:AlternateContent xmlns:mc="http://schemas.openxmlformats.org/markup-compatibility/2006">
              <mc:Choice xmlns:v="urn:schemas-microsoft-com:vml" Requires="v">
                <p:oleObj name="Equation" r:id="rId3" imgW="939392" imgH="482391" progId="Equation.DSMT4">
                  <p:embed/>
                </p:oleObj>
              </mc:Choice>
              <mc:Fallback>
                <p:oleObj name="Equation" r:id="rId3" imgW="939392" imgH="482391"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599" y="4178266"/>
                        <a:ext cx="1689751" cy="844876"/>
                      </a:xfrm>
                      <a:prstGeom prst="rect">
                        <a:avLst/>
                      </a:prstGeom>
                      <a:noFill/>
                    </p:spPr>
                  </p:pic>
                </p:oleObj>
              </mc:Fallback>
            </mc:AlternateContent>
          </a:graphicData>
        </a:graphic>
      </p:graphicFrame>
      <p:pic>
        <p:nvPicPr>
          <p:cNvPr id="25" name="Picture 15" descr="viet3"/>
          <p:cNvPicPr>
            <a:picLocks noChangeAspect="1" noChangeArrowheads="1" noCrop="1"/>
          </p:cNvPicPr>
          <p:nvPr/>
        </p:nvPicPr>
        <p:blipFill>
          <a:blip r:embed="rId5"/>
          <a:srcRect/>
          <a:stretch>
            <a:fillRect/>
          </a:stretch>
        </p:blipFill>
        <p:spPr bwMode="auto">
          <a:xfrm>
            <a:off x="167370" y="500555"/>
            <a:ext cx="533400" cy="387927"/>
          </a:xfrm>
          <a:prstGeom prst="rect">
            <a:avLst/>
          </a:prstGeom>
          <a:noFill/>
          <a:ln w="9525">
            <a:noFill/>
            <a:miter lim="800000"/>
            <a:headEnd/>
            <a:tailEnd/>
          </a:ln>
        </p:spPr>
      </p:pic>
    </p:spTree>
    <p:extLst>
      <p:ext uri="{BB962C8B-B14F-4D97-AF65-F5344CB8AC3E}">
        <p14:creationId xmlns:p14="http://schemas.microsoft.com/office/powerpoint/2010/main" val="428315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ox(in)">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4586" name="Google Shape;14586;p39"/>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137150" rIns="365750" bIns="0" anchor="t" anchorCtr="0">
            <a:noAutofit/>
          </a:bodyPr>
          <a:lstStyle/>
          <a:p>
            <a:pPr marL="0" lvl="0" indent="0" algn="ctr" rtl="0">
              <a:spcBef>
                <a:spcPts val="0"/>
              </a:spcBef>
              <a:spcAft>
                <a:spcPts val="0"/>
              </a:spcAft>
              <a:buNone/>
            </a:pPr>
            <a:r>
              <a:rPr lang="en" b="1" dirty="0">
                <a:solidFill>
                  <a:schemeClr val="dk1"/>
                </a:solidFill>
                <a:latin typeface="Times New Roman" panose="02020603050405020304" pitchFamily="18" charset="0"/>
                <a:cs typeface="Times New Roman" panose="02020603050405020304" pitchFamily="18" charset="0"/>
              </a:rPr>
              <a:t>MỤC TIÊU</a:t>
            </a:r>
            <a:endParaRPr b="1" dirty="0">
              <a:solidFill>
                <a:schemeClr val="dk1"/>
              </a:solidFill>
              <a:latin typeface="Times New Roman" panose="02020603050405020304" pitchFamily="18" charset="0"/>
              <a:cs typeface="Times New Roman" panose="02020603050405020304" pitchFamily="18" charset="0"/>
            </a:endParaRPr>
          </a:p>
        </p:txBody>
      </p:sp>
      <p:sp>
        <p:nvSpPr>
          <p:cNvPr id="14587" name="Google Shape;14587;p39"/>
          <p:cNvSpPr txBox="1">
            <a:spLocks noGrp="1"/>
          </p:cNvSpPr>
          <p:nvPr>
            <p:ph type="body" idx="1"/>
          </p:nvPr>
        </p:nvSpPr>
        <p:spPr>
          <a:xfrm>
            <a:off x="334175" y="949625"/>
            <a:ext cx="8475600" cy="39021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91425" rIns="365750" bIns="91425" anchor="ctr" anchorCtr="0">
            <a:noAutofit/>
          </a:bodyPr>
          <a:lstStyle/>
          <a:p>
            <a:pPr marL="0" lvl="0" indent="0">
              <a:buNone/>
            </a:pPr>
            <a:r>
              <a:rPr lang="vi-VN" sz="2000" dirty="0">
                <a:latin typeface="+mj-lt"/>
              </a:rPr>
              <a:t>–</a:t>
            </a:r>
            <a:r>
              <a:rPr lang="en-US" sz="2000" dirty="0">
                <a:latin typeface="+mj-lt"/>
              </a:rPr>
              <a:t> </a:t>
            </a:r>
            <a:r>
              <a:rPr lang="vi-VN" sz="2000" dirty="0">
                <a:latin typeface="+mj-lt"/>
              </a:rPr>
              <a:t>Nêu được mô hình sắp xếp electron trong vỏ  nguyên tử của một số nguyên tố khí hiếm.</a:t>
            </a:r>
          </a:p>
          <a:p>
            <a:pPr marL="0" indent="0">
              <a:buNone/>
            </a:pPr>
            <a:r>
              <a:rPr lang="vi-VN" sz="2000" dirty="0">
                <a:latin typeface="+mj-lt"/>
              </a:rPr>
              <a:t>- Nêu được được sự hình thành liên kết ion theo nguyên tắc cho và nhận electron để tạo ra ion có lớp vỏ electron giống nguyên tố khí hiếm (Áp dụng cho phân tử đơn giản như NaCl, MgO,…).</a:t>
            </a:r>
          </a:p>
          <a:p>
            <a:pPr marL="0" lvl="0" indent="0">
              <a:buNone/>
            </a:pPr>
            <a:r>
              <a:rPr lang="vi-VN" sz="2000" dirty="0">
                <a:latin typeface="+mj-lt"/>
              </a:rPr>
              <a:t>– Nêu được sự hình thành liên kết cộng hoá trị theo nguyên tắc dùng chung electron để tạo ra lớp vỏ electron của nguyên tố khí hiếm (Áp dụng được cho các phân tử đơn giản như H</a:t>
            </a:r>
            <a:r>
              <a:rPr lang="vi-VN" sz="2000" baseline="-25000" dirty="0">
                <a:latin typeface="+mj-lt"/>
              </a:rPr>
              <a:t>2</a:t>
            </a:r>
            <a:r>
              <a:rPr lang="vi-VN" sz="2000" dirty="0">
                <a:latin typeface="+mj-lt"/>
              </a:rPr>
              <a:t>, Cl</a:t>
            </a:r>
            <a:r>
              <a:rPr lang="vi-VN" sz="2000" baseline="-25000" dirty="0">
                <a:latin typeface="+mj-lt"/>
              </a:rPr>
              <a:t>2</a:t>
            </a:r>
            <a:r>
              <a:rPr lang="vi-VN" sz="2000" dirty="0">
                <a:latin typeface="+mj-lt"/>
              </a:rPr>
              <a:t>, NH</a:t>
            </a:r>
            <a:r>
              <a:rPr lang="vi-VN" sz="2000" baseline="-25000" dirty="0">
                <a:latin typeface="+mj-lt"/>
              </a:rPr>
              <a:t>3</a:t>
            </a:r>
            <a:r>
              <a:rPr lang="vi-VN" sz="2000" dirty="0">
                <a:latin typeface="+mj-lt"/>
              </a:rPr>
              <a:t>, H</a:t>
            </a:r>
            <a:r>
              <a:rPr lang="vi-VN" sz="2000" baseline="-25000" dirty="0">
                <a:latin typeface="+mj-lt"/>
              </a:rPr>
              <a:t>2</a:t>
            </a:r>
            <a:r>
              <a:rPr lang="vi-VN" sz="2000" dirty="0">
                <a:latin typeface="+mj-lt"/>
              </a:rPr>
              <a:t>O, CO</a:t>
            </a:r>
            <a:r>
              <a:rPr lang="vi-VN" sz="2000" baseline="-25000" dirty="0">
                <a:latin typeface="+mj-lt"/>
              </a:rPr>
              <a:t>2</a:t>
            </a:r>
            <a:r>
              <a:rPr lang="vi-VN" sz="2000" dirty="0">
                <a:latin typeface="+mj-lt"/>
              </a:rPr>
              <a:t>, N</a:t>
            </a:r>
            <a:r>
              <a:rPr lang="vi-VN" sz="2000" baseline="-25000" dirty="0">
                <a:latin typeface="+mj-lt"/>
              </a:rPr>
              <a:t>2</a:t>
            </a:r>
            <a:r>
              <a:rPr lang="vi-VN" sz="2000" dirty="0">
                <a:latin typeface="+mj-lt"/>
              </a:rPr>
              <a:t>,….). </a:t>
            </a:r>
          </a:p>
          <a:p>
            <a:pPr marL="0" lvl="0" indent="0">
              <a:buNone/>
            </a:pPr>
            <a:r>
              <a:rPr lang="vi-VN" sz="2000" dirty="0">
                <a:latin typeface="+mj-lt"/>
              </a:rPr>
              <a:t>- Sử dụng được các hình ảnh sự tạo thành phân tử qua các loại liên kết ion, cộng hóa trị.</a:t>
            </a:r>
          </a:p>
          <a:p>
            <a:pPr marL="0" lvl="0" indent="0">
              <a:buNone/>
            </a:pPr>
            <a:r>
              <a:rPr lang="vi-VN" sz="2000" dirty="0">
                <a:latin typeface="+mj-lt"/>
              </a:rPr>
              <a:t>- Xác định được </a:t>
            </a:r>
            <a:r>
              <a:rPr lang="en-US" sz="2000" dirty="0">
                <a:latin typeface="Times New Roman" panose="02020603050405020304" pitchFamily="18" charset="0"/>
                <a:cs typeface="Times New Roman" panose="02020603050405020304" pitchFamily="18" charset="0"/>
              </a:rPr>
              <a:t>s</a:t>
            </a:r>
            <a:r>
              <a:rPr lang="vi-VN" sz="2000" dirty="0">
                <a:latin typeface="Times New Roman" panose="02020603050405020304" pitchFamily="18" charset="0"/>
                <a:cs typeface="Times New Roman" panose="02020603050405020304" pitchFamily="18" charset="0"/>
              </a:rPr>
              <a:t>ự </a:t>
            </a:r>
            <a:r>
              <a:rPr lang="vi-VN" sz="2000" dirty="0">
                <a:latin typeface="+mj-lt"/>
              </a:rPr>
              <a:t>khác nhau về một số tính chất của hợp chất ion và hợp chất cộng hóa trị.</a:t>
            </a:r>
            <a:endParaRPr lang="vi-VN" dirty="0">
              <a:latin typeface="+mj-lt"/>
            </a:endParaRPr>
          </a:p>
        </p:txBody>
      </p:sp>
      <p:grpSp>
        <p:nvGrpSpPr>
          <p:cNvPr id="14588" name="Google Shape;14588;p39"/>
          <p:cNvGrpSpPr/>
          <p:nvPr/>
        </p:nvGrpSpPr>
        <p:grpSpPr>
          <a:xfrm>
            <a:off x="104720" y="357140"/>
            <a:ext cx="470274" cy="548630"/>
            <a:chOff x="9873" y="1240062"/>
            <a:chExt cx="545434" cy="640998"/>
          </a:xfrm>
        </p:grpSpPr>
        <p:cxnSp>
          <p:nvCxnSpPr>
            <p:cNvPr id="14589" name="Google Shape;14589;p39"/>
            <p:cNvCxnSpPr>
              <a:stCxn id="14590" idx="6"/>
              <a:endCxn id="14591"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592" name="Google Shape;14592;p39"/>
            <p:cNvGrpSpPr/>
            <p:nvPr/>
          </p:nvGrpSpPr>
          <p:grpSpPr>
            <a:xfrm rot="10800000">
              <a:off x="9873" y="1628460"/>
              <a:ext cx="252600" cy="252600"/>
              <a:chOff x="6804422" y="-316297"/>
              <a:chExt cx="252600" cy="252600"/>
            </a:xfrm>
          </p:grpSpPr>
          <p:sp>
            <p:nvSpPr>
              <p:cNvPr id="14593"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5" name="Google Shape;14595;p39"/>
            <p:cNvGrpSpPr/>
            <p:nvPr/>
          </p:nvGrpSpPr>
          <p:grpSpPr>
            <a:xfrm rot="10800000">
              <a:off x="39879" y="1240062"/>
              <a:ext cx="192600" cy="192600"/>
              <a:chOff x="7291941" y="112804"/>
              <a:chExt cx="192600" cy="192600"/>
            </a:xfrm>
          </p:grpSpPr>
          <p:sp>
            <p:nvSpPr>
              <p:cNvPr id="14591"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7" name="Google Shape;14597;p39"/>
            <p:cNvGrpSpPr/>
            <p:nvPr/>
          </p:nvGrpSpPr>
          <p:grpSpPr>
            <a:xfrm rot="10800000">
              <a:off x="295808" y="1422120"/>
              <a:ext cx="259500" cy="259500"/>
              <a:chOff x="6969112" y="-17269"/>
              <a:chExt cx="259500" cy="259500"/>
            </a:xfrm>
          </p:grpSpPr>
          <p:sp>
            <p:nvSpPr>
              <p:cNvPr id="14590"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99" name="Google Shape;14599;p39"/>
            <p:cNvCxnSpPr>
              <a:stCxn id="14593" idx="3"/>
              <a:endCxn id="14590"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7" name="Text Placeholder 16"/>
          <p:cNvSpPr>
            <a:spLocks noGrp="1"/>
          </p:cNvSpPr>
          <p:nvPr>
            <p:ph type="body" idx="1"/>
          </p:nvPr>
        </p:nvSpPr>
        <p:spPr>
          <a:xfrm>
            <a:off x="334963" y="1785477"/>
            <a:ext cx="8474075" cy="1477297"/>
          </a:xfrm>
          <a:prstGeom prst="rect">
            <a:avLst/>
          </a:prstGeom>
        </p:spPr>
        <p:txBody>
          <a:bodyPr wrap="square">
            <a:spAutoFit/>
          </a:bodyPr>
          <a:lstStyle/>
          <a:p>
            <a:pPr marL="152400" indent="0">
              <a:buNone/>
            </a:pPr>
            <a:r>
              <a:rPr lang="vi-VN" sz="2800" dirty="0">
                <a:latin typeface="+mj-lt"/>
                <a:ea typeface="Calibri" panose="020F0502020204030204" pitchFamily="34" charset="0"/>
              </a:rPr>
              <a:t>+ Các hợp chất ion như muối ăn,... là chất rắn ở điều kiện thường, khó bay hơi, khó nóng chảy và khi tan trong nước tạo thành dung dịch dẫn được điện.</a:t>
            </a:r>
          </a:p>
        </p:txBody>
      </p:sp>
    </p:spTree>
    <p:extLst>
      <p:ext uri="{BB962C8B-B14F-4D97-AF65-F5344CB8AC3E}">
        <p14:creationId xmlns:p14="http://schemas.microsoft.com/office/powerpoint/2010/main" val="83293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sz="3200" b="1" dirty="0">
                <a:latin typeface="Times New Roman" panose="02020603050405020304" pitchFamily="18" charset="0"/>
                <a:cs typeface="Times New Roman" panose="02020603050405020304" pitchFamily="18" charset="0"/>
              </a:rPr>
              <a:t>QUAN SÁT VÀ TRẢ LỜI CÂU HỎI</a:t>
            </a:r>
            <a:endParaRPr sz="3200" b="1" dirty="0">
              <a:latin typeface="Times New Roman" panose="02020603050405020304" pitchFamily="18" charset="0"/>
              <a:cs typeface="Times New Roman" panose="02020603050405020304" pitchFamily="18" charset="0"/>
            </a:endParaRPr>
          </a:p>
        </p:txBody>
      </p:sp>
      <p:pic>
        <p:nvPicPr>
          <p:cNvPr id="2054" name="Picture 6" descr="Quan sát Hình 6.2 và so sánh số electron ở lớp ngoài cùng của nguyên tử Na,  Cl với ion Na+, Cl- | baivan.net"/>
          <p:cNvPicPr>
            <a:picLocks noChangeAspect="1" noChangeArrowheads="1"/>
          </p:cNvPicPr>
          <p:nvPr/>
        </p:nvPicPr>
        <p:blipFill rotWithShape="1">
          <a:blip r:embed="rId3">
            <a:extLst>
              <a:ext uri="{28A0092B-C50C-407E-A947-70E740481C1C}">
                <a14:useLocalDpi xmlns:a14="http://schemas.microsoft.com/office/drawing/2010/main" val="0"/>
              </a:ext>
            </a:extLst>
          </a:blip>
          <a:srcRect b="19254"/>
          <a:stretch/>
        </p:blipFill>
        <p:spPr bwMode="auto">
          <a:xfrm>
            <a:off x="409340" y="3066934"/>
            <a:ext cx="4895850" cy="10998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989" y="4066126"/>
            <a:ext cx="4895850" cy="798745"/>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6.3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latin typeface="Times New Roman" panose="02020603050405020304" pitchFamily="18" charset="0"/>
                <a:ea typeface="Calibri" panose="020F0502020204030204" pitchFamily="34" charset="0"/>
                <a:cs typeface="Times New Roman" panose="02020603050405020304" pitchFamily="18" charset="0"/>
              </a:rPr>
              <a:t> ion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MgO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ubtitle 1"/>
          <p:cNvSpPr>
            <a:spLocks noGrp="1"/>
          </p:cNvSpPr>
          <p:nvPr>
            <p:ph type="subTitle" idx="1"/>
          </p:nvPr>
        </p:nvSpPr>
        <p:spPr>
          <a:xfrm>
            <a:off x="5305190" y="2075600"/>
            <a:ext cx="3402392" cy="1280100"/>
          </a:xfrm>
        </p:spPr>
        <p:txBody>
          <a:bodyPr/>
          <a:lstStyle/>
          <a:p>
            <a:pPr marL="482600" indent="-342900" algn="l">
              <a:buAutoNum type="arabicPeriod"/>
            </a:pPr>
            <a:r>
              <a:rPr lang="vi-VN" sz="1800" dirty="0">
                <a:latin typeface="Times New Roman" panose="02020603050405020304" pitchFamily="18" charset="0"/>
                <a:cs typeface="Times New Roman" panose="02020603050405020304" pitchFamily="18" charset="0"/>
              </a:rPr>
              <a:t>Quan sát Hình 6.2 và so sánh số electron </a:t>
            </a:r>
            <a:r>
              <a:rPr lang="en-US" sz="1800" dirty="0">
                <a:latin typeface="Times New Roman" panose="02020603050405020304" pitchFamily="18" charset="0"/>
                <a:cs typeface="Times New Roman" panose="02020603050405020304" pitchFamily="18" charset="0"/>
              </a:rPr>
              <a:t>ở</a:t>
            </a:r>
            <a:r>
              <a:rPr lang="vi-VN" sz="1800" dirty="0">
                <a:latin typeface="Times New Roman" panose="02020603050405020304" pitchFamily="18" charset="0"/>
                <a:cs typeface="Times New Roman" panose="02020603050405020304" pitchFamily="18" charset="0"/>
              </a:rPr>
              <a:t> lớp ngoài cùng c</a:t>
            </a:r>
            <a:r>
              <a:rPr lang="en-US" sz="1800" dirty="0">
                <a:latin typeface="Times New Roman" panose="02020603050405020304" pitchFamily="18" charset="0"/>
                <a:cs typeface="Times New Roman" panose="02020603050405020304" pitchFamily="18" charset="0"/>
              </a:rPr>
              <a:t>ủ</a:t>
            </a:r>
            <a:r>
              <a:rPr lang="vi-VN" sz="1800" dirty="0">
                <a:latin typeface="Times New Roman" panose="02020603050405020304" pitchFamily="18" charset="0"/>
                <a:cs typeface="Times New Roman" panose="02020603050405020304" pitchFamily="18" charset="0"/>
              </a:rPr>
              <a:t>a nguyên tử Na, C1 với ion Na</a:t>
            </a:r>
            <a:r>
              <a:rPr lang="en-US" sz="1800" baseline="30000" dirty="0">
                <a:latin typeface="Times New Roman" panose="02020603050405020304" pitchFamily="18" charset="0"/>
                <a:cs typeface="Times New Roman" panose="02020603050405020304" pitchFamily="18" charset="0"/>
              </a:rPr>
              <a:t>+</a:t>
            </a:r>
            <a:r>
              <a:rPr lang="vi-VN" sz="1800" dirty="0">
                <a:latin typeface="Times New Roman" panose="02020603050405020304" pitchFamily="18" charset="0"/>
                <a:cs typeface="Times New Roman" panose="02020603050405020304" pitchFamily="18" charset="0"/>
              </a:rPr>
              <a:t>, Cl</a:t>
            </a:r>
            <a:r>
              <a:rPr lang="en-US" sz="1800" baseline="30000" dirty="0">
                <a:latin typeface="Times New Roman" panose="02020603050405020304" pitchFamily="18" charset="0"/>
                <a:cs typeface="Times New Roman" panose="02020603050405020304" pitchFamily="18" charset="0"/>
              </a:rPr>
              <a:t>-</a:t>
            </a:r>
            <a:r>
              <a:rPr lang="vi-VN"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139700" indent="0" algn="l"/>
            <a:endParaRPr lang="vi-VN" sz="1800" dirty="0">
              <a:latin typeface="Times New Roman" panose="02020603050405020304" pitchFamily="18" charset="0"/>
              <a:cs typeface="Times New Roman" panose="02020603050405020304" pitchFamily="18" charset="0"/>
            </a:endParaRPr>
          </a:p>
          <a:p>
            <a:pPr algn="l"/>
            <a:r>
              <a:rPr lang="vi-VN" sz="1800" dirty="0">
                <a:latin typeface="Times New Roman" panose="02020603050405020304" pitchFamily="18" charset="0"/>
                <a:cs typeface="Times New Roman" panose="02020603050405020304" pitchFamily="18" charset="0"/>
              </a:rPr>
              <a:t>2.	Cho sơ </a:t>
            </a:r>
            <a:r>
              <a:rPr lang="en-US" sz="1800" dirty="0" err="1">
                <a:latin typeface="Times New Roman" panose="02020603050405020304" pitchFamily="18" charset="0"/>
                <a:cs typeface="Times New Roman" panose="02020603050405020304" pitchFamily="18" charset="0"/>
              </a:rPr>
              <a:t>đồ</a:t>
            </a:r>
            <a:r>
              <a:rPr lang="vi-VN" sz="1800" dirty="0">
                <a:latin typeface="Times New Roman" panose="02020603050405020304" pitchFamily="18" charset="0"/>
                <a:cs typeface="Times New Roman" panose="02020603050405020304" pitchFamily="18" charset="0"/>
              </a:rPr>
              <a:t> mô tả sự hình thành liên kết ion trong phản từ magnesium oxide như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6.3 </a:t>
            </a:r>
            <a:r>
              <a:rPr lang="vi-VN"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Hãy cho biết nguyên </a:t>
            </a:r>
            <a:r>
              <a:rPr lang="en-US" sz="1800" dirty="0" err="1">
                <a:latin typeface="Times New Roman" panose="02020603050405020304" pitchFamily="18" charset="0"/>
                <a:cs typeface="Times New Roman" panose="02020603050405020304" pitchFamily="18" charset="0"/>
              </a:rPr>
              <a:t>tử</a:t>
            </a:r>
            <a:r>
              <a:rPr lang="vi-VN" sz="1800" dirty="0">
                <a:latin typeface="Times New Roman" panose="02020603050405020304" pitchFamily="18" charset="0"/>
                <a:cs typeface="Times New Roman" panose="02020603050405020304" pitchFamily="18" charset="0"/>
              </a:rPr>
              <a:t> Mg </a:t>
            </a:r>
            <a:r>
              <a:rPr lang="en-US" sz="1800" dirty="0">
                <a:latin typeface="Times New Roman" panose="02020603050405020304" pitchFamily="18" charset="0"/>
                <a:cs typeface="Times New Roman" panose="02020603050405020304" pitchFamily="18" charset="0"/>
              </a:rPr>
              <a:t>đ</a:t>
            </a:r>
            <a:r>
              <a:rPr lang="vi-VN" sz="1800" dirty="0">
                <a:latin typeface="Times New Roman" panose="02020603050405020304" pitchFamily="18" charset="0"/>
                <a:cs typeface="Times New Roman" panose="02020603050405020304" pitchFamily="18" charset="0"/>
              </a:rPr>
              <a:t>ã nhường hay nhận bao nhiêu electron.</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22" name="Rectangle 21"/>
          <p:cNvSpPr/>
          <p:nvPr/>
        </p:nvSpPr>
        <p:spPr>
          <a:xfrm>
            <a:off x="460375" y="2167966"/>
            <a:ext cx="5039591" cy="830997"/>
          </a:xfrm>
          <a:prstGeom prst="rect">
            <a:avLst/>
          </a:prstGeom>
        </p:spPr>
        <p:txBody>
          <a:bodyPr wrap="square">
            <a:spAutoFit/>
          </a:bodyPr>
          <a:lstStyle/>
          <a:p>
            <a:pP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TRẢ LỜI</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2" name="Picture 21"/>
          <p:cNvPicPr>
            <a:picLocks noChangeAspect="1"/>
          </p:cNvPicPr>
          <p:nvPr/>
        </p:nvPicPr>
        <p:blipFill>
          <a:blip r:embed="rId5"/>
          <a:stretch>
            <a:fillRect/>
          </a:stretch>
        </p:blipFill>
        <p:spPr>
          <a:xfrm>
            <a:off x="5724525" y="3148398"/>
            <a:ext cx="2952750" cy="1543050"/>
          </a:xfrm>
          <a:prstGeom prst="rect">
            <a:avLst/>
          </a:prstGeom>
        </p:spPr>
      </p:pic>
      <p:pic>
        <p:nvPicPr>
          <p:cNvPr id="23" name="Picture 12" descr="Đoạn văn tiếng Anh về lợi ích của việc đọc sách (7 mẫu) - Cẩm Nang Tiếng 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3148398"/>
            <a:ext cx="295275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0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2" name="Picture 4" descr="GCSE CHEMISTRY - The Reaction between Magnesium and Oxygen - Balanced  Chemical Equation - Ionic - Bonding - Oxide - GCSE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b="8108"/>
          <a:stretch/>
        </p:blipFill>
        <p:spPr bwMode="auto">
          <a:xfrm>
            <a:off x="3821232" y="2975651"/>
            <a:ext cx="1501486" cy="1449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04129" y="1235411"/>
            <a:ext cx="3678382" cy="1569660"/>
          </a:xfrm>
          <a:prstGeom prst="rect">
            <a:avLst/>
          </a:prstGeom>
        </p:spPr>
        <p:txBody>
          <a:bodyPr wrap="square">
            <a:spAutoFit/>
          </a:bodyPr>
          <a:lstStyle/>
          <a:p>
            <a:pPr marL="139700"/>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6.2: </a:t>
            </a:r>
            <a:r>
              <a:rPr lang="vi-VN" sz="2400" dirty="0">
                <a:latin typeface="Times New Roman" panose="02020603050405020304" pitchFamily="18" charset="0"/>
                <a:cs typeface="Times New Roman" panose="02020603050405020304" pitchFamily="18" charset="0"/>
              </a:rPr>
              <a:t>Số electron </a:t>
            </a:r>
            <a:r>
              <a:rPr lang="en-US" sz="2400" dirty="0">
                <a:latin typeface="Times New Roman" panose="02020603050405020304" pitchFamily="18" charset="0"/>
                <a:cs typeface="Times New Roman" panose="02020603050405020304" pitchFamily="18" charset="0"/>
              </a:rPr>
              <a:t>ở</a:t>
            </a:r>
            <a:r>
              <a:rPr lang="vi-VN" sz="2400" dirty="0">
                <a:latin typeface="Times New Roman" panose="02020603050405020304" pitchFamily="18" charset="0"/>
                <a:cs typeface="Times New Roman" panose="02020603050405020304" pitchFamily="18" charset="0"/>
              </a:rPr>
              <a:t> lớp ngoài cùng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nguyên tử 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1e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ion Na</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8e; </a:t>
            </a:r>
            <a:r>
              <a:rPr lang="vi-VN" sz="2400" dirty="0">
                <a:latin typeface="Times New Roman" panose="02020603050405020304" pitchFamily="18" charset="0"/>
                <a:cs typeface="Times New Roman" panose="02020603050405020304" pitchFamily="18" charset="0"/>
              </a:rPr>
              <a:t>C1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7e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Cl</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8e</a:t>
            </a:r>
          </a:p>
        </p:txBody>
      </p:sp>
      <p:pic>
        <p:nvPicPr>
          <p:cNvPr id="17" name="Picture 16"/>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18" name="Rectangle 17"/>
          <p:cNvSpPr/>
          <p:nvPr/>
        </p:nvSpPr>
        <p:spPr>
          <a:xfrm>
            <a:off x="460375" y="2167966"/>
            <a:ext cx="5039591" cy="429413"/>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99966" y="3284699"/>
            <a:ext cx="3382545" cy="830997"/>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6.3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nguyên </a:t>
            </a:r>
            <a:r>
              <a:rPr lang="en-US"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Mg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ã nhường </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electron.</a:t>
            </a:r>
          </a:p>
        </p:txBody>
      </p:sp>
      <p:pic>
        <p:nvPicPr>
          <p:cNvPr id="23" name="Picture 6" descr="Quan sát Hình 6.2 và so sánh số electron ở lớp ngoài cùng của nguyên tử Na,  Cl với ion Na+, Cl- | baivan.net"/>
          <p:cNvPicPr>
            <a:picLocks noChangeAspect="1" noChangeArrowheads="1"/>
          </p:cNvPicPr>
          <p:nvPr/>
        </p:nvPicPr>
        <p:blipFill rotWithShape="1">
          <a:blip r:embed="rId6">
            <a:extLst>
              <a:ext uri="{28A0092B-C50C-407E-A947-70E740481C1C}">
                <a14:useLocalDpi xmlns:a14="http://schemas.microsoft.com/office/drawing/2010/main" val="0"/>
              </a:ext>
            </a:extLst>
          </a:blip>
          <a:srcRect b="19254"/>
          <a:stretch/>
        </p:blipFill>
        <p:spPr bwMode="auto">
          <a:xfrm>
            <a:off x="383994" y="3475116"/>
            <a:ext cx="3234644" cy="72664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11858" y="4272710"/>
            <a:ext cx="2178916" cy="461665"/>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644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4587" name="Google Shape;14587;p39"/>
          <p:cNvSpPr txBox="1">
            <a:spLocks noGrp="1"/>
          </p:cNvSpPr>
          <p:nvPr>
            <p:ph type="body" idx="1"/>
          </p:nvPr>
        </p:nvSpPr>
        <p:spPr>
          <a:xfrm>
            <a:off x="0" y="11967"/>
            <a:ext cx="9144000" cy="5131533"/>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91425" rIns="365750" bIns="91425" anchor="ctr" anchorCtr="0">
            <a:noAutofit/>
          </a:bodyPr>
          <a:lstStyle/>
          <a:p>
            <a:pPr marL="0" indent="0">
              <a:buNone/>
            </a:pPr>
            <a:endParaRPr lang="vi-VN" dirty="0">
              <a:latin typeface="+mj-lt"/>
            </a:endParaRPr>
          </a:p>
        </p:txBody>
      </p:sp>
      <p:sp>
        <p:nvSpPr>
          <p:cNvPr id="21" name="Rectangle 20"/>
          <p:cNvSpPr/>
          <p:nvPr/>
        </p:nvSpPr>
        <p:spPr>
          <a:xfrm>
            <a:off x="27436" y="430659"/>
            <a:ext cx="9116564" cy="4536627"/>
          </a:xfrm>
          <a:prstGeom prst="rect">
            <a:avLst/>
          </a:prstGeom>
        </p:spPr>
        <p:txBody>
          <a:bodyPr wrap="square">
            <a:spAutoFit/>
          </a:bodyPr>
          <a:lstStyle/>
          <a:p>
            <a:pPr algn="ctr">
              <a:lnSpc>
                <a:spcPct val="120000"/>
              </a:lnSpc>
            </a:pPr>
            <a:r>
              <a:rPr lang="vi-VN" sz="2400" b="1" dirty="0">
                <a:solidFill>
                  <a:schemeClr val="accent4">
                    <a:lumMod val="75000"/>
                  </a:schemeClr>
                </a:solidFill>
                <a:latin typeface="+mj-lt"/>
                <a:ea typeface="Calibri" panose="020F0502020204030204" pitchFamily="34" charset="0"/>
              </a:rPr>
              <a:t>Kết luận:</a:t>
            </a:r>
            <a:r>
              <a:rPr lang="vi-VN" sz="2400" dirty="0">
                <a:solidFill>
                  <a:schemeClr val="accent4">
                    <a:lumMod val="75000"/>
                  </a:schemeClr>
                </a:solidFill>
                <a:latin typeface="+mj-lt"/>
                <a:ea typeface="Calibri" panose="020F0502020204030204" pitchFamily="34" charset="0"/>
              </a:rPr>
              <a:t> </a:t>
            </a:r>
            <a:endParaRPr lang="en-US" sz="2400" dirty="0">
              <a:solidFill>
                <a:schemeClr val="accent4">
                  <a:lumMod val="75000"/>
                </a:schemeClr>
              </a:solidFill>
              <a:latin typeface="+mj-lt"/>
              <a:ea typeface="Calibri" panose="020F0502020204030204" pitchFamily="34" charset="0"/>
            </a:endParaRPr>
          </a:p>
          <a:p>
            <a:r>
              <a:rPr lang="vi-VN" sz="2000" dirty="0">
                <a:latin typeface="+mj-lt"/>
                <a:ea typeface="Calibri" panose="020F0502020204030204" pitchFamily="34" charset="0"/>
              </a:rPr>
              <a:t>+ Khi kim loại tác dụng với phi kim:</a:t>
            </a:r>
          </a:p>
          <a:p>
            <a:pPr marL="342900" indent="-342900">
              <a:buFontTx/>
              <a:buChar char="-"/>
            </a:pPr>
            <a:r>
              <a:rPr lang="vi-VN" sz="2000" dirty="0">
                <a:latin typeface="+mj-lt"/>
                <a:ea typeface="Calibri" panose="020F0502020204030204" pitchFamily="34" charset="0"/>
              </a:rPr>
              <a:t>Nguyên tử </a:t>
            </a:r>
            <a:r>
              <a:rPr lang="vi-VN" sz="2000" dirty="0">
                <a:solidFill>
                  <a:srgbClr val="FF0000"/>
                </a:solidFill>
                <a:latin typeface="+mj-lt"/>
                <a:ea typeface="Calibri" panose="020F0502020204030204" pitchFamily="34" charset="0"/>
              </a:rPr>
              <a:t>kim loại nhường </a:t>
            </a:r>
            <a:r>
              <a:rPr lang="vi-VN" sz="2000" dirty="0">
                <a:latin typeface="+mj-lt"/>
                <a:ea typeface="Calibri" panose="020F0502020204030204" pitchFamily="34" charset="0"/>
              </a:rPr>
              <a:t>electron =&gt; nguyên tử kim loại trở thành </a:t>
            </a:r>
            <a:r>
              <a:rPr lang="vi-VN" sz="2000" dirty="0">
                <a:solidFill>
                  <a:srgbClr val="FF0000"/>
                </a:solidFill>
                <a:latin typeface="+mj-lt"/>
                <a:ea typeface="Calibri" panose="020F0502020204030204" pitchFamily="34" charset="0"/>
              </a:rPr>
              <a:t>ion dương </a:t>
            </a:r>
          </a:p>
          <a:p>
            <a:pPr marL="342900" indent="-342900">
              <a:buFontTx/>
              <a:buChar char="-"/>
            </a:pPr>
            <a:r>
              <a:rPr lang="vi-VN" sz="2000" dirty="0">
                <a:latin typeface="+mj-lt"/>
                <a:ea typeface="Calibri" panose="020F0502020204030204" pitchFamily="34" charset="0"/>
              </a:rPr>
              <a:t>Nguyên tử </a:t>
            </a:r>
            <a:r>
              <a:rPr lang="vi-VN" sz="2000" dirty="0">
                <a:solidFill>
                  <a:srgbClr val="0070C0"/>
                </a:solidFill>
                <a:latin typeface="+mj-lt"/>
                <a:ea typeface="Calibri" panose="020F0502020204030204" pitchFamily="34" charset="0"/>
              </a:rPr>
              <a:t>phi kim nhận </a:t>
            </a:r>
            <a:r>
              <a:rPr lang="vi-VN" sz="2000" dirty="0">
                <a:latin typeface="+mj-lt"/>
                <a:ea typeface="Calibri" panose="020F0502020204030204" pitchFamily="34" charset="0"/>
              </a:rPr>
              <a:t>electron  =&gt;  nguyên tử phi kim trở thành </a:t>
            </a:r>
            <a:r>
              <a:rPr lang="vi-VN" sz="2000" dirty="0">
                <a:solidFill>
                  <a:srgbClr val="0070C0"/>
                </a:solidFill>
                <a:latin typeface="+mj-lt"/>
                <a:ea typeface="Calibri" panose="020F0502020204030204" pitchFamily="34" charset="0"/>
              </a:rPr>
              <a:t>ion âm. </a:t>
            </a:r>
          </a:p>
          <a:p>
            <a:pPr marL="342900" indent="-342900">
              <a:buFontTx/>
              <a:buChar char="-"/>
            </a:pPr>
            <a:r>
              <a:rPr lang="vi-VN" sz="2000" dirty="0">
                <a:latin typeface="+mj-lt"/>
                <a:ea typeface="Calibri" panose="020F0502020204030204" pitchFamily="34" charset="0"/>
              </a:rPr>
              <a:t>Các </a:t>
            </a:r>
            <a:r>
              <a:rPr lang="vi-VN" sz="2000" u="sng" dirty="0">
                <a:latin typeface="+mj-lt"/>
                <a:ea typeface="Calibri" panose="020F0502020204030204" pitchFamily="34" charset="0"/>
              </a:rPr>
              <a:t>ion dương và âm hút nhau </a:t>
            </a:r>
            <a:r>
              <a:rPr lang="vi-VN" sz="2000" dirty="0">
                <a:latin typeface="+mj-lt"/>
                <a:ea typeface="Calibri" panose="020F0502020204030204" pitchFamily="34" charset="0"/>
              </a:rPr>
              <a:t>tạo thành liên kết trong hợp chất ion. </a:t>
            </a:r>
          </a:p>
          <a:p>
            <a:pPr marL="342900" indent="-342900">
              <a:buFontTx/>
              <a:buChar char="-"/>
            </a:pPr>
            <a:r>
              <a:rPr lang="vi-VN" sz="2000" dirty="0">
                <a:latin typeface="+mj-lt"/>
                <a:ea typeface="Calibri" panose="020F0502020204030204" pitchFamily="34" charset="0"/>
              </a:rPr>
              <a:t>Vậy liên kết ion là liên kết được hình thành bởi lực hút giữa các ion mang điện tích trái dấu. </a:t>
            </a:r>
          </a:p>
          <a:p>
            <a:r>
              <a:rPr lang="vi-VN" sz="2000" dirty="0">
                <a:latin typeface="+mj-lt"/>
                <a:ea typeface="Calibri" panose="020F0502020204030204" pitchFamily="34" charset="0"/>
              </a:rPr>
              <a:t>+ Nguyên tử trung hòa về điện, khi nguyên tử nhường hay nhận electron, nó trở thành một phân tử mang điện gọi là ion. </a:t>
            </a:r>
          </a:p>
          <a:p>
            <a:r>
              <a:rPr lang="vi-VN" sz="2000" dirty="0">
                <a:latin typeface="+mj-lt"/>
                <a:ea typeface="Calibri" panose="020F0502020204030204" pitchFamily="34" charset="0"/>
              </a:rPr>
              <a:t>+ Điện tích của ion được viết ở phía trên bên phải của ký hiệu hóa học:</a:t>
            </a:r>
          </a:p>
          <a:p>
            <a:pPr marL="342900" indent="-342900">
              <a:buFontTx/>
              <a:buChar char="-"/>
            </a:pPr>
            <a:r>
              <a:rPr lang="vi-VN" sz="2000" dirty="0">
                <a:latin typeface="+mj-lt"/>
                <a:ea typeface="Calibri" panose="020F0502020204030204" pitchFamily="34" charset="0"/>
              </a:rPr>
              <a:t>Nguyên tử Na nhường 1 electron để tạo Na+ </a:t>
            </a:r>
          </a:p>
          <a:p>
            <a:pPr marL="342900" indent="-342900">
              <a:buFontTx/>
              <a:buChar char="-"/>
            </a:pPr>
            <a:r>
              <a:rPr lang="vi-VN" sz="2000" dirty="0">
                <a:latin typeface="+mj-lt"/>
                <a:ea typeface="Calibri" panose="020F0502020204030204" pitchFamily="34" charset="0"/>
              </a:rPr>
              <a:t>Nguyên tử Cl nhận 1 electron để tạo Cl-</a:t>
            </a:r>
          </a:p>
          <a:p>
            <a:r>
              <a:rPr lang="vi-VN" sz="2000" dirty="0">
                <a:latin typeface="+mj-lt"/>
                <a:ea typeface="Calibri" panose="020F0502020204030204" pitchFamily="34" charset="0"/>
              </a:rPr>
              <a:t>Có thể viết thành quá trình nhường và nhận electron như sau:</a:t>
            </a:r>
          </a:p>
          <a:p>
            <a:r>
              <a:rPr lang="vi-VN" sz="2000" dirty="0">
                <a:latin typeface="+mj-lt"/>
                <a:ea typeface="Calibri" panose="020F0502020204030204" pitchFamily="34" charset="0"/>
              </a:rPr>
              <a:t> </a:t>
            </a:r>
          </a:p>
        </p:txBody>
      </p:sp>
      <p:sp>
        <p:nvSpPr>
          <p:cNvPr id="22" name="Google Shape;14994;p49"/>
          <p:cNvSpPr txBox="1">
            <a:spLocks/>
          </p:cNvSpPr>
          <p:nvPr/>
        </p:nvSpPr>
        <p:spPr>
          <a:xfrm>
            <a:off x="167370" y="139415"/>
            <a:ext cx="2652030" cy="330376"/>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000" b="1" dirty="0">
                <a:latin typeface="Times New Roman" panose="02020603050405020304" pitchFamily="18" charset="0"/>
                <a:cs typeface="Times New Roman" panose="02020603050405020304" pitchFamily="18" charset="0"/>
              </a:rPr>
              <a:t>II. LIÊN KẾT ION</a:t>
            </a:r>
            <a:endParaRPr lang="en-US" sz="2000" dirty="0">
              <a:latin typeface="Times New Roman" panose="02020603050405020304" pitchFamily="18" charset="0"/>
              <a:cs typeface="Times New Roman" panose="02020603050405020304" pitchFamily="18" charset="0"/>
            </a:endParaRPr>
          </a:p>
        </p:txBody>
      </p:sp>
      <p:sp>
        <p:nvSpPr>
          <p:cNvPr id="23" name="Rectangle 2"/>
          <p:cNvSpPr>
            <a:spLocks noChangeArrowheads="1"/>
          </p:cNvSpPr>
          <p:nvPr/>
        </p:nvSpPr>
        <p:spPr bwMode="auto">
          <a:xfrm>
            <a:off x="27436" y="1196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nvGraphicFramePr>
        <p:xfrm>
          <a:off x="6589599" y="4178266"/>
          <a:ext cx="1689751" cy="844876"/>
        </p:xfrm>
        <a:graphic>
          <a:graphicData uri="http://schemas.openxmlformats.org/presentationml/2006/ole">
            <mc:AlternateContent xmlns:mc="http://schemas.openxmlformats.org/markup-compatibility/2006">
              <mc:Choice xmlns:v="urn:schemas-microsoft-com:vml" Requires="v">
                <p:oleObj name="Equation" r:id="rId3" imgW="939392" imgH="482391" progId="Equation.DSMT4">
                  <p:embed/>
                </p:oleObj>
              </mc:Choice>
              <mc:Fallback>
                <p:oleObj name="Equation" r:id="rId3" imgW="939392" imgH="482391" progId="Equation.DSMT4">
                  <p:embed/>
                  <p:pic>
                    <p:nvPicPr>
                      <p:cNvPr id="24"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599" y="4178266"/>
                        <a:ext cx="1689751" cy="844876"/>
                      </a:xfrm>
                      <a:prstGeom prst="rect">
                        <a:avLst/>
                      </a:prstGeom>
                      <a:noFill/>
                    </p:spPr>
                  </p:pic>
                </p:oleObj>
              </mc:Fallback>
            </mc:AlternateContent>
          </a:graphicData>
        </a:graphic>
      </p:graphicFrame>
      <p:pic>
        <p:nvPicPr>
          <p:cNvPr id="25" name="Picture 15" descr="viet3"/>
          <p:cNvPicPr>
            <a:picLocks noChangeAspect="1" noChangeArrowheads="1" noCrop="1"/>
          </p:cNvPicPr>
          <p:nvPr/>
        </p:nvPicPr>
        <p:blipFill>
          <a:blip r:embed="rId5"/>
          <a:srcRect/>
          <a:stretch>
            <a:fillRect/>
          </a:stretch>
        </p:blipFill>
        <p:spPr bwMode="auto">
          <a:xfrm>
            <a:off x="167370" y="500555"/>
            <a:ext cx="533400" cy="387927"/>
          </a:xfrm>
          <a:prstGeom prst="rect">
            <a:avLst/>
          </a:prstGeom>
          <a:noFill/>
          <a:ln w="9525">
            <a:noFill/>
            <a:miter lim="800000"/>
            <a:headEnd/>
            <a:tailEnd/>
          </a:ln>
        </p:spPr>
      </p:pic>
    </p:spTree>
    <p:extLst>
      <p:ext uri="{BB962C8B-B14F-4D97-AF65-F5344CB8AC3E}">
        <p14:creationId xmlns:p14="http://schemas.microsoft.com/office/powerpoint/2010/main" val="53558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ox(in)">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15585" name="Google Shape;15585;p57"/>
          <p:cNvSpPr txBox="1">
            <a:spLocks noGrp="1"/>
          </p:cNvSpPr>
          <p:nvPr>
            <p:ph type="title" idx="2"/>
          </p:nvPr>
        </p:nvSpPr>
        <p:spPr>
          <a:xfrm>
            <a:off x="1737375" y="2001857"/>
            <a:ext cx="5669400" cy="914400"/>
          </a:xfrm>
          <a:prstGeom prst="rect">
            <a:avLst/>
          </a:prstGeom>
        </p:spPr>
        <p:txBody>
          <a:bodyPr spcFirstLastPara="1" wrap="square" lIns="91425" tIns="45700" rIns="91425" bIns="91425" anchor="ctr" anchorCtr="0">
            <a:noAutofit/>
          </a:bodyPr>
          <a:lstStyle/>
          <a:p>
            <a:pPr lvl="0"/>
            <a:r>
              <a:rPr lang="en-US" b="1" dirty="0">
                <a:latin typeface="Times New Roman" panose="02020603050405020304" pitchFamily="18" charset="0"/>
                <a:cs typeface="Times New Roman" panose="02020603050405020304" pitchFamily="18" charset="0"/>
              </a:rPr>
              <a:t>III. </a:t>
            </a:r>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p:grpSp>
        <p:nvGrpSpPr>
          <p:cNvPr id="15587" name="Google Shape;15587;p57"/>
          <p:cNvGrpSpPr/>
          <p:nvPr/>
        </p:nvGrpSpPr>
        <p:grpSpPr>
          <a:xfrm rot="10800000">
            <a:off x="1090620" y="1272008"/>
            <a:ext cx="1348335" cy="1071087"/>
            <a:chOff x="343445" y="291733"/>
            <a:chExt cx="1348335" cy="1071087"/>
          </a:xfrm>
        </p:grpSpPr>
        <p:cxnSp>
          <p:nvCxnSpPr>
            <p:cNvPr id="15588" name="Google Shape;15588;p57"/>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589" name="Google Shape;15589;p57"/>
            <p:cNvCxnSpPr>
              <a:stCxn id="15590"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591" name="Google Shape;15591;p57"/>
            <p:cNvGrpSpPr/>
            <p:nvPr/>
          </p:nvGrpSpPr>
          <p:grpSpPr>
            <a:xfrm rot="5400000">
              <a:off x="752644" y="639830"/>
              <a:ext cx="530713" cy="530713"/>
              <a:chOff x="6804422" y="-316297"/>
              <a:chExt cx="252600" cy="252600"/>
            </a:xfrm>
          </p:grpSpPr>
          <p:sp>
            <p:nvSpPr>
              <p:cNvPr id="15592" name="Google Shape;15592;p57"/>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4" name="Google Shape;15594;p57"/>
            <p:cNvGrpSpPr/>
            <p:nvPr/>
          </p:nvGrpSpPr>
          <p:grpSpPr>
            <a:xfrm rot="5400000">
              <a:off x="343445" y="1149300"/>
              <a:ext cx="192600" cy="192600"/>
              <a:chOff x="7291941" y="112804"/>
              <a:chExt cx="192600" cy="192600"/>
            </a:xfrm>
          </p:grpSpPr>
          <p:sp>
            <p:nvSpPr>
              <p:cNvPr id="15595" name="Google Shape;15595;p57"/>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7" name="Google Shape;15597;p57"/>
            <p:cNvGrpSpPr/>
            <p:nvPr/>
          </p:nvGrpSpPr>
          <p:grpSpPr>
            <a:xfrm rot="5400000">
              <a:off x="406618" y="826471"/>
              <a:ext cx="259500" cy="259500"/>
              <a:chOff x="6969112" y="-17269"/>
              <a:chExt cx="259500" cy="259500"/>
            </a:xfrm>
          </p:grpSpPr>
          <p:sp>
            <p:nvSpPr>
              <p:cNvPr id="15590" name="Google Shape;15590;p57"/>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8" name="Google Shape;1559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9" name="Google Shape;15599;p57"/>
            <p:cNvGrpSpPr/>
            <p:nvPr/>
          </p:nvGrpSpPr>
          <p:grpSpPr>
            <a:xfrm rot="5400000">
              <a:off x="1325788" y="996827"/>
              <a:ext cx="365992" cy="365992"/>
              <a:chOff x="6804422" y="-316297"/>
              <a:chExt cx="252600" cy="252600"/>
            </a:xfrm>
          </p:grpSpPr>
          <p:sp>
            <p:nvSpPr>
              <p:cNvPr id="15600" name="Google Shape;15600;p57"/>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1" name="Google Shape;15601;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2" name="Google Shape;15602;p57"/>
            <p:cNvCxnSpPr>
              <a:stCxn id="15592" idx="0"/>
              <a:endCxn id="15600"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603" name="Google Shape;15603;p57"/>
            <p:cNvGrpSpPr/>
            <p:nvPr/>
          </p:nvGrpSpPr>
          <p:grpSpPr>
            <a:xfrm rot="5400000">
              <a:off x="1055529" y="291733"/>
              <a:ext cx="274500" cy="274500"/>
              <a:chOff x="6804422" y="-316297"/>
              <a:chExt cx="252600" cy="252600"/>
            </a:xfrm>
          </p:grpSpPr>
          <p:sp>
            <p:nvSpPr>
              <p:cNvPr id="15604" name="Google Shape;15604;p57"/>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6" name="Google Shape;15606;p57"/>
            <p:cNvCxnSpPr>
              <a:stCxn id="15592" idx="2"/>
              <a:endCxn id="15604"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5607" name="Google Shape;15607;p57"/>
          <p:cNvGrpSpPr/>
          <p:nvPr/>
        </p:nvGrpSpPr>
        <p:grpSpPr>
          <a:xfrm rot="9562654" flipH="1">
            <a:off x="7149634" y="3128960"/>
            <a:ext cx="680104" cy="621686"/>
            <a:chOff x="6804422" y="-316297"/>
            <a:chExt cx="680119" cy="621701"/>
          </a:xfrm>
        </p:grpSpPr>
        <p:cxnSp>
          <p:nvCxnSpPr>
            <p:cNvPr id="15608" name="Google Shape;15608;p57"/>
            <p:cNvCxnSpPr>
              <a:stCxn id="15609" idx="5"/>
            </p:cNvCxnSpPr>
            <p:nvPr/>
          </p:nvCxnSpPr>
          <p:spPr>
            <a:xfrm rot="-1243013">
              <a:off x="7003479" y="-116461"/>
              <a:ext cx="50035" cy="216643"/>
            </a:xfrm>
            <a:prstGeom prst="straightConnector1">
              <a:avLst/>
            </a:prstGeom>
            <a:noFill/>
            <a:ln w="19050" cap="flat" cmpd="sng">
              <a:solidFill>
                <a:schemeClr val="dk1"/>
              </a:solidFill>
              <a:prstDash val="solid"/>
              <a:round/>
              <a:headEnd type="none" w="med" len="med"/>
              <a:tailEnd type="none" w="med" len="med"/>
            </a:ln>
          </p:spPr>
        </p:cxnSp>
        <p:cxnSp>
          <p:nvCxnSpPr>
            <p:cNvPr id="15610" name="Google Shape;15610;p57"/>
            <p:cNvCxnSpPr>
              <a:stCxn id="15611" idx="6"/>
            </p:cNvCxnSpPr>
            <p:nvPr/>
          </p:nvCxnSpPr>
          <p:spPr>
            <a:xfrm rot="-1236695">
              <a:off x="7199075" y="127722"/>
              <a:ext cx="144874" cy="110218"/>
            </a:xfrm>
            <a:prstGeom prst="straightConnector1">
              <a:avLst/>
            </a:prstGeom>
            <a:noFill/>
            <a:ln w="19050" cap="flat" cmpd="sng">
              <a:solidFill>
                <a:schemeClr val="dk1"/>
              </a:solidFill>
              <a:prstDash val="solid"/>
              <a:round/>
              <a:headEnd type="none" w="med" len="med"/>
              <a:tailEnd type="none" w="med" len="med"/>
            </a:ln>
          </p:spPr>
        </p:cxnSp>
        <p:grpSp>
          <p:nvGrpSpPr>
            <p:cNvPr id="15612" name="Google Shape;15612;p57"/>
            <p:cNvGrpSpPr/>
            <p:nvPr/>
          </p:nvGrpSpPr>
          <p:grpSpPr>
            <a:xfrm>
              <a:off x="6804422" y="-316297"/>
              <a:ext cx="252600" cy="252600"/>
              <a:chOff x="6804422" y="-316297"/>
              <a:chExt cx="252600" cy="252600"/>
            </a:xfrm>
          </p:grpSpPr>
          <p:sp>
            <p:nvSpPr>
              <p:cNvPr id="15609" name="Google Shape;15609;p57"/>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4" name="Google Shape;15614;p57"/>
            <p:cNvGrpSpPr/>
            <p:nvPr/>
          </p:nvGrpSpPr>
          <p:grpSpPr>
            <a:xfrm>
              <a:off x="7291941" y="112804"/>
              <a:ext cx="192600" cy="192600"/>
              <a:chOff x="7291941" y="112804"/>
              <a:chExt cx="192600" cy="192600"/>
            </a:xfrm>
          </p:grpSpPr>
          <p:sp>
            <p:nvSpPr>
              <p:cNvPr id="15615" name="Google Shape;15615;p57"/>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7" name="Google Shape;15617;p57"/>
            <p:cNvGrpSpPr/>
            <p:nvPr/>
          </p:nvGrpSpPr>
          <p:grpSpPr>
            <a:xfrm>
              <a:off x="6969112" y="-17269"/>
              <a:ext cx="259500" cy="259500"/>
              <a:chOff x="6969112" y="-17269"/>
              <a:chExt cx="259500" cy="259500"/>
            </a:xfrm>
          </p:grpSpPr>
          <p:sp>
            <p:nvSpPr>
              <p:cNvPr id="15611" name="Google Shape;15611;p57"/>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550592" y="2285331"/>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kết cộng hoá trị trong phân tử đơn chất.</a:t>
            </a:r>
            <a:endParaRPr sz="4800" b="1" dirty="0">
              <a:latin typeface="+mj-lt"/>
            </a:endParaRPr>
          </a:p>
        </p:txBody>
      </p:sp>
      <p:grpSp>
        <p:nvGrpSpPr>
          <p:cNvPr id="15184" name="Google Shape;15184;p52"/>
          <p:cNvGrpSpPr/>
          <p:nvPr/>
        </p:nvGrpSpPr>
        <p:grpSpPr>
          <a:xfrm rot="-5400000" flipH="1">
            <a:off x="4177644" y="1040631"/>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467120" y="2778087"/>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4">
            <a:alphaModFix/>
          </a:blip>
          <a:srcRect t="20635" r="1224" b="5108"/>
          <a:stretch/>
        </p:blipFill>
        <p:spPr>
          <a:xfrm>
            <a:off x="-617388" y="-185900"/>
            <a:ext cx="1485859" cy="1303102"/>
          </a:xfrm>
          <a:prstGeom prst="ellipse">
            <a:avLst/>
          </a:prstGeom>
          <a:ln>
            <a:noFill/>
          </a:ln>
          <a:effectLst>
            <a:softEdge rad="112500"/>
          </a:effectLst>
        </p:spPr>
      </p:pic>
      <p:sp>
        <p:nvSpPr>
          <p:cNvPr id="36" name="Google Shape;14994;p49"/>
          <p:cNvSpPr txBox="1">
            <a:spLocks/>
          </p:cNvSpPr>
          <p:nvPr/>
        </p:nvSpPr>
        <p:spPr>
          <a:xfrm>
            <a:off x="2203987" y="164511"/>
            <a:ext cx="5776231"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a:latin typeface="Times New Roman" panose="02020603050405020304" pitchFamily="18" charset="0"/>
                <a:cs typeface="Times New Roman" panose="02020603050405020304" pitchFamily="18" charset="0"/>
              </a:rPr>
              <a:t>LIÊN KẾT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dirty="0"/>
              <a:t>03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THẢO LUẬN PHIẾU HỌC TẬP SỐ 4</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4" name="Picture 23"/>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82739" y="1044903"/>
            <a:ext cx="4371351" cy="1781423"/>
          </a:xfrm>
          <a:prstGeom prst="rect">
            <a:avLst/>
          </a:prstGeom>
          <a:noFill/>
          <a:ln>
            <a:noFill/>
          </a:ln>
        </p:spPr>
      </p:pic>
      <p:sp>
        <p:nvSpPr>
          <p:cNvPr id="3" name="Rectangle 2"/>
          <p:cNvSpPr/>
          <p:nvPr/>
        </p:nvSpPr>
        <p:spPr>
          <a:xfrm>
            <a:off x="6868391" y="1617807"/>
            <a:ext cx="1735281" cy="108952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a:t>
            </a:r>
            <a:r>
              <a:rPr lang="vi-VN" sz="1800" dirty="0">
                <a:latin typeface="+mj-lt"/>
                <a:ea typeface="Calibri" panose="020F0502020204030204" pitchFamily="34" charset="0"/>
              </a:rPr>
              <a:t>Sự hình thành phân tử hydrogen</a:t>
            </a:r>
            <a:endParaRPr lang="en-US" sz="1800" dirty="0">
              <a:latin typeface="+mj-lt"/>
              <a:ea typeface="Calibri" panose="020F0502020204030204" pitchFamily="34" charset="0"/>
            </a:endParaRPr>
          </a:p>
        </p:txBody>
      </p:sp>
      <p:sp>
        <p:nvSpPr>
          <p:cNvPr id="26" name="Rectangle 25"/>
          <p:cNvSpPr/>
          <p:nvPr/>
        </p:nvSpPr>
        <p:spPr>
          <a:xfrm>
            <a:off x="463126" y="2746559"/>
            <a:ext cx="8441884" cy="2086725"/>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1903825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lvl="0" algn="ctr"/>
            <a:r>
              <a:rPr lang="en" b="1" dirty="0">
                <a:latin typeface="Times New Roman" panose="02020603050405020304" pitchFamily="18" charset="0"/>
                <a:cs typeface="Times New Roman" panose="02020603050405020304" pitchFamily="18" charset="0"/>
              </a:rPr>
              <a:t>THẢO LUẬN PHIẾU HỌC TẬP SỐ 4</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9" name="Picture 18"/>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1951330" y="1043938"/>
            <a:ext cx="4354462" cy="139131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6461655" y="1361450"/>
            <a:ext cx="2214754" cy="757130"/>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6.5. </a:t>
            </a:r>
            <a:r>
              <a:rPr lang="vi-VN" sz="1800" dirty="0">
                <a:latin typeface="+mj-lt"/>
                <a:ea typeface="Calibri" panose="020F0502020204030204" pitchFamily="34" charset="0"/>
              </a:rPr>
              <a:t>Sự hình thành phân tử oxygen</a:t>
            </a:r>
            <a:endParaRPr lang="en-US" sz="1800" dirty="0">
              <a:effectLst/>
              <a:latin typeface="+mj-lt"/>
              <a:ea typeface="Calibri" panose="020F0502020204030204" pitchFamily="34" charset="0"/>
            </a:endParaRPr>
          </a:p>
        </p:txBody>
      </p:sp>
      <p:sp>
        <p:nvSpPr>
          <p:cNvPr id="3" name="Rectangle 2"/>
          <p:cNvSpPr/>
          <p:nvPr/>
        </p:nvSpPr>
        <p:spPr>
          <a:xfrm>
            <a:off x="463125" y="2590906"/>
            <a:ext cx="8291929" cy="2086725"/>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 ?</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413938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03"/>
        <p:cNvGrpSpPr/>
        <p:nvPr/>
      </p:nvGrpSpPr>
      <p:grpSpPr>
        <a:xfrm>
          <a:off x="0" y="0"/>
          <a:ext cx="0" cy="0"/>
          <a:chOff x="0" y="0"/>
          <a:chExt cx="0" cy="0"/>
        </a:xfrm>
      </p:grpSpPr>
      <p:sp>
        <p:nvSpPr>
          <p:cNvPr id="14604" name="Google Shape;14604;p40"/>
          <p:cNvSpPr txBox="1">
            <a:spLocks noGrp="1"/>
          </p:cNvSpPr>
          <p:nvPr>
            <p:ph type="title" idx="2"/>
          </p:nvPr>
        </p:nvSpPr>
        <p:spPr>
          <a:xfrm>
            <a:off x="567600" y="1225575"/>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01</a:t>
            </a:r>
            <a:endParaRPr/>
          </a:p>
        </p:txBody>
      </p:sp>
      <p:sp>
        <p:nvSpPr>
          <p:cNvPr id="14605" name="Google Shape;14605;p40"/>
          <p:cNvSpPr txBox="1">
            <a:spLocks noGrp="1"/>
          </p:cNvSpPr>
          <p:nvPr>
            <p:ph type="title" idx="4"/>
          </p:nvPr>
        </p:nvSpPr>
        <p:spPr>
          <a:xfrm>
            <a:off x="4624391" y="25988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02</a:t>
            </a:r>
            <a:endParaRPr dirty="0"/>
          </a:p>
        </p:txBody>
      </p:sp>
      <p:sp>
        <p:nvSpPr>
          <p:cNvPr id="14606" name="Google Shape;14606;p40"/>
          <p:cNvSpPr txBox="1">
            <a:spLocks noGrp="1"/>
          </p:cNvSpPr>
          <p:nvPr>
            <p:ph type="title" idx="7"/>
          </p:nvPr>
        </p:nvSpPr>
        <p:spPr>
          <a:xfrm>
            <a:off x="720000" y="36437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03</a:t>
            </a:r>
            <a:endParaRPr dirty="0"/>
          </a:p>
        </p:txBody>
      </p:sp>
      <p:sp>
        <p:nvSpPr>
          <p:cNvPr id="14608" name="Google Shape;14608;p40"/>
          <p:cNvSpPr txBox="1">
            <a:spLocks noGrp="1"/>
          </p:cNvSpPr>
          <p:nvPr>
            <p:ph type="title"/>
          </p:nvPr>
        </p:nvSpPr>
        <p:spPr>
          <a:xfrm>
            <a:off x="720000" y="1742775"/>
            <a:ext cx="5909400" cy="527700"/>
          </a:xfrm>
          <a:prstGeom prst="rect">
            <a:avLst/>
          </a:prstGeom>
        </p:spPr>
        <p:txBody>
          <a:bodyPr spcFirstLastPara="1" wrap="square" lIns="91425" tIns="91425" rIns="91425" bIns="91425" anchor="ctr" anchorCtr="0">
            <a:noAutofit/>
          </a:bodyPr>
          <a:lstStyle/>
          <a:p>
            <a:pPr lvl="0"/>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trúc</a:t>
            </a:r>
            <a:r>
              <a:rPr lang="en-US" sz="2400" b="1" dirty="0">
                <a:latin typeface="Times New Roman" panose="02020603050405020304" pitchFamily="18" charset="0"/>
                <a:cs typeface="Times New Roman" panose="02020603050405020304" pitchFamily="18" charset="0"/>
              </a:rPr>
              <a:t> electron </a:t>
            </a:r>
            <a:r>
              <a:rPr lang="en-US" sz="2400" b="1" dirty="0" err="1">
                <a:latin typeface="Times New Roman" panose="02020603050405020304" pitchFamily="18" charset="0"/>
                <a:cs typeface="Times New Roman" panose="02020603050405020304" pitchFamily="18" charset="0"/>
              </a:rPr>
              <a:t>bền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hiếm</a:t>
            </a:r>
            <a:r>
              <a:rPr lang="en-US" sz="2400" b="1"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p:txBody>
      </p:sp>
      <p:sp>
        <p:nvSpPr>
          <p:cNvPr id="14610" name="Google Shape;14610;p40"/>
          <p:cNvSpPr txBox="1">
            <a:spLocks noGrp="1"/>
          </p:cNvSpPr>
          <p:nvPr>
            <p:ph type="title" idx="3"/>
          </p:nvPr>
        </p:nvSpPr>
        <p:spPr>
          <a:xfrm>
            <a:off x="4776791" y="3116091"/>
            <a:ext cx="3982745" cy="527700"/>
          </a:xfrm>
          <a:prstGeom prst="rect">
            <a:avLst/>
          </a:prstGeom>
        </p:spPr>
        <p:txBody>
          <a:bodyPr spcFirstLastPara="1" wrap="square" lIns="91425" tIns="91425" rIns="91425" bIns="91425" anchor="ctr" anchorCtr="0">
            <a:noAutofit/>
          </a:bodyPr>
          <a:lstStyle/>
          <a:p>
            <a:pPr lvl="0"/>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ion </a:t>
            </a:r>
            <a:endParaRPr sz="2400" b="1" dirty="0">
              <a:latin typeface="Times New Roman" panose="02020603050405020304" pitchFamily="18" charset="0"/>
              <a:cs typeface="Times New Roman" panose="02020603050405020304" pitchFamily="18" charset="0"/>
            </a:endParaRPr>
          </a:p>
        </p:txBody>
      </p:sp>
      <p:sp>
        <p:nvSpPr>
          <p:cNvPr id="14612" name="Google Shape;14612;p40"/>
          <p:cNvSpPr txBox="1">
            <a:spLocks noGrp="1"/>
          </p:cNvSpPr>
          <p:nvPr>
            <p:ph type="title" idx="6"/>
          </p:nvPr>
        </p:nvSpPr>
        <p:spPr>
          <a:xfrm>
            <a:off x="872400" y="4160766"/>
            <a:ext cx="3657600" cy="527700"/>
          </a:xfrm>
          <a:prstGeom prst="rect">
            <a:avLst/>
          </a:prstGeom>
        </p:spPr>
        <p:txBody>
          <a:bodyPr spcFirstLastPara="1" wrap="square" lIns="91425" tIns="91425" rIns="91425" bIns="91425" anchor="ctr" anchorCtr="0">
            <a:noAutofit/>
          </a:bodyPr>
          <a:lstStyle/>
          <a:p>
            <a:pPr lvl="0"/>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endParaRPr sz="2400" b="1" dirty="0">
              <a:latin typeface="Times New Roman" panose="02020603050405020304" pitchFamily="18" charset="0"/>
              <a:cs typeface="Times New Roman" panose="02020603050405020304" pitchFamily="18" charset="0"/>
            </a:endParaRPr>
          </a:p>
        </p:txBody>
      </p:sp>
      <p:sp>
        <p:nvSpPr>
          <p:cNvPr id="14616" name="Google Shape;14616;p40"/>
          <p:cNvSpPr txBox="1">
            <a:spLocks noGrp="1"/>
          </p:cNvSpPr>
          <p:nvPr>
            <p:ph type="title" idx="15"/>
          </p:nvPr>
        </p:nvSpPr>
        <p:spPr>
          <a:xfrm>
            <a:off x="2701200" y="183734"/>
            <a:ext cx="3645493" cy="886529"/>
          </a:xfrm>
          <a:prstGeom prst="rect">
            <a:avLst/>
          </a:prstGeom>
        </p:spPr>
        <p:txBody>
          <a:bodyPr spcFirstLastPara="1" wrap="square" lIns="365750" tIns="137150" rIns="365750" bIns="45700" anchor="t" anchorCtr="0">
            <a:noAutofit/>
          </a:bodyPr>
          <a:lstStyle/>
          <a:p>
            <a:pPr marL="0" lvl="0" indent="0" algn="ctr" rtl="0">
              <a:spcBef>
                <a:spcPts val="0"/>
              </a:spcBef>
              <a:spcAft>
                <a:spcPts val="0"/>
              </a:spcAft>
              <a:buNone/>
            </a:pPr>
            <a:r>
              <a:rPr lang="en" sz="4400" b="1" dirty="0">
                <a:latin typeface="Times New Roman" panose="02020603050405020304" pitchFamily="18" charset="0"/>
                <a:cs typeface="Times New Roman" panose="02020603050405020304" pitchFamily="18" charset="0"/>
              </a:rPr>
              <a:t>NỘI DUNG</a:t>
            </a:r>
            <a:endParaRPr sz="4400" b="1" dirty="0">
              <a:latin typeface="Times New Roman" panose="02020603050405020304" pitchFamily="18" charset="0"/>
              <a:cs typeface="Times New Roman" panose="02020603050405020304" pitchFamily="18" charset="0"/>
            </a:endParaRPr>
          </a:p>
        </p:txBody>
      </p:sp>
      <p:grpSp>
        <p:nvGrpSpPr>
          <p:cNvPr id="14617" name="Google Shape;14617;p40"/>
          <p:cNvGrpSpPr/>
          <p:nvPr/>
        </p:nvGrpSpPr>
        <p:grpSpPr>
          <a:xfrm>
            <a:off x="104720" y="357140"/>
            <a:ext cx="470274" cy="548630"/>
            <a:chOff x="9873" y="1240062"/>
            <a:chExt cx="545434" cy="640998"/>
          </a:xfrm>
        </p:grpSpPr>
        <p:cxnSp>
          <p:nvCxnSpPr>
            <p:cNvPr id="14618" name="Google Shape;14618;p40"/>
            <p:cNvCxnSpPr>
              <a:stCxn id="14619" idx="6"/>
              <a:endCxn id="1462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21" name="Google Shape;14621;p40"/>
            <p:cNvGrpSpPr/>
            <p:nvPr/>
          </p:nvGrpSpPr>
          <p:grpSpPr>
            <a:xfrm rot="10800000">
              <a:off x="9873" y="1628460"/>
              <a:ext cx="252600" cy="252600"/>
              <a:chOff x="6804422" y="-316297"/>
              <a:chExt cx="252600" cy="252600"/>
            </a:xfrm>
          </p:grpSpPr>
          <p:sp>
            <p:nvSpPr>
              <p:cNvPr id="14622" name="Google Shape;14622;p4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4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4" name="Google Shape;14624;p40"/>
            <p:cNvGrpSpPr/>
            <p:nvPr/>
          </p:nvGrpSpPr>
          <p:grpSpPr>
            <a:xfrm rot="10800000">
              <a:off x="39879" y="1240062"/>
              <a:ext cx="192600" cy="192600"/>
              <a:chOff x="7291941" y="112804"/>
              <a:chExt cx="192600" cy="192600"/>
            </a:xfrm>
          </p:grpSpPr>
          <p:sp>
            <p:nvSpPr>
              <p:cNvPr id="14620" name="Google Shape;14620;p4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4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6" name="Google Shape;14626;p40"/>
            <p:cNvGrpSpPr/>
            <p:nvPr/>
          </p:nvGrpSpPr>
          <p:grpSpPr>
            <a:xfrm rot="10800000">
              <a:off x="295808" y="1422120"/>
              <a:ext cx="259500" cy="259500"/>
              <a:chOff x="6969112" y="-17269"/>
              <a:chExt cx="259500" cy="259500"/>
            </a:xfrm>
          </p:grpSpPr>
          <p:sp>
            <p:nvSpPr>
              <p:cNvPr id="14619" name="Google Shape;14619;p4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4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28" name="Google Shape;14628;p40"/>
            <p:cNvCxnSpPr>
              <a:stCxn id="14622" idx="3"/>
              <a:endCxn id="1461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302166"/>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67531"/>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err="1">
                <a:latin typeface="Times New Roman" panose="02020603050405020304" pitchFamily="18" charset="0"/>
                <a:cs typeface="Times New Roman" panose="02020603050405020304" pitchFamily="18" charset="0"/>
              </a:rPr>
              <a:t>THUYẾT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endParaRPr lang="en-US" b="1"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6191" y="1476338"/>
            <a:ext cx="8021782" cy="3158007"/>
          </a:xfrm>
          <a:prstGeom prst="rect">
            <a:avLst/>
          </a:prstGeom>
          <a:noFill/>
          <a:ln>
            <a:noFill/>
          </a:ln>
        </p:spPr>
      </p:pic>
    </p:spTree>
    <p:extLst>
      <p:ext uri="{BB962C8B-B14F-4D97-AF65-F5344CB8AC3E}">
        <p14:creationId xmlns:p14="http://schemas.microsoft.com/office/powerpoint/2010/main" val="4282834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err="1">
                <a:latin typeface="Times New Roman" panose="02020603050405020304" pitchFamily="18" charset="0"/>
                <a:cs typeface="Times New Roman" panose="02020603050405020304" pitchFamily="18" charset="0"/>
              </a:rPr>
              <a:t>THUYẾT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endParaRPr lang="en-US" b="1" dirty="0">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492462" y="2145373"/>
            <a:ext cx="8159025" cy="2509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115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357139"/>
            <a:ext cx="8475600" cy="592535"/>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35989" y="2626352"/>
            <a:ext cx="8319901" cy="2308324"/>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a:t>
            </a:r>
            <a:r>
              <a:rPr lang="en-US" sz="1800" b="1" dirty="0">
                <a:latin typeface="+mj-lt"/>
                <a:ea typeface="Calibri" panose="020F0502020204030204" pitchFamily="34" charset="0"/>
              </a:rPr>
              <a:t>4 ta </a:t>
            </a:r>
            <a:r>
              <a:rPr lang="en-US" sz="1800" b="1" dirty="0" err="1">
                <a:latin typeface="+mj-lt"/>
                <a:ea typeface="Calibri" panose="020F0502020204030204" pitchFamily="34" charset="0"/>
              </a:rPr>
              <a:t>thấy</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1 electron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2 electron.</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He.</a:t>
            </a:r>
          </a:p>
          <a:p>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r>
              <a:rPr lang="en-US" sz="1800" b="1" dirty="0">
                <a:latin typeface="+mj-lt"/>
                <a:ea typeface="Calibri" panose="020F0502020204030204" pitchFamily="34" charset="0"/>
              </a:rPr>
              <a:t>: L</a:t>
            </a:r>
            <a:r>
              <a:rPr lang="vi-VN" sz="1800" b="1" dirty="0">
                <a:latin typeface="+mj-lt"/>
                <a:ea typeface="Calibri" panose="020F0502020204030204" pitchFamily="34" charset="0"/>
              </a:rPr>
              <a:t>iên kết cộng hoá trị là liên kết được tạo nên giữa hai nguyên tử bằng một hay nhiều cặp electron dùng chung.</a:t>
            </a:r>
            <a:endParaRPr lang="en-US" sz="1800" b="1" dirty="0">
              <a:effectLst/>
              <a:latin typeface="+mj-lt"/>
              <a:ea typeface="Calibri" panose="020F0502020204030204" pitchFamily="34" charset="0"/>
            </a:endParaRPr>
          </a:p>
        </p:txBody>
      </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61807" y="1032802"/>
            <a:ext cx="4371351" cy="1963005"/>
          </a:xfrm>
          <a:prstGeom prst="rect">
            <a:avLst/>
          </a:prstGeom>
          <a:noFill/>
          <a:ln>
            <a:noFill/>
          </a:ln>
        </p:spPr>
      </p:pic>
    </p:spTree>
    <p:extLst>
      <p:ext uri="{BB962C8B-B14F-4D97-AF65-F5344CB8AC3E}">
        <p14:creationId xmlns:p14="http://schemas.microsoft.com/office/powerpoint/2010/main" val="1199008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12024" y="2470488"/>
            <a:ext cx="8319901" cy="2390141"/>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ta thấy:</a:t>
            </a:r>
          </a:p>
          <a:p>
            <a:pPr>
              <a:lnSpc>
                <a:spcPct val="120000"/>
              </a:lnSpc>
              <a:tabLst>
                <a:tab pos="180340" algn="l"/>
                <a:tab pos="540385" algn="l"/>
              </a:tabLst>
            </a:pPr>
            <a:r>
              <a:rPr lang="vi-VN" sz="1800" b="1" dirty="0">
                <a:latin typeface="+mj-lt"/>
                <a:ea typeface="Calibri" panose="020F0502020204030204" pitchFamily="34" charset="0"/>
              </a:rPr>
              <a:t>1/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Nêu khái niệm về liên kết cộng hóa trị: Liên kết cộng hoá trị là liên kết được tạo nên giữa hai nguyên tử bằng một hay nhiều cặp electron dùng chung.</a:t>
            </a:r>
          </a:p>
        </p:txBody>
      </p:sp>
      <p:pic>
        <p:nvPicPr>
          <p:cNvPr id="21" name="Picture 20"/>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3760440" y="1068906"/>
            <a:ext cx="4697760" cy="16742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190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533083"/>
            <a:ext cx="8909097" cy="3046988"/>
          </a:xfrm>
          <a:prstGeom prst="rect">
            <a:avLst/>
          </a:prstGeom>
        </p:spPr>
        <p:txBody>
          <a:bodyPr wrap="square">
            <a:spAutoFit/>
          </a:bodyPr>
          <a:lstStyle/>
          <a:p>
            <a:pPr algn="ctr">
              <a:lnSpc>
                <a:spcPct val="120000"/>
              </a:lnSpc>
            </a:pPr>
            <a:r>
              <a:rPr lang="vi-VN" sz="2000" b="1" dirty="0">
                <a:solidFill>
                  <a:schemeClr val="accent4">
                    <a:lumMod val="75000"/>
                  </a:schemeClr>
                </a:solidFill>
                <a:latin typeface="+mj-lt"/>
                <a:ea typeface="Calibri" panose="020F0502020204030204" pitchFamily="34" charset="0"/>
              </a:rPr>
              <a:t>Kết luận:</a:t>
            </a:r>
            <a:r>
              <a:rPr lang="vi-VN" sz="2000" dirty="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 Các nguyên tử riêng rẽ của các nguyên tố hydrogen và oxygen không bền vững, chúng có xu hướng kết hợp với nguyên tử khác bằng liên kết cộng hoá trị để hình thành các phân tử. Các nguyên tử trong phân tử đạt cấu hình electron lớp ngoài cùng bền vững.</a:t>
            </a:r>
          </a:p>
          <a:p>
            <a:r>
              <a:rPr lang="vi-VN" sz="2400" dirty="0">
                <a:latin typeface="+mj-lt"/>
                <a:ea typeface="Calibri" panose="020F0502020204030204" pitchFamily="34" charset="0"/>
              </a:rPr>
              <a:t>+ Liên kết được hình thành trong phân tử hydrogen và oxygen là liên kết cộng hoá trị và được gọi là chất cộng hoá trị. Các chất cộng hoá trị thường có nhiệt độ nóng chảy và nhiệt độ sôi thấp.</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a:latin typeface="Times New Roman" panose="02020603050405020304" pitchFamily="18" charset="0"/>
                <a:cs typeface="Times New Roman" panose="02020603050405020304" pitchFamily="18" charset="0"/>
              </a:rPr>
              <a:t>LIÊN CỘNG HÓA TRỊ TRONG PHÂN TỬ ĐƠN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433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626481" y="2474045"/>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a:t>
            </a:r>
            <a:r>
              <a:rPr lang="vi-VN" b="1" dirty="0">
                <a:latin typeface="Times New Roman" panose="02020603050405020304" pitchFamily="18" charset="0"/>
                <a:cs typeface="Times New Roman" panose="02020603050405020304" pitchFamily="18" charset="0"/>
              </a:rPr>
              <a:t>kết cộng hoá trị trong phân tử </a:t>
            </a:r>
            <a:r>
              <a:rPr lang="en-US" b="1" dirty="0" err="1">
                <a:latin typeface="Times New Roman" panose="02020603050405020304" pitchFamily="18" charset="0"/>
                <a:cs typeface="Times New Roman" panose="02020603050405020304" pitchFamily="18" charset="0"/>
              </a:rPr>
              <a:t>hợp</a:t>
            </a:r>
            <a:r>
              <a:rPr lang="vi-VN" b="1" dirty="0">
                <a:latin typeface="Times New Roman" panose="02020603050405020304" pitchFamily="18" charset="0"/>
                <a:cs typeface="Times New Roman" panose="02020603050405020304" pitchFamily="18" charset="0"/>
              </a:rPr>
              <a:t> chất</a:t>
            </a:r>
            <a:r>
              <a:rPr lang="vi-VN" b="1" dirty="0">
                <a:latin typeface="+mj-lt"/>
              </a:rPr>
              <a:t>.</a:t>
            </a:r>
            <a:endParaRPr sz="4800" b="1" dirty="0">
              <a:latin typeface="+mj-lt"/>
            </a:endParaRPr>
          </a:p>
        </p:txBody>
      </p:sp>
      <p:grpSp>
        <p:nvGrpSpPr>
          <p:cNvPr id="15184" name="Google Shape;15184;p52"/>
          <p:cNvGrpSpPr/>
          <p:nvPr/>
        </p:nvGrpSpPr>
        <p:grpSpPr>
          <a:xfrm rot="-5400000" flipH="1">
            <a:off x="4187167" y="1874562"/>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373602" y="3640532"/>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3">
            <a:alphaModFix/>
          </a:blip>
          <a:srcRect t="20635" r="1224" b="5108"/>
          <a:stretch/>
        </p:blipFill>
        <p:spPr>
          <a:xfrm>
            <a:off x="4805319" y="633845"/>
            <a:ext cx="5471289" cy="4748646"/>
          </a:xfrm>
          <a:prstGeom prst="ellipse">
            <a:avLst/>
          </a:prstGeom>
          <a:ln>
            <a:noFill/>
          </a:ln>
          <a:effectLst>
            <a:softEdge rad="112500"/>
          </a:effectLst>
        </p:spPr>
      </p:pic>
      <p:sp>
        <p:nvSpPr>
          <p:cNvPr id="36"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a:t>02</a:t>
            </a:r>
            <a:endParaRPr lang="en" sz="8800" dirty="0"/>
          </a:p>
        </p:txBody>
      </p:sp>
    </p:spTree>
    <p:extLst>
      <p:ext uri="{BB962C8B-B14F-4D97-AF65-F5344CB8AC3E}">
        <p14:creationId xmlns:p14="http://schemas.microsoft.com/office/powerpoint/2010/main" val="1701174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r>
              <a:rPr lang="en" sz="3200" b="1" dirty="0">
                <a:latin typeface="Times New Roman" panose="02020603050405020304" pitchFamily="18" charset="0"/>
                <a:cs typeface="Times New Roman" panose="02020603050405020304" pitchFamily="18" charset="0"/>
              </a:rPr>
              <a:t>THẢO LUẬN PHIẾU HỌC TẬP SỐ 5</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8359" y="360036"/>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0" name="Rectangle 19"/>
          <p:cNvSpPr/>
          <p:nvPr/>
        </p:nvSpPr>
        <p:spPr>
          <a:xfrm>
            <a:off x="383993" y="3238816"/>
            <a:ext cx="4895850" cy="1200329"/>
          </a:xfrm>
          <a:prstGeom prst="rect">
            <a:avLst/>
          </a:prstGeom>
        </p:spPr>
        <p:txBody>
          <a:bodyPr wrap="squar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6.6 </a:t>
            </a:r>
            <a:r>
              <a:rPr lang="vi-VN" sz="2400" dirty="0">
                <a:latin typeface="Times New Roman" panose="02020603050405020304" pitchFamily="18" charset="0"/>
                <a:cs typeface="Times New Roman" panose="02020603050405020304" pitchFamily="18" charset="0"/>
              </a:rPr>
              <a:t>Sơ đồ mô tả sự hình thành liên kết cộng hoá trị trong phân tử nước.</a:t>
            </a:r>
            <a:endParaRPr lang="en-US" sz="2400"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1"/>
          </p:nvPr>
        </p:nvSpPr>
        <p:spPr>
          <a:xfrm>
            <a:off x="5279843" y="2137945"/>
            <a:ext cx="3529932" cy="1280100"/>
          </a:xfrm>
        </p:spPr>
        <p:txBody>
          <a:bodyPr/>
          <a:lstStyle/>
          <a:p>
            <a:pPr marL="139700" indent="0" algn="l"/>
            <a:r>
              <a:rPr lang="vi-VN" sz="1800" b="1" dirty="0">
                <a:latin typeface="Times New Roman" panose="02020603050405020304" pitchFamily="18" charset="0"/>
                <a:cs typeface="Times New Roman" panose="02020603050405020304" pitchFamily="18" charset="0"/>
              </a:rPr>
              <a:t>Dựa vào sách giáo khoa trả lời câu hỏi sau?</a:t>
            </a:r>
          </a:p>
          <a:p>
            <a:pPr marL="139700" indent="0" algn="l"/>
            <a:r>
              <a:rPr lang="vi-VN" sz="1800" dirty="0">
                <a:latin typeface="Times New Roman" panose="02020603050405020304" pitchFamily="18" charset="0"/>
                <a:cs typeface="Times New Roman" panose="02020603050405020304" pitchFamily="18" charset="0"/>
              </a:rPr>
              <a:t>1/ Số electron lớp ngài cùng của H và O trước và sau khi tạo thành liên kết cộng hóa trị?</a:t>
            </a:r>
          </a:p>
          <a:p>
            <a:pPr marL="139700" indent="0" algn="l"/>
            <a:r>
              <a:rPr lang="vi-VN" sz="1800" dirty="0">
                <a:latin typeface="Times New Roman" panose="02020603050405020304" pitchFamily="18" charset="0"/>
                <a:cs typeface="Times New Roman" panose="02020603050405020304" pitchFamily="18" charset="0"/>
              </a:rPr>
              <a:t>2/ Số electron của H và O sau khi tạo thành liên kết cộng hóa trị giống với lớp vỏ của nguyên tố khí hiếm nào?</a:t>
            </a:r>
          </a:p>
          <a:p>
            <a:pPr marL="139700" indent="0" algn="l"/>
            <a:r>
              <a:rPr lang="vi-VN" sz="1800" dirty="0">
                <a:latin typeface="Times New Roman" panose="02020603050405020304" pitchFamily="18" charset="0"/>
                <a:cs typeface="Times New Roman" panose="02020603050405020304" pitchFamily="18" charset="0"/>
              </a:rPr>
              <a:t>3/ Các chất cộng hóa trị tồn tại ở những trạng thái nào?</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3993" y="1071179"/>
            <a:ext cx="4811461" cy="1973357"/>
          </a:xfrm>
          <a:prstGeom prst="rect">
            <a:avLst/>
          </a:prstGeom>
          <a:noFill/>
          <a:ln>
            <a:noFill/>
          </a:ln>
        </p:spPr>
      </p:pic>
      <p:pic>
        <p:nvPicPr>
          <p:cNvPr id="4" name="Picture 3"/>
          <p:cNvPicPr>
            <a:picLocks noChangeAspect="1"/>
          </p:cNvPicPr>
          <p:nvPr/>
        </p:nvPicPr>
        <p:blipFill>
          <a:blip r:embed="rId5"/>
          <a:stretch>
            <a:fillRect/>
          </a:stretch>
        </p:blipFill>
        <p:spPr>
          <a:xfrm>
            <a:off x="604038" y="312738"/>
            <a:ext cx="779789" cy="618880"/>
          </a:xfrm>
          <a:prstGeom prst="rect">
            <a:avLst/>
          </a:prstGeom>
        </p:spPr>
      </p:pic>
    </p:spTree>
    <p:extLst>
      <p:ext uri="{BB962C8B-B14F-4D97-AF65-F5344CB8AC3E}">
        <p14:creationId xmlns:p14="http://schemas.microsoft.com/office/powerpoint/2010/main" val="335095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4" name="Picture 3"/>
          <p:cNvPicPr>
            <a:picLocks noChangeAspect="1"/>
          </p:cNvPicPr>
          <p:nvPr/>
        </p:nvPicPr>
        <p:blipFill>
          <a:blip r:embed="rId3"/>
          <a:stretch>
            <a:fillRect/>
          </a:stretch>
        </p:blipFill>
        <p:spPr>
          <a:xfrm>
            <a:off x="5380553" y="1485901"/>
            <a:ext cx="2442836" cy="2476682"/>
          </a:xfrm>
          <a:prstGeom prst="rect">
            <a:avLst/>
          </a:prstGeom>
        </p:spPr>
      </p:pic>
      <p:pic>
        <p:nvPicPr>
          <p:cNvPr id="7" name="Picture 6"/>
          <p:cNvPicPr>
            <a:picLocks noChangeAspect="1"/>
          </p:cNvPicPr>
          <p:nvPr/>
        </p:nvPicPr>
        <p:blipFill>
          <a:blip r:embed="rId4"/>
          <a:stretch>
            <a:fillRect/>
          </a:stretch>
        </p:blipFill>
        <p:spPr>
          <a:xfrm>
            <a:off x="928008" y="1485901"/>
            <a:ext cx="3189666" cy="2476682"/>
          </a:xfrm>
          <a:prstGeom prst="rect">
            <a:avLst/>
          </a:prstGeom>
        </p:spPr>
      </p:pic>
    </p:spTree>
    <p:extLst>
      <p:ext uri="{BB962C8B-B14F-4D97-AF65-F5344CB8AC3E}">
        <p14:creationId xmlns:p14="http://schemas.microsoft.com/office/powerpoint/2010/main" val="105231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44695" y="1082447"/>
            <a:ext cx="5588434" cy="374871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1/ Số electron lớp ngài cùng của H trước là 1 electron và sau khi tạo thành liên kết cộng hóa trị là 2 electron.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lớp ngài cùng của H sau khi tạo thành liên kết cộng hóa trị giống với nguyên tố khí hiếm He.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Các chất cộng hoá trị có thể là chất khí, chất lỏng hay chất rắn. Các chất cộng hoá trị thường có nhiệt độ nóng chảy và nhiệt độ sôi thấp.</a:t>
            </a:r>
          </a:p>
        </p:txBody>
      </p:sp>
      <p:pic>
        <p:nvPicPr>
          <p:cNvPr id="22" name="Picture 2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409" r="47079" b="11584"/>
          <a:stretch/>
        </p:blipFill>
        <p:spPr bwMode="auto">
          <a:xfrm>
            <a:off x="574717" y="1082447"/>
            <a:ext cx="2286000" cy="1744757"/>
          </a:xfrm>
          <a:prstGeom prst="rect">
            <a:avLst/>
          </a:prstGeom>
          <a:noFill/>
          <a:ln>
            <a:noFill/>
          </a:ln>
        </p:spPr>
      </p:pic>
      <p:pic>
        <p:nvPicPr>
          <p:cNvPr id="23" name="Picture 2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1625" t="18430" r="35315" b="57348"/>
          <a:stretch/>
        </p:blipFill>
        <p:spPr bwMode="auto">
          <a:xfrm rot="5400000">
            <a:off x="1403513" y="2424602"/>
            <a:ext cx="628407" cy="477983"/>
          </a:xfrm>
          <a:prstGeom prst="rect">
            <a:avLst/>
          </a:prstGeom>
          <a:noFill/>
          <a:ln>
            <a:noFill/>
          </a:ln>
        </p:spPr>
      </p:pic>
      <p:pic>
        <p:nvPicPr>
          <p:cNvPr id="24" name="Picture 23"/>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65811" t="4972" r="1944" b="11584"/>
          <a:stretch/>
        </p:blipFill>
        <p:spPr bwMode="auto">
          <a:xfrm>
            <a:off x="859229" y="3054927"/>
            <a:ext cx="1551462" cy="1646636"/>
          </a:xfrm>
          <a:prstGeom prst="rect">
            <a:avLst/>
          </a:prstGeom>
          <a:noFill/>
          <a:ln>
            <a:noFill/>
          </a:ln>
        </p:spPr>
      </p:pic>
    </p:spTree>
    <p:extLst>
      <p:ext uri="{BB962C8B-B14F-4D97-AF65-F5344CB8AC3E}">
        <p14:creationId xmlns:p14="http://schemas.microsoft.com/office/powerpoint/2010/main" val="107506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210875"/>
            <a:ext cx="8250382" cy="18975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KHỞI ĐỘNG</a:t>
            </a:r>
            <a:r>
              <a:rPr lang="en" dirty="0">
                <a:solidFill>
                  <a:schemeClr val="accent5"/>
                </a:solidFill>
                <a:latin typeface="Times New Roman" panose="02020603050405020304" pitchFamily="18" charset="0"/>
                <a:cs typeface="Times New Roman" panose="02020603050405020304" pitchFamily="18" charset="0"/>
              </a:rPr>
              <a:t>!</a:t>
            </a:r>
            <a:endParaRPr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197690"/>
            <a:ext cx="8909097" cy="2456057"/>
          </a:xfrm>
          <a:prstGeom prst="rect">
            <a:avLst/>
          </a:prstGeom>
        </p:spPr>
        <p:txBody>
          <a:bodyPr wrap="square">
            <a:spAutoFit/>
          </a:bodyPr>
          <a:lstStyle/>
          <a:p>
            <a:pPr algn="ctr">
              <a:lnSpc>
                <a:spcPct val="120000"/>
              </a:lnSpc>
            </a:pPr>
            <a:r>
              <a:rPr lang="vi-VN" sz="2800" b="1" dirty="0">
                <a:solidFill>
                  <a:schemeClr val="accent4">
                    <a:lumMod val="75000"/>
                  </a:schemeClr>
                </a:solidFill>
                <a:latin typeface="+mj-lt"/>
                <a:ea typeface="Calibri" panose="020F0502020204030204" pitchFamily="34" charset="0"/>
              </a:rPr>
              <a:t>Kết luận:</a:t>
            </a:r>
            <a:r>
              <a:rPr lang="vi-VN" sz="2000" dirty="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03</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a:latin typeface="Times New Roman" panose="02020603050405020304" pitchFamily="18" charset="0"/>
                <a:cs typeface="Times New Roman" panose="02020603050405020304" pitchFamily="18" charset="0"/>
              </a:rPr>
              <a:t>LIÊN CỘNG HÓA TRỊ TRONG PHÂN TỬ HỢP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9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02721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17" y="94527"/>
            <a:ext cx="4274946" cy="954955"/>
          </a:xfrm>
        </p:spPr>
        <p:txBody>
          <a:bodyPr/>
          <a:lstStyle/>
          <a:p>
            <a:r>
              <a:rPr lang="en-US" sz="4400" dirty="0" err="1">
                <a:latin typeface="Times New Roman" panose="02020603050405020304" pitchFamily="18" charset="0"/>
                <a:cs typeface="Times New Roman" panose="02020603050405020304" pitchFamily="18" charset="0"/>
              </a:rPr>
              <a:t>Thảo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luận</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2962" y="1163782"/>
            <a:ext cx="6557093" cy="3765899"/>
          </a:xfrm>
          <a:prstGeom prst="rect">
            <a:avLst/>
          </a:prstGeom>
        </p:spPr>
      </p:pic>
    </p:spTree>
    <p:extLst>
      <p:ext uri="{BB962C8B-B14F-4D97-AF65-F5344CB8AC3E}">
        <p14:creationId xmlns:p14="http://schemas.microsoft.com/office/powerpoint/2010/main" val="2727337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1</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462638" y="3860862"/>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cho biết nguyên tử Mg đã nhường hay nhận bao nhiêu electron?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5821" y="1054937"/>
            <a:ext cx="7191433" cy="1573963"/>
          </a:xfrm>
          <a:prstGeom prst="rect">
            <a:avLst/>
          </a:prstGeom>
          <a:noFill/>
          <a:ln>
            <a:noFill/>
          </a:ln>
        </p:spPr>
      </p:pic>
      <p:sp>
        <p:nvSpPr>
          <p:cNvPr id="2" name="Rectangle 1"/>
          <p:cNvSpPr/>
          <p:nvPr/>
        </p:nvSpPr>
        <p:spPr>
          <a:xfrm>
            <a:off x="1537425" y="2628900"/>
            <a:ext cx="5871293" cy="978729"/>
          </a:xfrm>
          <a:prstGeom prst="rect">
            <a:avLst/>
          </a:prstGeom>
        </p:spPr>
        <p:txBody>
          <a:bodyPr wrap="square">
            <a:spAutoFit/>
          </a:bodyPr>
          <a:lstStyle/>
          <a:p>
            <a:pPr algn="ctr">
              <a:lnSpc>
                <a:spcPct val="120000"/>
              </a:lnSpc>
              <a:tabLst>
                <a:tab pos="180340" algn="l"/>
                <a:tab pos="540385" algn="l"/>
              </a:tabLs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6.3: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mô</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ion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MgO</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Google Shape;15259;p55"/>
          <p:cNvSpPr txBox="1">
            <a:spLocks/>
          </p:cNvSpPr>
          <p:nvPr/>
        </p:nvSpPr>
        <p:spPr>
          <a:xfrm>
            <a:off x="409340" y="3656407"/>
            <a:ext cx="8070519"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pPr>
            <a:r>
              <a:rPr lang="vi-VN" sz="2400" b="1" dirty="0">
                <a:solidFill>
                  <a:schemeClr val="tx1"/>
                </a:solidFill>
                <a:latin typeface="Times New Roman" panose="02020603050405020304" pitchFamily="18" charset="0"/>
                <a:cs typeface="Times New Roman" panose="02020603050405020304" pitchFamily="18" charset="0"/>
              </a:rPr>
              <a:t>Từ sơ đồ, ta thấy nguyên tử Mg đã nhường 2 electron cho nguyên tử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5259">
                                            <p:txEl>
                                              <p:pRg st="0" end="0"/>
                                            </p:txEl>
                                          </p:spTgt>
                                        </p:tgtEl>
                                      </p:cBhvr>
                                    </p:animEffect>
                                    <p:set>
                                      <p:cBhvr>
                                        <p:cTn id="7"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93803" y="556941"/>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1159650" y="1061665"/>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621891" y="2482622"/>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2152357" y="2027602"/>
            <a:ext cx="708405" cy="5024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15258" idx="2"/>
          </p:cNvCxnSpPr>
          <p:nvPr/>
        </p:nvCxnSpPr>
        <p:spPr>
          <a:xfrm>
            <a:off x="4571975" y="949675"/>
            <a:ext cx="38001" cy="2765539"/>
          </a:xfrm>
          <a:prstGeom prst="line">
            <a:avLst/>
          </a:prstGeom>
          <a:ln w="12700"/>
        </p:spPr>
        <p:style>
          <a:lnRef idx="1">
            <a:schemeClr val="dk1"/>
          </a:lnRef>
          <a:fillRef idx="0">
            <a:schemeClr val="dk1"/>
          </a:fillRef>
          <a:effectRef idx="0">
            <a:schemeClr val="dk1"/>
          </a:effectRef>
          <a:fontRef idx="minor">
            <a:schemeClr val="tx1"/>
          </a:fontRef>
        </p:style>
      </p:cxnSp>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967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77231" y="900384"/>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666690" y="1009376"/>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123127" y="2506426"/>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1672743" y="1998352"/>
            <a:ext cx="708405" cy="502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2689" y="1330128"/>
            <a:ext cx="4886683" cy="2031325"/>
          </a:xfrm>
          <a:prstGeom prst="rect">
            <a:avLst/>
          </a:prstGeom>
        </p:spPr>
        <p:txBody>
          <a:bodyPr wrap="square">
            <a:spAutoFit/>
          </a:bodyPr>
          <a:lstStyle/>
          <a:p>
            <a:pPr algn="just"/>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Cl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7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tạo</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1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Ar.</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471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8"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62638" y="1133791"/>
            <a:ext cx="4639298" cy="2031325"/>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hoá</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5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góp</a:t>
            </a:r>
            <a:r>
              <a:rPr lang="en-US" sz="1800" b="1" dirty="0">
                <a:latin typeface="Times New Roman" panose="02020603050405020304" pitchFamily="18" charset="0"/>
                <a:ea typeface="Calibri" panose="020F0502020204030204" pitchFamily="34" charset="0"/>
                <a:cs typeface="Times New Roman" panose="02020603050405020304" pitchFamily="18" charset="0"/>
              </a:rPr>
              <a:t> 3 electron ở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a:latin typeface="Times New Roman" panose="02020603050405020304" pitchFamily="18" charset="0"/>
                <a:ea typeface="Calibri" panose="020F0502020204030204" pitchFamily="34" charset="0"/>
                <a:cs typeface="Times New Roman" panose="02020603050405020304" pitchFamily="18" charset="0"/>
              </a:rPr>
              <a:t> 3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1800" b="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8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800" b="1" dirty="0">
                <a:latin typeface="Times New Roman" panose="02020603050405020304" pitchFamily="18" charset="0"/>
                <a:ea typeface="Calibri" panose="020F0502020204030204" pitchFamily="34" charset="0"/>
                <a:cs typeface="Times New Roman" panose="02020603050405020304" pitchFamily="18" charset="0"/>
              </a:rPr>
              <a:t> Ne.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624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219830" y="3158835"/>
            <a:ext cx="1855879" cy="535531"/>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86" y="1092472"/>
            <a:ext cx="3742583" cy="192356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l="55065"/>
          <a:stretch/>
        </p:blipFill>
        <p:spPr bwMode="auto">
          <a:xfrm>
            <a:off x="5849938" y="2267642"/>
            <a:ext cx="2666420" cy="12892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r="44935"/>
          <a:stretch/>
        </p:blipFill>
        <p:spPr bwMode="auto">
          <a:xfrm>
            <a:off x="4609976" y="1073529"/>
            <a:ext cx="2841969" cy="11213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33974" y="975304"/>
            <a:ext cx="38001" cy="274469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18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632524" y="556941"/>
            <a:ext cx="1855879" cy="535531"/>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8" y="1037037"/>
            <a:ext cx="2036632" cy="1046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25927" y="890145"/>
            <a:ext cx="6283848" cy="1754326"/>
          </a:xfrm>
          <a:prstGeom prst="rect">
            <a:avLst/>
          </a:prstGeom>
        </p:spPr>
        <p:txBody>
          <a:bodyPr wrap="square">
            <a:spAutoFit/>
          </a:bodyPr>
          <a:lstStyle/>
          <a:p>
            <a:pPr algn="just">
              <a:lnSpc>
                <a:spcPct val="120000"/>
              </a:lnSpc>
              <a:tabLst>
                <a:tab pos="180340" algn="l"/>
                <a:tab pos="540385" algn="l"/>
              </a:tabLst>
            </a:pPr>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ammonia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5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khoảng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3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endParaRPr lang="en-US" sz="1200" b="1" dirty="0">
              <a:effectLst/>
              <a:latin typeface="Calibri" panose="020F0502020204030204" pitchFamily="34" charset="0"/>
              <a:ea typeface="Calibri" panose="020F0502020204030204" pitchFamily="34" charset="0"/>
            </a:endParaRPr>
          </a:p>
        </p:txBody>
      </p:sp>
      <p:sp>
        <p:nvSpPr>
          <p:cNvPr id="23" name="Rectangle 22"/>
          <p:cNvSpPr/>
          <p:nvPr/>
        </p:nvSpPr>
        <p:spPr>
          <a:xfrm>
            <a:off x="351533" y="2593628"/>
            <a:ext cx="8487498" cy="1065869"/>
          </a:xfrm>
          <a:prstGeom prst="rect">
            <a:avLst/>
          </a:prstGeom>
        </p:spPr>
        <p:txBody>
          <a:bodyPr wrap="square">
            <a:spAutoFit/>
          </a:bodyPr>
          <a:lstStyle/>
          <a:p>
            <a:pPr algn="just">
              <a:lnSpc>
                <a:spcPct val="120000"/>
              </a:lnSpc>
              <a:tabLst>
                <a:tab pos="180340" algn="l"/>
                <a:tab pos="540385" algn="l"/>
              </a:tabLst>
            </a:pP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e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3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t>
            </a:r>
            <a:r>
              <a:rPr lang="vi-VN" sz="1800" b="1" dirty="0">
                <a:latin typeface="Times New Roman" panose="02020603050405020304" pitchFamily="18" charset="0"/>
                <a:ea typeface="Calibri" panose="020F0502020204030204" pitchFamily="34" charset="0"/>
              </a:rPr>
              <a:t>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2 e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He.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48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2877" b="23345"/>
          <a:stretch/>
        </p:blipFill>
        <p:spPr bwMode="auto">
          <a:xfrm>
            <a:off x="6587835" y="2348221"/>
            <a:ext cx="1953491" cy="876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r="44935"/>
          <a:stretch/>
        </p:blipFill>
        <p:spPr bwMode="auto">
          <a:xfrm>
            <a:off x="6228183" y="1010274"/>
            <a:ext cx="2500181" cy="10186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6254" t="79170" b="-1"/>
          <a:stretch/>
        </p:blipFill>
        <p:spPr bwMode="auto">
          <a:xfrm>
            <a:off x="6412288" y="514739"/>
            <a:ext cx="1974272" cy="268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55065" r="37545" b="23345"/>
          <a:stretch/>
        </p:blipFill>
        <p:spPr bwMode="auto">
          <a:xfrm rot="5400000">
            <a:off x="7345332" y="1762415"/>
            <a:ext cx="438495" cy="988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340" y="964546"/>
            <a:ext cx="5818842" cy="2862322"/>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carbon dioxide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6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4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2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hai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và</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43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800" y="223739"/>
            <a:ext cx="6057000" cy="1897500"/>
          </a:xfrm>
        </p:spPr>
        <p:txBody>
          <a:bodyPr/>
          <a:lstStyle/>
          <a:p>
            <a:r>
              <a:rPr lang="en-US" sz="4800" dirty="0">
                <a:latin typeface="Times New Roman" panose="02020603050405020304" pitchFamily="18" charset="0"/>
                <a:cs typeface="Times New Roman" panose="02020603050405020304" pitchFamily="18" charset="0"/>
              </a:rPr>
              <a:t>HOẠT ĐỘNG NHÓM</a:t>
            </a:r>
          </a:p>
        </p:txBody>
      </p:sp>
      <p:pic>
        <p:nvPicPr>
          <p:cNvPr id="2050" name="Picture 2" descr="Cách học bài n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7" y="2281526"/>
            <a:ext cx="8001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97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219"/>
        <p:cNvGrpSpPr/>
        <p:nvPr/>
      </p:nvGrpSpPr>
      <p:grpSpPr>
        <a:xfrm>
          <a:off x="0" y="0"/>
          <a:ext cx="0" cy="0"/>
          <a:chOff x="0" y="0"/>
          <a:chExt cx="0" cy="0"/>
        </a:xfrm>
      </p:grpSpPr>
      <p:sp>
        <p:nvSpPr>
          <p:cNvPr id="15220" name="Google Shape;15220;p53"/>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b="1" dirty="0">
                <a:latin typeface="Times New Roman" panose="02020603050405020304" pitchFamily="18" charset="0"/>
                <a:cs typeface="Times New Roman" panose="02020603050405020304" pitchFamily="18" charset="0"/>
              </a:rPr>
              <a:t>EM ĐÃ HỌC</a:t>
            </a:r>
          </a:p>
        </p:txBody>
      </p:sp>
      <p:grpSp>
        <p:nvGrpSpPr>
          <p:cNvPr id="15222" name="Google Shape;15222;p53"/>
          <p:cNvGrpSpPr/>
          <p:nvPr/>
        </p:nvGrpSpPr>
        <p:grpSpPr>
          <a:xfrm>
            <a:off x="104720" y="357140"/>
            <a:ext cx="470274" cy="548630"/>
            <a:chOff x="9873" y="1240062"/>
            <a:chExt cx="545434" cy="640998"/>
          </a:xfrm>
        </p:grpSpPr>
        <p:cxnSp>
          <p:nvCxnSpPr>
            <p:cNvPr id="15223" name="Google Shape;15223;p53"/>
            <p:cNvCxnSpPr>
              <a:stCxn id="15224" idx="6"/>
              <a:endCxn id="152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26" name="Google Shape;15226;p53"/>
            <p:cNvGrpSpPr/>
            <p:nvPr/>
          </p:nvGrpSpPr>
          <p:grpSpPr>
            <a:xfrm rot="10800000">
              <a:off x="9873" y="1628460"/>
              <a:ext cx="252600" cy="252600"/>
              <a:chOff x="6804422" y="-316297"/>
              <a:chExt cx="252600" cy="252600"/>
            </a:xfrm>
          </p:grpSpPr>
          <p:sp>
            <p:nvSpPr>
              <p:cNvPr id="15227" name="Google Shape;15227;p5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28" name="Google Shape;15228;p5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29" name="Google Shape;15229;p53"/>
            <p:cNvGrpSpPr/>
            <p:nvPr/>
          </p:nvGrpSpPr>
          <p:grpSpPr>
            <a:xfrm rot="10800000">
              <a:off x="39879" y="1240062"/>
              <a:ext cx="192600" cy="192600"/>
              <a:chOff x="7291941" y="112804"/>
              <a:chExt cx="192600" cy="192600"/>
            </a:xfrm>
          </p:grpSpPr>
          <p:sp>
            <p:nvSpPr>
              <p:cNvPr id="15225" name="Google Shape;15225;p5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0" name="Google Shape;15230;p5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31" name="Google Shape;15231;p53"/>
            <p:cNvGrpSpPr/>
            <p:nvPr/>
          </p:nvGrpSpPr>
          <p:grpSpPr>
            <a:xfrm rot="10800000">
              <a:off x="295808" y="1422120"/>
              <a:ext cx="259500" cy="259500"/>
              <a:chOff x="6969112" y="-17269"/>
              <a:chExt cx="259500" cy="259500"/>
            </a:xfrm>
          </p:grpSpPr>
          <p:sp>
            <p:nvSpPr>
              <p:cNvPr id="15224" name="Google Shape;15224;p5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2" name="Google Shape;15232;p5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33" name="Google Shape;15233;p53"/>
            <p:cNvCxnSpPr>
              <a:stCxn id="15227" idx="3"/>
              <a:endCxn id="152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234" name="Google Shape;15234;p53"/>
          <p:cNvPicPr preferRelativeResize="0"/>
          <p:nvPr/>
        </p:nvPicPr>
        <p:blipFill rotWithShape="1">
          <a:blip r:embed="rId3">
            <a:alphaModFix/>
          </a:blip>
          <a:srcRect l="4503" r="8221"/>
          <a:stretch/>
        </p:blipFill>
        <p:spPr>
          <a:xfrm>
            <a:off x="383994" y="1284996"/>
            <a:ext cx="3304779" cy="3040180"/>
          </a:xfrm>
          <a:prstGeom prst="rect">
            <a:avLst/>
          </a:prstGeom>
          <a:noFill/>
          <a:ln>
            <a:noFill/>
          </a:ln>
        </p:spPr>
      </p:pic>
      <p:sp>
        <p:nvSpPr>
          <p:cNvPr id="3" name="Rectangle 2"/>
          <p:cNvSpPr/>
          <p:nvPr/>
        </p:nvSpPr>
        <p:spPr>
          <a:xfrm>
            <a:off x="3761107" y="874845"/>
            <a:ext cx="5048668" cy="3785652"/>
          </a:xfrm>
          <a:prstGeom prst="rect">
            <a:avLst/>
          </a:prstGeom>
        </p:spPr>
        <p:txBody>
          <a:bodyPr wrap="square">
            <a:spAutoFit/>
          </a:bodyPr>
          <a:lstStyle/>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bền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hút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mang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do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i="1"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i="1" dirty="0">
                <a:latin typeface="Times New Roman" panose="02020603050405020304" pitchFamily="18" charset="0"/>
                <a:ea typeface="Calibri" panose="020F0502020204030204" pitchFamily="34" charset="0"/>
                <a:cs typeface="Times New Roman" panose="02020603050405020304" pitchFamily="18" charset="0"/>
              </a:rPr>
              <a:t> hay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bay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sôi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br>
              <a:rPr lang="en-US" b="1" dirty="0">
                <a:latin typeface="Times New Roman" panose="02020603050405020304" pitchFamily="18" charset="0"/>
                <a:cs typeface="Times New Roman" panose="02020603050405020304" pitchFamily="18" charset="0"/>
              </a:rPr>
            </a:b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4: </a:t>
            </a:r>
            <a:r>
              <a:rPr lang="vi-VN" dirty="0">
                <a:solidFill>
                  <a:schemeClr val="bg1">
                    <a:lumMod val="25000"/>
                  </a:schemeClr>
                </a:solidFill>
                <a:latin typeface="Times New Roman" panose="02020603050405020304" pitchFamily="18" charset="0"/>
                <a:cs typeface="Times New Roman" panose="02020603050405020304" pitchFamily="18" charset="0"/>
              </a:rPr>
              <a:t>Phân tử methane gồm một nguyên tử carbon liên kết với bốn nguyên tử hydrogen. Khi hình thành liên kết cộng hoá trị trong methane, nguyên tử carbon góp chung bao nhiêu electron với mỗi nguyên tử hydrogen?</a:t>
            </a:r>
            <a:br>
              <a:rPr lang="en-US" dirty="0">
                <a:solidFill>
                  <a:schemeClr val="bg1">
                    <a:lumMod val="25000"/>
                  </a:schemeClr>
                </a:solidFill>
                <a:latin typeface="Times New Roman" panose="02020603050405020304" pitchFamily="18" charset="0"/>
                <a:cs typeface="Times New Roman" panose="02020603050405020304" pitchFamily="18" charset="0"/>
              </a:rPr>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77355"/>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a:t>
            </a:r>
            <a:r>
              <a:rPr lang="en-US"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tử carbon góp chung 1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15000"/>
              </a:lnSpc>
              <a:tabLst>
                <a:tab pos="471805" algn="l"/>
              </a:tabLst>
            </a:pPr>
            <a:r>
              <a:rPr lang="en-US"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B.</a:t>
            </a:r>
            <a:r>
              <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Nguyên tử carbon góp chung 2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vi-VN" sz="2000" dirty="0">
                <a:latin typeface="Times New Roman" panose="02020603050405020304" pitchFamily="18" charset="0"/>
                <a:ea typeface="Calibri" panose="020F0502020204030204" pitchFamily="34" charset="0"/>
                <a:cs typeface="Times New Roman" panose="02020603050405020304" pitchFamily="18" charset="0"/>
              </a:rPr>
              <a:t> Nguyên tử carbon góp chung 3 electron với mỗi nguyên tử hydrogen.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D.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carbon góp chung 4 electron với mỏi nguyên tử hydrogen.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712821"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br>
              <a:rPr lang="en-US" b="1" dirty="0">
                <a:latin typeface="Times New Roman" panose="02020603050405020304" pitchFamily="18" charset="0"/>
                <a:cs typeface="Times New Roman" panose="02020603050405020304" pitchFamily="18" charset="0"/>
              </a:rPr>
            </a:b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5</a:t>
            </a:r>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 Liên kết giữa các nguyên tử trong phân tử nước là liên kết</a:t>
            </a:r>
            <a:br>
              <a:rPr lang="en-US" dirty="0"/>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89766" y="2249792"/>
            <a:ext cx="4025434" cy="2416046"/>
          </a:xfrm>
          <a:prstGeom prst="rect">
            <a:avLst/>
          </a:prstGeom>
        </p:spPr>
        <p:txBody>
          <a:bodyPr wrap="square">
            <a:spAutoFit/>
          </a:bodyPr>
          <a:lstStyle/>
          <a:p>
            <a:pPr marL="342900" indent="-342900">
              <a:buAutoNum type="alphaUcPeriod"/>
            </a:pPr>
            <a:r>
              <a:rPr lang="en-US" sz="3200" dirty="0">
                <a:latin typeface="Times New Roman" pitchFamily="18" charset="0"/>
                <a:cs typeface="Times New Roman" pitchFamily="18" charset="0"/>
              </a:rPr>
              <a:t>C</a:t>
            </a:r>
            <a:r>
              <a:rPr lang="vi-VN" sz="3200" dirty="0">
                <a:latin typeface="Times New Roman" pitchFamily="18" charset="0"/>
                <a:cs typeface="Times New Roman" pitchFamily="18" charset="0"/>
              </a:rPr>
              <a:t>ộng hoá trị	</a:t>
            </a:r>
            <a:endParaRPr lang="en-US" sz="3200" dirty="0">
              <a:latin typeface="Times New Roman" pitchFamily="18" charset="0"/>
              <a:cs typeface="Times New Roman" pitchFamily="18" charset="0"/>
            </a:endParaRPr>
          </a:p>
          <a:p>
            <a:pPr marL="342900" indent="-342900">
              <a:buAutoNum type="alphaUcPeriod"/>
            </a:pPr>
            <a:r>
              <a:rPr lang="en-US" sz="3200" dirty="0">
                <a:latin typeface="Times New Roman" pitchFamily="18" charset="0"/>
                <a:cs typeface="Times New Roman" pitchFamily="18" charset="0"/>
              </a:rPr>
              <a:t> I</a:t>
            </a:r>
            <a:r>
              <a:rPr lang="vi-VN" sz="3200" dirty="0">
                <a:latin typeface="Times New Roman" pitchFamily="18" charset="0"/>
                <a:cs typeface="Times New Roman" pitchFamily="18" charset="0"/>
              </a:rPr>
              <a:t>on	</a:t>
            </a:r>
            <a:endParaRPr lang="en-US" sz="3200" dirty="0">
              <a:latin typeface="Times New Roman" pitchFamily="18" charset="0"/>
              <a:cs typeface="Times New Roman" pitchFamily="18" charset="0"/>
            </a:endParaRPr>
          </a:p>
          <a:p>
            <a:pPr marL="342900" indent="-342900">
              <a:buAutoNum type="alphaUcPeriod"/>
            </a:pPr>
            <a:r>
              <a:rPr lang="en-US" sz="3200" dirty="0">
                <a:latin typeface="Times New Roman" pitchFamily="18" charset="0"/>
                <a:cs typeface="Times New Roman" pitchFamily="18" charset="0"/>
              </a:rPr>
              <a:t> K</a:t>
            </a:r>
            <a:r>
              <a:rPr lang="vi-VN" sz="3200" dirty="0">
                <a:latin typeface="Times New Roman" pitchFamily="18" charset="0"/>
                <a:cs typeface="Times New Roman" pitchFamily="18" charset="0"/>
              </a:rPr>
              <a:t>im loại	</a:t>
            </a:r>
            <a:endParaRPr lang="en-US" sz="3200" dirty="0">
              <a:latin typeface="Times New Roman" pitchFamily="18" charset="0"/>
              <a:cs typeface="Times New Roman" pitchFamily="18" charset="0"/>
            </a:endParaRPr>
          </a:p>
          <a:p>
            <a:pPr marL="342900" indent="-342900">
              <a:buAutoNum type="alphaUcPeriod"/>
            </a:pPr>
            <a:r>
              <a:rPr lang="en-US" sz="3200" dirty="0">
                <a:latin typeface="Times New Roman" pitchFamily="18" charset="0"/>
                <a:cs typeface="Times New Roman" pitchFamily="18" charset="0"/>
              </a:rPr>
              <a:t> P</a:t>
            </a:r>
            <a:r>
              <a:rPr lang="vi-VN" sz="3200" dirty="0">
                <a:latin typeface="Times New Roman" pitchFamily="18" charset="0"/>
                <a:cs typeface="Times New Roman" pitchFamily="18" charset="0"/>
              </a:rPr>
              <a:t>hi kim</a:t>
            </a:r>
            <a:endParaRPr lang="en-US" sz="3200" dirty="0">
              <a:latin typeface="Times New Roman" pitchFamily="18" charset="0"/>
              <a:cs typeface="Times New Roman" pitchFamily="18" charset="0"/>
            </a:endParaRPr>
          </a:p>
          <a:p>
            <a:pPr algn="just">
              <a:lnSpc>
                <a:spcPct val="115000"/>
              </a:lnSpc>
              <a:spcAft>
                <a:spcPts val="300"/>
              </a:spcAft>
              <a:tabLst>
                <a:tab pos="471805"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362503"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1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br>
              <a:rPr lang="en-US" b="1" dirty="0">
                <a:latin typeface="Times New Roman" panose="02020603050405020304" pitchFamily="18" charset="0"/>
                <a:cs typeface="Times New Roman" panose="02020603050405020304" pitchFamily="18" charset="0"/>
              </a:rPr>
            </a:b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6</a:t>
            </a:r>
            <a:r>
              <a:rPr lang="vi-VN"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hoá học giữa các nguyên tử oxygen và hydrogen trong phân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nước được hình thành bằng cách</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en-US" b="1" dirty="0" err="1">
                <a:solidFill>
                  <a:schemeClr val="bg1">
                    <a:lumMod val="25000"/>
                  </a:schemeClr>
                </a:solidFill>
                <a:latin typeface="Times New Roman" panose="02020603050405020304" pitchFamily="18" charset="0"/>
                <a:cs typeface="Times New Roman" panose="02020603050405020304" pitchFamily="18" charset="0"/>
              </a:rPr>
              <a:t>nào</a:t>
            </a:r>
            <a:r>
              <a:rPr lang="vi-VN" b="1" dirty="0">
                <a:solidFill>
                  <a:schemeClr val="bg1">
                    <a:lumMod val="25000"/>
                  </a:schemeClr>
                </a:solidFill>
                <a:latin typeface="Times New Roman" panose="02020603050405020304" pitchFamily="18" charset="0"/>
                <a:cs typeface="Times New Roman" panose="02020603050405020304" pitchFamily="18" charset="0"/>
              </a:rPr>
              <a:t>?</a:t>
            </a:r>
            <a:br>
              <a:rPr lang="en-US" b="1" dirty="0">
                <a:solidFill>
                  <a:schemeClr val="bg1">
                    <a:lumMod val="25000"/>
                  </a:schemeClr>
                </a:solidFill>
                <a:latin typeface="Times New Roman" panose="02020603050405020304" pitchFamily="18" charset="0"/>
                <a:cs typeface="Times New Roman" panose="02020603050405020304" pitchFamily="18" charset="0"/>
              </a:rPr>
            </a:b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59601" y="2249792"/>
            <a:ext cx="8229600" cy="1595117"/>
          </a:xfrm>
          <a:prstGeom prst="rect">
            <a:avLst/>
          </a:prstGeom>
        </p:spPr>
        <p:txBody>
          <a:bodyPr wrap="square">
            <a:spAutoFit/>
          </a:bodyPr>
          <a:lstStyle/>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nguyên tử oxygen nhận electron, nguyên tử hydrogen nhường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nguyên tử oxygen nhường electron, nguyên tử hydrogen nhận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nguyên tử oxygen và nguyên tử hydrogen góp chung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nguyên tử oxygen và nguyên tử hydrogen góp chung proton.</a:t>
            </a:r>
          </a:p>
        </p:txBody>
      </p:sp>
      <p:sp>
        <p:nvSpPr>
          <p:cNvPr id="3" name="Oval 2"/>
          <p:cNvSpPr/>
          <p:nvPr/>
        </p:nvSpPr>
        <p:spPr>
          <a:xfrm>
            <a:off x="500704" y="3047350"/>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2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7: </a:t>
            </a:r>
            <a:r>
              <a:rPr lang="vi-VN" b="1" dirty="0">
                <a:solidFill>
                  <a:schemeClr val="bg1">
                    <a:lumMod val="25000"/>
                  </a:schemeClr>
                </a:solidFill>
                <a:latin typeface="Times New Roman" panose="02020603050405020304" pitchFamily="18" charset="0"/>
                <a:cs typeface="Times New Roman" panose="02020603050405020304" pitchFamily="18" charset="0"/>
              </a:rPr>
              <a:t>Trong phân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oxygen (O</a:t>
            </a:r>
            <a:r>
              <a:rPr lang="vi-VN" b="1" baseline="-25000" dirty="0">
                <a:solidFill>
                  <a:schemeClr val="bg1">
                    <a:lumMod val="25000"/>
                  </a:schemeClr>
                </a:solidFill>
                <a:latin typeface="Times New Roman" panose="02020603050405020304" pitchFamily="18" charset="0"/>
                <a:cs typeface="Times New Roman" panose="02020603050405020304" pitchFamily="18" charset="0"/>
              </a:rPr>
              <a:t>2</a:t>
            </a:r>
            <a:r>
              <a:rPr lang="vi-VN" b="1" dirty="0">
                <a:solidFill>
                  <a:schemeClr val="bg1">
                    <a:lumMod val="25000"/>
                  </a:schemeClr>
                </a:solidFill>
                <a:latin typeface="Times New Roman" panose="02020603050405020304" pitchFamily="18" charset="0"/>
                <a:cs typeface="Times New Roman" panose="02020603050405020304" pitchFamily="18" charset="0"/>
              </a:rPr>
              <a:t>), khi hai nguyên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oxygen liên kết với nhau, chúng</a:t>
            </a:r>
            <a:r>
              <a:rPr lang="en-US" b="1" dirty="0">
                <a:solidFill>
                  <a:schemeClr val="bg1">
                    <a:lumMod val="25000"/>
                  </a:schemeClr>
                </a:solidFill>
                <a:latin typeface="Times New Roman" panose="02020603050405020304" pitchFamily="18" charset="0"/>
                <a:cs typeface="Times New Roman" panose="02020603050405020304" pitchFamily="18" charset="0"/>
              </a:rPr>
              <a: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95117"/>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a:t>
            </a:r>
          </a:p>
        </p:txBody>
      </p:sp>
      <p:sp>
        <p:nvSpPr>
          <p:cNvPr id="3" name="Oval 2"/>
          <p:cNvSpPr/>
          <p:nvPr/>
        </p:nvSpPr>
        <p:spPr>
          <a:xfrm>
            <a:off x="712821" y="350747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6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8: </a:t>
            </a:r>
            <a:r>
              <a:rPr lang="vi-VN" dirty="0">
                <a:solidFill>
                  <a:schemeClr val="bg1">
                    <a:lumMod val="25000"/>
                  </a:schemeClr>
                </a:solidFill>
                <a:latin typeface="Times New Roman" panose="02020603050405020304" pitchFamily="18" charset="0"/>
                <a:cs typeface="Times New Roman" panose="02020603050405020304" pitchFamily="18" charset="0"/>
              </a:rPr>
              <a:t>Trong phân tử KCI, nguyên tử K (potassium) và nguyên tử Cl (chlorine) liên</a:t>
            </a:r>
            <a:r>
              <a:rPr lang="en-US" dirty="0">
                <a:solidFill>
                  <a:schemeClr val="bg1">
                    <a:lumMod val="25000"/>
                  </a:schemeClr>
                </a:solidFill>
                <a:latin typeface="Times New Roman" panose="02020603050405020304" pitchFamily="18" charset="0"/>
                <a:cs typeface="Times New Roman" panose="02020603050405020304" pitchFamily="18" charset="0"/>
              </a:rPr>
              <a:t> </a:t>
            </a:r>
            <a:r>
              <a:rPr lang="vi-VN" dirty="0">
                <a:solidFill>
                  <a:schemeClr val="bg1">
                    <a:lumMod val="25000"/>
                  </a:schemeClr>
                </a:solidFill>
                <a:latin typeface="Times New Roman" panose="02020603050405020304" pitchFamily="18" charset="0"/>
                <a:cs typeface="Times New Roman" panose="02020603050405020304" pitchFamily="18" charset="0"/>
              </a:rPr>
              <a:t>kết với nhau bằng liên kết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29994" y="2239401"/>
            <a:ext cx="3651361" cy="1872629"/>
          </a:xfrm>
          <a:prstGeom prst="rect">
            <a:avLst/>
          </a:prstGeom>
        </p:spPr>
        <p:txBody>
          <a:bodyPr wrap="square">
            <a:spAutoFit/>
          </a:bodyPr>
          <a:lstStyle/>
          <a:p>
            <a:pPr marL="457200" indent="-457200" algn="just">
              <a:lnSpc>
                <a:spcPct val="115000"/>
              </a:lnSpc>
              <a:spcAft>
                <a:spcPts val="300"/>
              </a:spcAft>
              <a:buAutoNum type="alphaUcPeriod"/>
              <a:tabLst>
                <a:tab pos="471805" algn="l"/>
              </a:tabLst>
            </a:pP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cộng</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hoá</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trị</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p>
          <a:p>
            <a:pPr marL="457200" indent="-457200" algn="just">
              <a:lnSpc>
                <a:spcPct val="115000"/>
              </a:lnSpc>
              <a:spcAft>
                <a:spcPts val="300"/>
              </a:spcAft>
              <a:buAutoNum type="alphaUcPeriod"/>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ion.	</a:t>
            </a:r>
          </a:p>
          <a:p>
            <a:pPr marL="457200" indent="-457200" algn="just">
              <a:lnSpc>
                <a:spcPct val="115000"/>
              </a:lnSpc>
              <a:spcAft>
                <a:spcPts val="300"/>
              </a:spcAft>
              <a:buAutoNum type="alphaUcPeriod"/>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loại</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p>
          <a:p>
            <a:pPr marL="457200" indent="-457200" algn="just">
              <a:lnSpc>
                <a:spcPct val="115000"/>
              </a:lnSpc>
              <a:spcAft>
                <a:spcPts val="300"/>
              </a:spcAft>
              <a:buAutoNum type="alphaUcPeriod"/>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phi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032082" y="2760294"/>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7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lvl="0" algn="ctr"/>
            <a:r>
              <a:rPr lang="en" b="1" dirty="0">
                <a:latin typeface="Times New Roman" panose="02020603050405020304" pitchFamily="18" charset="0"/>
                <a:cs typeface="Times New Roman" panose="02020603050405020304" pitchFamily="18" charset="0"/>
              </a:rPr>
              <a:t> THẢO LUẬN </a:t>
            </a:r>
            <a:r>
              <a:rPr lang="en-US" b="1" dirty="0">
                <a:latin typeface="Times New Roman" panose="02020603050405020304" pitchFamily="18" charset="0"/>
                <a:cs typeface="Times New Roman" panose="02020603050405020304" pitchFamily="18" charset="0"/>
              </a:rPr>
              <a:t>PHIẾU HỌC TẬP</a:t>
            </a:r>
            <a:r>
              <a:rPr lang="en" b="1" dirty="0">
                <a:latin typeface="Times New Roman" panose="02020603050405020304" pitchFamily="18" charset="0"/>
                <a:cs typeface="Times New Roman" panose="02020603050405020304" pitchFamily="18" charset="0"/>
              </a:rPr>
              <a:t> SỐ 1</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3010783"/>
            <a:ext cx="8425781" cy="1477328"/>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nào là đơn chất? Hợp chất?</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bao nhiêu?</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hạt nào của nguyên tử giữ các nguyên tử lại với nhau ở dạng “kết hợp”? Có những dạng “kết hợp” nào giữa các nguyên tử?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35989" y="2972876"/>
            <a:ext cx="2874819" cy="1651079"/>
          </a:xfrm>
          <a:prstGeom prst="rect">
            <a:avLst/>
          </a:prstGeom>
        </p:spPr>
      </p:pic>
      <p:pic>
        <p:nvPicPr>
          <p:cNvPr id="8" name="Picture 7"/>
          <p:cNvPicPr>
            <a:picLocks noChangeAspect="1"/>
          </p:cNvPicPr>
          <p:nvPr/>
        </p:nvPicPr>
        <p:blipFill>
          <a:blip r:embed="rId4"/>
          <a:stretch>
            <a:fillRect/>
          </a:stretch>
        </p:blipFill>
        <p:spPr>
          <a:xfrm>
            <a:off x="5857025" y="2972876"/>
            <a:ext cx="2952750" cy="1543050"/>
          </a:xfrm>
          <a:prstGeom prst="rect">
            <a:avLst/>
          </a:prstGeom>
        </p:spPr>
      </p:pic>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1860" t="10636" r="34354"/>
          <a:stretch/>
        </p:blipFill>
        <p:spPr>
          <a:xfrm>
            <a:off x="3532908" y="1081112"/>
            <a:ext cx="1589810" cy="3626428"/>
          </a:xfrm>
          <a:prstGeom prst="rect">
            <a:avLst/>
          </a:prstGeom>
        </p:spPr>
      </p:pic>
    </p:spTree>
    <p:extLst>
      <p:ext uri="{BB962C8B-B14F-4D97-AF65-F5344CB8AC3E}">
        <p14:creationId xmlns:p14="http://schemas.microsoft.com/office/powerpoint/2010/main" val="140708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2842232"/>
            <a:ext cx="8425781" cy="2031325"/>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đơn chất (a),(b). Hợp chất (c).</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8 electron.</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các electron lớp ngoài cùng giữ các nguyên tử lại với nhau ở dạng “kết hợp”.</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Có những dạng “kết hợp” giữa các nguyên tử: Góp chung electron gọi là liên kết cộng hóa trị và nhường, nhận electron gọi là liên kết ion.</a:t>
            </a:r>
          </a:p>
        </p:txBody>
      </p:sp>
    </p:spTree>
    <p:extLst>
      <p:ext uri="{BB962C8B-B14F-4D97-AF65-F5344CB8AC3E}">
        <p14:creationId xmlns:p14="http://schemas.microsoft.com/office/powerpoint/2010/main" val="4208683383"/>
      </p:ext>
    </p:extLst>
  </p:cSld>
  <p:clrMapOvr>
    <a:masterClrMapping/>
  </p:clrMapOvr>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4194</Words>
  <Application>Microsoft Office PowerPoint</Application>
  <PresentationFormat>On-screen Show (16:9)</PresentationFormat>
  <Paragraphs>272</Paragraphs>
  <Slides>65</Slides>
  <Notes>59</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4" baseType="lpstr">
      <vt:lpstr>Open Sans</vt:lpstr>
      <vt:lpstr>Hammersmith One</vt:lpstr>
      <vt:lpstr>Times New Roman</vt:lpstr>
      <vt:lpstr>Arial</vt:lpstr>
      <vt:lpstr>Abel</vt:lpstr>
      <vt:lpstr>Calibri</vt:lpstr>
      <vt:lpstr>Roboto Condensed Light</vt:lpstr>
      <vt:lpstr>Science Subject for High School - 10th Grade: Atoms and the Periodic Table by Slidesgo</vt:lpstr>
      <vt:lpstr>Equation</vt:lpstr>
      <vt:lpstr> CHƯƠNG II : PHÂN TỬ - LIÊN KẾT HÓA HỌC BÀI 6: GIỚI THIỆU VỀ LIÊN KẾT HÓA HỌC </vt:lpstr>
      <vt:lpstr>PowerPoint Presentation</vt:lpstr>
      <vt:lpstr>MỤC TIÊU</vt:lpstr>
      <vt:lpstr>01</vt:lpstr>
      <vt:lpstr>KHỞI ĐỘNG!</vt:lpstr>
      <vt:lpstr>HOẠT ĐỘNG NHÓM</vt:lpstr>
      <vt:lpstr> THẢO LUẬN PHIẾU HỌC TẬP SỐ 1</vt:lpstr>
      <vt:lpstr>BÁO CÁO THẢO LUẬN</vt:lpstr>
      <vt:lpstr>ĐÁP ÁN:</vt:lpstr>
      <vt:lpstr>HÌNH THÀNH KIẾN THỨC!</vt:lpstr>
      <vt:lpstr>I. Cấu trúc electron bền vững của khí hiếm.</vt:lpstr>
      <vt:lpstr>THẢO LUẬN: PHIẾU HỌC TẬP SỐ 2</vt:lpstr>
      <vt:lpstr>BÁO CÁO THẢO LUẬN</vt:lpstr>
      <vt:lpstr>ĐÁP ÁN:</vt:lpstr>
      <vt:lpstr>I.Cấu trúc electron bền vững của khí hiếm.</vt:lpstr>
      <vt:lpstr>EM CÓ BIẾT</vt:lpstr>
      <vt:lpstr> CHƯƠNG II : PHÂN TỬ - LIÊN KẾT HÓA HỌC BÀI 6: GIỚI THIỆU VỀ LIÊN KẾT HÓA HỌC </vt:lpstr>
      <vt:lpstr>BÀI 6:  GIỚI THIỆU VỀ LIÊN KẾT HÓA HỌC (Tiết 2)</vt:lpstr>
      <vt:lpstr>KHỞI ĐỘNG!</vt:lpstr>
      <vt:lpstr>PowerPoint Presentation</vt:lpstr>
      <vt:lpstr>II. LIÊN KẾT ION</vt:lpstr>
      <vt:lpstr>MỤC TIÊU TIẾT HỌC</vt:lpstr>
      <vt:lpstr>HÌNH THÀNH KIẾN THỨC!</vt:lpstr>
      <vt:lpstr>THẢO LUẬN PHIẾU HỌC TẬP SỐ 3</vt:lpstr>
      <vt:lpstr>BÁO CÁO THẢO LUẬN</vt:lpstr>
      <vt:lpstr>ĐÁP ÁN:</vt:lpstr>
      <vt:lpstr>ĐÁP ÁN:</vt:lpstr>
      <vt:lpstr>ĐÁP ÁN:</vt:lpstr>
      <vt:lpstr>PowerPoint Presentation</vt:lpstr>
      <vt:lpstr>PowerPoint Presentation</vt:lpstr>
      <vt:lpstr>Luyện tập</vt:lpstr>
      <vt:lpstr>QUAN SÁT VÀ TRẢ LỜI CÂU HỎI</vt:lpstr>
      <vt:lpstr>TRẢ LỜI</vt:lpstr>
      <vt:lpstr>ĐÁP ÁN</vt:lpstr>
      <vt:lpstr>PowerPoint Presentation</vt:lpstr>
      <vt:lpstr>III. Liên kết cộng hoá trị </vt:lpstr>
      <vt:lpstr>Liên kết cộng hoá trị trong phân tử đơn chất.</vt:lpstr>
      <vt:lpstr>THẢO LUẬN PHIẾU HỌC TẬP SỐ 4</vt:lpstr>
      <vt:lpstr>THẢO LUẬN PHIẾU HỌC TẬP SỐ 4</vt:lpstr>
      <vt:lpstr>BÁO CÁO THẢO LUẬN</vt:lpstr>
      <vt:lpstr>THUYẾT TRÌNH</vt:lpstr>
      <vt:lpstr>THUYẾT TRÌNH</vt:lpstr>
      <vt:lpstr>                                         ĐÁP ÁN</vt:lpstr>
      <vt:lpstr>                                    ĐÁP ÁN</vt:lpstr>
      <vt:lpstr>02</vt:lpstr>
      <vt:lpstr>Liên kết cộng hoá trị trong phân tử hợp chất.</vt:lpstr>
      <vt:lpstr>THẢO LUẬN PHIẾU HỌC TẬP SỐ 5</vt:lpstr>
      <vt:lpstr>BÁO CÁO THẢO LUẬN</vt:lpstr>
      <vt:lpstr> ĐÁP ÁN</vt:lpstr>
      <vt:lpstr>03</vt:lpstr>
      <vt:lpstr>Luyện tập</vt:lpstr>
      <vt:lpstr>Thảo luận</vt:lpstr>
      <vt:lpstr>CÂU 1</vt:lpstr>
      <vt:lpstr>CÂU 2</vt:lpstr>
      <vt:lpstr>CÂU 2</vt:lpstr>
      <vt:lpstr>CÂU 2</vt:lpstr>
      <vt:lpstr>CÂU 3</vt:lpstr>
      <vt:lpstr>CÂU 3</vt:lpstr>
      <vt:lpstr>CÂU 3</vt:lpstr>
      <vt:lpstr>EM ĐÃ HỌC</vt:lpstr>
      <vt:lpstr> Câu 4: Phân tử methane gồm một nguyên tử carbon liên kết với bốn nguyên tử hydrogen. Khi hình thành liên kết cộng hoá trị trong methane, nguyên tử carbon góp chung bao nhiêu electron với mỗi nguyên tử hydrogen? </vt:lpstr>
      <vt:lpstr> Câu 5: Liên kết giữa các nguyên tử trong phân tử nước là liên kết </vt:lpstr>
      <vt:lpstr> Câu 6: Liên kết hoá học giữa các nguyên tử oxygen và hydrogen trong phân tử nước được hình thành bằng cách nào? </vt:lpstr>
      <vt:lpstr>Câu 7: Trong phân tử oxygen (O2), khi hai nguyên tử oxygen liên kết với nhau, chúng:</vt:lpstr>
      <vt:lpstr>Câu 8: Trong phân tử KCI, nguyên tử K (potassium) và nguyên tử Cl (chlorine) liên kết với nhau bằng liên kết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 : PHÂN TỬ - LIÊN KẾT HÓA HỌC BÀI 6: GIỚI THIỆU VỀ LIÊN KẾT HÓA HỌC</dc:title>
  <dc:creator>Admin</dc:creator>
  <cp:lastModifiedBy>dao hung</cp:lastModifiedBy>
  <cp:revision>90</cp:revision>
  <dcterms:modified xsi:type="dcterms:W3CDTF">2025-03-25T14:00:42Z</dcterms:modified>
</cp:coreProperties>
</file>