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2" r:id="rId2"/>
    <p:sldId id="292" r:id="rId3"/>
    <p:sldId id="275" r:id="rId4"/>
    <p:sldId id="323" r:id="rId5"/>
    <p:sldId id="293" r:id="rId6"/>
    <p:sldId id="294" r:id="rId7"/>
    <p:sldId id="295" r:id="rId8"/>
    <p:sldId id="297" r:id="rId9"/>
    <p:sldId id="325" r:id="rId10"/>
    <p:sldId id="324" r:id="rId11"/>
    <p:sldId id="298" r:id="rId12"/>
    <p:sldId id="299" r:id="rId13"/>
    <p:sldId id="300" r:id="rId14"/>
    <p:sldId id="301" r:id="rId15"/>
    <p:sldId id="302" r:id="rId16"/>
    <p:sldId id="303" r:id="rId17"/>
    <p:sldId id="304" r:id="rId18"/>
    <p:sldId id="305"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1"/>
    <a:srgbClr val="E8E8E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29.tm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34.tmp"/></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tm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pPr marL="0" indent="0">
              <a:buNone/>
            </a:pPr>
            <a:r>
              <a:rPr lang="en-US" b="1" smtClean="0">
                <a:solidFill>
                  <a:srgbClr val="FF0000"/>
                </a:solidFill>
                <a:latin typeface="Times New Roman" panose="02020603050405020304" pitchFamily="18" charset="0"/>
                <a:cs typeface="Times New Roman" panose="02020603050405020304" pitchFamily="18" charset="0"/>
              </a:rPr>
              <a:t>                  TIẾT 21,22 </a:t>
            </a:r>
            <a:r>
              <a:rPr lang="en-US" b="1" dirty="0" smtClean="0">
                <a:solidFill>
                  <a:srgbClr val="FF0000"/>
                </a:solidFill>
                <a:latin typeface="Times New Roman" panose="02020603050405020304" pitchFamily="18" charset="0"/>
                <a:cs typeface="Times New Roman" panose="02020603050405020304" pitchFamily="18" charset="0"/>
              </a:rPr>
              <a:t>BÀI 8. </a:t>
            </a:r>
          </a:p>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SỬ DỤNG VÀ BẢO QUẢN TRANG PHỤC</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174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85800"/>
            <a:ext cx="8610600" cy="1815882"/>
          </a:xfrm>
          <a:prstGeom prst="rect">
            <a:avLst/>
          </a:prstGeom>
        </p:spPr>
        <p:txBody>
          <a:bodyPr wrap="square">
            <a:spAutoFit/>
          </a:bodyPr>
          <a:lstStyle/>
          <a:p>
            <a:r>
              <a:rPr lang="vi-VN" sz="2800" b="1" dirty="0">
                <a:solidFill>
                  <a:srgbClr val="FFC000"/>
                </a:solidFill>
                <a:latin typeface="Times New Roman" panose="02020603050405020304" pitchFamily="18" charset="0"/>
                <a:cs typeface="Times New Roman" panose="02020603050405020304" pitchFamily="18" charset="0"/>
              </a:rPr>
              <a:t>Vận dụng</a:t>
            </a:r>
          </a:p>
          <a:p>
            <a:r>
              <a:rPr lang="vi-VN" sz="2800" dirty="0">
                <a:solidFill>
                  <a:srgbClr val="1A0DAB"/>
                </a:solidFill>
                <a:latin typeface="Times New Roman" panose="02020603050405020304" pitchFamily="18" charset="0"/>
                <a:cs typeface="Times New Roman" panose="02020603050405020304" pitchFamily="18" charset="0"/>
              </a:rPr>
              <a:t>1. Trang phục em mặc hàng ngày đã được phối hợp và sử dụng đúng cách chưa? Em sẽ thay đổi như thế nào khi lựa chọn và sử dụng trang phục của mình.</a:t>
            </a:r>
            <a:endParaRPr lang="vi-VN" sz="2800" b="0" i="0" dirty="0">
              <a:solidFill>
                <a:srgbClr val="1A0DA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47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4764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a:t>
            </a:r>
            <a:r>
              <a:rPr lang="en-US" altLang="vi-VN" sz="2800" b="1" u="sng" dirty="0" smtClean="0">
                <a:solidFill>
                  <a:srgbClr val="339966"/>
                </a:solidFill>
              </a:rPr>
              <a:t>.</a:t>
            </a:r>
            <a:r>
              <a:rPr lang="en-US" sz="2800" b="1" u="sng" dirty="0" smtClean="0">
                <a:solidFill>
                  <a:srgbClr val="339966"/>
                </a:solidFill>
              </a:rPr>
              <a:t> SỬ DỤNG TRANG PHỤC</a:t>
            </a:r>
            <a:endParaRPr lang="en-US" sz="2800" b="1" u="sng" dirty="0">
              <a:solidFill>
                <a:srgbClr val="339966"/>
              </a:solidFill>
            </a:endParaRPr>
          </a:p>
        </p:txBody>
      </p:sp>
      <p:sp>
        <p:nvSpPr>
          <p:cNvPr id="12294" name="Rectangle 11"/>
          <p:cNvSpPr>
            <a:spLocks noChangeArrowheads="1"/>
          </p:cNvSpPr>
          <p:nvPr/>
        </p:nvSpPr>
        <p:spPr bwMode="auto">
          <a:xfrm>
            <a:off x="341313" y="77218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smtClean="0"/>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671637" y="1336119"/>
            <a:ext cx="6400482" cy="2523768"/>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Trang </a:t>
            </a:r>
            <a:r>
              <a:rPr lang="vi-VN" sz="2800" dirty="0">
                <a:solidFill>
                  <a:srgbClr val="0070C0"/>
                </a:solidFill>
                <a:latin typeface="Times New Roman" panose="02020603050405020304" pitchFamily="18" charset="0"/>
                <a:cs typeface="Times New Roman" panose="02020603050405020304" pitchFamily="18" charset="0"/>
              </a:rPr>
              <a:t>phục đi học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gọn </a:t>
            </a:r>
            <a:r>
              <a:rPr lang="vi-VN" sz="2800" dirty="0" smtClean="0">
                <a:solidFill>
                  <a:srgbClr val="0070C0"/>
                </a:solidFill>
                <a:latin typeface="Times New Roman" panose="02020603050405020304" pitchFamily="18" charset="0"/>
                <a:cs typeface="Times New Roman" panose="02020603050405020304" pitchFamily="18" charset="0"/>
              </a:rPr>
              <a:t>g</a:t>
            </a:r>
            <a:r>
              <a:rPr lang="en-US" sz="2800" dirty="0">
                <a:solidFill>
                  <a:srgbClr val="0070C0"/>
                </a:solidFill>
                <a:latin typeface="Times New Roman" panose="02020603050405020304" pitchFamily="18" charset="0"/>
                <a:cs typeface="Times New Roman" panose="02020603050405020304" pitchFamily="18" charset="0"/>
              </a:rPr>
              <a:t>à</a:t>
            </a:r>
            <a:r>
              <a:rPr lang="vi-VN" sz="2800" dirty="0" smtClean="0">
                <a:solidFill>
                  <a:srgbClr val="0070C0"/>
                </a:solidFill>
                <a:latin typeface="Times New Roman" panose="02020603050405020304" pitchFamily="18" charset="0"/>
                <a:cs typeface="Times New Roman" panose="02020603050405020304" pitchFamily="18" charset="0"/>
              </a:rPr>
              <a:t>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dễ </a:t>
            </a:r>
            <a:r>
              <a:rPr lang="vi-VN" sz="2800" dirty="0" smtClean="0">
                <a:solidFill>
                  <a:srgbClr val="0070C0"/>
                </a:solidFill>
                <a:latin typeface="Times New Roman" panose="02020603050405020304" pitchFamily="18" charset="0"/>
                <a:cs typeface="Times New Roman" panose="02020603050405020304" pitchFamily="18" charset="0"/>
              </a:rPr>
              <a:t>mặc</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dễ hoạt </a:t>
            </a:r>
            <a:r>
              <a:rPr lang="vi-VN" sz="2800" dirty="0" smtClean="0">
                <a:solidFill>
                  <a:srgbClr val="0070C0"/>
                </a:solidFill>
                <a:latin typeface="Times New Roman" panose="02020603050405020304" pitchFamily="18" charset="0"/>
                <a:cs typeface="Times New Roman" panose="02020603050405020304" pitchFamily="18" charset="0"/>
              </a:rPr>
              <a:t>động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màu sắc hài </a:t>
            </a:r>
            <a:r>
              <a:rPr lang="vi-VN" sz="2800" dirty="0" smtClean="0">
                <a:solidFill>
                  <a:srgbClr val="0070C0"/>
                </a:solidFill>
                <a:latin typeface="Times New Roman" panose="02020603050405020304" pitchFamily="18" charset="0"/>
                <a:cs typeface="Times New Roman" panose="02020603050405020304" pitchFamily="18" charset="0"/>
              </a:rPr>
              <a:t>hòa</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thường được may từ vải sợi pha</a:t>
            </a: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7388590" y="1905000"/>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9698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smtClean="0">
                <a:solidFill>
                  <a:srgbClr val="339966"/>
                </a:solidFill>
              </a:rPr>
              <a:t>CÁCH SỬ DỤNG TRANG PHỤC</a:t>
            </a:r>
            <a:endParaRPr lang="en-US" sz="2800" b="1" u="sng" dirty="0">
              <a:solidFill>
                <a:srgbClr val="339966"/>
              </a:solidFill>
            </a:endParaRPr>
          </a:p>
          <a:p>
            <a:pPr>
              <a:spcBef>
                <a:spcPct val="50000"/>
              </a:spcBef>
            </a:pPr>
            <a:endParaRPr lang="en-US" altLang="vi-VN" sz="2800" b="1" u="sng" dirty="0">
              <a:solidFill>
                <a:srgbClr val="339966"/>
              </a:solidFill>
            </a:endParaRPr>
          </a:p>
        </p:txBody>
      </p:sp>
      <p:sp>
        <p:nvSpPr>
          <p:cNvPr id="12294" name="Rectangle 11"/>
          <p:cNvSpPr>
            <a:spLocks noChangeArrowheads="1"/>
          </p:cNvSpPr>
          <p:nvPr/>
        </p:nvSpPr>
        <p:spPr bwMode="auto">
          <a:xfrm>
            <a:off x="0" y="711200"/>
            <a:ext cx="418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505691" y="1221716"/>
            <a:ext cx="5562283"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lao động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rộng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dễ</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hoạt </a:t>
            </a:r>
            <a:r>
              <a:rPr lang="vi-VN" sz="2800" dirty="0" smtClean="0">
                <a:solidFill>
                  <a:srgbClr val="0070C0"/>
                </a:solidFill>
                <a:latin typeface="Times New Roman" panose="02020603050405020304" pitchFamily="18" charset="0"/>
                <a:cs typeface="Times New Roman" panose="02020603050405020304" pitchFamily="18" charset="0"/>
              </a:rPr>
              <a:t>động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thường có màu </a:t>
            </a:r>
            <a:r>
              <a:rPr lang="vi-VN" sz="2800" dirty="0" smtClean="0">
                <a:solidFill>
                  <a:srgbClr val="0070C0"/>
                </a:solidFill>
                <a:latin typeface="Times New Roman" panose="02020603050405020304" pitchFamily="18" charset="0"/>
                <a:cs typeface="Times New Roman" panose="02020603050405020304" pitchFamily="18" charset="0"/>
              </a:rPr>
              <a:t>s</a:t>
            </a:r>
            <a:r>
              <a:rPr lang="en-US" sz="2800" dirty="0" err="1" smtClean="0">
                <a:solidFill>
                  <a:srgbClr val="0070C0"/>
                </a:solidFill>
                <a:latin typeface="Times New Roman" panose="02020603050405020304" pitchFamily="18" charset="0"/>
                <a:cs typeface="Times New Roman" panose="02020603050405020304" pitchFamily="18" charset="0"/>
              </a:rPr>
              <a:t>ẫm</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được may từ vải sợi bông</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1200" l="27778" r="44118"/>
                    </a14:imgEffect>
                  </a14:imgLayer>
                </a14:imgProps>
              </a:ext>
              <a:ext uri="{28A0092B-C50C-407E-A947-70E740481C1C}">
                <a14:useLocalDpi xmlns:a14="http://schemas.microsoft.com/office/drawing/2010/main" val="0"/>
              </a:ext>
            </a:extLst>
          </a:blip>
          <a:srcRect l="25752" r="53732" b="17527"/>
          <a:stretch/>
        </p:blipFill>
        <p:spPr>
          <a:xfrm>
            <a:off x="6517093" y="1041885"/>
            <a:ext cx="2602864" cy="3928298"/>
          </a:xfrm>
          <a:prstGeom prst="rect">
            <a:avLst/>
          </a:prstGeom>
        </p:spPr>
      </p:pic>
      <p:pic>
        <p:nvPicPr>
          <p:cNvPr id="5122" name="Picture 2" descr="Đặc điểm quần áo bảo hộ lao động cho công nhâ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 y="3134083"/>
            <a:ext cx="5489575" cy="329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2438" y="123094"/>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838518" y="1430753"/>
            <a:ext cx="6171882" cy="2369880"/>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trọng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tùy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hội</a:t>
            </a:r>
            <a:endParaRPr lang="en-US" sz="2800" dirty="0">
              <a:solidFill>
                <a:srgbClr val="0070C0"/>
              </a:solidFill>
              <a:latin typeface="Times New Roman" panose="02020603050405020304" pitchFamily="18" charset="0"/>
              <a:cs typeface="Times New Roman" panose="02020603050405020304" pitchFamily="18" charset="0"/>
            </a:endParaRPr>
          </a:p>
          <a:p>
            <a:r>
              <a:rPr lang="en-US" dirty="0"/>
              <a:t/>
            </a:r>
            <a:br>
              <a:rPr lang="en-US"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82400" l="53595" r="77996"/>
                    </a14:imgEffect>
                  </a14:imgLayer>
                </a14:imgProps>
              </a:ext>
              <a:ext uri="{28A0092B-C50C-407E-A947-70E740481C1C}">
                <a14:useLocalDpi xmlns:a14="http://schemas.microsoft.com/office/drawing/2010/main" val="0"/>
              </a:ext>
            </a:extLst>
          </a:blip>
          <a:srcRect l="50606" r="18898" b="17258"/>
          <a:stretch/>
        </p:blipFill>
        <p:spPr>
          <a:xfrm>
            <a:off x="6490855" y="1458442"/>
            <a:ext cx="2667000" cy="3941115"/>
          </a:xfrm>
          <a:prstGeom prst="rect">
            <a:avLst/>
          </a:prstGeom>
        </p:spPr>
      </p:pic>
      <p:pic>
        <p:nvPicPr>
          <p:cNvPr id="6" name="Picture 5"/>
          <p:cNvPicPr>
            <a:picLocks noChangeAspect="1"/>
          </p:cNvPicPr>
          <p:nvPr/>
        </p:nvPicPr>
        <p:blipFill>
          <a:blip r:embed="rId5"/>
          <a:stretch>
            <a:fillRect/>
          </a:stretch>
        </p:blipFill>
        <p:spPr>
          <a:xfrm>
            <a:off x="708617" y="2962555"/>
            <a:ext cx="4635531" cy="3478011"/>
          </a:xfrm>
          <a:prstGeom prst="rect">
            <a:avLst/>
          </a:prstGeom>
        </p:spPr>
      </p:pic>
    </p:spTree>
    <p:extLst>
      <p:ext uri="{BB962C8B-B14F-4D97-AF65-F5344CB8AC3E}">
        <p14:creationId xmlns:p14="http://schemas.microsoft.com/office/powerpoint/2010/main" val="93053597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2800767"/>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ở nhà có kiểu dáng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thoải mái</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thường được may từ vải sợi thiên nhiên</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5907723" y="1043313"/>
            <a:ext cx="2086903" cy="3926870"/>
          </a:xfrm>
          <a:prstGeom prst="rect">
            <a:avLst/>
          </a:prstGeom>
        </p:spPr>
      </p:pic>
      <p:pic>
        <p:nvPicPr>
          <p:cNvPr id="2" name="Picture 1"/>
          <p:cNvPicPr>
            <a:picLocks noChangeAspect="1"/>
          </p:cNvPicPr>
          <p:nvPr/>
        </p:nvPicPr>
        <p:blipFill>
          <a:blip r:embed="rId5"/>
          <a:stretch>
            <a:fillRect/>
          </a:stretch>
        </p:blipFill>
        <p:spPr>
          <a:xfrm>
            <a:off x="1751646" y="3405187"/>
            <a:ext cx="2143125" cy="2143125"/>
          </a:xfrm>
          <a:prstGeom prst="rect">
            <a:avLst/>
          </a:prstGeom>
        </p:spPr>
      </p:pic>
      <p:sp>
        <p:nvSpPr>
          <p:cNvPr id="13" name="Rectangle 1"/>
          <p:cNvSpPr>
            <a:spLocks noChangeArrowheads="1"/>
          </p:cNvSpPr>
          <p:nvPr/>
        </p:nvSpPr>
        <p:spPr bwMode="auto">
          <a:xfrm>
            <a:off x="-12438" y="123094"/>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4" name="Rectangle 11"/>
          <p:cNvSpPr>
            <a:spLocks noChangeArrowheads="1"/>
          </p:cNvSpPr>
          <p:nvPr/>
        </p:nvSpPr>
        <p:spPr bwMode="auto">
          <a:xfrm>
            <a:off x="0" y="711200"/>
            <a:ext cx="4214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r>
              <a:rPr lang="en-US" sz="2800" dirty="0">
                <a:solidFill>
                  <a:srgbClr val="8DC7B0"/>
                </a:solidFill>
              </a:rPr>
              <a:t> </a:t>
            </a:r>
            <a:endParaRPr lang="en-US" altLang="vi-VN" sz="2800" dirty="0">
              <a:solidFill>
                <a:srgbClr val="8DC7B0"/>
              </a:solidFill>
            </a:endParaRPr>
          </a:p>
        </p:txBody>
      </p:sp>
    </p:spTree>
    <p:extLst>
      <p:ext uri="{BB962C8B-B14F-4D97-AF65-F5344CB8AC3E}">
        <p14:creationId xmlns:p14="http://schemas.microsoft.com/office/powerpoint/2010/main" val="10939017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70"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dirty="0">
                <a:solidFill>
                  <a:srgbClr val="0070C0"/>
                </a:solidFill>
                <a:latin typeface="Times New Roman" panose="02020603050405020304" pitchFamily="18" charset="0"/>
                <a:ea typeface="+mj-ea"/>
                <a:cs typeface="Times New Roman" panose="02020603050405020304" pitchFamily="18" charset="0"/>
              </a:rPr>
              <a:t>K</a:t>
            </a:r>
            <a:endParaRPr lang="en-US" dirty="0"/>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EC407"/>
                </a:solidFill>
                <a:latin typeface="#9Slide05 Habano" panose="02040603050506020204" pitchFamily="18" charset="0"/>
              </a:rPr>
              <a:t>Khám</a:t>
            </a:r>
            <a:r>
              <a:rPr lang="en-US" sz="3200" b="1" kern="0" dirty="0" smtClean="0">
                <a:solidFill>
                  <a:srgbClr val="FEC407"/>
                </a:solidFill>
                <a:latin typeface="#9Slide05 Habano" panose="02040603050506020204" pitchFamily="18" charset="0"/>
              </a:rPr>
              <a:t> </a:t>
            </a:r>
            <a:r>
              <a:rPr lang="en-US" sz="3200" b="1" kern="0" dirty="0" err="1" smtClean="0">
                <a:solidFill>
                  <a:srgbClr val="FEC407"/>
                </a:solidFill>
                <a:latin typeface="#9Slide05 Habano" panose="02040603050506020204" pitchFamily="18" charset="0"/>
              </a:rPr>
              <a:t>phá</a:t>
            </a:r>
            <a:endParaRPr lang="en-US" sz="3200" b="1" kern="0" dirty="0">
              <a:solidFill>
                <a:srgbClr val="FEC407"/>
              </a:solidFill>
              <a:latin typeface="#9Slide05 Habano" panose="02040603050506020204" pitchFamily="18" charset="0"/>
            </a:endParaRPr>
          </a:p>
        </p:txBody>
      </p:sp>
      <p:sp>
        <p:nvSpPr>
          <p:cNvPr id="10" name="Rectangle 9"/>
          <p:cNvSpPr/>
          <p:nvPr/>
        </p:nvSpPr>
        <p:spPr>
          <a:xfrm>
            <a:off x="631122" y="1643155"/>
            <a:ext cx="8131877" cy="1673150"/>
          </a:xfrm>
          <a:prstGeom prst="rect">
            <a:avLst/>
          </a:prstGeom>
        </p:spPr>
        <p:txBody>
          <a:bodyPr wrap="square">
            <a:spAutoFit/>
          </a:bodyPr>
          <a:lstStyle/>
          <a:p>
            <a:pPr algn="ctr">
              <a:lnSpc>
                <a:spcPct val="107000"/>
              </a:lnSpc>
              <a:spcBef>
                <a:spcPct val="0"/>
              </a:spcBef>
            </a:pPr>
            <a:endParaRPr lang="en-US" sz="3200" dirty="0" smtClean="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Theo </a:t>
            </a:r>
            <a:r>
              <a:rPr lang="en-US" sz="3200" dirty="0" err="1" smtClean="0">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có</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nghĩa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như</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thế</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nào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học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sinh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đến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trường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659752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754856" y="-174400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496918" y="1182231"/>
            <a:ext cx="7314882" cy="2246769"/>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Để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nâng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đẹp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phục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hòa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sắc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kiểu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585000" y="2845124"/>
            <a:ext cx="1841402" cy="3860475"/>
          </a:xfrm>
          <a:prstGeom prst="rect">
            <a:avLst/>
          </a:prstGeom>
        </p:spPr>
      </p:pic>
      <p:pic>
        <p:nvPicPr>
          <p:cNvPr id="7" name="Picture 6"/>
          <p:cNvPicPr>
            <a:picLocks noChangeAspect="1"/>
          </p:cNvPicPr>
          <p:nvPr/>
        </p:nvPicPr>
        <p:blipFill>
          <a:blip r:embed="rId5"/>
          <a:stretch>
            <a:fillRect/>
          </a:stretch>
        </p:blipFill>
        <p:spPr>
          <a:xfrm>
            <a:off x="1411604" y="3048000"/>
            <a:ext cx="3846196" cy="3657599"/>
          </a:xfrm>
          <a:prstGeom prst="rect">
            <a:avLst/>
          </a:prstGeom>
        </p:spPr>
      </p:pic>
      <p:sp>
        <p:nvSpPr>
          <p:cNvPr id="11" name="Rectangle 1"/>
          <p:cNvSpPr>
            <a:spLocks noChangeArrowheads="1"/>
          </p:cNvSpPr>
          <p:nvPr/>
        </p:nvSpPr>
        <p:spPr bwMode="auto">
          <a:xfrm>
            <a:off x="232666" y="42866"/>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 name="Rectangle 11"/>
          <p:cNvSpPr>
            <a:spLocks noChangeArrowheads="1"/>
          </p:cNvSpPr>
          <p:nvPr/>
        </p:nvSpPr>
        <p:spPr bwMode="auto">
          <a:xfrm>
            <a:off x="0" y="711200"/>
            <a:ext cx="4259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smtClean="0">
                <a:solidFill>
                  <a:srgbClr val="8DC7B0"/>
                </a:solidFill>
              </a:rPr>
              <a:t>phục</a:t>
            </a:r>
            <a:endParaRPr lang="en-US" sz="2800" dirty="0">
              <a:solidFill>
                <a:srgbClr val="8DC7B0"/>
              </a:solidFill>
            </a:endParaRPr>
          </a:p>
        </p:txBody>
      </p:sp>
    </p:spTree>
    <p:extLst>
      <p:ext uri="{BB962C8B-B14F-4D97-AF65-F5344CB8AC3E}">
        <p14:creationId xmlns:p14="http://schemas.microsoft.com/office/powerpoint/2010/main" val="154470735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441819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en-US" altLang="en-US" sz="2800" dirty="0">
                <a:solidFill>
                  <a:srgbClr val="8DC7B0"/>
                </a:solidFill>
              </a:rPr>
              <a:t>.</a:t>
            </a:r>
            <a:r>
              <a:rPr lang="vi-VN" sz="2800" dirty="0">
                <a:solidFill>
                  <a:srgbClr val="8DC7B0"/>
                </a:solidFill>
              </a:rPr>
              <a:t> </a:t>
            </a:r>
            <a:r>
              <a:rPr lang="en-US" sz="2800" dirty="0" err="1" smtClean="0">
                <a:solidFill>
                  <a:srgbClr val="8DC7B0"/>
                </a:solidFill>
              </a:rPr>
              <a:t>Cách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838518" y="1430753"/>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P</a:t>
            </a:r>
            <a:r>
              <a:rPr lang="en-US" sz="2800" dirty="0" err="1" smtClean="0">
                <a:solidFill>
                  <a:srgbClr val="0070C0"/>
                </a:solidFill>
                <a:latin typeface="Times New Roman" panose="02020603050405020304" pitchFamily="18" charset="0"/>
                <a:cs typeface="Times New Roman" panose="02020603050405020304" pitchFamily="18" charset="0"/>
              </a:rPr>
              <a:t>hối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b="11324"/>
          <a:stretch/>
        </p:blipFill>
        <p:spPr>
          <a:xfrm>
            <a:off x="838519" y="2741768"/>
            <a:ext cx="3276282" cy="3286127"/>
          </a:xfrm>
          <a:prstGeom prst="rect">
            <a:avLst/>
          </a:prstGeom>
        </p:spPr>
      </p:pic>
      <p:pic>
        <p:nvPicPr>
          <p:cNvPr id="2" name="Picture 1"/>
          <p:cNvPicPr>
            <a:picLocks noChangeAspect="1"/>
          </p:cNvPicPr>
          <p:nvPr/>
        </p:nvPicPr>
        <p:blipFill>
          <a:blip r:embed="rId4"/>
          <a:stretch>
            <a:fillRect/>
          </a:stretch>
        </p:blipFill>
        <p:spPr>
          <a:xfrm>
            <a:off x="4612006" y="2741767"/>
            <a:ext cx="3998593" cy="3286127"/>
          </a:xfrm>
          <a:prstGeom prst="rect">
            <a:avLst/>
          </a:prstGeom>
        </p:spPr>
      </p:pic>
      <p:sp>
        <p:nvSpPr>
          <p:cNvPr id="12" name="Rectangle 1"/>
          <p:cNvSpPr>
            <a:spLocks noChangeArrowheads="1"/>
          </p:cNvSpPr>
          <p:nvPr/>
        </p:nvSpPr>
        <p:spPr bwMode="auto">
          <a:xfrm>
            <a:off x="231494" y="111561"/>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26806160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500"/>
                                        <p:tgtEl>
                                          <p:spTgt spid="122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7919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291141" y="740859"/>
            <a:ext cx="42274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a:solidFill>
                  <a:srgbClr val="8DC7B0"/>
                </a:solidFill>
              </a:rPr>
              <a:t>C</a:t>
            </a:r>
            <a:r>
              <a:rPr lang="en-US" sz="2800" dirty="0" err="1" smtClean="0">
                <a:solidFill>
                  <a:srgbClr val="8DC7B0"/>
                </a:solidFill>
              </a:rPr>
              <a:t>ách</a:t>
            </a:r>
            <a:r>
              <a:rPr lang="en-US" sz="2800" dirty="0" smtClean="0">
                <a:solidFill>
                  <a:srgbClr val="8DC7B0"/>
                </a:solidFill>
              </a:rPr>
              <a:t> </a:t>
            </a:r>
            <a:r>
              <a:rPr lang="en-US" sz="2800" dirty="0" err="1">
                <a:solidFill>
                  <a:srgbClr val="8DC7B0"/>
                </a:solidFill>
              </a:rPr>
              <a:t>phối</a:t>
            </a:r>
            <a:r>
              <a:rPr lang="en-US" sz="2800" dirty="0">
                <a:solidFill>
                  <a:srgbClr val="8DC7B0"/>
                </a:solidFill>
              </a:rPr>
              <a:t> </a:t>
            </a:r>
            <a:r>
              <a:rPr lang="en-US" sz="2800" dirty="0" err="1">
                <a:solidFill>
                  <a:srgbClr val="8DC7B0"/>
                </a:solidFill>
              </a:rPr>
              <a:t>hợp</a:t>
            </a:r>
            <a:r>
              <a:rPr lang="en-US" sz="2800" dirty="0">
                <a:solidFill>
                  <a:srgbClr val="8DC7B0"/>
                </a:solidFill>
              </a:rPr>
              <a:t> </a:t>
            </a:r>
            <a:r>
              <a:rPr lang="en-US" sz="2800" dirty="0" err="1">
                <a:solidFill>
                  <a:srgbClr val="8DC7B0"/>
                </a:solidFill>
              </a:rPr>
              <a:t>trang</a:t>
            </a:r>
            <a:r>
              <a:rPr lang="en-US" sz="2800" dirty="0">
                <a:solidFill>
                  <a:srgbClr val="8DC7B0"/>
                </a:solidFill>
              </a:rPr>
              <a:t> </a:t>
            </a:r>
            <a:r>
              <a:rPr lang="en-US" sz="2800" dirty="0" err="1">
                <a:solidFill>
                  <a:srgbClr val="8DC7B0"/>
                </a:solidFill>
              </a:rPr>
              <a:t>phục</a:t>
            </a:r>
            <a:endParaRPr lang="en-US" sz="2800" dirty="0">
              <a:solidFill>
                <a:srgbClr val="8DC7B0"/>
              </a:solidFill>
            </a:endParaRPr>
          </a:p>
          <a:p>
            <a:pPr>
              <a:spcBef>
                <a:spcPct val="50000"/>
              </a:spcBef>
            </a:pPr>
            <a:endParaRPr lang="en-US" altLang="vi-VN" sz="2800" dirty="0">
              <a:solidFill>
                <a:srgbClr val="8DC7B0"/>
              </a:solidFill>
            </a:endParaRPr>
          </a:p>
        </p:txBody>
      </p:sp>
      <p:sp>
        <p:nvSpPr>
          <p:cNvPr id="3" name="Rectangle 2"/>
          <p:cNvSpPr/>
          <p:nvPr/>
        </p:nvSpPr>
        <p:spPr>
          <a:xfrm>
            <a:off x="838518" y="143075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105400" y="2499812"/>
            <a:ext cx="3703146" cy="2642254"/>
          </a:xfrm>
          <a:prstGeom prst="rect">
            <a:avLst/>
          </a:prstGeom>
        </p:spPr>
      </p:pic>
      <p:pic>
        <p:nvPicPr>
          <p:cNvPr id="6" name="Picture 5"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0" b="100000" l="5895" r="93895"/>
                    </a14:imgEffect>
                  </a14:imgLayer>
                </a14:imgProps>
              </a:ext>
              <a:ext uri="{28A0092B-C50C-407E-A947-70E740481C1C}">
                <a14:useLocalDpi xmlns:a14="http://schemas.microsoft.com/office/drawing/2010/main" val="0"/>
              </a:ext>
            </a:extLst>
          </a:blip>
          <a:stretch>
            <a:fillRect/>
          </a:stretch>
        </p:blipFill>
        <p:spPr>
          <a:xfrm>
            <a:off x="161136" y="2117944"/>
            <a:ext cx="4525006" cy="3886742"/>
          </a:xfrm>
          <a:prstGeom prst="rect">
            <a:avLst/>
          </a:prstGeom>
        </p:spPr>
      </p:pic>
      <p:sp>
        <p:nvSpPr>
          <p:cNvPr id="11" name="Rectangle 1"/>
          <p:cNvSpPr>
            <a:spLocks noChangeArrowheads="1"/>
          </p:cNvSpPr>
          <p:nvPr/>
        </p:nvSpPr>
        <p:spPr bwMode="auto">
          <a:xfrm>
            <a:off x="159695" y="183901"/>
            <a:ext cx="4490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err="1" smtClean="0">
                <a:solidFill>
                  <a:srgbClr val="339966"/>
                </a:solidFill>
              </a:rPr>
              <a:t>Cách</a:t>
            </a:r>
            <a:r>
              <a:rPr lang="en-US" sz="2800" b="1" u="sng" dirty="0" smtClean="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trang</a:t>
            </a:r>
            <a:r>
              <a:rPr lang="en-US" sz="2800" b="1" u="sng" dirty="0">
                <a:solidFill>
                  <a:srgbClr val="339966"/>
                </a:solidFill>
              </a:rPr>
              <a:t> </a:t>
            </a:r>
            <a:r>
              <a:rPr lang="en-US" sz="2800" b="1" u="sng" dirty="0" err="1">
                <a:solidFill>
                  <a:srgbClr val="339966"/>
                </a:solidFill>
              </a:rPr>
              <a:t>phục</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00222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170429" y="-1313297"/>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Sắc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chỉnh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đậm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nhạt</a:t>
            </a:r>
            <a:r>
              <a:rPr lang="en-US" sz="3200" dirty="0">
                <a:solidFill>
                  <a:srgbClr val="0070C0"/>
                </a:solidFill>
                <a:latin typeface="Times New Roman" panose="02020603050405020304" pitchFamily="18" charset="0"/>
                <a:ea typeface="+mj-ea"/>
                <a:cs typeface="Times New Roman" panose="02020603050405020304" pitchFamily="18" charset="0"/>
              </a:rPr>
              <a:t> hay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tối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từng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màu</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3756" b="100000" l="5085" r="97881"/>
                    </a14:imgEffect>
                  </a14:imgLayer>
                </a14:imgProps>
              </a:ext>
            </a:extLst>
          </a:blip>
          <a:stretch>
            <a:fillRect/>
          </a:stretch>
        </p:blipFill>
        <p:spPr>
          <a:xfrm>
            <a:off x="114300" y="2252902"/>
            <a:ext cx="4343400" cy="3833573"/>
          </a:xfrm>
          <a:prstGeom prst="rect">
            <a:avLst/>
          </a:prstGeom>
        </p:spPr>
      </p:pic>
      <p:pic>
        <p:nvPicPr>
          <p:cNvPr id="5" name="Picture 4"/>
          <p:cNvPicPr>
            <a:picLocks noChangeAspect="1"/>
          </p:cNvPicPr>
          <p:nvPr/>
        </p:nvPicPr>
        <p:blipFill>
          <a:blip r:embed="rId5"/>
          <a:stretch>
            <a:fillRect/>
          </a:stretch>
        </p:blipFill>
        <p:spPr>
          <a:xfrm>
            <a:off x="4457700" y="2700604"/>
            <a:ext cx="4084502" cy="2941398"/>
          </a:xfrm>
          <a:prstGeom prst="rect">
            <a:avLst/>
          </a:prstGeom>
        </p:spPr>
      </p:pic>
    </p:spTree>
    <p:extLst>
      <p:ext uri="{BB962C8B-B14F-4D97-AF65-F5344CB8AC3E}">
        <p14:creationId xmlns:p14="http://schemas.microsoft.com/office/powerpoint/2010/main" val="988807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ea typeface="+mj-ea"/>
                <a:cs typeface="Times New Roman" pitchFamily="18" charset="0"/>
              </a:rPr>
              <a:t>MỤC TIÊU BÀI HỌC</a:t>
            </a:r>
            <a:endParaRPr lang="en-US" altLang="vi-VN" sz="3200" b="1" dirty="0">
              <a:solidFill>
                <a:srgbClr val="FF912B"/>
              </a:solidFill>
              <a:ea typeface="+mj-ea"/>
              <a:cs typeface="Times New Roman" pitchFamily="18" charset="0"/>
            </a:endParaRPr>
          </a:p>
        </p:txBody>
      </p:sp>
      <p:sp>
        <p:nvSpPr>
          <p:cNvPr id="11" name="Text Box 11"/>
          <p:cNvSpPr txBox="1">
            <a:spLocks noChangeArrowheads="1"/>
          </p:cNvSpPr>
          <p:nvPr/>
        </p:nvSpPr>
        <p:spPr bwMode="auto">
          <a:xfrm>
            <a:off x="457200" y="1290638"/>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rgbClr val="0000FF"/>
                </a:solidFill>
                <a:latin typeface=".VnTime" panose="020B7200000000000000" pitchFamily="34" charset="0"/>
              </a:rPr>
              <a:t>-</a:t>
            </a:r>
            <a:r>
              <a:rPr lang="en-US" sz="2800" dirty="0" err="1" smtClean="0">
                <a:solidFill>
                  <a:schemeClr val="hlink"/>
                </a:solidFill>
              </a:rPr>
              <a:t>Lựa</a:t>
            </a:r>
            <a:r>
              <a:rPr lang="en-US" sz="2800" dirty="0" smtClean="0">
                <a:solidFill>
                  <a:schemeClr val="hlink"/>
                </a:solidFill>
              </a:rPr>
              <a:t> </a:t>
            </a:r>
            <a:r>
              <a:rPr lang="en-US" sz="2800" dirty="0" err="1">
                <a:solidFill>
                  <a:schemeClr val="hlink"/>
                </a:solidFill>
              </a:rPr>
              <a:t>chọn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smtClean="0">
                <a:solidFill>
                  <a:schemeClr val="hlink"/>
                </a:solidFill>
              </a:rPr>
              <a:t>phù</a:t>
            </a:r>
            <a:r>
              <a:rPr lang="en-US" sz="2800" dirty="0" smtClean="0">
                <a:solidFill>
                  <a:schemeClr val="hlink"/>
                </a:solidFill>
              </a:rPr>
              <a:t> </a:t>
            </a:r>
            <a:r>
              <a:rPr lang="en-US" sz="2800" dirty="0" err="1" smtClean="0">
                <a:solidFill>
                  <a:schemeClr val="hlink"/>
                </a:solidFill>
              </a:rPr>
              <a:t>hợp</a:t>
            </a:r>
            <a:r>
              <a:rPr lang="en-US" sz="2800" dirty="0" smtClean="0">
                <a:solidFill>
                  <a:schemeClr val="hlink"/>
                </a:solidFill>
              </a:rPr>
              <a:t> </a:t>
            </a:r>
            <a:r>
              <a:rPr lang="en-US" sz="2800" dirty="0" err="1" smtClean="0">
                <a:solidFill>
                  <a:schemeClr val="hlink"/>
                </a:solidFill>
              </a:rPr>
              <a:t>với</a:t>
            </a:r>
            <a:r>
              <a:rPr lang="en-US" sz="2800" dirty="0" smtClean="0">
                <a:solidFill>
                  <a:schemeClr val="hlink"/>
                </a:solidFill>
              </a:rPr>
              <a:t> </a:t>
            </a:r>
            <a:r>
              <a:rPr lang="en-US" sz="2800" dirty="0" err="1" smtClean="0">
                <a:solidFill>
                  <a:schemeClr val="hlink"/>
                </a:solidFill>
              </a:rPr>
              <a:t>đặc</a:t>
            </a:r>
            <a:r>
              <a:rPr lang="en-US" sz="2800" dirty="0" smtClean="0">
                <a:solidFill>
                  <a:schemeClr val="hlink"/>
                </a:solidFill>
              </a:rPr>
              <a:t> </a:t>
            </a:r>
            <a:r>
              <a:rPr lang="en-US" sz="2800" dirty="0" err="1">
                <a:solidFill>
                  <a:schemeClr val="hlink"/>
                </a:solidFill>
              </a:rPr>
              <a:t>điểm</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sở</a:t>
            </a:r>
            <a:r>
              <a:rPr lang="en-US" sz="2800" dirty="0">
                <a:solidFill>
                  <a:schemeClr val="hlink"/>
                </a:solidFill>
              </a:rPr>
              <a:t> </a:t>
            </a:r>
            <a:r>
              <a:rPr lang="en-US" sz="2800" dirty="0" err="1">
                <a:solidFill>
                  <a:schemeClr val="hlink"/>
                </a:solidFill>
              </a:rPr>
              <a:t>thích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bản</a:t>
            </a:r>
            <a:r>
              <a:rPr lang="en-US" sz="2800" dirty="0">
                <a:solidFill>
                  <a:schemeClr val="hlink"/>
                </a:solidFill>
              </a:rPr>
              <a:t> </a:t>
            </a:r>
            <a:r>
              <a:rPr lang="en-US" sz="2800" dirty="0" err="1">
                <a:solidFill>
                  <a:schemeClr val="hlink"/>
                </a:solidFill>
              </a:rPr>
              <a:t>thân</a:t>
            </a:r>
            <a:r>
              <a:rPr lang="en-US" sz="2800" dirty="0">
                <a:solidFill>
                  <a:schemeClr val="hlink"/>
                </a:solidFill>
              </a:rPr>
              <a:t> </a:t>
            </a:r>
            <a:r>
              <a:rPr lang="en-US" sz="2800" dirty="0" smtClean="0">
                <a:solidFill>
                  <a:schemeClr val="hlink"/>
                </a:solidFill>
              </a:rPr>
              <a:t>,</a:t>
            </a:r>
            <a:r>
              <a:rPr lang="en-US" sz="2800" dirty="0" err="1" smtClean="0">
                <a:solidFill>
                  <a:schemeClr val="hlink"/>
                </a:solidFill>
              </a:rPr>
              <a:t>tính</a:t>
            </a:r>
            <a:r>
              <a:rPr lang="en-US" sz="2800" dirty="0" smtClean="0">
                <a:solidFill>
                  <a:schemeClr val="hlink"/>
                </a:solidFill>
              </a:rPr>
              <a:t> </a:t>
            </a:r>
            <a:r>
              <a:rPr lang="en-US" sz="2800" dirty="0" err="1">
                <a:solidFill>
                  <a:schemeClr val="hlink"/>
                </a:solidFill>
              </a:rPr>
              <a:t>chất</a:t>
            </a:r>
            <a:r>
              <a:rPr lang="en-US" sz="2800" dirty="0">
                <a:solidFill>
                  <a:schemeClr val="hlink"/>
                </a:solidFill>
              </a:rPr>
              <a:t> </a:t>
            </a:r>
            <a:r>
              <a:rPr lang="en-US" sz="2800" dirty="0" err="1">
                <a:solidFill>
                  <a:schemeClr val="hlink"/>
                </a:solidFill>
              </a:rPr>
              <a:t>công</a:t>
            </a:r>
            <a:r>
              <a:rPr lang="en-US" sz="2800" dirty="0">
                <a:solidFill>
                  <a:schemeClr val="hlink"/>
                </a:solidFill>
              </a:rPr>
              <a:t> </a:t>
            </a:r>
            <a:r>
              <a:rPr lang="en-US" sz="2800" dirty="0" err="1">
                <a:solidFill>
                  <a:schemeClr val="hlink"/>
                </a:solidFill>
              </a:rPr>
              <a:t>việc</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điều</a:t>
            </a:r>
            <a:r>
              <a:rPr lang="en-US" sz="2800" dirty="0">
                <a:solidFill>
                  <a:schemeClr val="hlink"/>
                </a:solidFill>
              </a:rPr>
              <a:t> </a:t>
            </a:r>
            <a:r>
              <a:rPr lang="en-US" sz="2800" dirty="0" err="1">
                <a:solidFill>
                  <a:schemeClr val="hlink"/>
                </a:solidFill>
              </a:rPr>
              <a:t>kiện</a:t>
            </a:r>
            <a:r>
              <a:rPr lang="en-US" sz="2800" dirty="0">
                <a:solidFill>
                  <a:schemeClr val="hlink"/>
                </a:solidFill>
              </a:rPr>
              <a:t> </a:t>
            </a:r>
            <a:r>
              <a:rPr lang="en-US" sz="2800" dirty="0" err="1">
                <a:solidFill>
                  <a:schemeClr val="hlink"/>
                </a:solidFill>
              </a:rPr>
              <a:t>tài</a:t>
            </a:r>
            <a:r>
              <a:rPr lang="en-US" sz="2800" dirty="0">
                <a:solidFill>
                  <a:schemeClr val="hlink"/>
                </a:solidFill>
              </a:rPr>
              <a:t> </a:t>
            </a:r>
            <a:r>
              <a:rPr lang="en-US" sz="2800" dirty="0" err="1">
                <a:solidFill>
                  <a:schemeClr val="hlink"/>
                </a:solidFill>
              </a:rPr>
              <a:t>chính</a:t>
            </a:r>
            <a:r>
              <a:rPr lang="en-US" sz="2800" dirty="0">
                <a:solidFill>
                  <a:schemeClr val="hlink"/>
                </a:solidFill>
              </a:rPr>
              <a:t> </a:t>
            </a:r>
            <a:r>
              <a:rPr lang="en-US" sz="2800" dirty="0" err="1">
                <a:solidFill>
                  <a:schemeClr val="hlink"/>
                </a:solidFill>
              </a:rPr>
              <a:t>của</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endParaRPr lang="en-US" altLang="vi-VN" sz="2800" dirty="0">
              <a:solidFill>
                <a:schemeClr val="hlink"/>
              </a:solidFill>
            </a:endParaRPr>
          </a:p>
        </p:txBody>
      </p:sp>
      <p:sp>
        <p:nvSpPr>
          <p:cNvPr id="12" name="Text Box 11"/>
          <p:cNvSpPr txBox="1">
            <a:spLocks noChangeArrowheads="1"/>
          </p:cNvSpPr>
          <p:nvPr/>
        </p:nvSpPr>
        <p:spPr bwMode="auto">
          <a:xfrm>
            <a:off x="495300" y="2613363"/>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altLang="vi-VN" sz="2800" dirty="0" err="1" smtClean="0">
                <a:solidFill>
                  <a:schemeClr val="hlink"/>
                </a:solidFill>
              </a:rPr>
              <a:t>S</a:t>
            </a:r>
            <a:r>
              <a:rPr lang="en-US" sz="2800" dirty="0" err="1" smtClean="0">
                <a:solidFill>
                  <a:schemeClr val="hlink"/>
                </a:solidFill>
              </a:rPr>
              <a:t>ử</a:t>
            </a:r>
            <a:r>
              <a:rPr lang="en-US" sz="2800" dirty="0" smtClean="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bảo</a:t>
            </a:r>
            <a:r>
              <a:rPr lang="en-US" sz="2800" dirty="0">
                <a:solidFill>
                  <a:schemeClr val="hlink"/>
                </a:solidFill>
              </a:rPr>
              <a:t> </a:t>
            </a:r>
            <a:r>
              <a:rPr lang="en-US" sz="2800" dirty="0" err="1">
                <a:solidFill>
                  <a:schemeClr val="hlink"/>
                </a:solidFill>
              </a:rPr>
              <a:t>quản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số</a:t>
            </a:r>
            <a:r>
              <a:rPr lang="en-US" sz="2800" dirty="0">
                <a:solidFill>
                  <a:schemeClr val="hlink"/>
                </a:solidFill>
              </a:rPr>
              <a:t> </a:t>
            </a:r>
            <a:r>
              <a:rPr lang="en-US" sz="2800" dirty="0" err="1" smtClean="0">
                <a:solidFill>
                  <a:schemeClr val="hlink"/>
                </a:solidFill>
              </a:rPr>
              <a:t>loại</a:t>
            </a:r>
            <a:r>
              <a:rPr lang="en-US" sz="2800" dirty="0" smtClean="0">
                <a:solidFill>
                  <a:schemeClr val="hlink"/>
                </a:solidFill>
              </a:rPr>
              <a:t> </a:t>
            </a:r>
            <a:r>
              <a:rPr lang="en-US" sz="2800" dirty="0" err="1">
                <a:solidFill>
                  <a:schemeClr val="hlink"/>
                </a:solidFill>
              </a:rPr>
              <a:t>hình</a:t>
            </a:r>
            <a:r>
              <a:rPr lang="en-US" sz="2800" dirty="0">
                <a:solidFill>
                  <a:schemeClr val="hlink"/>
                </a:solidFill>
              </a:rPr>
              <a:t> </a:t>
            </a:r>
            <a:r>
              <a:rPr lang="en-US" sz="2800" dirty="0" err="1">
                <a:solidFill>
                  <a:schemeClr val="hlink"/>
                </a:solidFill>
              </a:rPr>
              <a:t>trang</a:t>
            </a:r>
            <a:r>
              <a:rPr lang="en-US" sz="2800" dirty="0">
                <a:solidFill>
                  <a:schemeClr val="hlink"/>
                </a:solidFill>
              </a:rPr>
              <a:t> </a:t>
            </a:r>
            <a:r>
              <a:rPr lang="en-US" sz="2800" dirty="0" err="1">
                <a:solidFill>
                  <a:schemeClr val="hlink"/>
                </a:solidFill>
              </a:rPr>
              <a:t>phục</a:t>
            </a:r>
            <a:r>
              <a:rPr lang="en-US" sz="2800" dirty="0">
                <a:solidFill>
                  <a:schemeClr val="hlink"/>
                </a:solidFill>
              </a:rPr>
              <a:t> </a:t>
            </a:r>
            <a:r>
              <a:rPr lang="en-US" sz="2800" dirty="0" err="1">
                <a:solidFill>
                  <a:schemeClr val="hlink"/>
                </a:solidFill>
              </a:rPr>
              <a:t>thông</a:t>
            </a:r>
            <a:r>
              <a:rPr lang="en-US" sz="2800" dirty="0">
                <a:solidFill>
                  <a:schemeClr val="hlink"/>
                </a:solidFill>
              </a:rPr>
              <a:t> </a:t>
            </a:r>
            <a:r>
              <a:rPr lang="en-US" sz="2800" dirty="0" err="1">
                <a:solidFill>
                  <a:schemeClr val="hlink"/>
                </a:solidFill>
              </a:rPr>
              <a:t>dụng</a:t>
            </a:r>
            <a:endParaRPr lang="en-US" altLang="vi-VN" sz="2800" dirty="0">
              <a:solidFill>
                <a:schemeClr val="hlink"/>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969170"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956874"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Trong</a:t>
            </a:r>
            <a:r>
              <a:rPr lang="en-US" sz="2800" b="1" dirty="0" smtClean="0">
                <a:solidFill>
                  <a:srgbClr val="339966"/>
                </a:solidFill>
              </a:rPr>
              <a:t> </a:t>
            </a:r>
            <a:r>
              <a:rPr lang="en-US" sz="2800" b="1" dirty="0" err="1">
                <a:solidFill>
                  <a:srgbClr val="339966"/>
                </a:solidFill>
              </a:rPr>
              <a:t>hình</a:t>
            </a:r>
            <a:r>
              <a:rPr lang="en-US" sz="2800" b="1" dirty="0">
                <a:solidFill>
                  <a:srgbClr val="339966"/>
                </a:solidFill>
              </a:rPr>
              <a:t> </a:t>
            </a:r>
            <a:r>
              <a:rPr lang="en-US" sz="2800" b="1" dirty="0" smtClean="0">
                <a:solidFill>
                  <a:srgbClr val="339966"/>
                </a:solidFill>
              </a:rPr>
              <a:t>8.5,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tổng</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màu</a:t>
            </a:r>
            <a:r>
              <a:rPr lang="en-US" sz="2800" b="1" dirty="0">
                <a:solidFill>
                  <a:srgbClr val="339966"/>
                </a:solidFill>
              </a:rPr>
              <a:t>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nguyên</a:t>
            </a:r>
            <a:r>
              <a:rPr lang="en-US" sz="2800" b="1" dirty="0">
                <a:solidFill>
                  <a:srgbClr val="339966"/>
                </a:solidFill>
              </a:rPr>
              <a:t> </a:t>
            </a:r>
            <a:r>
              <a:rPr lang="en-US" sz="2800" b="1" dirty="0" err="1">
                <a:solidFill>
                  <a:srgbClr val="339966"/>
                </a:solidFill>
              </a:rPr>
              <a:t>tắc</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 </a:t>
            </a:r>
            <a:endParaRPr lang="en-US" sz="2800" b="1" dirty="0">
              <a:solidFill>
                <a:srgbClr val="339966"/>
              </a:solidFill>
            </a:endParaRPr>
          </a:p>
        </p:txBody>
      </p:sp>
      <p:pic>
        <p:nvPicPr>
          <p:cNvPr id="7" name="Picture 6"/>
          <p:cNvPicPr>
            <a:picLocks noChangeAspect="1"/>
          </p:cNvPicPr>
          <p:nvPr/>
        </p:nvPicPr>
        <p:blipFill rotWithShape="1">
          <a:blip r:embed="rId4"/>
          <a:srcRect b="10071"/>
          <a:stretch/>
        </p:blipFill>
        <p:spPr>
          <a:xfrm>
            <a:off x="482952" y="2049613"/>
            <a:ext cx="8303472" cy="4082483"/>
          </a:xfrm>
          <a:prstGeom prst="rect">
            <a:avLst/>
          </a:prstGeom>
        </p:spPr>
      </p:pic>
    </p:spTree>
    <p:extLst>
      <p:ext uri="{BB962C8B-B14F-4D97-AF65-F5344CB8AC3E}">
        <p14:creationId xmlns:p14="http://schemas.microsoft.com/office/powerpoint/2010/main" val="40737845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cần</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bản</a:t>
            </a:r>
            <a:r>
              <a:rPr lang="en-US" sz="2800" b="1" dirty="0">
                <a:solidFill>
                  <a:srgbClr val="339966"/>
                </a:solidFill>
              </a:rPr>
              <a:t> </a:t>
            </a:r>
            <a:r>
              <a:rPr lang="en-US" sz="2800" b="1" dirty="0" err="1">
                <a:solidFill>
                  <a:srgbClr val="339966"/>
                </a:solidFill>
              </a:rPr>
              <a:t>thân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đi</a:t>
            </a:r>
            <a:r>
              <a:rPr lang="en-US" sz="2800" b="1" dirty="0">
                <a:solidFill>
                  <a:srgbClr val="339966"/>
                </a:solidFill>
              </a:rPr>
              <a:t> du </a:t>
            </a:r>
            <a:r>
              <a:rPr lang="en-US" sz="2800" b="1" dirty="0" err="1">
                <a:solidFill>
                  <a:srgbClr val="339966"/>
                </a:solidFill>
              </a:rPr>
              <a:t>lịch</a:t>
            </a:r>
            <a:r>
              <a:rPr lang="en-US" sz="2800" b="1" dirty="0">
                <a:solidFill>
                  <a:srgbClr val="339966"/>
                </a:solidFill>
              </a:rPr>
              <a:t> </a:t>
            </a:r>
            <a:r>
              <a:rPr lang="en-US" sz="2800" b="1" dirty="0" err="1">
                <a:solidFill>
                  <a:srgbClr val="339966"/>
                </a:solidFill>
              </a:rPr>
              <a:t>cùng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trong</a:t>
            </a:r>
            <a:r>
              <a:rPr lang="en-US" sz="2800" b="1" dirty="0">
                <a:solidFill>
                  <a:srgbClr val="339966"/>
                </a:solidFill>
              </a:rPr>
              <a:t> 3 </a:t>
            </a:r>
            <a:r>
              <a:rPr lang="en-US" sz="2800" b="1" dirty="0" err="1">
                <a:solidFill>
                  <a:srgbClr val="339966"/>
                </a:solidFill>
              </a:rPr>
              <a:t>ngày</a:t>
            </a:r>
            <a:r>
              <a:rPr lang="en-US" sz="2800" b="1" dirty="0">
                <a:solidFill>
                  <a:srgbClr val="339966"/>
                </a:solidFill>
              </a:rPr>
              <a:t> ở </a:t>
            </a:r>
            <a:r>
              <a:rPr lang="en-US" sz="2800" b="1" dirty="0" err="1">
                <a:solidFill>
                  <a:srgbClr val="339966"/>
                </a:solidFill>
              </a:rPr>
              <a:t>vùng</a:t>
            </a:r>
            <a:r>
              <a:rPr lang="en-US" sz="2800" b="1" dirty="0">
                <a:solidFill>
                  <a:srgbClr val="339966"/>
                </a:solidFill>
              </a:rPr>
              <a:t> </a:t>
            </a:r>
            <a:r>
              <a:rPr lang="en-US" sz="2800" b="1" dirty="0" err="1" smtClean="0">
                <a:solidFill>
                  <a:srgbClr val="339966"/>
                </a:solidFill>
              </a:rPr>
              <a:t>biển</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376009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1.</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a:solidFill>
                  <a:srgbClr val="8DC7B0"/>
                </a:solidFill>
              </a:rPr>
              <a:t>sạch</a:t>
            </a:r>
            <a:endParaRPr lang="en-US" altLang="vi-VN" sz="2800" dirty="0">
              <a:solidFill>
                <a:srgbClr val="8DC7B0"/>
              </a:solidFill>
            </a:endParaRPr>
          </a:p>
        </p:txBody>
      </p:sp>
      <p:sp>
        <p:nvSpPr>
          <p:cNvPr id="3" name="Rectangle 2"/>
          <p:cNvSpPr/>
          <p:nvPr/>
        </p:nvSpPr>
        <p:spPr>
          <a:xfrm>
            <a:off x="411062" y="1295400"/>
            <a:ext cx="61718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G</a:t>
            </a:r>
            <a:r>
              <a:rPr lang="en-US" sz="2800" dirty="0" smtClean="0">
                <a:solidFill>
                  <a:srgbClr val="0070C0"/>
                </a:solidFill>
                <a:latin typeface="Times New Roman" panose="02020603050405020304" pitchFamily="18" charset="0"/>
                <a:cs typeface="Times New Roman" panose="02020603050405020304" pitchFamily="18" charset="0"/>
              </a:rPr>
              <a:t>i</a:t>
            </a:r>
            <a:r>
              <a:rPr lang="vi-VN" sz="2800" dirty="0" smtClean="0">
                <a:solidFill>
                  <a:srgbClr val="0070C0"/>
                </a:solidFill>
                <a:latin typeface="Times New Roman" panose="02020603050405020304" pitchFamily="18" charset="0"/>
                <a:cs typeface="Times New Roman" panose="02020603050405020304" pitchFamily="18" charset="0"/>
              </a:rPr>
              <a:t>ặt ướt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làm sạch quần </a:t>
            </a:r>
            <a:r>
              <a:rPr lang="vi-VN" sz="2800" dirty="0" smtClean="0">
                <a:solidFill>
                  <a:srgbClr val="0070C0"/>
                </a:solidFill>
                <a:latin typeface="Times New Roman" panose="02020603050405020304" pitchFamily="18" charset="0"/>
                <a:cs typeface="Times New Roman" panose="02020603050405020304" pitchFamily="18" charset="0"/>
              </a:rPr>
              <a:t>áo</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cho nước kết hợp với các loại bột </a:t>
            </a:r>
            <a:r>
              <a:rPr lang="vi-VN" sz="2800" dirty="0"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nước </a:t>
            </a:r>
            <a:r>
              <a:rPr lang="vi-VN" sz="2800" dirty="0"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smtClean="0">
                <a:solidFill>
                  <a:srgbClr val="0070C0"/>
                </a:solidFill>
                <a:latin typeface="Times New Roman" panose="02020603050405020304" pitchFamily="18" charset="0"/>
                <a:cs typeface="Times New Roman" panose="02020603050405020304" pitchFamily="18" charset="0"/>
              </a:rPr>
              <a:t>ược </a:t>
            </a:r>
            <a:r>
              <a:rPr lang="vi-VN" sz="2800" dirty="0">
                <a:solidFill>
                  <a:srgbClr val="0070C0"/>
                </a:solidFill>
                <a:latin typeface="Times New Roman" panose="02020603050405020304" pitchFamily="18" charset="0"/>
                <a:cs typeface="Times New Roman" panose="02020603050405020304" pitchFamily="18" charset="0"/>
              </a:rPr>
              <a:t>áp dụng với quần áo sử dụng hàng ngày</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rotWithShape="1">
          <a:blip r:embed="rId3">
            <a:extLst>
              <a:ext uri="{BEBA8EAE-BF5A-486C-A8C5-ECC9F3942E4B}">
                <a14:imgProps xmlns:a14="http://schemas.microsoft.com/office/drawing/2010/main">
                  <a14:imgLayer r:embed="rId4">
                    <a14:imgEffect>
                      <a14:backgroundRemoval t="8000" b="81800" l="78322" r="99020"/>
                    </a14:imgEffect>
                  </a14:imgLayer>
                </a14:imgProps>
              </a:ext>
              <a:ext uri="{28A0092B-C50C-407E-A947-70E740481C1C}">
                <a14:useLocalDpi xmlns:a14="http://schemas.microsoft.com/office/drawing/2010/main" val="0"/>
              </a:ext>
            </a:extLst>
          </a:blip>
          <a:srcRect l="76136" b="17557"/>
          <a:stretch/>
        </p:blipFill>
        <p:spPr>
          <a:xfrm>
            <a:off x="5907723" y="1043313"/>
            <a:ext cx="2086903" cy="3926870"/>
          </a:xfrm>
          <a:prstGeom prst="rect">
            <a:avLst/>
          </a:prstGeom>
        </p:spPr>
      </p:pic>
      <p:pic>
        <p:nvPicPr>
          <p:cNvPr id="2" name="Picture 1"/>
          <p:cNvPicPr>
            <a:picLocks noChangeAspect="1"/>
          </p:cNvPicPr>
          <p:nvPr/>
        </p:nvPicPr>
        <p:blipFill>
          <a:blip r:embed="rId5"/>
          <a:stretch>
            <a:fillRect/>
          </a:stretch>
        </p:blipFill>
        <p:spPr>
          <a:xfrm>
            <a:off x="1751646" y="3405187"/>
            <a:ext cx="2143125" cy="2143125"/>
          </a:xfrm>
          <a:prstGeom prst="rect">
            <a:avLst/>
          </a:prstGeom>
        </p:spPr>
      </p:pic>
    </p:spTree>
    <p:extLst>
      <p:ext uri="{BB962C8B-B14F-4D97-AF65-F5344CB8AC3E}">
        <p14:creationId xmlns:p14="http://schemas.microsoft.com/office/powerpoint/2010/main" val="13966287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1895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sạch</a:t>
            </a:r>
            <a:endParaRPr lang="en-US" altLang="vi-VN" sz="2800" dirty="0">
              <a:solidFill>
                <a:srgbClr val="8DC7B0"/>
              </a:solidFill>
            </a:endParaRPr>
          </a:p>
        </p:txBody>
      </p:sp>
      <p:sp>
        <p:nvSpPr>
          <p:cNvPr id="3" name="Rectangle 2"/>
          <p:cNvSpPr/>
          <p:nvPr/>
        </p:nvSpPr>
        <p:spPr>
          <a:xfrm>
            <a:off x="838518" y="1430753"/>
            <a:ext cx="4572000" cy="310854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G</a:t>
            </a:r>
            <a:r>
              <a:rPr lang="vi-VN" sz="2800" dirty="0" smtClean="0">
                <a:solidFill>
                  <a:srgbClr val="0070C0"/>
                </a:solidFill>
                <a:latin typeface="Times New Roman" panose="02020603050405020304" pitchFamily="18" charset="0"/>
                <a:cs typeface="Times New Roman" panose="02020603050405020304" pitchFamily="18" charset="0"/>
              </a:rPr>
              <a:t>iặt </a:t>
            </a:r>
            <a:r>
              <a:rPr lang="vi-VN" sz="2800" dirty="0">
                <a:solidFill>
                  <a:srgbClr val="0070C0"/>
                </a:solidFill>
                <a:latin typeface="Times New Roman" panose="02020603050405020304" pitchFamily="18" charset="0"/>
                <a:cs typeface="Times New Roman" panose="02020603050405020304" pitchFamily="18" charset="0"/>
              </a:rPr>
              <a:t>khô làm sạch vết bẩn bằng hóa </a:t>
            </a:r>
            <a:r>
              <a:rPr lang="vi-VN" sz="2800" dirty="0" smtClean="0">
                <a:solidFill>
                  <a:srgbClr val="0070C0"/>
                </a:solidFill>
                <a:latin typeface="Times New Roman" panose="02020603050405020304" pitchFamily="18" charset="0"/>
                <a:cs typeface="Times New Roman" panose="02020603050405020304" pitchFamily="18" charset="0"/>
              </a:rPr>
              <a:t>chất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không dùng </a:t>
            </a:r>
            <a:r>
              <a:rPr lang="vi-VN" sz="2800" dirty="0"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Đ</a:t>
            </a:r>
            <a:r>
              <a:rPr lang="vi-VN" sz="2800" dirty="0" smtClean="0">
                <a:solidFill>
                  <a:srgbClr val="0070C0"/>
                </a:solidFill>
                <a:latin typeface="Times New Roman" panose="02020603050405020304" pitchFamily="18" charset="0"/>
                <a:cs typeface="Times New Roman" panose="02020603050405020304" pitchFamily="18" charset="0"/>
              </a:rPr>
              <a:t>ược </a:t>
            </a:r>
            <a:r>
              <a:rPr lang="vi-VN" sz="2800" dirty="0">
                <a:solidFill>
                  <a:srgbClr val="0070C0"/>
                </a:solidFill>
                <a:latin typeface="Times New Roman" panose="02020603050405020304" pitchFamily="18" charset="0"/>
                <a:cs typeface="Times New Roman" panose="02020603050405020304" pitchFamily="18" charset="0"/>
              </a:rPr>
              <a:t>áp dụng với quần áo được làm từ </a:t>
            </a:r>
            <a:r>
              <a:rPr lang="vi-VN" sz="2800" dirty="0" smtClean="0">
                <a:solidFill>
                  <a:srgbClr val="0070C0"/>
                </a:solidFill>
                <a:latin typeface="Times New Roman" panose="02020603050405020304" pitchFamily="18" charset="0"/>
                <a:cs typeface="Times New Roman" panose="02020603050405020304" pitchFamily="18" charset="0"/>
              </a:rPr>
              <a:t>len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tơ </a:t>
            </a:r>
            <a:r>
              <a:rPr lang="vi-VN" sz="2800" dirty="0" smtClean="0">
                <a:solidFill>
                  <a:srgbClr val="0070C0"/>
                </a:solidFill>
                <a:latin typeface="Times New Roman" panose="02020603050405020304" pitchFamily="18" charset="0"/>
                <a:cs typeface="Times New Roman" panose="02020603050405020304" pitchFamily="18" charset="0"/>
              </a:rPr>
              <a:t>tằm</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da</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lông vũ</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969409" y="3994945"/>
            <a:ext cx="2143125" cy="2143125"/>
          </a:xfrm>
          <a:prstGeom prst="rect">
            <a:avLst/>
          </a:prstGeom>
        </p:spPr>
      </p:pic>
      <p:pic>
        <p:nvPicPr>
          <p:cNvPr id="7" name="Picture 6"/>
          <p:cNvPicPr>
            <a:picLocks noChangeAspect="1"/>
          </p:cNvPicPr>
          <p:nvPr/>
        </p:nvPicPr>
        <p:blipFill>
          <a:blip r:embed="rId4"/>
          <a:stretch>
            <a:fillRect/>
          </a:stretch>
        </p:blipFill>
        <p:spPr>
          <a:xfrm>
            <a:off x="5501702" y="3983573"/>
            <a:ext cx="1933575" cy="2362200"/>
          </a:xfrm>
          <a:prstGeom prst="rect">
            <a:avLst/>
          </a:prstGeom>
        </p:spPr>
      </p:pic>
      <p:pic>
        <p:nvPicPr>
          <p:cNvPr id="12" name="Picture 11"/>
          <p:cNvPicPr>
            <a:picLocks noChangeAspect="1"/>
          </p:cNvPicPr>
          <p:nvPr/>
        </p:nvPicPr>
        <p:blipFill>
          <a:blip r:embed="rId5"/>
          <a:stretch>
            <a:fillRect/>
          </a:stretch>
        </p:blipFill>
        <p:spPr>
          <a:xfrm>
            <a:off x="3372173" y="4093111"/>
            <a:ext cx="2143125" cy="2143125"/>
          </a:xfrm>
          <a:prstGeom prst="rect">
            <a:avLst/>
          </a:prstGeom>
        </p:spPr>
      </p:pic>
      <p:pic>
        <p:nvPicPr>
          <p:cNvPr id="14" name="Picture 13"/>
          <p:cNvPicPr>
            <a:picLocks noChangeAspect="1"/>
          </p:cNvPicPr>
          <p:nvPr/>
        </p:nvPicPr>
        <p:blipFill>
          <a:blip r:embed="rId6"/>
          <a:stretch>
            <a:fillRect/>
          </a:stretch>
        </p:blipFill>
        <p:spPr>
          <a:xfrm>
            <a:off x="7473857" y="4156075"/>
            <a:ext cx="2143125" cy="2143125"/>
          </a:xfrm>
          <a:prstGeom prst="rect">
            <a:avLst/>
          </a:prstGeom>
        </p:spPr>
      </p:pic>
      <p:sp>
        <p:nvSpPr>
          <p:cNvPr id="13" name="Rectangle 1"/>
          <p:cNvSpPr>
            <a:spLocks noChangeArrowheads="1"/>
          </p:cNvSpPr>
          <p:nvPr/>
        </p:nvSpPr>
        <p:spPr bwMode="auto">
          <a:xfrm>
            <a:off x="169863" y="203200"/>
            <a:ext cx="52036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21773228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231106" y="338589"/>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73038"/>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1184275" y="1001847"/>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Sắp</a:t>
            </a:r>
            <a:r>
              <a:rPr lang="en-US" sz="2800" b="1" dirty="0" smtClean="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smtClean="0">
                <a:solidFill>
                  <a:srgbClr val="339966"/>
                </a:solidFill>
              </a:rPr>
              <a:t>hình</a:t>
            </a:r>
            <a:r>
              <a:rPr lang="en-US" sz="2800" b="1" dirty="0" smtClean="0">
                <a:solidFill>
                  <a:srgbClr val="339966"/>
                </a:solidFill>
              </a:rPr>
              <a:t> </a:t>
            </a:r>
            <a:r>
              <a:rPr lang="en-US" sz="2800" b="1" dirty="0">
                <a:solidFill>
                  <a:srgbClr val="339966"/>
                </a:solidFill>
              </a:rPr>
              <a:t>8.6 </a:t>
            </a:r>
            <a:r>
              <a:rPr lang="en-US" sz="2800" b="1" dirty="0" err="1">
                <a:solidFill>
                  <a:srgbClr val="339966"/>
                </a:solidFill>
              </a:rPr>
              <a:t>theo</a:t>
            </a:r>
            <a:r>
              <a:rPr lang="en-US" sz="2800" b="1" dirty="0">
                <a:solidFill>
                  <a:srgbClr val="339966"/>
                </a:solidFill>
              </a:rPr>
              <a:t> </a:t>
            </a:r>
            <a:r>
              <a:rPr lang="en-US" sz="2800" b="1" dirty="0" err="1">
                <a:solidFill>
                  <a:srgbClr val="339966"/>
                </a:solidFill>
              </a:rPr>
              <a:t>thứ</a:t>
            </a:r>
            <a:r>
              <a:rPr lang="en-US" sz="2800" b="1" dirty="0">
                <a:solidFill>
                  <a:srgbClr val="339966"/>
                </a:solidFill>
              </a:rPr>
              <a:t> </a:t>
            </a:r>
            <a:r>
              <a:rPr lang="en-US" sz="2800" b="1" dirty="0" err="1">
                <a:solidFill>
                  <a:srgbClr val="339966"/>
                </a:solidFill>
              </a:rPr>
              <a:t>tự</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bước</a:t>
            </a:r>
            <a:r>
              <a:rPr lang="en-US" sz="2800" b="1" dirty="0">
                <a:solidFill>
                  <a:srgbClr val="339966"/>
                </a:solidFill>
              </a:rPr>
              <a:t> </a:t>
            </a:r>
            <a:r>
              <a:rPr lang="en-US" sz="2800" b="1" dirty="0" err="1">
                <a:solidFill>
                  <a:srgbClr val="339966"/>
                </a:solidFill>
              </a:rPr>
              <a:t>giặt</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bằng</a:t>
            </a:r>
            <a:r>
              <a:rPr lang="en-US" sz="2800" b="1" dirty="0">
                <a:solidFill>
                  <a:srgbClr val="339966"/>
                </a:solidFill>
              </a:rPr>
              <a:t> </a:t>
            </a:r>
            <a:r>
              <a:rPr lang="en-US" sz="2800" b="1" dirty="0" err="1">
                <a:solidFill>
                  <a:srgbClr val="339966"/>
                </a:solidFill>
              </a:rPr>
              <a:t>tay</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310"/>
          <a:stretch/>
        </p:blipFill>
        <p:spPr>
          <a:xfrm>
            <a:off x="1447800" y="1947198"/>
            <a:ext cx="6934200" cy="4453602"/>
          </a:xfrm>
          <a:prstGeom prst="rect">
            <a:avLst/>
          </a:prstGeom>
        </p:spPr>
      </p:pic>
    </p:spTree>
    <p:extLst>
      <p:ext uri="{BB962C8B-B14F-4D97-AF65-F5344CB8AC3E}">
        <p14:creationId xmlns:p14="http://schemas.microsoft.com/office/powerpoint/2010/main" val="410919388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341313" y="797716"/>
            <a:ext cx="1797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khô</a:t>
            </a:r>
            <a:endParaRPr lang="en-US" altLang="vi-VN" sz="2800" dirty="0">
              <a:solidFill>
                <a:srgbClr val="8DC7B0"/>
              </a:solidFill>
            </a:endParaRPr>
          </a:p>
        </p:txBody>
      </p:sp>
      <p:sp>
        <p:nvSpPr>
          <p:cNvPr id="3" name="Rectangle 2"/>
          <p:cNvSpPr/>
          <p:nvPr/>
        </p:nvSpPr>
        <p:spPr>
          <a:xfrm>
            <a:off x="838518" y="1430753"/>
            <a:ext cx="4572000" cy="4062651"/>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Làm </a:t>
            </a:r>
            <a:r>
              <a:rPr lang="vi-VN" sz="2800" dirty="0">
                <a:solidFill>
                  <a:srgbClr val="0070C0"/>
                </a:solidFill>
                <a:latin typeface="Times New Roman" panose="02020603050405020304" pitchFamily="18" charset="0"/>
                <a:cs typeface="Times New Roman" panose="02020603050405020304" pitchFamily="18" charset="0"/>
              </a:rPr>
              <a:t>khô quần áo bằng </a:t>
            </a:r>
            <a:r>
              <a:rPr lang="vi-VN" sz="2800" dirty="0"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phơi ở đâu thoáng </a:t>
            </a:r>
            <a:r>
              <a:rPr lang="vi-VN" sz="2800" dirty="0" smtClean="0">
                <a:solidFill>
                  <a:srgbClr val="0070C0"/>
                </a:solidFill>
                <a:latin typeface="Times New Roman" panose="02020603050405020304" pitchFamily="18" charset="0"/>
                <a:cs typeface="Times New Roman" panose="02020603050405020304" pitchFamily="18" charset="0"/>
              </a:rPr>
              <a:t>gió</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ánh nắng</a:t>
            </a:r>
            <a:r>
              <a:rPr lang="en-US" sz="2800" dirty="0" smtClean="0">
                <a:solidFill>
                  <a:srgbClr val="0070C0"/>
                </a:solidFill>
                <a:latin typeface="Times New Roman" panose="02020603050405020304" pitchFamily="18" charset="0"/>
                <a:cs typeface="Times New Roman" panose="02020603050405020304" pitchFamily="18" charset="0"/>
              </a:rPr>
              <a:t>, t</a:t>
            </a:r>
            <a:r>
              <a:rPr lang="vi-VN" sz="2800" dirty="0" smtClean="0">
                <a:solidFill>
                  <a:srgbClr val="0070C0"/>
                </a:solidFill>
                <a:latin typeface="Times New Roman" panose="02020603050405020304" pitchFamily="18" charset="0"/>
                <a:cs typeface="Times New Roman" panose="02020603050405020304" pitchFamily="18" charset="0"/>
              </a:rPr>
              <a:t>iết </a:t>
            </a:r>
            <a:r>
              <a:rPr lang="vi-VN" sz="2800" dirty="0">
                <a:solidFill>
                  <a:srgbClr val="0070C0"/>
                </a:solidFill>
                <a:latin typeface="Times New Roman" panose="02020603050405020304" pitchFamily="18" charset="0"/>
                <a:cs typeface="Times New Roman" panose="02020603050405020304" pitchFamily="18" charset="0"/>
              </a:rPr>
              <a:t>kiệm chi phí nhưng phụ thuộc vào thời tiết và tốn thời gian</a:t>
            </a:r>
          </a:p>
          <a:p>
            <a:r>
              <a:rPr lang="vi-VN" dirty="0"/>
              <a:t/>
            </a:r>
            <a:br>
              <a:rPr lang="vi-VN" dirty="0"/>
            </a:br>
            <a:endParaRPr lang="vi-VN" dirty="0"/>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89503" y="1540926"/>
            <a:ext cx="2552700" cy="3564474"/>
          </a:xfrm>
          <a:prstGeom prst="rect">
            <a:avLst/>
          </a:prstGeom>
        </p:spPr>
      </p:pic>
    </p:spTree>
    <p:extLst>
      <p:ext uri="{BB962C8B-B14F-4D97-AF65-F5344CB8AC3E}">
        <p14:creationId xmlns:p14="http://schemas.microsoft.com/office/powerpoint/2010/main" val="26051785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635607" y="816976"/>
            <a:ext cx="1829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sz="2800" dirty="0" smtClean="0">
                <a:solidFill>
                  <a:srgbClr val="8DC7B0"/>
                </a:solidFill>
              </a:rPr>
              <a:t> </a:t>
            </a:r>
            <a:r>
              <a:rPr lang="en-US" sz="2800" dirty="0" err="1" smtClean="0">
                <a:solidFill>
                  <a:srgbClr val="8DC7B0"/>
                </a:solidFill>
              </a:rPr>
              <a:t>Làm</a:t>
            </a:r>
            <a:r>
              <a:rPr lang="en-US" sz="2800" dirty="0" smtClean="0">
                <a:solidFill>
                  <a:srgbClr val="8DC7B0"/>
                </a:solidFill>
              </a:rPr>
              <a:t> </a:t>
            </a:r>
            <a:r>
              <a:rPr lang="en-US" sz="2800" dirty="0" err="1" smtClean="0">
                <a:solidFill>
                  <a:srgbClr val="8DC7B0"/>
                </a:solidFill>
              </a:rPr>
              <a:t>khô</a:t>
            </a:r>
            <a:endParaRPr lang="en-US" altLang="vi-VN" sz="2800" dirty="0">
              <a:solidFill>
                <a:srgbClr val="8DC7B0"/>
              </a:solidFill>
            </a:endParaRPr>
          </a:p>
        </p:txBody>
      </p:sp>
      <p:sp>
        <p:nvSpPr>
          <p:cNvPr id="3" name="Rectangle 2"/>
          <p:cNvSpPr/>
          <p:nvPr/>
        </p:nvSpPr>
        <p:spPr>
          <a:xfrm>
            <a:off x="838518" y="1430753"/>
            <a:ext cx="4572000" cy="236988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Làm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không phụ thuộc vào thời </a:t>
            </a:r>
            <a:r>
              <a:rPr lang="vi-VN" sz="2800" dirty="0" smtClean="0">
                <a:solidFill>
                  <a:srgbClr val="0070C0"/>
                </a:solidFill>
                <a:latin typeface="Times New Roman" panose="02020603050405020304" pitchFamily="18" charset="0"/>
                <a:cs typeface="Times New Roman" panose="02020603050405020304" pitchFamily="18" charset="0"/>
              </a:rPr>
              <a:t>tiết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n</a:t>
            </a:r>
            <a:r>
              <a:rPr lang="vi-VN" sz="2800" dirty="0" smtClean="0">
                <a:solidFill>
                  <a:srgbClr val="0070C0"/>
                </a:solidFill>
                <a:latin typeface="Times New Roman" panose="02020603050405020304" pitchFamily="18" charset="0"/>
                <a:cs typeface="Times New Roman" panose="02020603050405020304" pitchFamily="18" charset="0"/>
              </a:rPr>
              <a:t>hưng </a:t>
            </a:r>
            <a:r>
              <a:rPr lang="vi-VN" sz="2800" dirty="0">
                <a:solidFill>
                  <a:srgbClr val="0070C0"/>
                </a:solidFill>
                <a:latin typeface="Times New Roman" panose="02020603050405020304" pitchFamily="18" charset="0"/>
                <a:cs typeface="Times New Roman" panose="02020603050405020304" pitchFamily="18" charset="0"/>
              </a:rPr>
              <a:t>tiêu hao điện năng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2" descr="https://encrypted-tbn0.gstatic.com/images?q=tbn:ANd9GcSeHMpktannpeQGE26oCxrfsvtT9xascbVHFZ4HtzsEjbOd0bHT6g8ZB9iqFCVyl3O0E-rj1H0&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64" y="3369001"/>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RscZcTUfiiRfU43qI38LsS5SZQQizPTlX9lZ3eO24tFk85ZaS0vpy-ltcWIvUfZCtM3CziUbA&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537" y="3453168"/>
            <a:ext cx="1866900" cy="1866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15820530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53012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2135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cs typeface="Times New Roman" pitchFamily="18" charset="0"/>
              </a:rPr>
              <a:t>3.</a:t>
            </a:r>
            <a:r>
              <a:rPr lang="vi-VN" dirty="0" smtClean="0">
                <a:cs typeface="Times New Roman" pitchFamily="18" charset="0"/>
              </a:rPr>
              <a:t> </a:t>
            </a:r>
            <a:r>
              <a:rPr lang="en-US" sz="2800" dirty="0" err="1" smtClean="0">
                <a:solidFill>
                  <a:srgbClr val="8DC7B0"/>
                </a:solidFill>
                <a:cs typeface="Times New Roman" pitchFamily="18" charset="0"/>
              </a:rPr>
              <a:t>Làm</a:t>
            </a:r>
            <a:r>
              <a:rPr lang="en-US" sz="2800" dirty="0" smtClean="0">
                <a:solidFill>
                  <a:srgbClr val="8DC7B0"/>
                </a:solidFill>
                <a:cs typeface="Times New Roman" pitchFamily="18" charset="0"/>
              </a:rPr>
              <a:t> </a:t>
            </a:r>
            <a:r>
              <a:rPr lang="en-US" sz="2800" dirty="0" err="1" smtClean="0">
                <a:solidFill>
                  <a:srgbClr val="8DC7B0"/>
                </a:solidFill>
                <a:cs typeface="Times New Roman" pitchFamily="18" charset="0"/>
              </a:rPr>
              <a:t>phẳng</a:t>
            </a:r>
            <a:endParaRPr lang="en-US" altLang="vi-VN" sz="2800" dirty="0">
              <a:solidFill>
                <a:srgbClr val="8DC7B0"/>
              </a:solidFill>
              <a:cs typeface="Times New Roman" pitchFamily="18" charset="0"/>
            </a:endParaRPr>
          </a:p>
        </p:txBody>
      </p:sp>
      <p:sp>
        <p:nvSpPr>
          <p:cNvPr id="3" name="Rectangle 2"/>
          <p:cNvSpPr/>
          <p:nvPr/>
        </p:nvSpPr>
        <p:spPr>
          <a:xfrm>
            <a:off x="838518" y="1430753"/>
            <a:ext cx="4572000" cy="3231654"/>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Để </a:t>
            </a:r>
            <a:r>
              <a:rPr lang="vi-VN" sz="2800" dirty="0">
                <a:solidFill>
                  <a:srgbClr val="0070C0"/>
                </a:solidFill>
                <a:latin typeface="Times New Roman" panose="02020603050405020304" pitchFamily="18" charset="0"/>
                <a:cs typeface="Times New Roman" panose="02020603050405020304" pitchFamily="18" charset="0"/>
              </a:rPr>
              <a:t>làm phẳng quần áo có thể sử dụng nhiều phương pháp khác </a:t>
            </a:r>
            <a:r>
              <a:rPr lang="vi-VN" sz="2800" dirty="0" smtClean="0">
                <a:solidFill>
                  <a:srgbClr val="0070C0"/>
                </a:solidFill>
                <a:latin typeface="Times New Roman" panose="02020603050405020304" pitchFamily="18" charset="0"/>
                <a:cs typeface="Times New Roman" panose="02020603050405020304" pitchFamily="18" charset="0"/>
              </a:rPr>
              <a:t>nhau</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đó có phương pháp phổ biến là sử dụng </a:t>
            </a:r>
            <a:r>
              <a:rPr lang="vi-VN" sz="2800">
                <a:solidFill>
                  <a:srgbClr val="0070C0"/>
                </a:solidFill>
                <a:latin typeface="Times New Roman" panose="02020603050405020304" pitchFamily="18" charset="0"/>
                <a:cs typeface="Times New Roman" panose="02020603050405020304" pitchFamily="18" charset="0"/>
              </a:rPr>
              <a:t>bàn </a:t>
            </a:r>
            <a:r>
              <a:rPr lang="vi-VN" sz="2800" smtClean="0">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00201" y="3581400"/>
            <a:ext cx="6248400" cy="2188883"/>
          </a:xfrm>
          <a:prstGeom prst="rect">
            <a:avLst/>
          </a:prstGeom>
        </p:spPr>
      </p:pic>
      <p:sp>
        <p:nvSpPr>
          <p:cNvPr id="10"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193180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smtClean="0">
                <a:solidFill>
                  <a:srgbClr val="0070C0"/>
                </a:solidFill>
                <a:cs typeface="Times New Roman" panose="02020603050405020304" pitchFamily="18" charset="0"/>
              </a:rPr>
              <a:t>Đọc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thông</a:t>
            </a:r>
            <a:r>
              <a:rPr lang="en-US" sz="2800" dirty="0">
                <a:solidFill>
                  <a:srgbClr val="0070C0"/>
                </a:solidFill>
                <a:cs typeface="Times New Roman" panose="02020603050405020304" pitchFamily="18" charset="0"/>
              </a:rPr>
              <a:t> tin </a:t>
            </a:r>
            <a:r>
              <a:rPr lang="en-US" sz="2800" dirty="0" err="1">
                <a:solidFill>
                  <a:srgbClr val="0070C0"/>
                </a:solidFill>
                <a:cs typeface="Times New Roman" panose="02020603050405020304" pitchFamily="18" charset="0"/>
              </a:rPr>
              <a:t>mục</a:t>
            </a:r>
            <a:r>
              <a:rPr lang="en-US" sz="2800" dirty="0">
                <a:solidFill>
                  <a:srgbClr val="0070C0"/>
                </a:solidFill>
                <a:cs typeface="Times New Roman" panose="02020603050405020304" pitchFamily="18" charset="0"/>
              </a:rPr>
              <a:t> 3 </a:t>
            </a:r>
            <a:r>
              <a:rPr lang="en-US" sz="2800" dirty="0" err="1">
                <a:solidFill>
                  <a:srgbClr val="0070C0"/>
                </a:solidFill>
                <a:cs typeface="Times New Roman" panose="02020603050405020304" pitchFamily="18" charset="0"/>
              </a:rPr>
              <a:t>để</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tả</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các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bước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quần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hình</a:t>
            </a:r>
            <a:r>
              <a:rPr lang="en-US" sz="2800" dirty="0">
                <a:solidFill>
                  <a:srgbClr val="0070C0"/>
                </a:solidFill>
                <a:cs typeface="Times New Roman" panose="02020603050405020304" pitchFamily="18" charset="0"/>
              </a:rPr>
              <a:t> 8.7</a:t>
            </a:r>
            <a:endParaRPr lang="en-US" altLang="en-US" sz="2800" dirty="0">
              <a:solidFill>
                <a:srgbClr val="0070C0"/>
              </a:solidFill>
              <a:cs typeface="Times New Roman" panose="02020603050405020304" pitchFamily="18" charset="0"/>
            </a:endParaRPr>
          </a:p>
        </p:txBody>
      </p:sp>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b="9488"/>
          <a:stretch/>
        </p:blipFill>
        <p:spPr>
          <a:xfrm>
            <a:off x="728662" y="2891438"/>
            <a:ext cx="7602011" cy="3509362"/>
          </a:xfrm>
          <a:prstGeom prst="rect">
            <a:avLst/>
          </a:prstGeom>
        </p:spPr>
      </p:pic>
      <p:sp>
        <p:nvSpPr>
          <p:cNvPr id="2" name="Rectangle 1"/>
          <p:cNvSpPr/>
          <p:nvPr/>
        </p:nvSpPr>
        <p:spPr>
          <a:xfrm>
            <a:off x="6019800" y="2895600"/>
            <a:ext cx="2057400" cy="1524000"/>
          </a:xfrm>
          <a:prstGeom prst="rect">
            <a:avLst/>
          </a:prstGeom>
          <a:solidFill>
            <a:schemeClr val="bg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6906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cs typeface="Times New Roman" pitchFamily="18" charset="0"/>
              </a:rPr>
              <a:t>Kết</a:t>
            </a:r>
            <a:r>
              <a:rPr lang="en-US" altLang="en-US" sz="3200" b="1" dirty="0">
                <a:solidFill>
                  <a:srgbClr val="C0B308"/>
                </a:solidFill>
                <a:cs typeface="Times New Roman" pitchFamily="18" charset="0"/>
              </a:rPr>
              <a:t> </a:t>
            </a:r>
            <a:r>
              <a:rPr lang="en-US" altLang="en-US" sz="3200" b="1" dirty="0" err="1">
                <a:solidFill>
                  <a:srgbClr val="C0B308"/>
                </a:solidFill>
                <a:cs typeface="Times New Roman" pitchFamily="18" charset="0"/>
              </a:rPr>
              <a:t>nối</a:t>
            </a:r>
            <a:r>
              <a:rPr lang="en-US" altLang="en-US" sz="3200" b="1" dirty="0">
                <a:solidFill>
                  <a:srgbClr val="C0B308"/>
                </a:solidFill>
                <a:cs typeface="Times New Roman" pitchFamily="18" charset="0"/>
              </a:rPr>
              <a:t> </a:t>
            </a:r>
            <a:r>
              <a:rPr lang="en-US" altLang="en-US" sz="3200" b="1" dirty="0" err="1">
                <a:solidFill>
                  <a:srgbClr val="C0B308"/>
                </a:solidFill>
                <a:cs typeface="Times New Roman" pitchFamily="18" charset="0"/>
              </a:rPr>
              <a:t>năng</a:t>
            </a:r>
            <a:r>
              <a:rPr lang="en-US" altLang="en-US" sz="3200" b="1" dirty="0">
                <a:solidFill>
                  <a:srgbClr val="C0B308"/>
                </a:solidFill>
                <a:cs typeface="Times New Roman" pitchFamily="18" charset="0"/>
              </a:rPr>
              <a:t> </a:t>
            </a:r>
            <a:r>
              <a:rPr lang="en-US" altLang="en-US" sz="3200" b="1" dirty="0" err="1">
                <a:solidFill>
                  <a:srgbClr val="C0B308"/>
                </a:solidFill>
                <a:cs typeface="Times New Roman" pitchFamily="18" charset="0"/>
              </a:rPr>
              <a:t>lực</a:t>
            </a:r>
            <a:endParaRPr lang="en-US" altLang="en-US" sz="3200" b="1" dirty="0">
              <a:solidFill>
                <a:srgbClr val="C0B308"/>
              </a:solidFill>
              <a:cs typeface="Times New Roman" pitchFamily="18" charset="0"/>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cs typeface="Times New Roman" pitchFamily="18" charset="0"/>
              </a:rPr>
              <a:t>Dựa</a:t>
            </a:r>
            <a:r>
              <a:rPr lang="en-US" sz="2800" b="1" dirty="0" smtClean="0">
                <a:solidFill>
                  <a:srgbClr val="339966"/>
                </a:solidFill>
                <a:cs typeface="Times New Roman" pitchFamily="18" charset="0"/>
              </a:rPr>
              <a:t> </a:t>
            </a:r>
            <a:r>
              <a:rPr lang="en-US" sz="2800" b="1" dirty="0" err="1">
                <a:solidFill>
                  <a:srgbClr val="339966"/>
                </a:solidFill>
                <a:cs typeface="Times New Roman" pitchFamily="18" charset="0"/>
              </a:rPr>
              <a:t>vào</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bảng</a:t>
            </a:r>
            <a:r>
              <a:rPr lang="en-US" sz="2800" b="1" dirty="0">
                <a:solidFill>
                  <a:srgbClr val="339966"/>
                </a:solidFill>
                <a:cs typeface="Times New Roman" pitchFamily="18" charset="0"/>
              </a:rPr>
              <a:t> 8.2 </a:t>
            </a:r>
            <a:r>
              <a:rPr lang="en-US" sz="2800" b="1" dirty="0" smtClean="0">
                <a:solidFill>
                  <a:srgbClr val="339966"/>
                </a:solidFill>
                <a:cs typeface="Times New Roman" pitchFamily="18" charset="0"/>
              </a:rPr>
              <a:t>,</a:t>
            </a:r>
            <a:r>
              <a:rPr lang="en-US" sz="2800" b="1" dirty="0" err="1" smtClean="0">
                <a:solidFill>
                  <a:srgbClr val="339966"/>
                </a:solidFill>
                <a:cs typeface="Times New Roman" pitchFamily="18" charset="0"/>
              </a:rPr>
              <a:t>hãy</a:t>
            </a:r>
            <a:r>
              <a:rPr lang="en-US" sz="2800" b="1" dirty="0" smtClean="0">
                <a:solidFill>
                  <a:srgbClr val="339966"/>
                </a:solidFill>
                <a:cs typeface="Times New Roman" pitchFamily="18" charset="0"/>
              </a:rPr>
              <a:t> </a:t>
            </a:r>
            <a:r>
              <a:rPr lang="en-US" sz="2800" b="1" dirty="0" err="1">
                <a:solidFill>
                  <a:srgbClr val="339966"/>
                </a:solidFill>
                <a:cs typeface="Times New Roman" pitchFamily="18" charset="0"/>
              </a:rPr>
              <a:t>cho</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biết</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thông</a:t>
            </a:r>
            <a:r>
              <a:rPr lang="en-US" sz="2800" b="1" dirty="0">
                <a:solidFill>
                  <a:srgbClr val="339966"/>
                </a:solidFill>
                <a:cs typeface="Times New Roman" pitchFamily="18" charset="0"/>
              </a:rPr>
              <a:t> tin </a:t>
            </a:r>
            <a:r>
              <a:rPr lang="en-US" sz="2800" b="1" dirty="0" err="1">
                <a:solidFill>
                  <a:srgbClr val="339966"/>
                </a:solidFill>
                <a:cs typeface="Times New Roman" pitchFamily="18" charset="0"/>
              </a:rPr>
              <a:t>bảo</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quản</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sản</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phẩm</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trên</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nhãn</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mác</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quần</a:t>
            </a:r>
            <a:r>
              <a:rPr lang="en-US" sz="2800" b="1" dirty="0">
                <a:solidFill>
                  <a:srgbClr val="339966"/>
                </a:solidFill>
                <a:cs typeface="Times New Roman" pitchFamily="18" charset="0"/>
              </a:rPr>
              <a:t> </a:t>
            </a:r>
            <a:r>
              <a:rPr lang="en-US" sz="2800" b="1" dirty="0" err="1">
                <a:solidFill>
                  <a:srgbClr val="339966"/>
                </a:solidFill>
                <a:cs typeface="Times New Roman" pitchFamily="18" charset="0"/>
              </a:rPr>
              <a:t>áo</a:t>
            </a:r>
            <a:r>
              <a:rPr lang="en-US" sz="2800" b="1" dirty="0">
                <a:solidFill>
                  <a:srgbClr val="339966"/>
                </a:solidFill>
                <a:cs typeface="Times New Roman" pitchFamily="18" charset="0"/>
              </a:rPr>
              <a:t> (a), (b)</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66987" r="1"/>
          <a:stretch/>
        </p:blipFill>
        <p:spPr>
          <a:xfrm>
            <a:off x="4576762" y="3336518"/>
            <a:ext cx="2666650" cy="1810003"/>
          </a:xfrm>
          <a:prstGeom prst="rect">
            <a:avLst/>
          </a:prstGeom>
        </p:spPr>
      </p:pic>
      <p:pic>
        <p:nvPicPr>
          <p:cNvPr id="2" name="Picture 1"/>
          <p:cNvPicPr>
            <a:picLocks noChangeAspect="1"/>
          </p:cNvPicPr>
          <p:nvPr/>
        </p:nvPicPr>
        <p:blipFill rotWithShape="1">
          <a:blip r:embed="rId5"/>
          <a:srcRect l="39668" r="33060"/>
          <a:stretch/>
        </p:blipFill>
        <p:spPr>
          <a:xfrm>
            <a:off x="1379935" y="3335852"/>
            <a:ext cx="2514600" cy="1810669"/>
          </a:xfrm>
          <a:prstGeom prst="rect">
            <a:avLst/>
          </a:prstGeom>
        </p:spPr>
      </p:pic>
    </p:spTree>
    <p:extLst>
      <p:ext uri="{BB962C8B-B14F-4D97-AF65-F5344CB8AC3E}">
        <p14:creationId xmlns:p14="http://schemas.microsoft.com/office/powerpoint/2010/main" val="7062197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4799" y="4970183"/>
            <a:ext cx="845820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685800" y="485414"/>
            <a:ext cx="8229600" cy="2690993"/>
          </a:xfrm>
        </p:spPr>
        <p:txBody>
          <a:bodyPr>
            <a:noAutofit/>
          </a:bodyPr>
          <a:lstStyle/>
          <a:p>
            <a:pPr algn="l"/>
            <a:r>
              <a:rPr lang="en-US" dirty="0">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bộ</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trang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phục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đẹp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bền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a:t>
            </a:r>
            <a:r>
              <a:rPr lang="en-US" sz="3200" dirty="0" err="1" smtClean="0">
                <a:solidFill>
                  <a:srgbClr val="0070C0"/>
                </a:solidFill>
                <a:latin typeface="Times New Roman" panose="02020603050405020304" pitchFamily="18" charset="0"/>
                <a:cs typeface="Times New Roman" panose="02020603050405020304" pitchFamily="18" charset="0"/>
              </a:rPr>
              <a:t>ỗi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lựa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chọn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sử</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dụng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trang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phục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thế</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đúng</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0" y="152400"/>
            <a:ext cx="908383" cy="1072989"/>
          </a:xfrm>
          <a:prstGeom prst="rect">
            <a:avLst/>
          </a:prstGeom>
        </p:spPr>
      </p:pic>
      <p:pic>
        <p:nvPicPr>
          <p:cNvPr id="9" name="Picture 8"/>
          <p:cNvPicPr>
            <a:picLocks noChangeAspect="1"/>
          </p:cNvPicPr>
          <p:nvPr/>
        </p:nvPicPr>
        <p:blipFill>
          <a:blip r:embed="rId3"/>
          <a:stretch>
            <a:fillRect/>
          </a:stretch>
        </p:blipFill>
        <p:spPr>
          <a:xfrm>
            <a:off x="8077200" y="0"/>
            <a:ext cx="838200" cy="894853"/>
          </a:xfrm>
          <a:prstGeom prst="rect">
            <a:avLst/>
          </a:prstGeom>
        </p:spPr>
      </p:pic>
      <p:sp>
        <p:nvSpPr>
          <p:cNvPr id="2" name="Rectangle 1"/>
          <p:cNvSpPr/>
          <p:nvPr/>
        </p:nvSpPr>
        <p:spPr>
          <a:xfrm>
            <a:off x="685800" y="1249876"/>
            <a:ext cx="8077200" cy="3539430"/>
          </a:xfrm>
          <a:prstGeom prst="rect">
            <a:avLst/>
          </a:prstGeom>
        </p:spPr>
        <p:txBody>
          <a:bodyPr wrap="square">
            <a:spAutoFit/>
          </a:bodyPr>
          <a:lstStyle/>
          <a:p>
            <a:pPr algn="just">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Để có những bộ trang phục đẹp, bền thì người dùng cần biết sử dụng và bảo quản trang phục đúng cách, thường xuyên quần áo.</a:t>
            </a:r>
          </a:p>
          <a:p>
            <a:pPr algn="just">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Về lựa chọn trang phục cần phù hợp với lứa tuổi, mục đích sử dụng, sở thích về màu sắc, kiểu dáng, điều kiện tài chính cá nhân…</a:t>
            </a:r>
          </a:p>
          <a:p>
            <a:pPr algn="just">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Về bảo quản trang phục gồm các bước: làm sạch, làm khô, làm phẳng, cất giữ.</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15389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0" y="711200"/>
            <a:ext cx="1693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smtClean="0">
                <a:solidFill>
                  <a:srgbClr val="8DC7B0"/>
                </a:solidFill>
              </a:rPr>
              <a:t>4.</a:t>
            </a:r>
            <a:r>
              <a:rPr lang="vi-VN" sz="2800" smtClean="0">
                <a:solidFill>
                  <a:srgbClr val="8DC7B0"/>
                </a:solidFill>
              </a:rPr>
              <a:t> </a:t>
            </a:r>
            <a:r>
              <a:rPr lang="en-US" sz="2800" dirty="0" err="1" smtClean="0">
                <a:solidFill>
                  <a:srgbClr val="8DC7B0"/>
                </a:solidFill>
              </a:rPr>
              <a:t>Cất</a:t>
            </a:r>
            <a:r>
              <a:rPr lang="en-US" sz="2800" dirty="0" smtClean="0">
                <a:solidFill>
                  <a:srgbClr val="8DC7B0"/>
                </a:solidFill>
              </a:rPr>
              <a:t> </a:t>
            </a:r>
            <a:r>
              <a:rPr lang="en-US" sz="2800" dirty="0" err="1">
                <a:solidFill>
                  <a:srgbClr val="8DC7B0"/>
                </a:solidFill>
              </a:rPr>
              <a:t>giữ</a:t>
            </a:r>
            <a:r>
              <a:rPr lang="en-US" sz="2800" dirty="0">
                <a:solidFill>
                  <a:srgbClr val="8DC7B0"/>
                </a:solidFill>
              </a:rPr>
              <a:t> </a:t>
            </a:r>
            <a:endParaRPr lang="en-US" altLang="vi-VN" sz="2800" dirty="0">
              <a:solidFill>
                <a:srgbClr val="8DC7B0"/>
              </a:solidFill>
            </a:endParaRPr>
          </a:p>
        </p:txBody>
      </p:sp>
      <p:sp>
        <p:nvSpPr>
          <p:cNvPr id="3" name="Rectangle 2"/>
          <p:cNvSpPr/>
          <p:nvPr/>
        </p:nvSpPr>
        <p:spPr>
          <a:xfrm>
            <a:off x="846546" y="1261307"/>
            <a:ext cx="7944725" cy="3200876"/>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N</a:t>
            </a:r>
            <a:r>
              <a:rPr lang="vi-VN" sz="2400" dirty="0" smtClean="0">
                <a:solidFill>
                  <a:srgbClr val="0070C0"/>
                </a:solidFill>
                <a:latin typeface="Times New Roman" panose="02020603050405020304" pitchFamily="18" charset="0"/>
                <a:cs typeface="Times New Roman" panose="02020603050405020304" pitchFamily="18" charset="0"/>
              </a:rPr>
              <a:t>hững </a:t>
            </a:r>
            <a:r>
              <a:rPr lang="vi-VN" sz="2400" dirty="0">
                <a:solidFill>
                  <a:srgbClr val="0070C0"/>
                </a:solidFill>
                <a:latin typeface="Times New Roman" panose="02020603050405020304" pitchFamily="18" charset="0"/>
                <a:cs typeface="Times New Roman" panose="02020603050405020304" pitchFamily="18" charset="0"/>
              </a:rPr>
              <a:t>quần áo sử dụng thường xuyên cần treo bằng móc áo hoặc xếp và gấp gọn gàng vào tủ theo từng </a:t>
            </a:r>
            <a:r>
              <a:rPr lang="vi-VN" sz="2400" dirty="0" smtClean="0">
                <a:solidFill>
                  <a:srgbClr val="0070C0"/>
                </a:solidFill>
                <a:latin typeface="Times New Roman" panose="02020603050405020304" pitchFamily="18" charset="0"/>
                <a:cs typeface="Times New Roman" panose="02020603050405020304" pitchFamily="18" charset="0"/>
              </a:rPr>
              <a:t>loại</a:t>
            </a:r>
            <a:r>
              <a:rPr lang="en-US" sz="2400" dirty="0" smtClean="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a:p>
            <a:r>
              <a:rPr lang="vi-VN"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N</a:t>
            </a:r>
            <a:r>
              <a:rPr lang="vi-VN" sz="2400" dirty="0" smtClean="0">
                <a:solidFill>
                  <a:srgbClr val="0070C0"/>
                </a:solidFill>
                <a:latin typeface="Times New Roman" panose="02020603050405020304" pitchFamily="18" charset="0"/>
                <a:cs typeface="Times New Roman" panose="02020603050405020304" pitchFamily="18" charset="0"/>
              </a:rPr>
              <a:t>hững </a:t>
            </a:r>
            <a:r>
              <a:rPr lang="vi-VN" sz="2400" dirty="0">
                <a:solidFill>
                  <a:srgbClr val="0070C0"/>
                </a:solidFill>
                <a:latin typeface="Times New Roman" panose="02020603050405020304" pitchFamily="18" charset="0"/>
                <a:cs typeface="Times New Roman" panose="02020603050405020304" pitchFamily="18" charset="0"/>
              </a:rPr>
              <a:t>quần áo chưa dùng đến cần bỏ trong túi để tránh ẩm mốc</a:t>
            </a:r>
          </a:p>
          <a:p>
            <a:r>
              <a:rPr lang="vi-VN" sz="2400" dirty="0"/>
              <a:t/>
            </a:r>
            <a:br>
              <a:rPr lang="vi-VN" sz="2400"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92" y="3062775"/>
            <a:ext cx="8229600" cy="3468820"/>
          </a:xfrm>
          <a:prstGeom prst="rect">
            <a:avLst/>
          </a:prstGeom>
        </p:spPr>
      </p:pic>
      <p:sp>
        <p:nvSpPr>
          <p:cNvPr id="11" name="Rectangle 1"/>
          <p:cNvSpPr>
            <a:spLocks noChangeArrowheads="1"/>
          </p:cNvSpPr>
          <p:nvPr/>
        </p:nvSpPr>
        <p:spPr bwMode="auto">
          <a:xfrm>
            <a:off x="169863" y="203200"/>
            <a:ext cx="5285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III. </a:t>
            </a:r>
            <a:r>
              <a:rPr lang="en-US" sz="2800" b="1" u="sng" dirty="0" smtClean="0">
                <a:solidFill>
                  <a:srgbClr val="339966"/>
                </a:solidFill>
              </a:rPr>
              <a:t>BẢO QUẢN TRANG PHỤC</a:t>
            </a: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62178909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9656"/>
          <a:stretch/>
        </p:blipFill>
        <p:spPr>
          <a:xfrm>
            <a:off x="331788" y="1708899"/>
            <a:ext cx="7821846" cy="3701301"/>
          </a:xfrm>
          <a:prstGeom prst="rect">
            <a:avLst/>
          </a:prstGeom>
          <a:solidFill>
            <a:schemeClr val="bg1"/>
          </a:solidFill>
          <a:ln>
            <a:noFill/>
          </a:ln>
        </p:spPr>
      </p:pic>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3117941" y="1257955"/>
            <a:ext cx="28424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err="1" smtClean="0">
                <a:solidFill>
                  <a:srgbClr val="00B050"/>
                </a:solidFill>
                <a:cs typeface="Times New Roman" pitchFamily="18" charset="0"/>
              </a:rPr>
              <a:t>Cách</a:t>
            </a:r>
            <a:r>
              <a:rPr lang="en-US" altLang="vi-VN" sz="2800" dirty="0" smtClean="0">
                <a:solidFill>
                  <a:srgbClr val="00B050"/>
                </a:solidFill>
                <a:cs typeface="Times New Roman" pitchFamily="18" charset="0"/>
              </a:rPr>
              <a:t> </a:t>
            </a:r>
            <a:r>
              <a:rPr lang="en-US" altLang="vi-VN" sz="2800" dirty="0" err="1" smtClean="0">
                <a:solidFill>
                  <a:srgbClr val="00B050"/>
                </a:solidFill>
                <a:cs typeface="Times New Roman" pitchFamily="18" charset="0"/>
              </a:rPr>
              <a:t>gấp</a:t>
            </a:r>
            <a:r>
              <a:rPr lang="en-US" altLang="vi-VN" sz="2800" dirty="0" smtClean="0">
                <a:solidFill>
                  <a:srgbClr val="00B050"/>
                </a:solidFill>
                <a:cs typeface="Times New Roman" pitchFamily="18" charset="0"/>
              </a:rPr>
              <a:t> </a:t>
            </a:r>
            <a:r>
              <a:rPr lang="en-US" altLang="vi-VN" sz="2800" dirty="0" err="1" smtClean="0">
                <a:solidFill>
                  <a:srgbClr val="00B050"/>
                </a:solidFill>
                <a:cs typeface="Times New Roman" pitchFamily="18" charset="0"/>
              </a:rPr>
              <a:t>áo</a:t>
            </a:r>
            <a:r>
              <a:rPr lang="en-US" altLang="vi-VN" sz="2800" dirty="0" smtClean="0">
                <a:solidFill>
                  <a:srgbClr val="00B050"/>
                </a:solidFill>
                <a:cs typeface="Times New Roman" pitchFamily="18" charset="0"/>
              </a:rPr>
              <a:t> </a:t>
            </a:r>
            <a:r>
              <a:rPr lang="en-US" altLang="vi-VN" sz="2800" dirty="0" err="1" smtClean="0">
                <a:solidFill>
                  <a:srgbClr val="00B050"/>
                </a:solidFill>
                <a:cs typeface="Times New Roman" pitchFamily="18" charset="0"/>
              </a:rPr>
              <a:t>sơ</a:t>
            </a:r>
            <a:r>
              <a:rPr lang="en-US" altLang="vi-VN" sz="2800" dirty="0" smtClean="0">
                <a:solidFill>
                  <a:srgbClr val="00B050"/>
                </a:solidFill>
                <a:cs typeface="Times New Roman" pitchFamily="18" charset="0"/>
              </a:rPr>
              <a:t> mi</a:t>
            </a:r>
            <a:endParaRPr lang="en-US" altLang="vi-VN" sz="2800" dirty="0">
              <a:solidFill>
                <a:srgbClr val="00B050"/>
              </a:solidFill>
              <a:cs typeface="Times New Roman" pitchFamily="18" charset="0"/>
            </a:endParaRPr>
          </a:p>
        </p:txBody>
      </p:sp>
    </p:spTree>
    <p:extLst>
      <p:ext uri="{BB962C8B-B14F-4D97-AF65-F5344CB8AC3E}">
        <p14:creationId xmlns:p14="http://schemas.microsoft.com/office/powerpoint/2010/main" val="5289270"/>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825718" y="-11977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616672" y="978553"/>
            <a:ext cx="78295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err="1" smtClean="0">
                <a:solidFill>
                  <a:srgbClr val="339966"/>
                </a:solidFill>
              </a:rPr>
              <a:t>Trang</a:t>
            </a:r>
            <a:r>
              <a:rPr lang="en-US" sz="2800" b="1" dirty="0" smtClean="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mặc</a:t>
            </a:r>
            <a:r>
              <a:rPr lang="en-US" sz="2800" b="1" dirty="0">
                <a:solidFill>
                  <a:srgbClr val="339966"/>
                </a:solidFill>
              </a:rPr>
              <a:t> </a:t>
            </a:r>
            <a:r>
              <a:rPr lang="en-US" sz="2800" b="1" dirty="0" err="1">
                <a:solidFill>
                  <a:srgbClr val="339966"/>
                </a:solidFill>
              </a:rPr>
              <a:t>hàng</a:t>
            </a:r>
            <a:r>
              <a:rPr lang="en-US" sz="2800" b="1" dirty="0">
                <a:solidFill>
                  <a:srgbClr val="339966"/>
                </a:solidFill>
              </a:rPr>
              <a:t> </a:t>
            </a:r>
            <a:r>
              <a:rPr lang="en-US" sz="2800" b="1" dirty="0" err="1">
                <a:solidFill>
                  <a:srgbClr val="339966"/>
                </a:solidFill>
              </a:rPr>
              <a:t>ngày</a:t>
            </a:r>
            <a:r>
              <a:rPr lang="en-US" sz="2800" b="1" dirty="0">
                <a:solidFill>
                  <a:srgbClr val="339966"/>
                </a:solidFill>
              </a:rPr>
              <a:t> </a:t>
            </a:r>
            <a:r>
              <a:rPr lang="en-US" sz="2800" b="1" dirty="0" err="1">
                <a:solidFill>
                  <a:srgbClr val="339966"/>
                </a:solidFill>
              </a:rPr>
              <a:t>đã</a:t>
            </a:r>
            <a:r>
              <a:rPr lang="en-US" sz="2800" b="1" dirty="0">
                <a:solidFill>
                  <a:srgbClr val="339966"/>
                </a:solidFill>
              </a:rPr>
              <a:t> </a:t>
            </a:r>
            <a:r>
              <a:rPr lang="en-US" sz="2800" b="1" dirty="0" err="1">
                <a:solidFill>
                  <a:srgbClr val="339966"/>
                </a:solidFill>
              </a:rPr>
              <a:t>được</a:t>
            </a:r>
            <a:r>
              <a:rPr lang="en-US" sz="2800" b="1" dirty="0">
                <a:solidFill>
                  <a:srgbClr val="339966"/>
                </a:solidFill>
              </a:rPr>
              <a:t> </a:t>
            </a:r>
            <a:r>
              <a:rPr lang="en-US" sz="2800" b="1" dirty="0" err="1">
                <a:solidFill>
                  <a:srgbClr val="339966"/>
                </a:solidFill>
              </a:rPr>
              <a:t>phối</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đúng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smtClean="0">
                <a:solidFill>
                  <a:srgbClr val="339966"/>
                </a:solidFill>
              </a:rPr>
              <a:t>chưa</a:t>
            </a:r>
            <a:r>
              <a:rPr lang="en-US" sz="2800" b="1" dirty="0" smtClean="0">
                <a:solidFill>
                  <a:srgbClr val="339966"/>
                </a:solidFill>
              </a:rPr>
              <a:t>? </a:t>
            </a:r>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sẽ</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đổi</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err="1">
                <a:solidFill>
                  <a:srgbClr val="339966"/>
                </a:solidFill>
              </a:rPr>
              <a:t>nào</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mình</a:t>
            </a:r>
            <a:r>
              <a:rPr lang="en-US" sz="2800" b="1" dirty="0" smtClean="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1"/>
            <a:ext cx="2294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cs typeface="Times New Roman" pitchFamily="18" charset="0"/>
              </a:rPr>
              <a:t>Vận</a:t>
            </a:r>
            <a:r>
              <a:rPr lang="en-US" altLang="en-US" sz="2800" b="1" dirty="0">
                <a:solidFill>
                  <a:srgbClr val="3DB043"/>
                </a:solidFill>
                <a:cs typeface="Times New Roman" pitchFamily="18" charset="0"/>
              </a:rPr>
              <a:t> </a:t>
            </a:r>
            <a:r>
              <a:rPr lang="en-US" altLang="en-US" sz="2800" b="1" dirty="0" err="1">
                <a:solidFill>
                  <a:srgbClr val="3DB043"/>
                </a:solidFill>
                <a:cs typeface="Times New Roman" pitchFamily="18" charset="0"/>
              </a:rPr>
              <a:t>dụng</a:t>
            </a:r>
            <a:endParaRPr lang="en-US" altLang="en-US" sz="2800" b="1" dirty="0">
              <a:solidFill>
                <a:srgbClr val="3DB043"/>
              </a:solidFill>
              <a:cs typeface="Times New Roman" pitchFamily="18" charset="0"/>
            </a:endParaRPr>
          </a:p>
        </p:txBody>
      </p:sp>
      <p:sp>
        <p:nvSpPr>
          <p:cNvPr id="20488" name="Rectangle 15"/>
          <p:cNvSpPr>
            <a:spLocks noChangeArrowheads="1"/>
          </p:cNvSpPr>
          <p:nvPr/>
        </p:nvSpPr>
        <p:spPr bwMode="auto">
          <a:xfrm>
            <a:off x="646113" y="3070145"/>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dirty="0">
                <a:solidFill>
                  <a:srgbClr val="339966"/>
                </a:solidFill>
                <a:latin typeface="Times New Roman" panose="02020603050405020304" pitchFamily="18" charset="0"/>
              </a:rPr>
              <a:t>2. </a:t>
            </a:r>
            <a:r>
              <a:rPr lang="en-US" altLang="en-US" sz="2800" b="1" dirty="0" err="1">
                <a:solidFill>
                  <a:srgbClr val="339966"/>
                </a:solidFill>
                <a:latin typeface="Times New Roman" panose="02020603050405020304" pitchFamily="18" charset="0"/>
              </a:rPr>
              <a:t>Đ</a:t>
            </a:r>
            <a:r>
              <a:rPr lang="en-US" sz="2800" b="1" dirty="0" err="1" smtClean="0">
                <a:solidFill>
                  <a:srgbClr val="339966"/>
                </a:solidFill>
                <a:latin typeface="Times New Roman" panose="02020603050405020304" pitchFamily="18" charset="0"/>
              </a:rPr>
              <a:t>ề</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xuất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phương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án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bảo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loại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phục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5"/>
          <p:cNvSpPr>
            <a:spLocks noChangeArrowheads="1"/>
          </p:cNvSpPr>
          <p:nvPr/>
        </p:nvSpPr>
        <p:spPr bwMode="auto">
          <a:xfrm>
            <a:off x="694459" y="403797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smtClean="0">
                <a:solidFill>
                  <a:srgbClr val="339966"/>
                </a:solidFill>
              </a:rPr>
              <a:t>3</a:t>
            </a:r>
            <a:r>
              <a:rPr lang="en-US" altLang="en-US" sz="2800" b="1" dirty="0">
                <a:solidFill>
                  <a:srgbClr val="339966"/>
                </a:solidFill>
              </a:rPr>
              <a:t>. </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mô</a:t>
            </a:r>
            <a:r>
              <a:rPr lang="en-US" sz="2800" b="1" dirty="0">
                <a:solidFill>
                  <a:srgbClr val="339966"/>
                </a:solidFill>
              </a:rPr>
              <a:t> </a:t>
            </a:r>
            <a:r>
              <a:rPr lang="en-US" sz="2800" b="1" dirty="0" err="1">
                <a:solidFill>
                  <a:srgbClr val="339966"/>
                </a:solidFill>
              </a:rPr>
              <a:t>tả</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bố</a:t>
            </a:r>
            <a:r>
              <a:rPr lang="en-US" sz="2800" b="1" dirty="0">
                <a:solidFill>
                  <a:srgbClr val="339966"/>
                </a:solidFill>
              </a:rPr>
              <a:t> </a:t>
            </a:r>
            <a:r>
              <a:rPr lang="en-US" sz="2800" b="1" dirty="0" err="1">
                <a:solidFill>
                  <a:srgbClr val="339966"/>
                </a:solidFill>
              </a:rPr>
              <a:t>trí</a:t>
            </a:r>
            <a:r>
              <a:rPr lang="en-US" sz="2800" b="1" dirty="0">
                <a:solidFill>
                  <a:srgbClr val="339966"/>
                </a:solidFill>
              </a:rPr>
              <a:t> </a:t>
            </a:r>
            <a:r>
              <a:rPr lang="en-US" sz="2800" b="1" dirty="0" err="1">
                <a:solidFill>
                  <a:srgbClr val="339966"/>
                </a:solidFill>
              </a:rPr>
              <a:t>sắp</a:t>
            </a:r>
            <a:r>
              <a:rPr lang="en-US" sz="2800" b="1" dirty="0">
                <a:solidFill>
                  <a:srgbClr val="339966"/>
                </a:solidFill>
              </a:rPr>
              <a:t> </a:t>
            </a:r>
            <a:r>
              <a:rPr lang="en-US" sz="2800" b="1" dirty="0" err="1">
                <a:solidFill>
                  <a:srgbClr val="339966"/>
                </a:solidFill>
              </a:rPr>
              <a:t>xếp</a:t>
            </a:r>
            <a:r>
              <a:rPr lang="en-US" sz="2800" b="1" dirty="0">
                <a:solidFill>
                  <a:srgbClr val="339966"/>
                </a:solidFill>
              </a:rPr>
              <a:t> </a:t>
            </a:r>
            <a:r>
              <a:rPr lang="en-US" sz="2800" b="1" dirty="0" err="1">
                <a:solidFill>
                  <a:srgbClr val="339966"/>
                </a:solidFill>
              </a:rPr>
              <a:t>tủ</a:t>
            </a:r>
            <a:r>
              <a:rPr lang="en-US" sz="2800" b="1" dirty="0">
                <a:solidFill>
                  <a:srgbClr val="339966"/>
                </a:solidFill>
              </a:rPr>
              <a:t> </a:t>
            </a:r>
            <a:r>
              <a:rPr lang="en-US" sz="2800" b="1" dirty="0" err="1">
                <a:solidFill>
                  <a:srgbClr val="339966"/>
                </a:solidFill>
              </a:rPr>
              <a:t>quần</a:t>
            </a:r>
            <a:r>
              <a:rPr lang="en-US" sz="2800" b="1" dirty="0">
                <a:solidFill>
                  <a:srgbClr val="339966"/>
                </a:solidFill>
              </a:rPr>
              <a:t> </a:t>
            </a:r>
            <a:r>
              <a:rPr lang="en-US" sz="2800" b="1" dirty="0" err="1">
                <a:solidFill>
                  <a:srgbClr val="339966"/>
                </a:solidFill>
              </a:rPr>
              <a:t>áo</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sao</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lý</a:t>
            </a:r>
            <a:r>
              <a:rPr lang="en-US" sz="2800" b="1" dirty="0">
                <a:solidFill>
                  <a:srgbClr val="339966"/>
                </a:solidFill>
              </a:rPr>
              <a:t> </a:t>
            </a:r>
            <a:r>
              <a:rPr lang="en-US" sz="2800" b="1" dirty="0" err="1">
                <a:solidFill>
                  <a:srgbClr val="339966"/>
                </a:solidFill>
              </a:rPr>
              <a:t>ngăn</a:t>
            </a:r>
            <a:r>
              <a:rPr lang="en-US" sz="2800" b="1" dirty="0">
                <a:solidFill>
                  <a:srgbClr val="339966"/>
                </a:solidFill>
              </a:rPr>
              <a:t> </a:t>
            </a:r>
            <a:r>
              <a:rPr lang="en-US" sz="2800" b="1" dirty="0" err="1">
                <a:solidFill>
                  <a:srgbClr val="339966"/>
                </a:solidFill>
              </a:rPr>
              <a:t>nắp</a:t>
            </a:r>
            <a:r>
              <a:rPr lang="en-US" sz="2800" b="1" dirty="0">
                <a:solidFill>
                  <a:srgbClr val="339966"/>
                </a:solidFill>
              </a:rPr>
              <a:t> </a:t>
            </a:r>
            <a:r>
              <a:rPr lang="en-US" sz="2800" b="1" dirty="0" err="1">
                <a:solidFill>
                  <a:srgbClr val="339966"/>
                </a:solidFill>
              </a:rPr>
              <a:t>gọn</a:t>
            </a:r>
            <a:r>
              <a:rPr lang="en-US" sz="2800" b="1" dirty="0">
                <a:solidFill>
                  <a:srgbClr val="339966"/>
                </a:solidFill>
              </a:rPr>
              <a:t> </a:t>
            </a:r>
            <a:r>
              <a:rPr lang="en-US" sz="2800" b="1" dirty="0" err="1" smtClean="0">
                <a:solidFill>
                  <a:srgbClr val="339966"/>
                </a:solidFill>
              </a:rPr>
              <a:t>gàng</a:t>
            </a:r>
            <a:r>
              <a:rPr lang="en-US" sz="2800" b="1" dirty="0" smtClean="0">
                <a:solidFill>
                  <a:srgbClr val="339966"/>
                </a:solidFill>
              </a:rPr>
              <a:t>?</a:t>
            </a:r>
            <a:endParaRPr lang="en-US" sz="2800" b="1" dirty="0">
              <a:solidFill>
                <a:srgbClr val="339966"/>
              </a:solidFill>
            </a:endParaRPr>
          </a:p>
        </p:txBody>
      </p:sp>
    </p:spTree>
    <p:extLst>
      <p:ext uri="{BB962C8B-B14F-4D97-AF65-F5344CB8AC3E}">
        <p14:creationId xmlns:p14="http://schemas.microsoft.com/office/powerpoint/2010/main" val="120993769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676400" y="152400"/>
            <a:ext cx="5566130" cy="1066892"/>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928829" y="5905500"/>
            <a:ext cx="952500" cy="9525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086600" y="5715000"/>
            <a:ext cx="952500" cy="9525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057400" y="5715000"/>
            <a:ext cx="952500" cy="9525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13147" y="5715000"/>
            <a:ext cx="952500" cy="9525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204813" y="5751368"/>
            <a:ext cx="952500" cy="9525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572000" y="5905500"/>
            <a:ext cx="952500" cy="952500"/>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103801" y="5715000"/>
            <a:ext cx="952500" cy="9525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59548" y="5715000"/>
            <a:ext cx="952500" cy="952500"/>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995946" y="5891645"/>
            <a:ext cx="952500" cy="9525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271930" y="5737513"/>
            <a:ext cx="952500" cy="952500"/>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639117" y="5891645"/>
            <a:ext cx="952500" cy="952500"/>
          </a:xfrm>
          <a:prstGeom prst="rect">
            <a:avLst/>
          </a:prstGeom>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170918" y="5701145"/>
            <a:ext cx="952500" cy="95250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26665" y="5701145"/>
            <a:ext cx="952500" cy="952500"/>
          </a:xfrm>
          <a:prstGeom prst="rect">
            <a:avLst/>
          </a:prstGeom>
        </p:spPr>
      </p:pic>
    </p:spTree>
    <p:extLst>
      <p:ext uri="{BB962C8B-B14F-4D97-AF65-F5344CB8AC3E}">
        <p14:creationId xmlns:p14="http://schemas.microsoft.com/office/powerpoint/2010/main" val="2509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wav"/>
                                        </p:tgtEl>
                                      </p:cMediaNode>
                                    </p:audio>
                                  </p:sub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rrow.wav"/>
                                        </p:tgtEl>
                                      </p:cMediaNode>
                                    </p:audio>
                                  </p:sub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12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1" i="0" u="sng" strike="noStrike" kern="1200" cap="none" spc="0" normalizeH="0" baseline="0" noProof="0" dirty="0" smtClean="0">
                <a:ln>
                  <a:noFill/>
                </a:ln>
                <a:solidFill>
                  <a:srgbClr val="339966"/>
                </a:solidFill>
                <a:effectLst/>
                <a:uLnTx/>
                <a:uFillTx/>
                <a:latin typeface="Times New Roman" panose="02020603050405020304" pitchFamily="18" charset="0"/>
                <a:ea typeface="+mn-ea"/>
                <a:cs typeface="+mn-cs"/>
              </a:rPr>
              <a:t>I</a:t>
            </a:r>
            <a:r>
              <a:rPr kumimoji="0" lang="en-US" sz="2800" b="1" i="0" u="sng" strike="noStrike" kern="1200" cap="none" spc="0" normalizeH="0" baseline="0" noProof="0" dirty="0" smtClean="0">
                <a:ln>
                  <a:noFill/>
                </a:ln>
                <a:solidFill>
                  <a:srgbClr val="339966"/>
                </a:solidFill>
                <a:effectLst/>
                <a:uLnTx/>
                <a:uFillTx/>
                <a:latin typeface="Times New Roman" panose="02020603050405020304" pitchFamily="18" charset="0"/>
                <a:ea typeface="+mn-ea"/>
                <a:cs typeface="+mn-cs"/>
              </a:rPr>
              <a:t>. LỰA CHỌN TRANG PHỤC</a:t>
            </a:r>
            <a:r>
              <a:rPr kumimoji="0" lang="vi-VN" sz="2800" b="1" i="0" u="sng" strike="noStrike" kern="1200" cap="none" spc="0" normalizeH="0" baseline="0" noProof="0" dirty="0" smtClean="0">
                <a:ln>
                  <a:noFill/>
                </a:ln>
                <a:solidFill>
                  <a:srgbClr val="339966"/>
                </a:solidFill>
                <a:effectLst/>
                <a:uLnTx/>
                <a:uFillTx/>
                <a:latin typeface="Times New Roman" panose="02020603050405020304" pitchFamily="18" charset="0"/>
                <a:ea typeface="+mn-ea"/>
                <a:cs typeface="+mn-cs"/>
              </a:rPr>
              <a:t> </a:t>
            </a:r>
            <a:endParaRPr kumimoji="0" lang="en-US" altLang="vi-VN" sz="2800" b="1" i="0" u="sng" strike="noStrike" kern="1200" cap="none" spc="0" normalizeH="0" baseline="0" noProof="0" dirty="0">
              <a:ln>
                <a:noFill/>
              </a:ln>
              <a:solidFill>
                <a:srgbClr val="339966"/>
              </a:solidFill>
              <a:effectLst/>
              <a:uLnTx/>
              <a:uFillTx/>
              <a:latin typeface="Times New Roman" panose="02020603050405020304" pitchFamily="18" charset="0"/>
              <a:ea typeface="+mn-ea"/>
              <a:cs typeface="+mn-cs"/>
            </a:endParaRPr>
          </a:p>
        </p:txBody>
      </p:sp>
      <p:sp>
        <p:nvSpPr>
          <p:cNvPr id="11" name="Rectangle 11"/>
          <p:cNvSpPr>
            <a:spLocks noChangeArrowheads="1"/>
          </p:cNvSpPr>
          <p:nvPr/>
        </p:nvSpPr>
        <p:spPr bwMode="auto">
          <a:xfrm>
            <a:off x="762000" y="726421"/>
            <a:ext cx="4800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R="0" lvl="0" defTabSz="914400" rtl="0" eaLnBrk="1" fontAlgn="auto" latinLnBrk="0" hangingPunct="1">
              <a:lnSpc>
                <a:spcPct val="100000"/>
              </a:lnSpc>
              <a:spcBef>
                <a:spcPct val="50000"/>
              </a:spcBef>
              <a:spcAft>
                <a:spcPts val="0"/>
              </a:spcAft>
              <a:buClrTx/>
              <a:buSzTx/>
              <a:buFontTx/>
              <a:buChar char="-"/>
              <a:tabLst>
                <a:tab pos="57150" algn="l"/>
              </a:tabLst>
              <a:defRPr/>
            </a:pPr>
            <a:r>
              <a:rPr lang="en-US" altLang="vi-VN" sz="2800" dirty="0" err="1" smtClean="0"/>
              <a:t>Khi</a:t>
            </a:r>
            <a:r>
              <a:rPr lang="en-US" altLang="vi-VN" sz="2800" dirty="0" smtClean="0"/>
              <a:t> </a:t>
            </a:r>
            <a:r>
              <a:rPr lang="en-US" altLang="vi-VN" sz="2800" dirty="0" err="1" smtClean="0"/>
              <a:t>lựa</a:t>
            </a:r>
            <a:r>
              <a:rPr lang="en-US" altLang="vi-VN" sz="2800" dirty="0" smtClean="0"/>
              <a:t> </a:t>
            </a:r>
            <a:r>
              <a:rPr lang="en-US" altLang="vi-VN" sz="2800" dirty="0" err="1" smtClean="0"/>
              <a:t>chọn</a:t>
            </a:r>
            <a:r>
              <a:rPr lang="en-US" altLang="vi-VN" sz="2800" dirty="0" smtClean="0"/>
              <a:t> </a:t>
            </a:r>
            <a:r>
              <a:rPr lang="en-US" altLang="vi-VN" sz="2800" dirty="0" err="1" smtClean="0"/>
              <a:t>cần</a:t>
            </a:r>
            <a:r>
              <a:rPr lang="en-US" altLang="vi-VN" sz="2800" dirty="0" smtClean="0"/>
              <a:t> </a:t>
            </a:r>
            <a:r>
              <a:rPr lang="en-US" altLang="vi-VN" sz="2800" dirty="0" err="1" smtClean="0"/>
              <a:t>đảm</a:t>
            </a:r>
            <a:r>
              <a:rPr lang="en-US" altLang="vi-VN" sz="2800" dirty="0" smtClean="0"/>
              <a:t> </a:t>
            </a:r>
            <a:r>
              <a:rPr lang="en-US" altLang="vi-VN" sz="2800" dirty="0" err="1" smtClean="0"/>
              <a:t>bảo</a:t>
            </a:r>
            <a:r>
              <a:rPr lang="en-US" altLang="vi-VN" sz="2800" dirty="0" smtClean="0"/>
              <a:t> </a:t>
            </a:r>
            <a:r>
              <a:rPr lang="en-US" altLang="vi-VN" sz="2800" dirty="0" err="1" smtClean="0"/>
              <a:t>sự</a:t>
            </a:r>
            <a:r>
              <a:rPr lang="en-US" altLang="vi-VN" sz="2800" dirty="0" smtClean="0"/>
              <a:t> </a:t>
            </a:r>
            <a:r>
              <a:rPr lang="en-US" altLang="vi-VN" sz="2800" dirty="0" err="1" smtClean="0"/>
              <a:t>phù</a:t>
            </a:r>
            <a:r>
              <a:rPr lang="en-US" altLang="vi-VN" sz="2800" dirty="0" smtClean="0"/>
              <a:t> </a:t>
            </a:r>
            <a:r>
              <a:rPr lang="en-US" altLang="vi-VN" sz="2800" dirty="0" err="1" smtClean="0"/>
              <a:t>hợp</a:t>
            </a:r>
            <a:r>
              <a:rPr lang="en-US" altLang="vi-VN" sz="2800" dirty="0" smtClean="0"/>
              <a:t> </a:t>
            </a:r>
            <a:r>
              <a:rPr lang="en-US" altLang="vi-VN" sz="2800" dirty="0" err="1" smtClean="0"/>
              <a:t>giữa</a:t>
            </a:r>
            <a:r>
              <a:rPr lang="en-US" altLang="vi-VN" sz="2800" dirty="0" smtClean="0"/>
              <a:t> </a:t>
            </a:r>
            <a:r>
              <a:rPr lang="en-US" altLang="vi-VN" sz="2800" dirty="0" err="1" smtClean="0"/>
              <a:t>trang</a:t>
            </a:r>
            <a:r>
              <a:rPr lang="en-US" altLang="vi-VN" sz="2800" dirty="0" smtClean="0"/>
              <a:t> </a:t>
            </a:r>
            <a:r>
              <a:rPr lang="en-US" altLang="vi-VN" sz="2800" dirty="0" err="1" smtClean="0"/>
              <a:t>phục</a:t>
            </a:r>
            <a:r>
              <a:rPr lang="en-US" altLang="vi-VN" sz="2800" dirty="0" smtClean="0"/>
              <a:t> </a:t>
            </a:r>
            <a:r>
              <a:rPr lang="en-US" altLang="vi-VN" sz="2800" dirty="0" err="1" smtClean="0"/>
              <a:t>vóc</a:t>
            </a:r>
            <a:r>
              <a:rPr lang="en-US" altLang="vi-VN" sz="2800" dirty="0" smtClean="0"/>
              <a:t> </a:t>
            </a:r>
            <a:r>
              <a:rPr lang="en-US" altLang="vi-VN" sz="2800" dirty="0" err="1" smtClean="0"/>
              <a:t>dáng</a:t>
            </a:r>
            <a:r>
              <a:rPr lang="en-US" altLang="vi-VN" sz="2800" dirty="0" smtClean="0"/>
              <a:t> </a:t>
            </a:r>
            <a:r>
              <a:rPr lang="en-US" altLang="vi-VN" sz="2800" dirty="0" err="1" smtClean="0"/>
              <a:t>cơ</a:t>
            </a:r>
            <a:r>
              <a:rPr lang="en-US" altLang="vi-VN" sz="2800" dirty="0" smtClean="0"/>
              <a:t> </a:t>
            </a:r>
            <a:r>
              <a:rPr lang="en-US" altLang="vi-VN" sz="2800" dirty="0" err="1" smtClean="0"/>
              <a:t>thể</a:t>
            </a:r>
            <a:endParaRPr lang="en-US" altLang="vi-VN" sz="2800" dirty="0" smtClean="0"/>
          </a:p>
          <a:p>
            <a:pPr marL="57150" marR="0" lvl="0" indent="-57150" defTabSz="914400" rtl="0" eaLnBrk="1" fontAlgn="auto" latinLnBrk="0" hangingPunct="1">
              <a:lnSpc>
                <a:spcPct val="100000"/>
              </a:lnSpc>
              <a:spcBef>
                <a:spcPct val="50000"/>
              </a:spcBef>
              <a:spcAft>
                <a:spcPts val="0"/>
              </a:spcAft>
              <a:buClrTx/>
              <a:buSzTx/>
              <a:buFontTx/>
              <a:buChar char="-"/>
              <a:defRPr/>
            </a:pPr>
            <a:r>
              <a:rPr kumimoji="0" lang="en-US" altLang="vi-VN" sz="2800" b="0" i="0" u="none" strike="noStrike" kern="1200" cap="none" spc="0" normalizeH="0" baseline="0" noProof="0" dirty="0" err="1" smtClean="0">
                <a:ln>
                  <a:noFill/>
                </a:ln>
                <a:effectLst/>
                <a:uLnTx/>
                <a:uFillTx/>
                <a:latin typeface="Times New Roman" panose="02020603050405020304" pitchFamily="18" charset="0"/>
                <a:ea typeface="+mn-ea"/>
                <a:cs typeface="+mn-cs"/>
              </a:rPr>
              <a:t>Phối</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hợp</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chất</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liệu</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kiểu</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dáng</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màu</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sắc</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đường</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nét</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lang="en-US" altLang="vi-VN" sz="2800" dirty="0" smtClean="0"/>
              <a:t>h</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ọa</a:t>
            </a:r>
            <a:r>
              <a:rPr lang="en-US" altLang="vi-VN" sz="2800" dirty="0" smtClean="0"/>
              <a:t> </a:t>
            </a:r>
            <a:r>
              <a:rPr lang="en-US" altLang="vi-VN" sz="2800" dirty="0" err="1" smtClean="0"/>
              <a:t>t</a:t>
            </a:r>
            <a:r>
              <a:rPr lang="en-US" altLang="vi-VN" sz="2800" baseline="0" dirty="0" err="1" smtClean="0"/>
              <a:t>iết</a:t>
            </a:r>
            <a:r>
              <a:rPr lang="en-US" altLang="vi-VN" sz="2800" baseline="0" dirty="0" smtClean="0"/>
              <a:t> </a:t>
            </a:r>
            <a:r>
              <a:rPr lang="en-US" altLang="vi-VN" sz="2800" baseline="0" dirty="0" err="1" smtClean="0"/>
              <a:t>khác</a:t>
            </a:r>
            <a:r>
              <a:rPr lang="en-US" altLang="vi-VN" sz="2800" dirty="0" smtClean="0"/>
              <a:t> </a:t>
            </a:r>
            <a:r>
              <a:rPr lang="en-US" altLang="vi-VN" sz="2800" dirty="0" err="1" smtClean="0"/>
              <a:t>nhau</a:t>
            </a:r>
            <a:r>
              <a:rPr lang="en-US" altLang="vi-VN" sz="2800" dirty="0" smtClean="0"/>
              <a:t> </a:t>
            </a:r>
            <a:r>
              <a:rPr lang="en-US" altLang="vi-VN" sz="2800" dirty="0" err="1" smtClean="0"/>
              <a:t>có</a:t>
            </a:r>
            <a:r>
              <a:rPr lang="en-US" altLang="vi-VN" sz="2800" dirty="0" smtClean="0"/>
              <a:t> </a:t>
            </a:r>
            <a:r>
              <a:rPr lang="en-US" altLang="vi-VN" sz="2800" dirty="0" err="1" smtClean="0"/>
              <a:t>thể</a:t>
            </a:r>
            <a:r>
              <a:rPr lang="en-US" altLang="vi-VN" sz="2800" dirty="0" smtClean="0"/>
              <a:t> </a:t>
            </a:r>
            <a:r>
              <a:rPr lang="en-US" altLang="vi-VN" sz="2800" dirty="0" err="1" smtClean="0"/>
              <a:t>tạo</a:t>
            </a:r>
            <a:r>
              <a:rPr lang="en-US" altLang="vi-VN" sz="2800" dirty="0" smtClean="0"/>
              <a:t> </a:t>
            </a:r>
            <a:r>
              <a:rPr lang="en-US" altLang="vi-VN" sz="2800" dirty="0" err="1" smtClean="0"/>
              <a:t>ra</a:t>
            </a:r>
            <a:r>
              <a:rPr lang="en-US" altLang="vi-VN" sz="2800" dirty="0" smtClean="0"/>
              <a:t> </a:t>
            </a:r>
            <a:r>
              <a:rPr lang="en-US" altLang="vi-VN" sz="2800" dirty="0" err="1" smtClean="0"/>
              <a:t>các</a:t>
            </a:r>
            <a:r>
              <a:rPr lang="en-US" altLang="vi-VN" sz="2800" dirty="0" smtClean="0"/>
              <a:t> </a:t>
            </a:r>
            <a:r>
              <a:rPr lang="en-US" altLang="vi-VN" sz="2800" dirty="0" err="1" smtClean="0"/>
              <a:t>hiệu</a:t>
            </a:r>
            <a:r>
              <a:rPr lang="en-US" altLang="vi-VN" sz="2800" dirty="0" smtClean="0"/>
              <a:t> </a:t>
            </a:r>
            <a:r>
              <a:rPr lang="en-US" altLang="vi-VN" sz="2800" dirty="0" err="1" smtClean="0"/>
              <a:t>ứng</a:t>
            </a:r>
            <a:r>
              <a:rPr lang="en-US" altLang="vi-VN" sz="2800" dirty="0" smtClean="0"/>
              <a:t> </a:t>
            </a:r>
            <a:r>
              <a:rPr lang="en-US" altLang="vi-VN" sz="2800" dirty="0" err="1" smtClean="0"/>
              <a:t>thẩm</a:t>
            </a:r>
            <a:r>
              <a:rPr lang="en-US" altLang="vi-VN" sz="2800" dirty="0" smtClean="0"/>
              <a:t> </a:t>
            </a:r>
            <a:r>
              <a:rPr lang="en-US" altLang="vi-VN" sz="2800" dirty="0" err="1" smtClean="0"/>
              <a:t>mĩ</a:t>
            </a:r>
            <a:r>
              <a:rPr lang="en-US" altLang="vi-VN" sz="2800" dirty="0"/>
              <a:t> </a:t>
            </a:r>
            <a:r>
              <a:rPr lang="en-US" altLang="vi-VN" sz="2800" dirty="0" smtClean="0"/>
              <a:t>n</a:t>
            </a:r>
            <a:r>
              <a:rPr kumimoji="0" lang="en-US" altLang="vi-VN" sz="2800" b="0" i="0" u="none" strike="noStrike" kern="1200" cap="none" spc="0" normalizeH="0" baseline="0" noProof="0" dirty="0" err="1" smtClean="0">
                <a:ln>
                  <a:noFill/>
                </a:ln>
                <a:effectLst/>
                <a:uLnTx/>
                <a:uFillTx/>
                <a:latin typeface="Times New Roman" panose="02020603050405020304" pitchFamily="18" charset="0"/>
                <a:ea typeface="+mn-ea"/>
                <a:cs typeface="+mn-cs"/>
              </a:rPr>
              <a:t>âng</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cao</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vẻ</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đẹp</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của</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người</a:t>
            </a:r>
            <a:r>
              <a:rPr kumimoji="0" lang="en-US" altLang="vi-VN" sz="2800" b="0" i="0" u="none" strike="noStrike" kern="1200" cap="none" spc="0" normalizeH="0" noProof="0" dirty="0" smtClean="0">
                <a:ln>
                  <a:noFill/>
                </a:ln>
                <a:effectLst/>
                <a:uLnTx/>
                <a:uFillTx/>
                <a:latin typeface="Times New Roman" panose="02020603050405020304" pitchFamily="18" charset="0"/>
                <a:ea typeface="+mn-ea"/>
                <a:cs typeface="+mn-cs"/>
              </a:rPr>
              <a:t> </a:t>
            </a:r>
            <a:r>
              <a:rPr kumimoji="0" lang="en-US" altLang="vi-VN" sz="2800" b="0" i="0" u="none" strike="noStrike" kern="1200" cap="none" spc="0" normalizeH="0" noProof="0" dirty="0" err="1" smtClean="0">
                <a:ln>
                  <a:noFill/>
                </a:ln>
                <a:effectLst/>
                <a:uLnTx/>
                <a:uFillTx/>
                <a:latin typeface="Times New Roman" panose="02020603050405020304" pitchFamily="18" charset="0"/>
                <a:ea typeface="+mn-ea"/>
                <a:cs typeface="+mn-cs"/>
              </a:rPr>
              <a:t>mặc</a:t>
            </a:r>
            <a:endParaRPr kumimoji="0" lang="en-US" altLang="vi-VN" sz="2800" b="0"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3" name="Straight Connector 2"/>
          <p:cNvCxnSpPr/>
          <p:nvPr/>
        </p:nvCxnSpPr>
        <p:spPr>
          <a:xfrm>
            <a:off x="5638800" y="203200"/>
            <a:ext cx="135470" cy="64262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0" y="1752600"/>
            <a:ext cx="27432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Khi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chọn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phục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cần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chú</a:t>
            </a:r>
            <a:r>
              <a:rPr lang="en-US" sz="2400" dirty="0" smtClean="0">
                <a:solidFill>
                  <a:schemeClr val="tx1"/>
                </a:solidFill>
                <a:latin typeface="Times New Roman" panose="02020603050405020304" pitchFamily="18" charset="0"/>
                <a:cs typeface="Times New Roman" panose="02020603050405020304" pitchFamily="18" charset="0"/>
              </a:rPr>
              <a:t> ý </a:t>
            </a:r>
            <a:r>
              <a:rPr lang="en-US" sz="2400" dirty="0" err="1" smtClean="0">
                <a:solidFill>
                  <a:schemeClr val="tx1"/>
                </a:solidFill>
                <a:latin typeface="Times New Roman" panose="02020603050405020304" pitchFamily="18" charset="0"/>
                <a:cs typeface="Times New Roman" panose="02020603050405020304" pitchFamily="18" charset="0"/>
              </a:rPr>
              <a:t>điều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gì</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6140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12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LỰA CHỌN TRANG PHỤC</a:t>
            </a:r>
            <a:r>
              <a:rPr lang="vi-VN" sz="2800" b="1" u="sng" dirty="0" smtClean="0">
                <a:solidFill>
                  <a:srgbClr val="339966"/>
                </a:solidFill>
              </a:rPr>
              <a:t> </a:t>
            </a:r>
            <a:endParaRPr lang="en-US" altLang="vi-VN" sz="2800" b="1" u="sng" dirty="0">
              <a:solidFill>
                <a:srgbClr val="3399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88123134"/>
              </p:ext>
            </p:extLst>
          </p:nvPr>
        </p:nvGraphicFramePr>
        <p:xfrm>
          <a:off x="440683" y="1199622"/>
          <a:ext cx="8458200" cy="55869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497465822"/>
                    </a:ext>
                  </a:extLst>
                </a:gridCol>
                <a:gridCol w="2819400">
                  <a:extLst>
                    <a:ext uri="{9D8B030D-6E8A-4147-A177-3AD203B41FA5}">
                      <a16:colId xmlns:a16="http://schemas.microsoft.com/office/drawing/2014/main" val="2269989270"/>
                    </a:ext>
                  </a:extLst>
                </a:gridCol>
                <a:gridCol w="2819400">
                  <a:extLst>
                    <a:ext uri="{9D8B030D-6E8A-4147-A177-3AD203B41FA5}">
                      <a16:colId xmlns:a16="http://schemas.microsoft.com/office/drawing/2014/main" val="3499870351"/>
                    </a:ext>
                  </a:extLst>
                </a:gridCol>
              </a:tblGrid>
              <a:tr h="1197820">
                <a:tc>
                  <a:txBody>
                    <a:bodyPr/>
                    <a:lstStyle/>
                    <a:p>
                      <a:pPr algn="ctr"/>
                      <a:r>
                        <a:rPr lang="en-US" sz="2400" b="1" kern="1200" dirty="0" err="1" smtClean="0">
                          <a:solidFill>
                            <a:sysClr val="windowText" lastClr="000000"/>
                          </a:solidFill>
                          <a:effectLst/>
                          <a:latin typeface="Times New Roman" panose="02020603050405020304" pitchFamily="18" charset="0"/>
                          <a:ea typeface="+mn-ea"/>
                          <a:cs typeface="Times New Roman" panose="02020603050405020304" pitchFamily="18" charset="0"/>
                        </a:rPr>
                        <a:t>Đặc</a:t>
                      </a:r>
                      <a:r>
                        <a:rPr lang="en-US" sz="2400" b="1" kern="1200" dirty="0" smtClean="0">
                          <a:solidFill>
                            <a:sysClr val="windowText" lastClr="00000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ysClr val="windowText" lastClr="000000"/>
                          </a:solidFill>
                          <a:effectLst/>
                          <a:latin typeface="Times New Roman" panose="02020603050405020304" pitchFamily="18" charset="0"/>
                          <a:ea typeface="+mn-ea"/>
                          <a:cs typeface="Times New Roman" panose="02020603050405020304" pitchFamily="18" charset="0"/>
                        </a:rPr>
                        <a:t>điểm</a:t>
                      </a:r>
                      <a:r>
                        <a:rPr lang="en-US" sz="2400" b="1" kern="1200" dirty="0" smtClean="0">
                          <a:solidFill>
                            <a:sysClr val="windowText" lastClr="000000"/>
                          </a:solidFill>
                          <a:effectLst/>
                          <a:latin typeface="Times New Roman" panose="02020603050405020304" pitchFamily="18" charset="0"/>
                          <a:ea typeface="+mn-ea"/>
                          <a:cs typeface="Times New Roman" panose="02020603050405020304" pitchFamily="18" charset="0"/>
                        </a:rPr>
                        <a:t>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 Tạo cảm giác gầy đi cao lên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solidFill>
                            <a:sysClr val="windowText" lastClr="000000"/>
                          </a:solidFill>
                          <a:latin typeface="Times New Roman" panose="02020603050405020304" pitchFamily="18" charset="0"/>
                          <a:cs typeface="Times New Roman" panose="02020603050405020304" pitchFamily="18" charset="0"/>
                        </a:rPr>
                        <a:t>Tạo cảm giác béo ra thấp gầy</a:t>
                      </a: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730865"/>
                  </a:ext>
                </a:extLst>
              </a:tr>
              <a:tr h="1120215">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Chất liệu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Vải mềm mỏng mịn</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solidFill>
                            <a:sysClr val="windowText" lastClr="000000"/>
                          </a:solidFill>
                          <a:latin typeface="Times New Roman" panose="02020603050405020304" pitchFamily="18" charset="0"/>
                          <a:cs typeface="Times New Roman" panose="02020603050405020304" pitchFamily="18" charset="0"/>
                        </a:rPr>
                        <a:t>Bài cúng đầy đặn hoặc mình vừa phải</a:t>
                      </a: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877054"/>
                  </a:ext>
                </a:extLst>
              </a:tr>
              <a:tr h="1464897">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Kiểu dáng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Vừa sát cho thể có đường nét chính dọc thân áo </a:t>
                      </a:r>
                      <a:r>
                        <a:rPr lang="en-US" sz="2400" dirty="0" smtClean="0">
                          <a:solidFill>
                            <a:sysClr val="windowText" lastClr="000000"/>
                          </a:solidFill>
                          <a:latin typeface="Times New Roman" panose="02020603050405020304" pitchFamily="18" charset="0"/>
                          <a:cs typeface="Times New Roman" panose="02020603050405020304" pitchFamily="18" charset="0"/>
                        </a:rPr>
                        <a:t> </a:t>
                      </a:r>
                      <a:r>
                        <a:rPr lang="en-US" sz="2400" dirty="0" err="1" smtClean="0">
                          <a:solidFill>
                            <a:sysClr val="windowText" lastClr="000000"/>
                          </a:solidFill>
                          <a:latin typeface="Times New Roman" panose="02020603050405020304" pitchFamily="18" charset="0"/>
                          <a:cs typeface="Times New Roman" panose="02020603050405020304" pitchFamily="18" charset="0"/>
                        </a:rPr>
                        <a:t>thân</a:t>
                      </a:r>
                      <a:r>
                        <a:rPr lang="en-US" sz="24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400" baseline="0" dirty="0" err="1" smtClean="0">
                          <a:solidFill>
                            <a:sysClr val="windowText" lastClr="000000"/>
                          </a:solidFill>
                          <a:latin typeface="Times New Roman" panose="02020603050405020304" pitchFamily="18" charset="0"/>
                          <a:cs typeface="Times New Roman" panose="02020603050405020304" pitchFamily="18" charset="0"/>
                        </a:rPr>
                        <a:t>rủ</a:t>
                      </a:r>
                      <a:endParaRPr lang="vi-VN" sz="2400" dirty="0" smtClean="0">
                        <a:solidFill>
                          <a:sysClr val="windowText" lastClr="000000"/>
                        </a:solidFill>
                        <a:latin typeface="Times New Roman" panose="02020603050405020304" pitchFamily="18" charset="0"/>
                        <a:cs typeface="Times New Roman" panose="02020603050405020304" pitchFamily="18" charset="0"/>
                      </a:endParaRP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Kiểu phụng  có đường nét chính ngang thân áo áo tay bồng có bèo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29514"/>
                  </a:ext>
                </a:extLst>
              </a:tr>
              <a:tr h="775534">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Màu sắc </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solidFill>
                            <a:sysClr val="windowText" lastClr="000000"/>
                          </a:solidFill>
                          <a:latin typeface="Times New Roman" panose="02020603050405020304" pitchFamily="18" charset="0"/>
                          <a:cs typeface="Times New Roman" panose="02020603050405020304" pitchFamily="18" charset="0"/>
                        </a:rPr>
                        <a:t>Mà</a:t>
                      </a:r>
                      <a:r>
                        <a:rPr lang="en-US" sz="2400" dirty="0" smtClean="0">
                          <a:solidFill>
                            <a:sysClr val="windowText" lastClr="000000"/>
                          </a:solidFill>
                          <a:latin typeface="Times New Roman" panose="02020603050405020304" pitchFamily="18" charset="0"/>
                          <a:cs typeface="Times New Roman" panose="02020603050405020304" pitchFamily="18" charset="0"/>
                        </a:rPr>
                        <a:t>u</a:t>
                      </a:r>
                      <a:r>
                        <a:rPr lang="vi-VN" sz="2400" dirty="0" smtClean="0">
                          <a:solidFill>
                            <a:sysClr val="windowText" lastClr="000000"/>
                          </a:solidFill>
                          <a:latin typeface="Times New Roman" panose="02020603050405020304" pitchFamily="18" charset="0"/>
                          <a:cs typeface="Times New Roman" panose="02020603050405020304" pitchFamily="18" charset="0"/>
                        </a:rPr>
                        <a:t> tối  </a:t>
                      </a:r>
                      <a:r>
                        <a:rPr lang="en-US" sz="2400" dirty="0" err="1" smtClean="0">
                          <a:solidFill>
                            <a:sysClr val="windowText" lastClr="000000"/>
                          </a:solidFill>
                          <a:latin typeface="Times New Roman" panose="02020603050405020304" pitchFamily="18" charset="0"/>
                          <a:cs typeface="Times New Roman" panose="02020603050405020304" pitchFamily="18" charset="0"/>
                        </a:rPr>
                        <a:t>sẫm</a:t>
                      </a:r>
                      <a:endParaRPr lang="vi-VN" sz="2400" dirty="0" smtClean="0">
                        <a:solidFill>
                          <a:sysClr val="windowText" lastClr="000000"/>
                        </a:solidFill>
                        <a:latin typeface="Times New Roman" panose="02020603050405020304" pitchFamily="18" charset="0"/>
                        <a:cs typeface="Times New Roman" panose="02020603050405020304" pitchFamily="18" charset="0"/>
                      </a:endParaRP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Màu sáng</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520527"/>
                  </a:ext>
                </a:extLst>
              </a:tr>
              <a:tr h="775534">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Đường nét họa tiết</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solidFill>
                            <a:sysClr val="windowText" lastClr="000000"/>
                          </a:solidFill>
                          <a:latin typeface="Times New Roman" panose="02020603050405020304" pitchFamily="18" charset="0"/>
                          <a:cs typeface="Times New Roman" panose="02020603050405020304" pitchFamily="18" charset="0"/>
                        </a:rPr>
                        <a:t>Kẻ sọc hoa nhỏ</a:t>
                      </a:r>
                    </a:p>
                    <a:p>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smtClean="0">
                          <a:solidFill>
                            <a:sysClr val="windowText" lastClr="000000"/>
                          </a:solidFill>
                          <a:latin typeface="Times New Roman" panose="02020603050405020304" pitchFamily="18" charset="0"/>
                          <a:cs typeface="Times New Roman" panose="02020603050405020304" pitchFamily="18" charset="0"/>
                        </a:rPr>
                        <a:t>Ảnh kẻ ngang kẻ ô vuông hoa to</a:t>
                      </a:r>
                      <a:endParaRPr lang="en-US" sz="24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644108"/>
                  </a:ext>
                </a:extLst>
              </a:tr>
            </a:tbl>
          </a:graphicData>
        </a:graphic>
      </p:graphicFrame>
      <p:sp>
        <p:nvSpPr>
          <p:cNvPr id="11" name="Rectangle 11"/>
          <p:cNvSpPr>
            <a:spLocks noChangeArrowheads="1"/>
          </p:cNvSpPr>
          <p:nvPr/>
        </p:nvSpPr>
        <p:spPr bwMode="auto">
          <a:xfrm>
            <a:off x="756595" y="783725"/>
            <a:ext cx="761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dirty="0" err="1" smtClean="0">
                <a:solidFill>
                  <a:srgbClr val="00B0F0"/>
                </a:solidFill>
              </a:rPr>
              <a:t>Bảng</a:t>
            </a:r>
            <a:r>
              <a:rPr lang="en-US" sz="2800" dirty="0" smtClean="0">
                <a:solidFill>
                  <a:srgbClr val="00B0F0"/>
                </a:solidFill>
              </a:rPr>
              <a:t> </a:t>
            </a:r>
            <a:r>
              <a:rPr lang="en-US" sz="2800" dirty="0">
                <a:solidFill>
                  <a:srgbClr val="00B0F0"/>
                </a:solidFill>
              </a:rPr>
              <a:t>8.1 </a:t>
            </a:r>
            <a:r>
              <a:rPr lang="en-US" sz="2800" dirty="0" err="1">
                <a:solidFill>
                  <a:srgbClr val="00B0F0"/>
                </a:solidFill>
              </a:rPr>
              <a:t>đặc</a:t>
            </a:r>
            <a:r>
              <a:rPr lang="en-US" sz="2800" dirty="0">
                <a:solidFill>
                  <a:srgbClr val="00B0F0"/>
                </a:solidFill>
              </a:rPr>
              <a:t> </a:t>
            </a:r>
            <a:r>
              <a:rPr lang="en-US" sz="2800" dirty="0" err="1">
                <a:solidFill>
                  <a:srgbClr val="00B0F0"/>
                </a:solidFill>
              </a:rPr>
              <a:t>điểm</a:t>
            </a:r>
            <a:r>
              <a:rPr lang="en-US" sz="2800" dirty="0">
                <a:solidFill>
                  <a:srgbClr val="00B0F0"/>
                </a:solidFill>
              </a:rPr>
              <a:t> </a:t>
            </a:r>
            <a:r>
              <a:rPr lang="en-US" sz="2800" dirty="0" err="1">
                <a:solidFill>
                  <a:srgbClr val="00B0F0"/>
                </a:solidFill>
              </a:rPr>
              <a:t>trang</a:t>
            </a:r>
            <a:r>
              <a:rPr lang="en-US" sz="2800" dirty="0">
                <a:solidFill>
                  <a:srgbClr val="00B0F0"/>
                </a:solidFill>
              </a:rPr>
              <a:t> </a:t>
            </a:r>
            <a:r>
              <a:rPr lang="en-US" sz="2800" dirty="0" err="1">
                <a:solidFill>
                  <a:srgbClr val="00B0F0"/>
                </a:solidFill>
              </a:rPr>
              <a:t>phục</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hiệu</a:t>
            </a:r>
            <a:r>
              <a:rPr lang="en-US" sz="2800" dirty="0">
                <a:solidFill>
                  <a:srgbClr val="00B0F0"/>
                </a:solidFill>
              </a:rPr>
              <a:t> </a:t>
            </a:r>
            <a:r>
              <a:rPr lang="en-US" sz="2800" dirty="0" err="1">
                <a:solidFill>
                  <a:srgbClr val="00B0F0"/>
                </a:solidFill>
              </a:rPr>
              <a:t>ứng</a:t>
            </a:r>
            <a:r>
              <a:rPr lang="en-US" sz="2800" dirty="0">
                <a:solidFill>
                  <a:srgbClr val="00B0F0"/>
                </a:solidFill>
              </a:rPr>
              <a:t> </a:t>
            </a:r>
            <a:r>
              <a:rPr lang="en-US" sz="2800" dirty="0" err="1">
                <a:solidFill>
                  <a:srgbClr val="00B0F0"/>
                </a:solidFill>
              </a:rPr>
              <a:t>thẩm</a:t>
            </a:r>
            <a:r>
              <a:rPr lang="en-US" sz="2800" dirty="0">
                <a:solidFill>
                  <a:srgbClr val="00B0F0"/>
                </a:solidFill>
              </a:rPr>
              <a:t> </a:t>
            </a:r>
            <a:r>
              <a:rPr lang="en-US" sz="2800" dirty="0" err="1">
                <a:solidFill>
                  <a:srgbClr val="00B0F0"/>
                </a:solidFill>
              </a:rPr>
              <a:t>mỹ</a:t>
            </a:r>
            <a:endParaRPr lang="en-US" altLang="vi-VN" sz="2800" dirty="0">
              <a:solidFill>
                <a:srgbClr val="00B0F0"/>
              </a:solidFill>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a:off x="592031" y="1003407"/>
            <a:ext cx="8458200" cy="1892193"/>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vi-VN" sz="2400" dirty="0">
                <a:solidFill>
                  <a:srgbClr val="000000"/>
                </a:solidFill>
                <a:latin typeface="Times New Roman" panose="02020603050405020304" pitchFamily="18" charset="0"/>
                <a:cs typeface="Times New Roman" panose="02020603050405020304" pitchFamily="18" charset="0"/>
              </a:rPr>
              <a:t>. Ảnh hưởng của đường nét đến vóc dáng:</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(a) đường kẻ dọc trên áo khiến người trong gọn hơn</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(b)  đường kẻ ngang của áo khiến cơ thể người nhìn sẽ béo hơn.</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(c) váy vừa sát cơ thể nên tạo cảm giác gầy đi, cao lên</a:t>
            </a:r>
          </a:p>
          <a:p>
            <a:pPr>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(d) váy kiểu thụng, có bèo tạo cảm giác béo ra, thấp xuống</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762000" y="864356"/>
            <a:ext cx="8118262" cy="1261270"/>
          </a:xfrm>
          <a:prstGeom prst="rect">
            <a:avLst/>
          </a:prstGeom>
        </p:spPr>
        <p:txBody>
          <a:bodyPr wrap="square">
            <a:spAutoFit/>
          </a:bodyPr>
          <a:lstStyle/>
          <a:p>
            <a:r>
              <a:rPr lang="en-US" sz="2800" dirty="0" err="1">
                <a:solidFill>
                  <a:srgbClr val="0070C0"/>
                </a:solidFill>
                <a:latin typeface="Times New Roman" panose="02020603050405020304" pitchFamily="18" charset="0"/>
                <a:ea typeface="+mj-ea"/>
                <a:cs typeface="Times New Roman" panose="02020603050405020304" pitchFamily="18" charset="0"/>
              </a:rPr>
              <a:t>Q</a:t>
            </a:r>
            <a:r>
              <a:rPr lang="en-US" sz="2800" dirty="0" err="1" smtClean="0">
                <a:solidFill>
                  <a:srgbClr val="0070C0"/>
                </a:solidFill>
                <a:latin typeface="Times New Roman" panose="02020603050405020304" pitchFamily="18" charset="0"/>
                <a:ea typeface="+mj-ea"/>
                <a:cs typeface="Times New Roman" panose="02020603050405020304" pitchFamily="18" charset="0"/>
              </a:rPr>
              <a:t>uan</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sát</a:t>
            </a:r>
            <a:r>
              <a:rPr lang="en-US"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smtClean="0">
                <a:solidFill>
                  <a:srgbClr val="0070C0"/>
                </a:solidFill>
                <a:latin typeface="Times New Roman" panose="02020603050405020304" pitchFamily="18" charset="0"/>
                <a:ea typeface="+mj-ea"/>
                <a:cs typeface="Times New Roman" panose="02020603050405020304" pitchFamily="18" charset="0"/>
              </a:rPr>
              <a:t>hình</a:t>
            </a:r>
            <a:r>
              <a:rPr lang="en-US" sz="2800" dirty="0" smtClean="0">
                <a:solidFill>
                  <a:srgbClr val="0070C0"/>
                </a:solidFill>
                <a:latin typeface="Times New Roman" panose="02020603050405020304" pitchFamily="18" charset="0"/>
                <a:ea typeface="+mj-ea"/>
                <a:cs typeface="Times New Roman" panose="02020603050405020304" pitchFamily="18" charset="0"/>
              </a:rPr>
              <a:t> 8.1</a:t>
            </a:r>
            <a:r>
              <a:rPr lang="vi-VN" sz="2800" dirty="0" smtClean="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và</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đưa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ra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nhận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xét</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về</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ảnh</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hưởng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của</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trang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phục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đến</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vóc</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dáng</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người</a:t>
            </a:r>
            <a:r>
              <a:rPr lang="en-US" sz="2800" dirty="0">
                <a:solidFill>
                  <a:srgbClr val="0070C0"/>
                </a:solidFill>
                <a:latin typeface="Times New Roman" panose="02020603050405020304" pitchFamily="18" charset="0"/>
                <a:ea typeface="+mj-ea"/>
                <a:cs typeface="Times New Roman" panose="02020603050405020304" pitchFamily="18" charset="0"/>
              </a:rPr>
              <a:t> </a:t>
            </a:r>
            <a:r>
              <a:rPr lang="en-US" sz="2800" dirty="0" err="1">
                <a:solidFill>
                  <a:srgbClr val="0070C0"/>
                </a:solidFill>
                <a:latin typeface="Times New Roman" panose="02020603050405020304" pitchFamily="18" charset="0"/>
                <a:ea typeface="+mj-ea"/>
                <a:cs typeface="Times New Roman" panose="02020603050405020304" pitchFamily="18" charset="0"/>
              </a:rPr>
              <a:t>mặc</a:t>
            </a:r>
            <a:endParaRPr lang="en-US" sz="2800" dirty="0">
              <a:solidFill>
                <a:srgbClr val="0070C0"/>
              </a:solidFill>
              <a:latin typeface="Times New Roman" panose="02020603050405020304" pitchFamily="18" charset="0"/>
              <a:ea typeface="+mj-ea"/>
              <a:cs typeface="Times New Roman" panose="02020603050405020304" pitchFamily="18" charset="0"/>
            </a:endParaRPr>
          </a:p>
          <a:p>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rotWithShape="1">
          <a:blip r:embed="rId2"/>
          <a:srcRect b="11673"/>
          <a:stretch/>
        </p:blipFill>
        <p:spPr>
          <a:xfrm>
            <a:off x="364999" y="2895600"/>
            <a:ext cx="8779001" cy="3124200"/>
          </a:xfrm>
          <a:prstGeom prst="rect">
            <a:avLst/>
          </a:prstGeom>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spTree>
    <p:extLst>
      <p:ext uri="{BB962C8B-B14F-4D97-AF65-F5344CB8AC3E}">
        <p14:creationId xmlns:p14="http://schemas.microsoft.com/office/powerpoint/2010/main" val="32473373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a:off x="685800" y="960437"/>
            <a:ext cx="7053263" cy="1839118"/>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vi-VN" sz="2400" dirty="0">
                <a:solidFill>
                  <a:srgbClr val="000000"/>
                </a:solidFill>
                <a:latin typeface="+mj-lt"/>
              </a:rPr>
              <a:t>Một số đặc điểm của trang phục theo lứa tuổi:</a:t>
            </a:r>
          </a:p>
          <a:p>
            <a:pPr>
              <a:buFont typeface="Arial" panose="020B0604020202020204" pitchFamily="34" charset="0"/>
              <a:buChar char="•"/>
            </a:pPr>
            <a:r>
              <a:rPr lang="vi-VN" sz="2400" dirty="0">
                <a:solidFill>
                  <a:srgbClr val="000000"/>
                </a:solidFill>
                <a:latin typeface="+mj-lt"/>
              </a:rPr>
              <a:t>Trẻ em: trang phục có màu sắc tươi sáng, rực rỡ, thoải mái cho vận động.</a:t>
            </a:r>
          </a:p>
          <a:p>
            <a:pPr>
              <a:buFont typeface="Arial" panose="020B0604020202020204" pitchFamily="34" charset="0"/>
              <a:buChar char="•"/>
            </a:pPr>
            <a:r>
              <a:rPr lang="vi-VN" sz="2400" dirty="0">
                <a:solidFill>
                  <a:srgbClr val="000000"/>
                </a:solidFill>
                <a:latin typeface="+mj-lt"/>
              </a:rPr>
              <a:t>Thanh niên: màu sắc đa dạng, gam màu sáng, trang nhã, đường nét vừa sát cơ thể.</a:t>
            </a:r>
          </a:p>
          <a:p>
            <a:pPr>
              <a:buFont typeface="Arial" panose="020B0604020202020204" pitchFamily="34" charset="0"/>
              <a:buChar char="•"/>
            </a:pPr>
            <a:r>
              <a:rPr lang="vi-VN" sz="2400" dirty="0">
                <a:solidFill>
                  <a:srgbClr val="000000"/>
                </a:solidFill>
                <a:latin typeface="+mj-lt"/>
              </a:rPr>
              <a:t>Trung niên: màu sắc tối, sẫm, hoạ tiết đơn giản</a:t>
            </a:r>
            <a:endParaRPr lang="vi-VN" sz="2400" b="0" i="0" dirty="0">
              <a:solidFill>
                <a:srgbClr val="000000"/>
              </a:solidFill>
              <a:effectLst/>
              <a:latin typeface="+mj-lt"/>
            </a:endParaRPr>
          </a:p>
        </p:txBody>
      </p:sp>
      <p:sp>
        <p:nvSpPr>
          <p:cNvPr id="10" name="Rectangle 9"/>
          <p:cNvSpPr/>
          <p:nvPr/>
        </p:nvSpPr>
        <p:spPr>
          <a:xfrm>
            <a:off x="1106487" y="990600"/>
            <a:ext cx="8194462"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Liên</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hệ</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thực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tiễn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đặc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theo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lứa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tuổi</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4" name="Picture 3"/>
          <p:cNvPicPr>
            <a:picLocks noChangeAspect="1"/>
          </p:cNvPicPr>
          <p:nvPr/>
        </p:nvPicPr>
        <p:blipFill>
          <a:blip r:embed="rId3"/>
          <a:stretch>
            <a:fillRect/>
          </a:stretch>
        </p:blipFill>
        <p:spPr>
          <a:xfrm>
            <a:off x="19050" y="4292816"/>
            <a:ext cx="4552950" cy="2565184"/>
          </a:xfrm>
          <a:prstGeom prst="rect">
            <a:avLst/>
          </a:prstGeom>
        </p:spPr>
      </p:pic>
      <p:pic>
        <p:nvPicPr>
          <p:cNvPr id="1028" name="Picture 4" descr="Đi Đà Nẵng chọn đồng phục gia đình đi biển như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92816"/>
            <a:ext cx="4562475" cy="244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533400" y="1630363"/>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2" name="Rectangle 1"/>
          <p:cNvSpPr/>
          <p:nvPr/>
        </p:nvSpPr>
        <p:spPr>
          <a:xfrm>
            <a:off x="533400" y="2707083"/>
            <a:ext cx="8305800" cy="2246769"/>
          </a:xfrm>
          <a:prstGeom prst="rect">
            <a:avLst/>
          </a:prstGeom>
        </p:spPr>
        <p:txBody>
          <a:bodyPr wrap="square">
            <a:spAutoFit/>
          </a:bodyPr>
          <a:lstStyle/>
          <a:p>
            <a:r>
              <a:rPr lang="vi-VN" sz="2800" dirty="0">
                <a:solidFill>
                  <a:srgbClr val="000000"/>
                </a:solidFill>
                <a:latin typeface="Times New Roman" panose="02020603050405020304" pitchFamily="18" charset="0"/>
                <a:cs typeface="Times New Roman" panose="02020603050405020304" pitchFamily="18" charset="0"/>
              </a:rPr>
              <a:t>Đề xuất trang phục</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Vóc dáng của em gầy, em sẽ lựa chọn trang phục là các màu sáng, kiểu thụng, hoặc áo kẻ ngang, </a:t>
            </a:r>
            <a:r>
              <a:rPr lang="vi-VN" sz="2800" dirty="0" smtClean="0">
                <a:solidFill>
                  <a:srgbClr val="000000"/>
                </a:solidFill>
                <a:latin typeface="Times New Roman" panose="02020603050405020304" pitchFamily="18" charset="0"/>
                <a:cs typeface="Times New Roman" panose="02020603050405020304" pitchFamily="18" charset="0"/>
              </a:rPr>
              <a:t>hoạ </a:t>
            </a:r>
            <a:r>
              <a:rPr lang="vi-VN" sz="2800" dirty="0">
                <a:solidFill>
                  <a:srgbClr val="000000"/>
                </a:solidFill>
                <a:latin typeface="Times New Roman" panose="02020603050405020304" pitchFamily="18" charset="0"/>
                <a:cs typeface="Times New Roman" panose="02020603050405020304" pitchFamily="18" charset="0"/>
              </a:rPr>
              <a:t>tiết hoa to.</a:t>
            </a:r>
          </a:p>
          <a:p>
            <a:pP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Vóc dáng của em béo, thấp: em sẽ lựa chọn trang phục là các màu tối sẫm, đường nét kẻ dọc, vừa sát cơ thể.</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1"/>
            <a:ext cx="7620000" cy="3108543"/>
          </a:xfrm>
          <a:prstGeom prst="rect">
            <a:avLst/>
          </a:prstGeom>
        </p:spPr>
        <p:txBody>
          <a:bodyPr wrap="square">
            <a:spAutoFit/>
          </a:bodyPr>
          <a:lstStyle/>
          <a:p>
            <a:r>
              <a:rPr lang="vi-VN" sz="2800" b="1" dirty="0">
                <a:solidFill>
                  <a:srgbClr val="000000"/>
                </a:solidFill>
                <a:latin typeface="Times New Roman" panose="02020603050405020304" pitchFamily="18" charset="0"/>
                <a:cs typeface="Times New Roman" panose="02020603050405020304" pitchFamily="18" charset="0"/>
              </a:rPr>
              <a:t>Câu </a:t>
            </a:r>
            <a:r>
              <a:rPr lang="en-US" sz="2800" b="1" dirty="0" smtClean="0">
                <a:solidFill>
                  <a:srgbClr val="000000"/>
                </a:solidFill>
                <a:latin typeface="Times New Roman" panose="02020603050405020304" pitchFamily="18" charset="0"/>
                <a:cs typeface="Times New Roman" panose="02020603050405020304" pitchFamily="18" charset="0"/>
              </a:rPr>
              <a:t>1</a:t>
            </a:r>
            <a:r>
              <a:rPr lang="vi-VN" sz="2800" b="1" dirty="0" smtClean="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 Việc lựa chọn trang phục </a:t>
            </a:r>
            <a:r>
              <a:rPr lang="vi-VN" sz="2800" dirty="0" smtClean="0">
                <a:solidFill>
                  <a:srgbClr val="000000"/>
                </a:solidFill>
                <a:latin typeface="Times New Roman" panose="02020603050405020304" pitchFamily="18" charset="0"/>
                <a:cs typeface="Times New Roman" panose="02020603050405020304" pitchFamily="18" charset="0"/>
              </a:rPr>
              <a:t>c</a:t>
            </a:r>
            <a:r>
              <a:rPr lang="en-US" sz="2800" dirty="0" smtClean="0">
                <a:solidFill>
                  <a:srgbClr val="000000"/>
                </a:solidFill>
                <a:latin typeface="Times New Roman" panose="02020603050405020304" pitchFamily="18" charset="0"/>
                <a:cs typeface="Times New Roman" panose="02020603050405020304" pitchFamily="18" charset="0"/>
              </a:rPr>
              <a:t>ó </a:t>
            </a:r>
            <a:r>
              <a:rPr lang="en-US" sz="2800" dirty="0" err="1" smtClean="0">
                <a:solidFill>
                  <a:srgbClr val="000000"/>
                </a:solidFill>
                <a:latin typeface="Times New Roman" panose="02020603050405020304" pitchFamily="18" charset="0"/>
                <a:cs typeface="Times New Roman" panose="02020603050405020304" pitchFamily="18" charset="0"/>
              </a:rPr>
              <a:t>thể</a:t>
            </a:r>
            <a:r>
              <a:rPr lang="en-US" sz="2800" dirty="0" smtClean="0">
                <a:solidFill>
                  <a:srgbClr val="000000"/>
                </a:solidFill>
                <a:latin typeface="Times New Roman" panose="02020603050405020304" pitchFamily="18" charset="0"/>
                <a:cs typeface="Times New Roman" panose="02020603050405020304" pitchFamily="18" charset="0"/>
              </a:rPr>
              <a:t> d</a:t>
            </a:r>
            <a:r>
              <a:rPr lang="vi-VN" sz="2800" dirty="0" smtClean="0">
                <a:solidFill>
                  <a:srgbClr val="000000"/>
                </a:solidFill>
                <a:latin typeface="Times New Roman" panose="02020603050405020304" pitchFamily="18" charset="0"/>
                <a:cs typeface="Times New Roman" panose="02020603050405020304" pitchFamily="18" charset="0"/>
              </a:rPr>
              <a:t>ựa </a:t>
            </a:r>
            <a:r>
              <a:rPr lang="vi-VN" sz="2800" dirty="0">
                <a:solidFill>
                  <a:srgbClr val="000000"/>
                </a:solidFill>
                <a:latin typeface="Times New Roman" panose="02020603050405020304" pitchFamily="18" charset="0"/>
                <a:cs typeface="Times New Roman" panose="02020603050405020304" pitchFamily="18" charset="0"/>
              </a:rPr>
              <a:t>trên những yếu tố nào?</a:t>
            </a:r>
          </a:p>
          <a:p>
            <a:r>
              <a:rPr lang="vi-VN" sz="2800" dirty="0">
                <a:solidFill>
                  <a:srgbClr val="000000"/>
                </a:solidFill>
                <a:latin typeface="Times New Roman" panose="02020603050405020304" pitchFamily="18" charset="0"/>
                <a:cs typeface="Times New Roman" panose="02020603050405020304" pitchFamily="18" charset="0"/>
              </a:rPr>
              <a:t>A. Khuôn mặt, lứa tuổi, mục đích sử dụng.</a:t>
            </a:r>
          </a:p>
          <a:p>
            <a:r>
              <a:rPr lang="vi-VN" sz="2800" dirty="0">
                <a:solidFill>
                  <a:srgbClr val="000000"/>
                </a:solidFill>
                <a:latin typeface="Times New Roman" panose="02020603050405020304" pitchFamily="18" charset="0"/>
                <a:cs typeface="Times New Roman" panose="02020603050405020304" pitchFamily="18" charset="0"/>
              </a:rPr>
              <a:t>B. Lứa tuổi, điều kiện làm việc, mốt thời trang.</a:t>
            </a:r>
          </a:p>
          <a:p>
            <a:r>
              <a:rPr lang="vi-VN" sz="2800" dirty="0">
                <a:solidFill>
                  <a:srgbClr val="000000"/>
                </a:solidFill>
                <a:latin typeface="Times New Roman" panose="02020603050405020304" pitchFamily="18" charset="0"/>
                <a:cs typeface="Times New Roman" panose="02020603050405020304" pitchFamily="18" charset="0"/>
              </a:rPr>
              <a:t>C. Điều kiện tài chính, mốt thời trang.</a:t>
            </a:r>
          </a:p>
          <a:p>
            <a:r>
              <a:rPr lang="vi-VN" sz="2800" dirty="0">
                <a:solidFill>
                  <a:srgbClr val="000000"/>
                </a:solidFill>
                <a:latin typeface="Times New Roman" panose="02020603050405020304" pitchFamily="18" charset="0"/>
                <a:cs typeface="Times New Roman" panose="02020603050405020304" pitchFamily="18" charset="0"/>
              </a:rPr>
              <a:t>D. Vóc dáng cơ thể, </a:t>
            </a:r>
            <a:r>
              <a:rPr lang="vi-VN" sz="2800" dirty="0" smtClean="0">
                <a:solidFill>
                  <a:srgbClr val="000000"/>
                </a:solidFill>
                <a:latin typeface="Times New Roman" panose="02020603050405020304" pitchFamily="18" charset="0"/>
                <a:cs typeface="Times New Roman" panose="02020603050405020304" pitchFamily="18" charset="0"/>
              </a:rPr>
              <a:t>l</a:t>
            </a:r>
            <a:r>
              <a:rPr lang="en-US" sz="2800" dirty="0">
                <a:solidFill>
                  <a:srgbClr val="000000"/>
                </a:solidFill>
                <a:latin typeface="Times New Roman" panose="02020603050405020304" pitchFamily="18" charset="0"/>
                <a:cs typeface="Times New Roman" panose="02020603050405020304" pitchFamily="18" charset="0"/>
              </a:rPr>
              <a:t>ứ</a:t>
            </a:r>
            <a:r>
              <a:rPr lang="vi-VN" sz="2800" dirty="0" smtClean="0">
                <a:solidFill>
                  <a:srgbClr val="000000"/>
                </a:solidFill>
                <a:latin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cs typeface="Times New Roman" panose="02020603050405020304" pitchFamily="18" charset="0"/>
              </a:rPr>
              <a:t>tuổi, mục đích sử dụng, sở thích, điều kiện làm việc, tài chính.</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Oval 2"/>
          <p:cNvSpPr/>
          <p:nvPr/>
        </p:nvSpPr>
        <p:spPr>
          <a:xfrm>
            <a:off x="381000" y="2819400"/>
            <a:ext cx="762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9600" y="2819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3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630</TotalTime>
  <Words>1240</Words>
  <Application>Microsoft Office PowerPoint</Application>
  <PresentationFormat>On-screen Show (4:3)</PresentationFormat>
  <Paragraphs>128</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#9Slide04 AdrianeSwash</vt:lpstr>
      <vt:lpstr>#9Slide05 Garris</vt:lpstr>
      <vt:lpstr>#9Slide05 Habano</vt:lpstr>
      <vt:lpstr>.VnAristote</vt:lpstr>
      <vt:lpstr>.VnTime</vt:lpstr>
      <vt:lpstr>Arial</vt:lpstr>
      <vt:lpstr>Calibri</vt:lpstr>
      <vt:lpstr>Lato Light</vt:lpstr>
      <vt:lpstr>Times New Roman</vt:lpstr>
      <vt:lpstr>UVN Ke Chuyen1</vt:lpstr>
      <vt:lpstr>Office Theme</vt:lpstr>
      <vt:lpstr>PowerPoint Presentation</vt:lpstr>
      <vt:lpstr>PowerPoint Presentation</vt:lpstr>
      <vt:lpstr> Làm thế nào để có những bộ trang phục  đẹp bền? Mỗi người có thể lựa chọn sử dụng và bảo quản trang phục của mình như thế nào cho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Windows User</cp:lastModifiedBy>
  <cp:revision>71</cp:revision>
  <dcterms:created xsi:type="dcterms:W3CDTF">2013-08-28T08:21:51Z</dcterms:created>
  <dcterms:modified xsi:type="dcterms:W3CDTF">2025-02-04T02:29:47Z</dcterms:modified>
</cp:coreProperties>
</file>