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sldIdLst>
    <p:sldId id="361" r:id="rId2"/>
    <p:sldId id="335" r:id="rId3"/>
    <p:sldId id="341" r:id="rId4"/>
    <p:sldId id="368" r:id="rId5"/>
    <p:sldId id="347" r:id="rId6"/>
    <p:sldId id="307" r:id="rId7"/>
    <p:sldId id="311" r:id="rId8"/>
    <p:sldId id="340" r:id="rId9"/>
    <p:sldId id="362" r:id="rId10"/>
    <p:sldId id="327" r:id="rId11"/>
    <p:sldId id="365" r:id="rId12"/>
    <p:sldId id="364" r:id="rId13"/>
    <p:sldId id="359" r:id="rId14"/>
    <p:sldId id="367" r:id="rId15"/>
    <p:sldId id="269" r:id="rId16"/>
    <p:sldId id="366" r:id="rId17"/>
    <p:sldId id="284" r:id="rId18"/>
    <p:sldId id="286" r:id="rId19"/>
    <p:sldId id="332" r:id="rId20"/>
    <p:sldId id="35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07"/>
  </p:normalViewPr>
  <p:slideViewPr>
    <p:cSldViewPr>
      <p:cViewPr varScale="1">
        <p:scale>
          <a:sx n="78" d="100"/>
          <a:sy n="78" d="100"/>
        </p:scale>
        <p:origin x="171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a16="http://schemas.microsoft.com/office/drawing/2014/main"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a16="http://schemas.microsoft.com/office/drawing/2014/main"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a16="http://schemas.microsoft.com/office/drawing/2014/main"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a16="http://schemas.microsoft.com/office/drawing/2014/main"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B0D11045-A0D4-49C7-8C35-9C3502C0C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a16="http://schemas.microsoft.com/office/drawing/2014/main" id="{187E19C1-2B60-4EA5-9D11-0926619D5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a16="http://schemas.microsoft.com/office/drawing/2014/main" id="{D76961E8-2D76-4F05-BE19-F2956826D9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15.wmf"/><Relationship Id="rId11" Type="http://schemas.openxmlformats.org/officeDocument/2006/relationships/image" Target="../media/image18.emf"/><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xml"/><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control" Target="../activeX/activeX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a:grpSpLocks/>
          </p:cNvGrpSpPr>
          <p:nvPr/>
        </p:nvGrpSpPr>
        <p:grpSpPr bwMode="auto">
          <a:xfrm>
            <a:off x="60325" y="28575"/>
            <a:ext cx="9110663" cy="6829425"/>
            <a:chOff x="0" y="0"/>
            <a:chExt cx="12192000" cy="6858000"/>
          </a:xfrm>
        </p:grpSpPr>
        <p:pic>
          <p:nvPicPr>
            <p:cNvPr id="41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3"/>
            <p:cNvPicPr>
              <a:picLocks noChangeAspect="1" noChangeArrowheads="1"/>
            </p:cNvPicPr>
            <p:nvPr/>
          </p:nvPicPr>
          <p:blipFill>
            <a:blip r:embed="rId2">
              <a:extLst>
                <a:ext uri="{28A0092B-C50C-407E-A947-70E740481C1C}">
                  <a14:useLocalDpi xmlns:a14="http://schemas.microsoft.com/office/drawing/2010/main" val="0"/>
                </a:ext>
              </a:extLst>
            </a:blip>
            <a:srcRect t="57895"/>
            <a:stretch>
              <a:fillRect/>
            </a:stretch>
          </p:blipFill>
          <p:spPr bwMode="auto">
            <a:xfrm>
              <a:off x="0" y="4826000"/>
              <a:ext cx="1219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8528F4B5-D113-4CBF-94BD-8DD30A68229A}"/>
              </a:ext>
            </a:extLst>
          </p:cNvPr>
          <p:cNvCxnSpPr/>
          <p:nvPr/>
        </p:nvCxnSpPr>
        <p:spPr>
          <a:xfrm>
            <a:off x="2684463" y="47482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A98B12A4-E971-47B8-8EBD-1817772BA14B}"/>
              </a:ext>
            </a:extLst>
          </p:cNvPr>
          <p:cNvSpPr txBox="1">
            <a:spLocks noChangeArrowheads="1"/>
          </p:cNvSpPr>
          <p:nvPr/>
        </p:nvSpPr>
        <p:spPr bwMode="auto">
          <a:xfrm>
            <a:off x="168275" y="1468438"/>
            <a:ext cx="8805863" cy="646112"/>
          </a:xfrm>
          <a:prstGeom prst="rect">
            <a:avLst/>
          </a:prstGeom>
          <a:noFill/>
          <a:ln w="9525">
            <a:solidFill>
              <a:srgbClr val="FF0000"/>
            </a:solidFill>
            <a:miter lim="800000"/>
            <a:headEnd/>
            <a:tailEnd/>
          </a:ln>
          <a:effectLst/>
        </p:spPr>
        <p:txBody>
          <a:bodyPr>
            <a:spAutoFit/>
          </a:bodyPr>
          <a:lstStyle/>
          <a:p>
            <a:pPr algn="ct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 HÌNH HỌC 9</a:t>
            </a:r>
          </a:p>
        </p:txBody>
      </p:sp>
      <p:sp>
        <p:nvSpPr>
          <p:cNvPr id="4101" name="WordArt 8"/>
          <p:cNvSpPr>
            <a:spLocks noChangeArrowheads="1" noChangeShapeType="1" noTextEdit="1"/>
          </p:cNvSpPr>
          <p:nvPr/>
        </p:nvSpPr>
        <p:spPr bwMode="auto">
          <a:xfrm>
            <a:off x="388938" y="3702050"/>
            <a:ext cx="2295525"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14:</a:t>
            </a:r>
          </a:p>
        </p:txBody>
      </p:sp>
      <p:sp>
        <p:nvSpPr>
          <p:cNvPr id="4102" name="Rectangle 9"/>
          <p:cNvSpPr>
            <a:spLocks noChangeArrowheads="1"/>
          </p:cNvSpPr>
          <p:nvPr/>
        </p:nvSpPr>
        <p:spPr bwMode="auto">
          <a:xfrm>
            <a:off x="1295400" y="4203700"/>
            <a:ext cx="76787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i="1">
                <a:solidFill>
                  <a:srgbClr val="FF0000"/>
                </a:solidFill>
                <a:latin typeface="VNI-Times" pitchFamily="2" charset="0"/>
              </a:rPr>
              <a:t>CUNG VAØ DAÂY CUÛA MỘT ÑÖÔØNG TROØN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1000"/>
                                        <p:tgtEl>
                                          <p:spTgt spid="4101"/>
                                        </p:tgtEl>
                                      </p:cBhvr>
                                    </p:animEffect>
                                    <p:anim calcmode="lin" valueType="num">
                                      <p:cBhvr>
                                        <p:cTn id="13" dur="1000" fill="hold"/>
                                        <p:tgtEl>
                                          <p:spTgt spid="4101"/>
                                        </p:tgtEl>
                                        <p:attrNameLst>
                                          <p:attrName>ppt_x</p:attrName>
                                        </p:attrNameLst>
                                      </p:cBhvr>
                                      <p:tavLst>
                                        <p:tav tm="0">
                                          <p:val>
                                            <p:strVal val="#ppt_x"/>
                                          </p:val>
                                        </p:tav>
                                        <p:tav tm="100000">
                                          <p:val>
                                            <p:strVal val="#ppt_x"/>
                                          </p:val>
                                        </p:tav>
                                      </p:tavLst>
                                    </p:anim>
                                    <p:anim calcmode="lin" valueType="num">
                                      <p:cBhvr>
                                        <p:cTn id="1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barn(inVertical)">
                                      <p:cBhvr>
                                        <p:cTn id="1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7013" y="857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a16="http://schemas.microsoft.com/office/drawing/2014/main" id="{C30648B4-D0F2-4158-9007-53C94977AE05}"/>
              </a:ext>
            </a:extLst>
          </p:cNvPr>
          <p:cNvSpPr txBox="1"/>
          <p:nvPr/>
        </p:nvSpPr>
        <p:spPr>
          <a:xfrm>
            <a:off x="781050" y="1752600"/>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457200" y="890588"/>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6172200" y="2506663"/>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name="Equation" r:id="rId2" imgW="152334" imgH="139639" progId="Equation.3">
                    <p:embed/>
                  </p:oleObj>
                </mc:Choice>
                <mc:Fallback>
                  <p:oleObj name="Equation" r:id="rId2" imgW="152334" imgH="139639" progId="Equation.3">
                    <p:embed/>
                    <p:pic>
                      <p:nvPicPr>
                        <p:cNvPr id="0" name="Object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363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446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1016000" y="3097213"/>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927100"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a16="http://schemas.microsoft.com/office/drawing/2014/main" id="{10C4083A-C870-499F-A491-E129C2740613}"/>
              </a:ext>
            </a:extLst>
          </p:cNvPr>
          <p:cNvSpPr txBox="1"/>
          <p:nvPr/>
        </p:nvSpPr>
        <p:spPr>
          <a:xfrm>
            <a:off x="966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5926138"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0" y="6985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a16="http://schemas.microsoft.com/office/drawing/2014/main" id="{938FC87B-0654-4BFD-9D19-78EFFE4A0D49}"/>
              </a:ext>
            </a:extLst>
          </p:cNvPr>
          <p:cNvSpPr txBox="1"/>
          <p:nvPr/>
        </p:nvSpPr>
        <p:spPr>
          <a:xfrm>
            <a:off x="166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3763" y="5105400"/>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a16="http://schemas.microsoft.com/office/drawing/2014/main" id="{7DB7F67E-3333-40B4-9A8E-43A6F50CBF32}"/>
              </a:ext>
            </a:extLst>
          </p:cNvPr>
          <p:cNvSpPr txBox="1"/>
          <p:nvPr/>
        </p:nvSpPr>
        <p:spPr>
          <a:xfrm>
            <a:off x="468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3048000" y="2114550"/>
          <a:ext cx="2209800" cy="481013"/>
        </p:xfrm>
        <a:graphic>
          <a:graphicData uri="http://schemas.openxmlformats.org/presentationml/2006/ole">
            <mc:AlternateContent xmlns:mc="http://schemas.openxmlformats.org/markup-compatibility/2006">
              <mc:Choice xmlns:v="urn:schemas-microsoft-com:vml" Requires="v">
                <p:oleObj name="Equation" r:id="rId3" imgW="1282700" imgH="279400" progId="Equation.DSMT4">
                  <p:embed/>
                </p:oleObj>
              </mc:Choice>
              <mc:Fallback>
                <p:oleObj name="Equation" r:id="rId3" imgW="1282700" imgH="279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14550"/>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00538" y="3065463"/>
          <a:ext cx="1157287" cy="431800"/>
        </p:xfrm>
        <a:graphic>
          <a:graphicData uri="http://schemas.openxmlformats.org/presentationml/2006/ole">
            <mc:AlternateContent xmlns:mc="http://schemas.openxmlformats.org/markup-compatibility/2006">
              <mc:Choice xmlns:v="urn:schemas-microsoft-com:vml" Requires="v">
                <p:oleObj name="Equation" r:id="rId5" imgW="698500" imgH="279400" progId="Equation.DSMT4">
                  <p:embed/>
                </p:oleObj>
              </mc:Choice>
              <mc:Fallback>
                <p:oleObj name="Equation" r:id="rId5" imgW="698500" imgH="279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284663" y="3425825"/>
          <a:ext cx="1157287" cy="444500"/>
        </p:xfrm>
        <a:graphic>
          <a:graphicData uri="http://schemas.openxmlformats.org/presentationml/2006/ole">
            <mc:AlternateContent xmlns:mc="http://schemas.openxmlformats.org/markup-compatibility/2006">
              <mc:Choice xmlns:v="urn:schemas-microsoft-com:vml" Requires="v">
                <p:oleObj name="Equation" r:id="rId7" imgW="723586" imgH="279279" progId="Equation.DSMT4">
                  <p:embed/>
                </p:oleObj>
              </mc:Choice>
              <mc:Fallback>
                <p:oleObj name="Equation" r:id="rId7" imgW="723586" imgH="279279"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086225" y="3846513"/>
          <a:ext cx="1355725" cy="482600"/>
        </p:xfrm>
        <a:graphic>
          <a:graphicData uri="http://schemas.openxmlformats.org/presentationml/2006/ole">
            <mc:AlternateContent xmlns:mc="http://schemas.openxmlformats.org/markup-compatibility/2006">
              <mc:Choice xmlns:v="urn:schemas-microsoft-com:vml" Requires="v">
                <p:oleObj name="Equation" r:id="rId9" imgW="787400" imgH="279400" progId="Equation.DSMT4">
                  <p:embed/>
                </p:oleObj>
              </mc:Choice>
              <mc:Fallback>
                <p:oleObj name="Equation" r:id="rId9" imgW="787400" imgH="2794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6225"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3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1001713"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919163" y="1317625"/>
            <a:ext cx="6577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 Cung lớn có số đo lớn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022350" y="1997075"/>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Khi hai mút của cung trùng nhau, ta có “</a:t>
            </a:r>
            <a:r>
              <a:rPr lang="en-US" altLang="en-US" b="1" i="1">
                <a:solidFill>
                  <a:srgbClr val="FF0000"/>
                </a:solidFill>
                <a:latin typeface="Times New Roman" panose="02020603050405020304" pitchFamily="18" charset="0"/>
                <a:cs typeface="Times New Roman" panose="02020603050405020304" pitchFamily="18" charset="0"/>
              </a:rPr>
              <a:t>cung không</a:t>
            </a:r>
            <a:r>
              <a:rPr lang="en-US" altLang="en-US">
                <a:latin typeface="Times New Roman" panose="02020603050405020304" pitchFamily="18" charset="0"/>
                <a:cs typeface="Times New Roman" panose="02020603050405020304" pitchFamily="18" charset="0"/>
              </a:rPr>
              <a:t>” với số đo bằng 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và cung cả đường tròn có số đo bằng 360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5827713"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473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Nhận xét</a:t>
            </a:r>
            <a:r>
              <a:rPr lang="en-US" altLang="en-US" sz="2800">
                <a:latin typeface="Times New Roman" panose="02020603050405020304" pitchFamily="18" charset="0"/>
                <a:cs typeface="Times New Roman" panose="02020603050405020304" pitchFamily="18" charset="0"/>
              </a:rPr>
              <a:t>: Nếu A là 1 điểm thuộc</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cung BAC thì:</a:t>
            </a:r>
          </a:p>
          <a:p>
            <a:pPr eaLnBrk="1" hangingPunct="1">
              <a:spcBef>
                <a:spcPct val="0"/>
              </a:spcBef>
              <a:buFontTx/>
              <a:buNone/>
            </a:pPr>
            <a:endParaRPr lang="en-US" altLang="en-US" sz="2800" b="1">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a:latin typeface="Times New Roman" panose="02020603050405020304" pitchFamily="18" charset="0"/>
                <a:cs typeface="Arial" panose="020B0604020202020204" pitchFamily="34" charset="0"/>
              </a:rPr>
              <a:t>sđAB = sđAC + sđCB</a:t>
            </a:r>
            <a:endParaRPr lang="en-US" altLang="en-US" sz="280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995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2198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3441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smtClean="0"/>
              <a:pPr>
                <a:spcBef>
                  <a:spcPct val="0"/>
                </a:spcBef>
                <a:buFontTx/>
                <a:buNone/>
              </a:pPr>
              <a:t>20:58</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0013"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7232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7258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6864350" y="1981200"/>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143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a16="http://schemas.microsoft.com/office/drawing/2014/main" id="{76AD9075-D7BF-44FB-B22A-F5179E663747}"/>
              </a:ext>
            </a:extLst>
          </p:cNvPr>
          <p:cNvSpPr>
            <a:spLocks noChangeArrowheads="1"/>
          </p:cNvSpPr>
          <p:nvPr/>
        </p:nvSpPr>
        <p:spPr bwMode="auto">
          <a:xfrm>
            <a:off x="8524875" y="6300788"/>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a16="http://schemas.microsoft.com/office/drawing/2014/main" id="{504E5D6F-27F9-41F6-AB31-A189214578E3}"/>
              </a:ext>
            </a:extLst>
          </p:cNvPr>
          <p:cNvSpPr>
            <a:spLocks noChangeArrowheads="1"/>
          </p:cNvSpPr>
          <p:nvPr/>
        </p:nvSpPr>
        <p:spPr bwMode="auto">
          <a:xfrm>
            <a:off x="85725"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5029200" y="1143000"/>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5597526" y="1287462"/>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50958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600075"/>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928938"/>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73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a16="http://schemas.microsoft.com/office/drawing/2014/main" id="{DE41F9EF-92D8-485F-AF0B-A6F53FD04FD9}"/>
              </a:ext>
            </a:extLst>
          </p:cNvPr>
          <p:cNvSpPr txBox="1"/>
          <p:nvPr/>
        </p:nvSpPr>
        <p:spPr>
          <a:xfrm>
            <a:off x="304800"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C310355-6491-4EA6-8BA0-430C24756C6B}"/>
              </a:ext>
            </a:extLst>
          </p:cNvPr>
          <p:cNvSpPr txBox="1"/>
          <p:nvPr/>
        </p:nvSpPr>
        <p:spPr>
          <a:xfrm>
            <a:off x="381000" y="3429000"/>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19175" y="5072063"/>
          <a:ext cx="465138" cy="503237"/>
        </p:xfrm>
        <a:graphic>
          <a:graphicData uri="http://schemas.openxmlformats.org/presentationml/2006/ole">
            <mc:AlternateContent xmlns:mc="http://schemas.openxmlformats.org/markup-compatibility/2006">
              <mc:Choice xmlns:v="urn:schemas-microsoft-com:vml" Requires="v">
                <p:oleObj name="Equation" r:id="rId2" imgW="164814" imgH="177492" progId="Equation.DSMT4">
                  <p:embed/>
                </p:oleObj>
              </mc:Choice>
              <mc:Fallback>
                <p:oleObj name="Equation" r:id="rId2" imgW="164814" imgH="177492"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5072063"/>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581400" y="5051425"/>
          <a:ext cx="863600" cy="523875"/>
        </p:xfrm>
        <a:graphic>
          <a:graphicData uri="http://schemas.openxmlformats.org/presentationml/2006/ole">
            <mc:AlternateContent xmlns:mc="http://schemas.openxmlformats.org/markup-compatibility/2006">
              <mc:Choice xmlns:v="urn:schemas-microsoft-com:vml" Requires="v">
                <p:oleObj name="Equation" r:id="rId4" imgW="418918" imgH="253890" progId="Equation.DSMT4">
                  <p:embed/>
                </p:oleObj>
              </mc:Choice>
              <mc:Fallback>
                <p:oleObj name="Equation" r:id="rId4" imgW="418918" imgH="25389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0514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76400" y="5575300"/>
          <a:ext cx="998538" cy="473075"/>
        </p:xfrm>
        <a:graphic>
          <a:graphicData uri="http://schemas.openxmlformats.org/presentationml/2006/ole">
            <mc:AlternateContent xmlns:mc="http://schemas.openxmlformats.org/markup-compatibility/2006">
              <mc:Choice xmlns:v="urn:schemas-microsoft-com:vml" Requires="v">
                <p:oleObj name="Equation" r:id="rId6" imgW="533169" imgH="253890" progId="Equation.DSMT4">
                  <p:embed/>
                </p:oleObj>
              </mc:Choice>
              <mc:Fallback>
                <p:oleObj name="Equation" r:id="rId6" imgW="533169" imgH="25389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575300"/>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71625" y="6019800"/>
          <a:ext cx="1665288" cy="482600"/>
        </p:xfrm>
        <a:graphic>
          <a:graphicData uri="http://schemas.openxmlformats.org/presentationml/2006/ole">
            <mc:AlternateContent xmlns:mc="http://schemas.openxmlformats.org/markup-compatibility/2006">
              <mc:Choice xmlns:v="urn:schemas-microsoft-com:vml" Requires="v">
                <p:oleObj name="Equation" r:id="rId8" imgW="875920" imgH="253890" progId="Equation.DSMT4">
                  <p:embed/>
                </p:oleObj>
              </mc:Choice>
              <mc:Fallback>
                <p:oleObj name="Equation" r:id="rId8" imgW="875920" imgH="25389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08438" y="5949950"/>
          <a:ext cx="3306762" cy="461963"/>
        </p:xfrm>
        <a:graphic>
          <a:graphicData uri="http://schemas.openxmlformats.org/presentationml/2006/ole">
            <mc:AlternateContent xmlns:mc="http://schemas.openxmlformats.org/markup-compatibility/2006">
              <mc:Choice xmlns:v="urn:schemas-microsoft-com:vml" Requires="v">
                <p:oleObj name="Equation" r:id="rId10" imgW="1815312" imgH="253890" progId="Equation.DSMT4">
                  <p:embed/>
                </p:oleObj>
              </mc:Choice>
              <mc:Fallback>
                <p:oleObj name="Equation" r:id="rId10" imgW="1815312" imgH="25389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8438" y="594995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8813"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a16="http://schemas.microsoft.com/office/drawing/2014/main" id="{CC463FBD-5889-4E7D-9C77-2D9029939144}"/>
              </a:ext>
            </a:extLst>
          </p:cNvPr>
          <p:cNvSpPr>
            <a:spLocks noChangeArrowheads="1" noChangeShapeType="1" noTextEdit="1"/>
          </p:cNvSpPr>
          <p:nvPr/>
        </p:nvSpPr>
        <p:spPr bwMode="auto">
          <a:xfrm>
            <a:off x="493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1981200" y="2797175"/>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5635625" y="2798763"/>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7400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3819525" y="2771775"/>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85725"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381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a16="http://schemas.microsoft.com/office/drawing/2014/main" id="{2B69A7A7-5CDB-4996-801C-70CAF2383877}"/>
              </a:ext>
            </a:extLst>
          </p:cNvPr>
          <p:cNvSpPr>
            <a:spLocks noChangeArrowheads="1"/>
          </p:cNvSpPr>
          <p:nvPr/>
        </p:nvSpPr>
        <p:spPr bwMode="auto">
          <a:xfrm>
            <a:off x="381000" y="5257800"/>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2286000" y="5257800"/>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4267200" y="5181600"/>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6096000" y="5257800"/>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7848600" y="5257800"/>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20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5334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2590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4495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62484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8077200" y="4495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8458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a16="http://schemas.microsoft.com/office/drawing/2014/main" id="{CE7F6837-FBA8-457B-9985-5B2F9CE2132A}"/>
              </a:ext>
            </a:extLst>
          </p:cNvPr>
          <p:cNvSpPr txBox="1"/>
          <p:nvPr/>
        </p:nvSpPr>
        <p:spPr>
          <a:xfrm>
            <a:off x="2150737" y="534547"/>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2208213"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50px-T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33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4294967295"/>
          </p:nvPr>
        </p:nvSpPr>
        <p:spPr/>
        <p:txBody>
          <a:bodyPr/>
          <a:lstStyle/>
          <a:p>
            <a:pPr eaLnBrk="1" hangingPunct="1"/>
            <a:endParaRPr lang="vi-VN" altLang="en-US">
              <a:latin typeface="Calibri" panose="020F0502020204030204" pitchFamily="34" charset="0"/>
            </a:endParaRPr>
          </a:p>
        </p:txBody>
      </p:sp>
      <p:sp>
        <p:nvSpPr>
          <p:cNvPr id="19461" name="Rectangle 5"/>
          <p:cNvSpPr>
            <a:spLocks/>
          </p:cNvSpPr>
          <p:nvPr/>
        </p:nvSpPr>
        <p:spPr bwMode="auto">
          <a:xfrm>
            <a:off x="304800" y="76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3600">
                <a:solidFill>
                  <a:srgbClr val="FF0000"/>
                </a:solidFill>
                <a:latin typeface="Times New Roman" panose="02020603050405020304" pitchFamily="18" charset="0"/>
                <a:cs typeface="Times New Roman" panose="02020603050405020304" pitchFamily="18" charset="0"/>
              </a:rPr>
              <a:t>Một vài hình ảnh  về góc ở tâm vào  thực tế.</a:t>
            </a:r>
          </a:p>
        </p:txBody>
      </p:sp>
      <p:sp>
        <p:nvSpPr>
          <p:cNvPr id="19462" name="TextBox 2"/>
          <p:cNvSpPr txBox="1">
            <a:spLocks noChangeArrowheads="1"/>
          </p:cNvSpPr>
          <p:nvPr/>
        </p:nvSpPr>
        <p:spPr bwMode="auto">
          <a:xfrm>
            <a:off x="304800" y="152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hlink"/>
                </a:solidFill>
                <a:latin typeface="Times New Roman" panose="02020603050405020304" pitchFamily="18" charset="0"/>
                <a:cs typeface="Times New Roman" panose="02020603050405020304" pitchFamily="18" charset="0"/>
              </a:rPr>
              <a:t>IV. Hoạt động vận dụng</a:t>
            </a:r>
          </a:p>
        </p:txBody>
      </p:sp>
    </p:spTree>
  </p:cSld>
  <p:clrMapOvr>
    <a:masterClrMapping/>
  </p:clrMapOvr>
  <p:transition spd="med">
    <p:push dir="d"/>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r:id="rId1" imgW="5792008" imgH="4571429"/>
        </mc:Choice>
        <mc:Fallback>
          <p:control r:id="rId1" imgW="5792008" imgH="4571429">
            <p:pic>
              <p:nvPicPr>
                <p:cNvPr id="20482" name="ShockwaveFlash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2714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838200" y="2117725"/>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Thuộc </a:t>
            </a:r>
            <a:r>
              <a:rPr lang="vi-VN" altLang="en-US" b="1">
                <a:latin typeface="Times New Roman" panose="02020603050405020304" pitchFamily="18" charset="0"/>
                <a:cs typeface="Times New Roman" panose="02020603050405020304" pitchFamily="18" charset="0"/>
              </a:rPr>
              <a:t>định</a:t>
            </a:r>
            <a:r>
              <a:rPr lang="en-US" altLang="en-US" b="1">
                <a:latin typeface="Times New Roman" panose="02020603050405020304" pitchFamily="18" charset="0"/>
                <a:cs typeface="Times New Roman" panose="02020603050405020304" pitchFamily="18" charset="0"/>
              </a:rPr>
              <a:t> lí </a:t>
            </a:r>
            <a:r>
              <a:rPr lang="vi-VN" altLang="en-US" b="1">
                <a:latin typeface="Times New Roman" panose="02020603050405020304" pitchFamily="18" charset="0"/>
                <a:cs typeface="Times New Roman" panose="02020603050405020304" pitchFamily="18" charset="0"/>
              </a:rPr>
              <a:t>đã</a:t>
            </a:r>
            <a:r>
              <a:rPr lang="en-US" altLang="en-US" b="1">
                <a:latin typeface="Times New Roman" panose="02020603050405020304" pitchFamily="18" charset="0"/>
                <a:cs typeface="Times New Roman" panose="02020603050405020304" pitchFamily="18" charset="0"/>
              </a:rPr>
              <a:t> học</a:t>
            </a:r>
          </a:p>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Xem trước bài: Luyện tập</a:t>
            </a:r>
            <a:endParaRPr lang="vi-VN" altLang="en-US" b="1">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Giải các bài tập sgk.</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304800" y="1546225"/>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a:solidFill>
                  <a:srgbClr val="0000CC"/>
                </a:solidFill>
                <a:latin typeface="Times New Roman" panose="02020603050405020304" pitchFamily="18" charset="0"/>
              </a:rPr>
              <a:t>1) Với ba điểm A, B, O không thẳng hàng.</a:t>
            </a:r>
            <a:r>
              <a:rPr lang="vi-VN" altLang="en-US" sz="2400" b="1">
                <a:solidFill>
                  <a:srgbClr val="0000CC"/>
                </a:solidFill>
                <a:latin typeface="Times New Roman" panose="02020603050405020304" pitchFamily="18" charset="0"/>
              </a:rPr>
              <a:t> </a:t>
            </a:r>
            <a:r>
              <a:rPr lang="en-US" altLang="en-US" sz="2400" b="1">
                <a:solidFill>
                  <a:srgbClr val="0000CC"/>
                </a:solidFill>
                <a:latin typeface="Times New Roman" panose="02020603050405020304" pitchFamily="18" charset="0"/>
              </a:rPr>
              <a:t>Khẳng định nào đúng</a:t>
            </a:r>
            <a:r>
              <a:rPr lang="vi-VN"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c.   AB &lt; OA + OB</a:t>
            </a:r>
          </a:p>
          <a:p>
            <a:pPr eaLnBrk="1" hangingPunct="1">
              <a:buClr>
                <a:schemeClr val="folHlink"/>
              </a:buClr>
              <a:buSzPct val="60000"/>
              <a:buFontTx/>
              <a:buNone/>
            </a:pPr>
            <a:endParaRPr lang="en-US" altLang="en-US" sz="2400" b="1">
              <a:solidFill>
                <a:srgbClr val="FF0000"/>
              </a:solidFill>
              <a:latin typeface="Times New Roman" panose="02020603050405020304" pitchFamily="18" charset="0"/>
            </a:endParaRPr>
          </a:p>
        </p:txBody>
      </p:sp>
      <p:pic>
        <p:nvPicPr>
          <p:cNvPr id="3079" name="Picture 7">
            <a:extLst>
              <a:ext uri="{FF2B5EF4-FFF2-40B4-BE49-F238E27FC236}">
                <a16:creationId xmlns:a16="http://schemas.microsoft.com/office/drawing/2014/main" id="{C676378A-D1A3-43E0-8E1B-8B19B7804840}"/>
              </a:ext>
            </a:extLst>
          </p:cNvPr>
          <p:cNvPicPr>
            <a:picLocks noChangeAspect="1" noChangeArrowheads="1"/>
          </p:cNvPicPr>
          <p:nvPr/>
        </p:nvPicPr>
        <p:blipFill>
          <a:blip r:embed="rId2"/>
          <a:srcRect/>
          <a:stretch>
            <a:fillRect/>
          </a:stretch>
        </p:blipFill>
        <p:spPr bwMode="auto">
          <a:xfrm>
            <a:off x="5181600" y="2635250"/>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1136855" y="4267200"/>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3200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a16="http://schemas.microsoft.com/office/drawing/2014/main" id="{9A7FF999-0A1D-40BB-8C2C-5C7E7862883F}"/>
              </a:ext>
            </a:extLst>
          </p:cNvPr>
          <p:cNvSpPr/>
          <p:nvPr/>
        </p:nvSpPr>
        <p:spPr>
          <a:xfrm>
            <a:off x="228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a16="http://schemas.microsoft.com/office/drawing/2014/main" id="{71E2C024-2A1A-42DD-8CFC-0254A279FA8E}"/>
              </a:ext>
            </a:extLst>
          </p:cNvPr>
          <p:cNvSpPr txBox="1">
            <a:spLocks noChangeArrowheads="1"/>
          </p:cNvSpPr>
          <p:nvPr/>
        </p:nvSpPr>
        <p:spPr bwMode="auto">
          <a:xfrm>
            <a:off x="0"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4378325" y="466725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3276600"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325" cy="340"/>
              <a:chOff x="3175" y="2490"/>
              <a:chExt cx="325" cy="340"/>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22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66"/>
              <a:chOff x="2164" y="2416"/>
              <a:chExt cx="225" cy="266"/>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318" cy="266"/>
              <a:chOff x="4027" y="2416"/>
              <a:chExt cx="318" cy="266"/>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216" cy="278"/>
              <a:chOff x="2665" y="1544"/>
              <a:chExt cx="216"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2714625"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2370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4378325" y="4594225"/>
            <a:ext cx="1828800" cy="774700"/>
            <a:chOff x="2717" y="3312"/>
            <a:chExt cx="1152" cy="488"/>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312"/>
              <a:ext cx="48" cy="48"/>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a16="http://schemas.microsoft.com/office/drawing/2014/main" id="{41EADCE3-196B-4CA4-BC6D-EDF950DC4512}"/>
              </a:ext>
            </a:extLst>
          </p:cNvPr>
          <p:cNvSpPr>
            <a:spLocks noChangeShapeType="1"/>
          </p:cNvSpPr>
          <p:nvPr/>
        </p:nvSpPr>
        <p:spPr bwMode="auto">
          <a:xfrm>
            <a:off x="3833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a16="http://schemas.microsoft.com/office/drawing/2014/main" id="{A9A73522-16B5-45A0-890E-01D78AFA2852}"/>
              </a:ext>
            </a:extLst>
          </p:cNvPr>
          <p:cNvSpPr>
            <a:spLocks noChangeShapeType="1"/>
          </p:cNvSpPr>
          <p:nvPr/>
        </p:nvSpPr>
        <p:spPr bwMode="auto">
          <a:xfrm>
            <a:off x="5410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a16="http://schemas.microsoft.com/office/drawing/2014/main" id="{BC25B0EC-8809-42E4-B3D5-D62E50790A20}"/>
              </a:ext>
            </a:extLst>
          </p:cNvPr>
          <p:cNvSpPr>
            <a:spLocks noChangeArrowheads="1"/>
          </p:cNvSpPr>
          <p:nvPr/>
        </p:nvSpPr>
        <p:spPr bwMode="auto">
          <a:xfrm>
            <a:off x="4267200"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4594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BF393-6476-488C-8EBE-03B73AD8D1FB}"/>
              </a:ext>
            </a:extLst>
          </p:cNvPr>
          <p:cNvSpPr>
            <a:spLocks noGrp="1" noChangeArrowheads="1"/>
          </p:cNvSpPr>
          <p:nvPr>
            <p:ph type="body" sz="half" idx="1"/>
          </p:nvPr>
        </p:nvSpPr>
        <p:spPr>
          <a:xfrm>
            <a:off x="228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512763"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533400" y="54102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52725"/>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7048500" y="333533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228600" y="381000"/>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4" action="ppaction://hlinksldjump"/>
            <a:extLst>
              <a:ext uri="{FF2B5EF4-FFF2-40B4-BE49-F238E27FC236}">
                <a16:creationId xmlns:a16="http://schemas.microsoft.com/office/drawing/2014/main" id="{494C464C-E3B5-4902-BFE9-3C495CE53FEA}"/>
              </a:ext>
            </a:extLst>
          </p:cNvPr>
          <p:cNvSpPr/>
          <p:nvPr/>
        </p:nvSpPr>
        <p:spPr>
          <a:xfrm>
            <a:off x="190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D21A1A9B-C3C6-4274-822D-6DC58AACE5F3}"/>
              </a:ext>
            </a:extLst>
          </p:cNvPr>
          <p:cNvCxnSpPr/>
          <p:nvPr/>
        </p:nvCxnSpPr>
        <p:spPr>
          <a:xfrm>
            <a:off x="1182688" y="2595563"/>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BD9482-2B66-4031-B38D-9E15B6F49271}"/>
              </a:ext>
            </a:extLst>
          </p:cNvPr>
          <p:cNvCxnSpPr/>
          <p:nvPr/>
        </p:nvCxnSpPr>
        <p:spPr>
          <a:xfrm>
            <a:off x="522288" y="2970213"/>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73088"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98488"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192213"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1243013" y="3089275"/>
          <a:ext cx="890587" cy="246063"/>
        </p:xfrm>
        <a:graphic>
          <a:graphicData uri="http://schemas.openxmlformats.org/presentationml/2006/ole">
            <mc:AlternateContent xmlns:mc="http://schemas.openxmlformats.org/markup-compatibility/2006">
              <mc:Choice xmlns:v="urn:schemas-microsoft-com:vml" Requires="v">
                <p:oleObj name="Equation" r:id="rId5" imgW="10315575" imgH="2847975" progId="Equation.DSMT4">
                  <p:embed/>
                </p:oleObj>
              </mc:Choice>
              <mc:Fallback>
                <p:oleObj name="Equation" r:id="rId5" imgW="10315575" imgH="2847975"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089275"/>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457200"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533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1219200" y="304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2228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3244850"/>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648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4476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0338" y="30163"/>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228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057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0" y="69850"/>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a16="http://schemas.microsoft.com/office/drawing/2014/main" id="{ED97F346-0199-4C9B-8F1D-8C72E3F3A485}"/>
              </a:ext>
            </a:extLst>
          </p:cNvPr>
          <p:cNvSpPr txBox="1"/>
          <p:nvPr/>
        </p:nvSpPr>
        <p:spPr>
          <a:xfrm>
            <a:off x="762000"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513"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0D78108-61BD-4822-AAA1-E72D0C44DD27}"/>
              </a:ext>
            </a:extLst>
          </p:cNvPr>
          <p:cNvSpPr txBox="1"/>
          <p:nvPr/>
        </p:nvSpPr>
        <p:spPr>
          <a:xfrm>
            <a:off x="381000" y="3429000"/>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3910</TotalTime>
  <Words>980</Words>
  <Application>Microsoft Office PowerPoint</Application>
  <PresentationFormat>On-screen Show (4:3)</PresentationFormat>
  <Paragraphs>301</Paragraphs>
  <Slides>20</Slides>
  <Notes>0</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.VnTifani Heavy</vt:lpstr>
      <vt:lpstr>.VnTime</vt:lpstr>
      <vt:lpstr>Arial</vt:lpstr>
      <vt:lpstr>Arial Unicode MS</vt:lpstr>
      <vt:lpstr>Calibri</vt:lpstr>
      <vt:lpstr>Symbol</vt:lpstr>
      <vt:lpstr>Times New Roman</vt:lpstr>
      <vt:lpstr>VNI-Times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Thuy Le</cp:lastModifiedBy>
  <cp:revision>266</cp:revision>
  <dcterms:created xsi:type="dcterms:W3CDTF">2003-08-22T09:33:25Z</dcterms:created>
  <dcterms:modified xsi:type="dcterms:W3CDTF">2025-03-25T13:58:50Z</dcterms:modified>
</cp:coreProperties>
</file>