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335" r:id="rId4"/>
    <p:sldId id="287" r:id="rId5"/>
    <p:sldId id="289" r:id="rId6"/>
    <p:sldId id="293" r:id="rId7"/>
    <p:sldId id="291" r:id="rId8"/>
    <p:sldId id="288" r:id="rId9"/>
    <p:sldId id="294" r:id="rId10"/>
    <p:sldId id="337" r:id="rId11"/>
    <p:sldId id="321" r:id="rId12"/>
    <p:sldId id="295" r:id="rId13"/>
    <p:sldId id="334" r:id="rId14"/>
    <p:sldId id="317" r:id="rId15"/>
    <p:sldId id="336" r:id="rId16"/>
    <p:sldId id="338" r:id="rId17"/>
    <p:sldId id="339" r:id="rId18"/>
    <p:sldId id="340" r:id="rId19"/>
    <p:sldId id="304" r:id="rId20"/>
    <p:sldId id="258" r:id="rId21"/>
    <p:sldId id="310" r:id="rId22"/>
  </p:sldIdLst>
  <p:sldSz cx="18288000" cy="10287000"/>
  <p:notesSz cx="6858000" cy="9144000"/>
  <p:embeddedFontLst>
    <p:embeddedFont>
      <p:font typeface="Bahnschrift SemiBold Condensed" panose="020B0502040204020203" pitchFamily="34" charset="0"/>
      <p:bold r:id="rId24"/>
    </p:embeddedFont>
    <p:embeddedFont>
      <p:font typeface="Balsamiq Sans Bold" panose="020B0604020202020204" charset="0"/>
      <p:regular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Wingdings 2" panose="05020102010507070707" pitchFamily="18" charset="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A6DAF4"/>
    <a:srgbClr val="B18DFF"/>
    <a:srgbClr val="CBE9A2"/>
    <a:srgbClr val="FD9959"/>
    <a:srgbClr val="FDEF94"/>
    <a:srgbClr val="FFCCEE"/>
    <a:srgbClr val="FCC751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80" autoAdjust="0"/>
    <p:restoredTop sz="90664" autoAdjust="0"/>
  </p:normalViewPr>
  <p:slideViewPr>
    <p:cSldViewPr>
      <p:cViewPr varScale="1">
        <p:scale>
          <a:sx n="50" d="100"/>
          <a:sy n="50" d="100"/>
        </p:scale>
        <p:origin x="131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</a:t>
            </a:r>
            <a:r>
              <a:rPr lang="vi-VN" baseline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Sau khi hiển</a:t>
            </a:r>
            <a:r>
              <a:rPr lang="vi-VN" baseline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298192" y="-32266"/>
            <a:ext cx="7010400" cy="346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6731" y="4062714"/>
            <a:ext cx="6626710" cy="2553240"/>
          </a:xfrm>
        </p:spPr>
        <p:txBody>
          <a:bodyPr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6731" y="6631621"/>
            <a:ext cx="6619606" cy="189094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424242"/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77488" y="2275243"/>
            <a:ext cx="4267200" cy="1126472"/>
          </a:xfrm>
        </p:spPr>
        <p:txBody>
          <a:bodyPr anchor="b"/>
          <a:lstStyle>
            <a:lvl1pPr algn="l">
              <a:defRPr sz="4300"/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07040" y="8579950"/>
            <a:ext cx="5663184" cy="54768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8192" y="8579950"/>
            <a:ext cx="1287332" cy="54768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290" y="4351244"/>
            <a:ext cx="13274936" cy="2043113"/>
          </a:xfrm>
        </p:spPr>
        <p:txBody>
          <a:bodyPr anchor="b"/>
          <a:lstStyle>
            <a:lvl1pPr algn="l">
              <a:defRPr sz="71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7291" y="6400801"/>
            <a:ext cx="13274934" cy="2280620"/>
          </a:xfrm>
        </p:spPr>
        <p:txBody>
          <a:bodyPr anchor="t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084832" y="3470148"/>
            <a:ext cx="6839712" cy="5239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9290304" y="3470147"/>
            <a:ext cx="6839712" cy="5239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4222" y="3474014"/>
            <a:ext cx="6114296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442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023675" y="3474015"/>
            <a:ext cx="6111434" cy="959643"/>
          </a:xfrm>
        </p:spPr>
        <p:txBody>
          <a:bodyPr anchor="b"/>
          <a:lstStyle>
            <a:lvl1pPr marL="0" indent="0">
              <a:buNone/>
              <a:defRPr sz="4300" b="1">
                <a:solidFill>
                  <a:schemeClr val="accent1"/>
                </a:solidFill>
              </a:defRPr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304" y="4462042"/>
            <a:ext cx="6839712" cy="4253696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1788" y="1284790"/>
            <a:ext cx="6180880" cy="7726101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600"/>
            </a:lvl3pPr>
            <a:lvl4pPr>
              <a:defRPr sz="3200"/>
            </a:lvl4pPr>
            <a:lvl5pPr>
              <a:defRPr sz="29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666" y="3986152"/>
            <a:ext cx="6609144" cy="219473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3184" y="6205491"/>
            <a:ext cx="6597568" cy="2276856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64808" y="0"/>
            <a:ext cx="19864664" cy="10287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9122484" y="-32267"/>
            <a:ext cx="7358232" cy="940776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811143" y="902825"/>
            <a:ext cx="7124514" cy="8472668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9301778" y="9132426"/>
            <a:ext cx="7010400" cy="12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8848" y="3991356"/>
            <a:ext cx="6601968" cy="2194560"/>
          </a:xfrm>
        </p:spPr>
        <p:txBody>
          <a:bodyPr anchor="b">
            <a:normAutofit/>
          </a:bodyPr>
          <a:lstStyle>
            <a:lvl1pPr algn="l">
              <a:defRPr sz="5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417" y="1040692"/>
            <a:ext cx="6719246" cy="8202168"/>
          </a:xfrm>
        </p:spPr>
        <p:txBody>
          <a:bodyPr/>
          <a:lstStyle>
            <a:lvl1pPr marL="0" indent="0">
              <a:buNone/>
              <a:defRPr sz="5700">
                <a:solidFill>
                  <a:schemeClr val="accent1"/>
                </a:solidFill>
              </a:defRPr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69261" y="6199633"/>
            <a:ext cx="6601146" cy="2279342"/>
          </a:xfrm>
        </p:spPr>
        <p:txBody>
          <a:bodyPr>
            <a:normAutofit/>
          </a:bodyPr>
          <a:lstStyle>
            <a:lvl1pPr marL="0" indent="0">
              <a:buNone/>
              <a:defRPr sz="2900">
                <a:solidFill>
                  <a:srgbClr val="424242"/>
                </a:solidFill>
              </a:defRPr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282896" y="8587253"/>
            <a:ext cx="6987328" cy="547688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1" y="1545220"/>
            <a:ext cx="2968906" cy="717051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6592" y="1545220"/>
            <a:ext cx="10847408" cy="717051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609600" y="0"/>
            <a:ext cx="19864664" cy="10287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914400" y="500231"/>
            <a:ext cx="16459200" cy="927847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9122484" y="-32267"/>
            <a:ext cx="7358232" cy="1048866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9298192" y="-32265"/>
            <a:ext cx="7010400" cy="935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4" tIns="81642" rIns="163284" bIns="81642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980" y="1541496"/>
            <a:ext cx="14049488" cy="1714500"/>
          </a:xfrm>
          <a:prstGeom prst="rect">
            <a:avLst/>
          </a:prstGeom>
        </p:spPr>
        <p:txBody>
          <a:bodyPr vert="horz" lIns="163284" tIns="81642" rIns="163284" bIns="81642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985" y="3485478"/>
            <a:ext cx="13554634" cy="5263466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94776" y="336739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82896" y="8778241"/>
            <a:ext cx="7004304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8192" y="336737"/>
            <a:ext cx="2664312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632844" rtl="0" eaLnBrk="1" latinLnBrk="0" hangingPunct="1">
        <a:spcBef>
          <a:spcPct val="0"/>
        </a:spcBef>
        <a:buNone/>
        <a:defRPr sz="71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12317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4300" kern="1200">
          <a:solidFill>
            <a:schemeClr val="tx2"/>
          </a:solidFill>
          <a:latin typeface="+mn-lt"/>
          <a:ea typeface="+mn-ea"/>
          <a:cs typeface="+mn-cs"/>
        </a:defRPr>
      </a:lvl1pPr>
      <a:lvl2pPr marL="1142991" indent="-489853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900" kern="1200">
          <a:solidFill>
            <a:schemeClr val="tx2"/>
          </a:solidFill>
          <a:latin typeface="+mn-lt"/>
          <a:ea typeface="+mn-ea"/>
          <a:cs typeface="+mn-cs"/>
        </a:defRPr>
      </a:lvl2pPr>
      <a:lvl3pPr marL="163284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600" kern="1200">
          <a:solidFill>
            <a:schemeClr val="tx2"/>
          </a:solidFill>
          <a:latin typeface="+mn-lt"/>
          <a:ea typeface="+mn-ea"/>
          <a:cs typeface="+mn-cs"/>
        </a:defRPr>
      </a:lvl3pPr>
      <a:lvl4pPr marL="20083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200" kern="1200">
          <a:solidFill>
            <a:schemeClr val="tx2"/>
          </a:solidFill>
          <a:latin typeface="+mn-lt"/>
          <a:ea typeface="+mn-ea"/>
          <a:cs typeface="+mn-cs"/>
        </a:defRPr>
      </a:lvl4pPr>
      <a:lvl5pPr marL="2367624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9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10521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6pPr>
      <a:lvl7pPr marL="3069747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73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8pPr>
      <a:lvl9pPr marL="3788198" indent="-408211" algn="l" defTabSz="1632844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6.svg"/><Relationship Id="rId7" Type="http://schemas.openxmlformats.org/officeDocument/2006/relationships/image" Target="../media/image48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7.w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9.w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9.bin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60.svg"/><Relationship Id="rId21" Type="http://schemas.openxmlformats.org/officeDocument/2006/relationships/image" Target="../media/image78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gif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5.gif"/><Relationship Id="rId17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slide" Target="slide10.xml"/><Relationship Id="rId1" Type="http://schemas.microsoft.com/office/2007/relationships/media" Target="../media/media1.wav"/><Relationship Id="rId6" Type="http://schemas.openxmlformats.org/officeDocument/2006/relationships/image" Target="../media/image4.svg"/><Relationship Id="rId11" Type="http://schemas.openxmlformats.org/officeDocument/2006/relationships/slide" Target="slide7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6.xml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oleObject" Target="../embeddings/oleObject1.bin"/><Relationship Id="rId3" Type="http://schemas.openxmlformats.org/officeDocument/2006/relationships/audio" Target="../media/audio1.wav"/><Relationship Id="rId21" Type="http://schemas.openxmlformats.org/officeDocument/2006/relationships/image" Target="../media/image21.wmf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image" Target="../media/image19.svg"/><Relationship Id="rId25" Type="http://schemas.openxmlformats.org/officeDocument/2006/relationships/image" Target="../media/image23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oleObject" Target="../embeddings/oleObject4.bin"/><Relationship Id="rId5" Type="http://schemas.openxmlformats.org/officeDocument/2006/relationships/audio" Target="../media/audio3.wav"/><Relationship Id="rId15" Type="http://schemas.openxmlformats.org/officeDocument/2006/relationships/slide" Target="slide2.xml"/><Relationship Id="rId23" Type="http://schemas.openxmlformats.org/officeDocument/2006/relationships/image" Target="../media/image22.wmf"/><Relationship Id="rId10" Type="http://schemas.openxmlformats.org/officeDocument/2006/relationships/image" Target="../media/image14.png"/><Relationship Id="rId19" Type="http://schemas.openxmlformats.org/officeDocument/2006/relationships/image" Target="../media/image20.wm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17.png"/><Relationship Id="rId22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4.wmf"/><Relationship Id="rId26" Type="http://schemas.openxmlformats.org/officeDocument/2006/relationships/image" Target="../media/image28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7.bin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5.bin"/><Relationship Id="rId25" Type="http://schemas.openxmlformats.org/officeDocument/2006/relationships/oleObject" Target="../embeddings/oleObject9.bin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svg"/><Relationship Id="rId20" Type="http://schemas.openxmlformats.org/officeDocument/2006/relationships/image" Target="../media/image2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7.wmf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oleObject" Target="../embeddings/oleObject8.bin"/><Relationship Id="rId10" Type="http://schemas.openxmlformats.org/officeDocument/2006/relationships/image" Target="../media/image14.png"/><Relationship Id="rId19" Type="http://schemas.openxmlformats.org/officeDocument/2006/relationships/oleObject" Target="../embeddings/oleObject6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.xml"/><Relationship Id="rId22" Type="http://schemas.openxmlformats.org/officeDocument/2006/relationships/image" Target="../media/image2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9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2.bin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10.bin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svg"/><Relationship Id="rId20" Type="http://schemas.openxmlformats.org/officeDocument/2006/relationships/image" Target="../media/image30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32.wmf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oleObject" Target="../embeddings/oleObject13.bin"/><Relationship Id="rId10" Type="http://schemas.openxmlformats.org/officeDocument/2006/relationships/image" Target="../media/image14.png"/><Relationship Id="rId19" Type="http://schemas.openxmlformats.org/officeDocument/2006/relationships/oleObject" Target="../embeddings/oleObject11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.xml"/><Relationship Id="rId22" Type="http://schemas.openxmlformats.org/officeDocument/2006/relationships/image" Target="../media/image3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oleObject" Target="../embeddings/oleObject14.bin"/><Relationship Id="rId26" Type="http://schemas.openxmlformats.org/officeDocument/2006/relationships/oleObject" Target="../embeddings/oleObject18.bin"/><Relationship Id="rId3" Type="http://schemas.openxmlformats.org/officeDocument/2006/relationships/audio" Target="../media/audio1.wav"/><Relationship Id="rId21" Type="http://schemas.openxmlformats.org/officeDocument/2006/relationships/image" Target="../media/image35.wmf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openxmlformats.org/officeDocument/2006/relationships/image" Target="../media/image19.svg"/><Relationship Id="rId25" Type="http://schemas.openxmlformats.org/officeDocument/2006/relationships/image" Target="../media/image37.w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oleObject" Target="../embeddings/oleObject15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oleObject" Target="../embeddings/oleObject17.bin"/><Relationship Id="rId5" Type="http://schemas.openxmlformats.org/officeDocument/2006/relationships/audio" Target="../media/audio2.wav"/><Relationship Id="rId15" Type="http://schemas.openxmlformats.org/officeDocument/2006/relationships/slide" Target="slide2.xml"/><Relationship Id="rId23" Type="http://schemas.openxmlformats.org/officeDocument/2006/relationships/image" Target="../media/image36.wmf"/><Relationship Id="rId10" Type="http://schemas.openxmlformats.org/officeDocument/2006/relationships/image" Target="../media/image14.png"/><Relationship Id="rId19" Type="http://schemas.openxmlformats.org/officeDocument/2006/relationships/image" Target="../media/image34.wmf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5.png"/><Relationship Id="rId22" Type="http://schemas.openxmlformats.org/officeDocument/2006/relationships/oleObject" Target="../embeddings/oleObject16.bin"/><Relationship Id="rId27" Type="http://schemas.openxmlformats.org/officeDocument/2006/relationships/image" Target="../media/image3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39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21.bin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oleObject" Target="../embeddings/oleObject19.bin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svg"/><Relationship Id="rId20" Type="http://schemas.openxmlformats.org/officeDocument/2006/relationships/image" Target="../media/image40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42.wmf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oleObject" Target="../embeddings/oleObject22.bin"/><Relationship Id="rId10" Type="http://schemas.openxmlformats.org/officeDocument/2006/relationships/image" Target="../media/image14.png"/><Relationship Id="rId19" Type="http://schemas.openxmlformats.org/officeDocument/2006/relationships/oleObject" Target="../embeddings/oleObject20.bin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.xml"/><Relationship Id="rId22" Type="http://schemas.openxmlformats.org/officeDocument/2006/relationships/image" Target="../media/image4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952500"/>
            <a:ext cx="16611600" cy="77343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MỪNG CÁC EM</a:t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 VỚI BÀI HỌC HÔM NAY!</a:t>
            </a:r>
            <a:b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7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48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532" y="518055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513804" y="488234"/>
            <a:ext cx="17260392" cy="1447800"/>
          </a:xfrm>
          <a:prstGeom prst="rect">
            <a:avLst/>
          </a:prstGeom>
          <a:solidFill>
            <a:srgbClr val="FDAD7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VẬN DỤNG</a:t>
            </a:r>
            <a:r>
              <a:rPr lang="vi-VN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82028" y="1995624"/>
            <a:ext cx="1577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1: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8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2.26a)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2.27b) </a:t>
            </a:r>
          </a:p>
          <a:p>
            <a:pPr algn="just">
              <a:lnSpc>
                <a:spcPct val="150000"/>
              </a:lnSpc>
            </a:pP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2.29a) </a:t>
            </a:r>
          </a:p>
        </p:txBody>
      </p:sp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97556" b="-36756"/>
            </a:stretch>
          </a:blipFill>
        </p:spPr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913252"/>
              </p:ext>
            </p:extLst>
          </p:nvPr>
        </p:nvGraphicFramePr>
        <p:xfrm>
          <a:off x="3276600" y="3364747"/>
          <a:ext cx="486904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228600" progId="Equation.DSMT4">
                  <p:embed/>
                </p:oleObj>
              </mc:Choice>
              <mc:Fallback>
                <p:oleObj name="Equation" r:id="rId4" imgW="13586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364747"/>
                        <a:ext cx="486904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619970"/>
              </p:ext>
            </p:extLst>
          </p:nvPr>
        </p:nvGraphicFramePr>
        <p:xfrm>
          <a:off x="3352800" y="4420236"/>
          <a:ext cx="53340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3880" imgH="393480" progId="Equation.DSMT4">
                  <p:embed/>
                </p:oleObj>
              </mc:Choice>
              <mc:Fallback>
                <p:oleObj name="Equation" r:id="rId6" imgW="1523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52800" y="4420236"/>
                        <a:ext cx="5334000" cy="137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7169276"/>
              </p:ext>
            </p:extLst>
          </p:nvPr>
        </p:nvGraphicFramePr>
        <p:xfrm>
          <a:off x="3216275" y="6325236"/>
          <a:ext cx="62928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88760" imgH="203040" progId="Equation.DSMT4">
                  <p:embed/>
                </p:oleObj>
              </mc:Choice>
              <mc:Fallback>
                <p:oleObj name="Equation" r:id="rId8" imgW="1688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16275" y="6325236"/>
                        <a:ext cx="6292850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2.30.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hãng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viễn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180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500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07136"/>
              </p:ext>
            </p:extLst>
          </p:nvPr>
        </p:nvGraphicFramePr>
        <p:xfrm>
          <a:off x="823764" y="2949198"/>
          <a:ext cx="1667123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5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Gói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36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32 USD</a:t>
                      </a:r>
                    </a:p>
                    <a:p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45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0,4 USD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itchFamily="18" charset="0"/>
                          <a:cs typeface="Times New Roman" pitchFamily="18" charset="0"/>
                        </a:rPr>
                        <a:t>Cước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thuê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tháng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44 USD</a:t>
                      </a:r>
                    </a:p>
                    <a:p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phí</a:t>
                      </a:r>
                      <a:endParaRPr lang="en-US" sz="40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4000" baseline="0" dirty="0">
                          <a:latin typeface="Times New Roman" pitchFamily="18" charset="0"/>
                          <a:cs typeface="Times New Roman" pitchFamily="18" charset="0"/>
                        </a:rPr>
                        <a:t>0,25 USD/</a:t>
                      </a:r>
                      <a:r>
                        <a:rPr lang="en-US" sz="4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phút</a:t>
                      </a:r>
                      <a:endParaRPr lang="en-US" sz="4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355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149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là x (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x&gt;0)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tiền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x - 45 (</a:t>
            </a:r>
            <a:r>
              <a:rPr lang="fr-FR" sz="3800" dirty="0" err="1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 là: 32 + (x – 45).0,4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B là: 44 + 0,25x (USD)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32 + (x – 45).0,4 = 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+ 0,4x – 18 = 44 + 0,25x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0,15x =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x = 200 (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thỏa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mãn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đk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200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phí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nhau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353943"/>
            <a:ext cx="17260392" cy="9590157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934751" y="4177183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2.30. </a:t>
            </a:r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909" y="707886"/>
            <a:ext cx="16840200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b)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Xét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bất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trình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32 + (x – 45).0,4  &gt; 44 + 0,25x </a:t>
            </a:r>
          </a:p>
          <a:p>
            <a:pPr algn="just">
              <a:lnSpc>
                <a:spcPct val="150000"/>
              </a:lnSpc>
            </a:pPr>
            <a:r>
              <a:rPr lang="en-US" sz="3800" dirty="0">
                <a:effectLst/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32 + 0,4x – 18 &gt; 44 + 0,25x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0,15x &gt; 30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x &gt; 200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chỉ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tối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180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A.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Nếu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khách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500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phút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1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tháng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dùng</a:t>
            </a: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cước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B.</a:t>
            </a: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0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2.31.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10.Điểm TB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6,7.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7,0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577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190500"/>
            <a:ext cx="17260392" cy="10096500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4427404" y="4941877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0"/>
            <a:ext cx="47902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2.31. </a:t>
            </a:r>
            <a:r>
              <a:rPr lang="vi-VN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45872"/>
            <a:ext cx="16154400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x là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ktra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viết</a:t>
            </a:r>
            <a:r>
              <a:rPr lang="fr-FR" sz="3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                      )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nghe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nói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đọc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6,7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khoảng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                                      6,7.3=20,1 </a:t>
            </a:r>
          </a:p>
          <a:p>
            <a:pPr algn="just">
              <a:lnSpc>
                <a:spcPct val="150000"/>
              </a:lnSpc>
            </a:pP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Do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số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nguyên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3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 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tổng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ktra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sẽ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x+20 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là: (x+20):4</a:t>
            </a: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thì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ta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fr-FR" sz="3800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Vậy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Thanh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cần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viết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ít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nhất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8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điểm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TB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cả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4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bài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từ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7,0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trở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fr-FR" sz="3800" dirty="0" err="1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lên</a:t>
            </a:r>
            <a:r>
              <a:rPr lang="fr-FR" sz="3800" dirty="0"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3800" dirty="0"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316447"/>
              </p:ext>
            </p:extLst>
          </p:nvPr>
        </p:nvGraphicFramePr>
        <p:xfrm>
          <a:off x="10210800" y="6075660"/>
          <a:ext cx="3048000" cy="2369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825480" progId="Equation.DSMT4">
                  <p:embed/>
                </p:oleObj>
              </mc:Choice>
              <mc:Fallback>
                <p:oleObj name="Equation" r:id="rId3" imgW="7110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10800" y="6075660"/>
                        <a:ext cx="3048000" cy="23693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427221"/>
              </p:ext>
            </p:extLst>
          </p:nvPr>
        </p:nvGraphicFramePr>
        <p:xfrm>
          <a:off x="11565734" y="711115"/>
          <a:ext cx="2533650" cy="66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240" imgH="228600" progId="Equation.DSMT4">
                  <p:embed/>
                </p:oleObj>
              </mc:Choice>
              <mc:Fallback>
                <p:oleObj name="Equation" r:id="rId5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65734" y="711115"/>
                        <a:ext cx="2533650" cy="66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035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13804" y="571500"/>
            <a:ext cx="17260392" cy="9352296"/>
          </a:xfrm>
          <a:custGeom>
            <a:avLst/>
            <a:gdLst/>
            <a:ahLst/>
            <a:cxnLst/>
            <a:rect l="l" t="t" r="r" b="b"/>
            <a:pathLst>
              <a:path w="4482328" h="2428685">
                <a:moveTo>
                  <a:pt x="22427" y="0"/>
                </a:moveTo>
                <a:lnTo>
                  <a:pt x="4459901" y="0"/>
                </a:lnTo>
                <a:cubicBezTo>
                  <a:pt x="4472287" y="0"/>
                  <a:pt x="4482328" y="10041"/>
                  <a:pt x="4482328" y="22427"/>
                </a:cubicBezTo>
                <a:lnTo>
                  <a:pt x="4482328" y="2406258"/>
                </a:lnTo>
                <a:cubicBezTo>
                  <a:pt x="4482328" y="2412206"/>
                  <a:pt x="4479965" y="2417911"/>
                  <a:pt x="4475759" y="2422116"/>
                </a:cubicBezTo>
                <a:cubicBezTo>
                  <a:pt x="4471553" y="2426322"/>
                  <a:pt x="4465849" y="2428685"/>
                  <a:pt x="4459901" y="2428685"/>
                </a:cubicBezTo>
                <a:lnTo>
                  <a:pt x="22427" y="2428685"/>
                </a:lnTo>
                <a:cubicBezTo>
                  <a:pt x="10041" y="2428685"/>
                  <a:pt x="0" y="2418644"/>
                  <a:pt x="0" y="2406258"/>
                </a:cubicBezTo>
                <a:lnTo>
                  <a:pt x="0" y="22427"/>
                </a:lnTo>
                <a:cubicBezTo>
                  <a:pt x="0" y="16479"/>
                  <a:pt x="2363" y="10775"/>
                  <a:pt x="6569" y="6569"/>
                </a:cubicBezTo>
                <a:cubicBezTo>
                  <a:pt x="10775" y="2363"/>
                  <a:pt x="16479" y="0"/>
                  <a:pt x="22427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</p:sp>
      <p:sp>
        <p:nvSpPr>
          <p:cNvPr id="54" name="Rectangle 53"/>
          <p:cNvSpPr/>
          <p:nvPr/>
        </p:nvSpPr>
        <p:spPr>
          <a:xfrm>
            <a:off x="5775684" y="-59412"/>
            <a:ext cx="5257800" cy="1181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3804" y="595393"/>
            <a:ext cx="17260392" cy="1228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 2: Bài toán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vi-VN" sz="4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2.32.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b="1" i="1" u="sng" dirty="0">
                <a:latin typeface="Times New Roman" pitchFamily="18" charset="0"/>
                <a:cs typeface="Times New Roman" pitchFamily="18" charset="0"/>
              </a:rPr>
              <a:t>HD: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15-x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2x - (15-x).1= 3x - 15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solidFill>
                <a:srgbClr val="4BACC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19"/>
          <p:cNvSpPr/>
          <p:nvPr/>
        </p:nvSpPr>
        <p:spPr>
          <a:xfrm rot="-2010195">
            <a:off x="13861507" y="245616"/>
            <a:ext cx="1572571" cy="155274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861530"/>
              </p:ext>
            </p:extLst>
          </p:nvPr>
        </p:nvGraphicFramePr>
        <p:xfrm>
          <a:off x="6858000" y="8420100"/>
          <a:ext cx="2667000" cy="127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406080" progId="Equation.DSMT4">
                  <p:embed/>
                </p:oleObj>
              </mc:Choice>
              <mc:Fallback>
                <p:oleObj name="Equation" r:id="rId4" imgW="7491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0" y="8420100"/>
                        <a:ext cx="2667000" cy="1277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05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467353"/>
            <a:ext cx="17393199" cy="947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0" y="-21504"/>
            <a:ext cx="493871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CÓ BIẾT ?</a:t>
            </a:r>
          </a:p>
        </p:txBody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Ôn tập kiến thức đã học trong chương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Hoàn thành bài tập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trong sgk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42, 43.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298208" y="4303728"/>
            <a:ext cx="4671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Chuẩn bị bài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7: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3533583" cy="646331"/>
          </a:xfrm>
          <a:prstGeom prst="rect">
            <a:avLst/>
          </a:prstGeom>
          <a:solidFill>
            <a:srgbClr val="FDAD7B"/>
          </a:solidFill>
        </p:spPr>
        <p:txBody>
          <a:bodyPr wrap="square" rtlCol="0">
            <a:spAutoFit/>
          </a:bodyPr>
          <a:lstStyle/>
          <a:p>
            <a:r>
              <a:rPr lang="vi-V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vi-VN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fr-FR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-2x+1&lt;0 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3843" y="28680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4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708814"/>
              </p:ext>
            </p:extLst>
          </p:nvPr>
        </p:nvGraphicFramePr>
        <p:xfrm>
          <a:off x="3124200" y="2773144"/>
          <a:ext cx="2219741" cy="1313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07960" imgH="393480" progId="Equation.DSMT4">
                  <p:embed/>
                </p:oleObj>
              </mc:Choice>
              <mc:Fallback>
                <p:oleObj name="Equation" r:id="rId18" imgW="50796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773144"/>
                        <a:ext cx="2219741" cy="13133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261548"/>
              </p:ext>
            </p:extLst>
          </p:nvPr>
        </p:nvGraphicFramePr>
        <p:xfrm>
          <a:off x="9677400" y="4266267"/>
          <a:ext cx="1905000" cy="117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20560" imgH="393480" progId="Equation.DSMT4">
                  <p:embed/>
                </p:oleObj>
              </mc:Choice>
              <mc:Fallback>
                <p:oleObj name="Equation" r:id="rId20" imgW="520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677400" y="4266267"/>
                        <a:ext cx="1905000" cy="117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670705"/>
              </p:ext>
            </p:extLst>
          </p:nvPr>
        </p:nvGraphicFramePr>
        <p:xfrm>
          <a:off x="3200400" y="4224670"/>
          <a:ext cx="1643500" cy="12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07960" imgH="393480" progId="Equation.DSMT4">
                  <p:embed/>
                </p:oleObj>
              </mc:Choice>
              <mc:Fallback>
                <p:oleObj name="Equation" r:id="rId22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00400" y="4224670"/>
                        <a:ext cx="1643500" cy="127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73221"/>
              </p:ext>
            </p:extLst>
          </p:nvPr>
        </p:nvGraphicFramePr>
        <p:xfrm>
          <a:off x="9677400" y="2910983"/>
          <a:ext cx="2060576" cy="132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07960" imgH="393480" progId="Equation.DSMT4">
                  <p:embed/>
                </p:oleObj>
              </mc:Choice>
              <mc:Fallback>
                <p:oleObj name="Equation" r:id="rId24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677400" y="2910983"/>
                        <a:ext cx="2060576" cy="1325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200" y="299804"/>
            <a:ext cx="18211800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                                    là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88996" y="435402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fr-FR" sz="38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58403" y="436816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FR" sz="38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7" y="4449416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7" y="4476877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87580"/>
              </p:ext>
            </p:extLst>
          </p:nvPr>
        </p:nvGraphicFramePr>
        <p:xfrm>
          <a:off x="2874963" y="4392613"/>
          <a:ext cx="3319462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002960" imgH="393480" progId="Equation.DSMT4">
                  <p:embed/>
                </p:oleObj>
              </mc:Choice>
              <mc:Fallback>
                <p:oleObj name="Equation" r:id="rId17" imgW="1002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874963" y="4392613"/>
                        <a:ext cx="3319462" cy="130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92077"/>
              </p:ext>
            </p:extLst>
          </p:nvPr>
        </p:nvGraphicFramePr>
        <p:xfrm>
          <a:off x="12048560" y="910619"/>
          <a:ext cx="5322435" cy="1765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942920" imgH="444240" progId="Equation.DSMT4">
                  <p:embed/>
                </p:oleObj>
              </mc:Choice>
              <mc:Fallback>
                <p:oleObj name="Equation" r:id="rId19" imgW="19429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2048560" y="910619"/>
                        <a:ext cx="5322435" cy="1765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984401"/>
              </p:ext>
            </p:extLst>
          </p:nvPr>
        </p:nvGraphicFramePr>
        <p:xfrm>
          <a:off x="10173808" y="2869329"/>
          <a:ext cx="3582988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79280" imgH="393480" progId="Equation.DSMT4">
                  <p:embed/>
                </p:oleObj>
              </mc:Choice>
              <mc:Fallback>
                <p:oleObj name="Equation" r:id="rId21" imgW="1079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173808" y="2869329"/>
                        <a:ext cx="3582988" cy="130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729848"/>
              </p:ext>
            </p:extLst>
          </p:nvPr>
        </p:nvGraphicFramePr>
        <p:xfrm>
          <a:off x="10223373" y="4671946"/>
          <a:ext cx="1892427" cy="697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82400" imgH="177480" progId="Equation.DSMT4">
                  <p:embed/>
                </p:oleObj>
              </mc:Choice>
              <mc:Fallback>
                <p:oleObj name="Equation" r:id="rId23" imgW="482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223373" y="4671946"/>
                        <a:ext cx="1892427" cy="697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492058"/>
              </p:ext>
            </p:extLst>
          </p:nvPr>
        </p:nvGraphicFramePr>
        <p:xfrm>
          <a:off x="2819400" y="2796700"/>
          <a:ext cx="2247900" cy="1451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09480" imgH="393480" progId="Equation.DSMT4">
                  <p:embed/>
                </p:oleObj>
              </mc:Choice>
              <mc:Fallback>
                <p:oleObj name="Equation" r:id="rId25" imgW="609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819400" y="2796700"/>
                        <a:ext cx="2247900" cy="1451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89607" y="38481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5438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20200" y="54483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89607" y="5483382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3" y="554369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63821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5800" y="572712"/>
            <a:ext cx="16840200" cy="27862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R="3048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x – 1 = m + 4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hơn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178458"/>
              </p:ext>
            </p:extLst>
          </p:nvPr>
        </p:nvGraphicFramePr>
        <p:xfrm>
          <a:off x="3581400" y="4089596"/>
          <a:ext cx="230232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177480" progId="Equation.DSMT4">
                  <p:embed/>
                </p:oleObj>
              </mc:Choice>
              <mc:Fallback>
                <p:oleObj name="Equation" r:id="rId17" imgW="596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581400" y="4089596"/>
                        <a:ext cx="2302329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34985"/>
              </p:ext>
            </p:extLst>
          </p:nvPr>
        </p:nvGraphicFramePr>
        <p:xfrm>
          <a:off x="3581400" y="5713016"/>
          <a:ext cx="1991300" cy="696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07960" imgH="177480" progId="Equation.DSMT4">
                  <p:embed/>
                </p:oleObj>
              </mc:Choice>
              <mc:Fallback>
                <p:oleObj name="Equation" r:id="rId19" imgW="507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581400" y="5713016"/>
                        <a:ext cx="1991300" cy="696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63346"/>
              </p:ext>
            </p:extLst>
          </p:nvPr>
        </p:nvGraphicFramePr>
        <p:xfrm>
          <a:off x="10626569" y="4292765"/>
          <a:ext cx="2247898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09480" imgH="177480" progId="Equation.DSMT4">
                  <p:embed/>
                </p:oleObj>
              </mc:Choice>
              <mc:Fallback>
                <p:oleObj name="Equation" r:id="rId21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0626569" y="4292765"/>
                        <a:ext cx="2247898" cy="655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426496"/>
              </p:ext>
            </p:extLst>
          </p:nvPr>
        </p:nvGraphicFramePr>
        <p:xfrm>
          <a:off x="10570755" y="5653697"/>
          <a:ext cx="2329543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09480" imgH="177480" progId="Equation.DSMT4">
                  <p:embed/>
                </p:oleObj>
              </mc:Choice>
              <mc:Fallback>
                <p:oleObj name="Equation" r:id="rId23" imgW="609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570755" y="5653697"/>
                        <a:ext cx="2329543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800" b="1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4.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Nghiệm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phương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                      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49944" y="4396296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80831" y="2980349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971" y="431610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686" y="2924019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705636"/>
              </p:ext>
            </p:extLst>
          </p:nvPr>
        </p:nvGraphicFramePr>
        <p:xfrm>
          <a:off x="9677400" y="4533900"/>
          <a:ext cx="224313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71320" imgH="177480" progId="Equation.DSMT4">
                  <p:embed/>
                </p:oleObj>
              </mc:Choice>
              <mc:Fallback>
                <p:oleObj name="Equation" r:id="rId18" imgW="571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677400" y="4533900"/>
                        <a:ext cx="2243138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656215"/>
              </p:ext>
            </p:extLst>
          </p:nvPr>
        </p:nvGraphicFramePr>
        <p:xfrm>
          <a:off x="4138613" y="2686050"/>
          <a:ext cx="2124075" cy="164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07960" imgH="393480" progId="Equation.DSMT4">
                  <p:embed/>
                </p:oleObj>
              </mc:Choice>
              <mc:Fallback>
                <p:oleObj name="Equation" r:id="rId20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138613" y="2686050"/>
                        <a:ext cx="2124075" cy="164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901403"/>
              </p:ext>
            </p:extLst>
          </p:nvPr>
        </p:nvGraphicFramePr>
        <p:xfrm>
          <a:off x="4255609" y="4396296"/>
          <a:ext cx="217963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58720" imgH="177480" progId="Equation.DSMT4">
                  <p:embed/>
                </p:oleObj>
              </mc:Choice>
              <mc:Fallback>
                <p:oleObj name="Equation" r:id="rId22" imgW="5587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255609" y="4396296"/>
                        <a:ext cx="2179638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333704"/>
              </p:ext>
            </p:extLst>
          </p:nvPr>
        </p:nvGraphicFramePr>
        <p:xfrm>
          <a:off x="9548813" y="2752725"/>
          <a:ext cx="209708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07960" imgH="393480" progId="Equation.DSMT4">
                  <p:embed/>
                </p:oleObj>
              </mc:Choice>
              <mc:Fallback>
                <p:oleObj name="Equation" r:id="rId24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9548813" y="2752725"/>
                        <a:ext cx="2097087" cy="166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617632"/>
              </p:ext>
            </p:extLst>
          </p:nvPr>
        </p:nvGraphicFramePr>
        <p:xfrm>
          <a:off x="11276310" y="1271508"/>
          <a:ext cx="3515748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25480" imgH="177480" progId="Equation.DSMT4">
                  <p:embed/>
                </p:oleObj>
              </mc:Choice>
              <mc:Fallback>
                <p:oleObj name="Equation" r:id="rId26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1276310" y="1271508"/>
                        <a:ext cx="3515748" cy="757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800" b="1" dirty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Câu 5.</a:t>
            </a:r>
            <a:r>
              <a:rPr lang="fr-FR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 a &gt; b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4800" b="1" dirty="0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</a:t>
            </a:r>
            <a:endParaRPr lang="en-US" sz="4800" b="1" dirty="0">
              <a:solidFill>
                <a:schemeClr val="tx1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95923" y="427292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endParaRPr lang="en-US" sz="40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65330" y="430047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624869"/>
              </p:ext>
            </p:extLst>
          </p:nvPr>
        </p:nvGraphicFramePr>
        <p:xfrm>
          <a:off x="2975779" y="3131768"/>
          <a:ext cx="3120221" cy="87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34680" imgH="177480" progId="Equation.DSMT4">
                  <p:embed/>
                </p:oleObj>
              </mc:Choice>
              <mc:Fallback>
                <p:oleObj name="Equation" r:id="rId17" imgW="634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975779" y="3131768"/>
                        <a:ext cx="3120221" cy="87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49822"/>
              </p:ext>
            </p:extLst>
          </p:nvPr>
        </p:nvGraphicFramePr>
        <p:xfrm>
          <a:off x="10223373" y="4517432"/>
          <a:ext cx="3505281" cy="857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41120" imgH="177480" progId="Equation.DSMT4">
                  <p:embed/>
                </p:oleObj>
              </mc:Choice>
              <mc:Fallback>
                <p:oleObj name="Equation" r:id="rId19" imgW="1041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223373" y="4517432"/>
                        <a:ext cx="3505281" cy="857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3564201"/>
              </p:ext>
            </p:extLst>
          </p:nvPr>
        </p:nvGraphicFramePr>
        <p:xfrm>
          <a:off x="2895600" y="4556779"/>
          <a:ext cx="3733799" cy="81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02960" imgH="177480" progId="Equation.DSMT4">
                  <p:embed/>
                </p:oleObj>
              </mc:Choice>
              <mc:Fallback>
                <p:oleObj name="Equation" r:id="rId21" imgW="1002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895600" y="4556779"/>
                        <a:ext cx="3733799" cy="818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354378"/>
              </p:ext>
            </p:extLst>
          </p:nvPr>
        </p:nvGraphicFramePr>
        <p:xfrm>
          <a:off x="10223372" y="3039740"/>
          <a:ext cx="3721227" cy="826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825480" imgH="177480" progId="Equation.DSMT4">
                  <p:embed/>
                </p:oleObj>
              </mc:Choice>
              <mc:Fallback>
                <p:oleObj name="Equation" r:id="rId23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0223372" y="3039740"/>
                        <a:ext cx="3721227" cy="826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99624" cy="1040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"/>
            <a:ext cx="11353800" cy="769441"/>
          </a:xfrm>
          <a:prstGeom prst="rect">
            <a:avLst/>
          </a:prstGeom>
          <a:solidFill>
            <a:srgbClr val="A6DAF4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SƠ ĐỒ TƯ DUY KIẾN THỨC CHƯƠNG II</a:t>
            </a:r>
          </a:p>
        </p:txBody>
      </p:sp>
    </p:spTree>
    <p:extLst>
      <p:ext uri="{BB962C8B-B14F-4D97-AF65-F5344CB8AC3E}">
        <p14:creationId xmlns:p14="http://schemas.microsoft.com/office/powerpoint/2010/main" val="15583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4"/>
          <p:cNvSpPr txBox="1"/>
          <p:nvPr/>
        </p:nvSpPr>
        <p:spPr>
          <a:xfrm>
            <a:off x="8915400" y="2304693"/>
            <a:ext cx="2514600" cy="5834931"/>
          </a:xfrm>
          <a:prstGeom prst="rect">
            <a:avLst/>
          </a:prstGeom>
          <a:solidFill>
            <a:srgbClr val="CBE9A2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67"/>
              </a:lnSpc>
              <a:spcBef>
                <a:spcPct val="0"/>
              </a:spcBef>
            </a:pPr>
            <a:r>
              <a:rPr lang="en-US" sz="3600" b="1" u="none" strike="noStrike" spc="449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 TRÌNH, BẤT PHƯƠNG TRÌNH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57941" y="169515"/>
            <a:ext cx="7311899" cy="4554669"/>
            <a:chOff x="0" y="0"/>
            <a:chExt cx="1183594" cy="80885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EA7ABC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74015" y="484387"/>
            <a:ext cx="6321782" cy="102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PT </a:t>
            </a:r>
          </a:p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endParaRPr lang="en-US" sz="44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lnSpc>
                <a:spcPts val="2555"/>
              </a:lnSpc>
              <a:spcBef>
                <a:spcPct val="0"/>
              </a:spcBef>
            </a:pP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44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1980958" y="169515"/>
            <a:ext cx="6076516" cy="9393586"/>
            <a:chOff x="0" y="0"/>
            <a:chExt cx="1183594" cy="80885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D5CDF8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28600" y="5202690"/>
            <a:ext cx="8153399" cy="4854051"/>
            <a:chOff x="0" y="0"/>
            <a:chExt cx="1183594" cy="80885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83594" cy="808859"/>
            </a:xfrm>
            <a:custGeom>
              <a:avLst/>
              <a:gdLst/>
              <a:ahLst/>
              <a:cxnLst/>
              <a:rect l="l" t="t" r="r" b="b"/>
              <a:pathLst>
                <a:path w="1183594" h="808859">
                  <a:moveTo>
                    <a:pt x="136727" y="0"/>
                  </a:moveTo>
                  <a:lnTo>
                    <a:pt x="1046867" y="0"/>
                  </a:lnTo>
                  <a:cubicBezTo>
                    <a:pt x="1083130" y="0"/>
                    <a:pt x="1117907" y="14405"/>
                    <a:pt x="1143548" y="40046"/>
                  </a:cubicBezTo>
                  <a:cubicBezTo>
                    <a:pt x="1169189" y="65687"/>
                    <a:pt x="1183594" y="100464"/>
                    <a:pt x="1183594" y="136727"/>
                  </a:cubicBezTo>
                  <a:lnTo>
                    <a:pt x="1183594" y="672132"/>
                  </a:lnTo>
                  <a:cubicBezTo>
                    <a:pt x="1183594" y="747644"/>
                    <a:pt x="1122379" y="808859"/>
                    <a:pt x="1046867" y="808859"/>
                  </a:cubicBezTo>
                  <a:lnTo>
                    <a:pt x="136727" y="808859"/>
                  </a:lnTo>
                  <a:cubicBezTo>
                    <a:pt x="61215" y="808859"/>
                    <a:pt x="0" y="747644"/>
                    <a:pt x="0" y="672132"/>
                  </a:cubicBezTo>
                  <a:lnTo>
                    <a:pt x="0" y="136727"/>
                  </a:lnTo>
                  <a:cubicBezTo>
                    <a:pt x="0" y="61215"/>
                    <a:pt x="61215" y="0"/>
                    <a:pt x="136727" y="0"/>
                  </a:cubicBezTo>
                  <a:close/>
                </a:path>
              </a:pathLst>
            </a:custGeom>
            <a:solidFill>
              <a:srgbClr val="BAEFE0">
                <a:alpha val="76863"/>
              </a:srgbClr>
            </a:solidFill>
            <a:ln w="57150" cap="rnd">
              <a:solidFill>
                <a:srgbClr val="000000">
                  <a:alpha val="76863"/>
                </a:srgbClr>
              </a:solidFill>
              <a:prstDash val="solid"/>
              <a:round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0"/>
              <a:ext cx="1183594" cy="808859"/>
            </a:xfrm>
            <a:prstGeom prst="rect">
              <a:avLst/>
            </a:prstGeom>
          </p:spPr>
          <p:txBody>
            <a:bodyPr lIns="46725" tIns="46725" rIns="46725" bIns="46725" rtlCol="0" anchor="ctr"/>
            <a:lstStyle/>
            <a:p>
              <a:pPr algn="ctr">
                <a:lnSpc>
                  <a:spcPts val="168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2570033" y="580100"/>
            <a:ext cx="4987372" cy="10371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ts val="2555"/>
              </a:lnSpc>
              <a:spcBef>
                <a:spcPct val="0"/>
              </a:spcBef>
            </a:pP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000" b="1" spc="102" dirty="0">
              <a:solidFill>
                <a:srgbClr val="1A1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337516" y="5703607"/>
            <a:ext cx="7892084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555"/>
              </a:lnSpc>
              <a:spcBef>
                <a:spcPct val="0"/>
              </a:spcBef>
            </a:pP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b="1" spc="102" dirty="0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spc="102" dirty="0" err="1">
                <a:solidFill>
                  <a:srgbClr val="1A1A1A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endParaRPr lang="en-US" sz="4000" b="1" spc="102" dirty="0">
              <a:solidFill>
                <a:srgbClr val="1A1A1A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3217362" y="8099064"/>
            <a:ext cx="3161133" cy="239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1869"/>
              </a:lnSpc>
              <a:spcBef>
                <a:spcPct val="0"/>
              </a:spcBef>
            </a:pPr>
            <a:r>
              <a:rPr lang="en-US" sz="1471" u="none" strike="noStrike" spc="36" dirty="0">
                <a:solidFill>
                  <a:srgbClr val="000000"/>
                </a:solidFill>
                <a:latin typeface="Balsamiq Sans Bold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1" y="1943100"/>
            <a:ext cx="731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(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a.x+b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).(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c.x+d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)=0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( 4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982250" y="1936656"/>
            <a:ext cx="607522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a+c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b+c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c&gt;0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ac&gt;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a&gt;b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c&lt;0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ac&lt;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6021831"/>
              </p:ext>
            </p:extLst>
          </p:nvPr>
        </p:nvGraphicFramePr>
        <p:xfrm>
          <a:off x="12296706" y="2705100"/>
          <a:ext cx="5534025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34960" imgH="203040" progId="Equation.DSMT4">
                  <p:embed/>
                </p:oleObj>
              </mc:Choice>
              <mc:Fallback>
                <p:oleObj name="Equation" r:id="rId2" imgW="1434960" imgH="203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6706" y="2705100"/>
                        <a:ext cx="5534025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28601" y="6668564"/>
            <a:ext cx="81533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a.x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+ b &lt; 0;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a.x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+ b &gt; 0;…</a:t>
            </a: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0.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t/c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Right Arrow 29"/>
          <p:cNvSpPr/>
          <p:nvPr/>
        </p:nvSpPr>
        <p:spPr>
          <a:xfrm rot="11194038">
            <a:off x="7911971" y="2527580"/>
            <a:ext cx="784720" cy="44299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Arrow 66"/>
          <p:cNvSpPr/>
          <p:nvPr/>
        </p:nvSpPr>
        <p:spPr>
          <a:xfrm rot="9781648">
            <a:off x="8357967" y="7620460"/>
            <a:ext cx="552294" cy="442992"/>
          </a:xfrm>
          <a:prstGeom prst="rightArrow">
            <a:avLst>
              <a:gd name="adj1" fmla="val 50000"/>
              <a:gd name="adj2" fmla="val 4887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11455946" y="5071071"/>
            <a:ext cx="560078" cy="442992"/>
          </a:xfrm>
          <a:prstGeom prst="rightArrow">
            <a:avLst/>
          </a:prstGeom>
          <a:solidFill>
            <a:srgbClr val="B18D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44" grpId="0"/>
      <p:bldP spid="45" grpId="0"/>
      <p:bldP spid="18" grpId="0"/>
      <p:bldP spid="60" grpId="0"/>
      <p:bldP spid="29" grpId="0"/>
      <p:bldP spid="30" grpId="0" animBg="1"/>
      <p:bldP spid="67" grpId="0" animBg="1"/>
      <p:bldP spid="68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1308</Words>
  <Application>Microsoft Office PowerPoint</Application>
  <PresentationFormat>Custom</PresentationFormat>
  <Paragraphs>146</Paragraphs>
  <Slides>19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Bahnschrift SemiBold Condensed</vt:lpstr>
      <vt:lpstr>Calibri Light</vt:lpstr>
      <vt:lpstr>Wingdings 2</vt:lpstr>
      <vt:lpstr>Times New Roman</vt:lpstr>
      <vt:lpstr>Arial</vt:lpstr>
      <vt:lpstr>Tahoma</vt:lpstr>
      <vt:lpstr>Calibri</vt:lpstr>
      <vt:lpstr>Balsamiq Sans Bold</vt:lpstr>
      <vt:lpstr>Century Gothic</vt:lpstr>
      <vt:lpstr>1_Office Theme</vt:lpstr>
      <vt:lpstr>2_Office Theme</vt:lpstr>
      <vt:lpstr>Austin</vt:lpstr>
      <vt:lpstr>Equation</vt:lpstr>
      <vt:lpstr> CHÀO MỪNG CÁC EM   ĐẾN VỚI BÀI HỌC HÔM NAY!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Thuy Le</cp:lastModifiedBy>
  <cp:revision>103</cp:revision>
  <dcterms:created xsi:type="dcterms:W3CDTF">2006-08-16T00:00:00Z</dcterms:created>
  <dcterms:modified xsi:type="dcterms:W3CDTF">2025-03-25T13:59:20Z</dcterms:modified>
  <dc:identifier>DAFn2dd0_sY</dc:identifier>
</cp:coreProperties>
</file>