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3"/>
  </p:notesMasterIdLst>
  <p:sldIdLst>
    <p:sldId id="256" r:id="rId8"/>
    <p:sldId id="387" r:id="rId9"/>
    <p:sldId id="257" r:id="rId10"/>
    <p:sldId id="259" r:id="rId11"/>
    <p:sldId id="384" r:id="rId12"/>
    <p:sldId id="306" r:id="rId13"/>
    <p:sldId id="388" r:id="rId14"/>
    <p:sldId id="389" r:id="rId15"/>
    <p:sldId id="392" r:id="rId16"/>
    <p:sldId id="258" r:id="rId17"/>
    <p:sldId id="270" r:id="rId18"/>
    <p:sldId id="394" r:id="rId19"/>
    <p:sldId id="268" r:id="rId20"/>
    <p:sldId id="395" r:id="rId21"/>
    <p:sldId id="397" r:id="rId22"/>
    <p:sldId id="313" r:id="rId23"/>
    <p:sldId id="281" r:id="rId24"/>
    <p:sldId id="398" r:id="rId25"/>
    <p:sldId id="400" r:id="rId26"/>
    <p:sldId id="401" r:id="rId27"/>
    <p:sldId id="402" r:id="rId28"/>
    <p:sldId id="403" r:id="rId29"/>
    <p:sldId id="272" r:id="rId30"/>
    <p:sldId id="404" r:id="rId31"/>
    <p:sldId id="405" r:id="rId32"/>
    <p:sldId id="406" r:id="rId33"/>
    <p:sldId id="407" r:id="rId34"/>
    <p:sldId id="386" r:id="rId35"/>
    <p:sldId id="408" r:id="rId36"/>
    <p:sldId id="411" r:id="rId37"/>
    <p:sldId id="409" r:id="rId38"/>
    <p:sldId id="410" r:id="rId39"/>
    <p:sldId id="396" r:id="rId40"/>
    <p:sldId id="265" r:id="rId41"/>
    <p:sldId id="326" r:id="rId42"/>
  </p:sldIdLst>
  <p:sldSz cx="18288000" cy="10287000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Euclid" panose="02020503060505020303" pitchFamily="18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2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68E8-2A5A-3FFB-2AE6-46773EDBC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D0109-8E76-2826-CFE0-8109865D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6C76A-4E89-83D0-4211-ADA87E97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851E-483B-68C4-AFFB-8E03EFF7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FD91D-2BE5-9183-8E4E-38E50925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1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BD70-43B0-E0F6-2DE4-A851B7A3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52F34-63C3-DA57-B5E7-C9932D4E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E81D6-D21B-D37A-AA70-FDAFFD72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AEC2F-75AB-BFE2-C3C8-A8B589D4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2377C-4299-7C06-318D-18B6F702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0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B80C-B31F-34C9-0381-D722BF35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8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9C98-9650-EC10-D19E-5A089C81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8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61BCC-201C-771E-C451-B3297A9A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2A7D0-1D19-43C5-8F1C-F884C873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3EB2F-F8FC-97CC-087F-9A6E3D59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3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7632-2B2B-4FC7-16DC-30B81EBF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2FAE1-93D6-7DD5-15DB-CFE154DC3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2" y="2738438"/>
            <a:ext cx="7772400" cy="65270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61325-16FF-8E5E-5AC1-17CE37AD9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2" y="2738438"/>
            <a:ext cx="7772400" cy="65270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4F0B7-BC08-2643-CE7D-A07000A3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04C7C-EB89-FCDA-3542-5AB62A9D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8238-7438-81ED-DEA5-809FEE87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7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366A-5E8A-FFF1-A7A6-2C917F38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547688"/>
            <a:ext cx="15773400" cy="19883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1ADC0-E1AB-2629-0698-58E7C9E4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4B21B-4BC3-E241-A4BB-AEF763C3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C44C0-EC59-F5F5-63AB-3B9D95537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00998-5331-2AEE-93E1-078DE1990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7034F-EE25-4E8D-681B-401723FA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2C049-FEC5-5F50-273A-7D9B0882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9EFFB-AE6A-6066-6096-E9956F3B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1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118F-8513-16CB-BF15-BE8ACD93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4817F-5780-5D7C-5649-CDECD8A7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F0E93-2A7E-9930-0B3E-6526109A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4E20C-CB9D-7666-3129-ADCEC657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5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6451D-23F6-713D-5533-1A7218BE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A3A6A-87E6-305D-22A1-7A6E5670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FC644-ABBB-B97A-1D17-1D7E1454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9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AB8E0-4A87-63C7-7585-D8575D3C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BF5F-7DF8-DD46-9BD1-03011B24B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3" y="1481143"/>
            <a:ext cx="9258302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BB681-568F-7E5F-556D-D17647491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5"/>
            <a:ext cx="589835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D7DA5-9AF0-723C-0CA1-2C48B6A7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4060-9E71-66FA-3A0D-59120D87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83641-49F2-80E5-22FE-96A9628D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2971F-827B-B63C-3F4A-5A326D21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8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9336D-00D2-6F17-BE8B-06ABC90F2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3" y="1481143"/>
            <a:ext cx="9258302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7288D-085D-9FED-6E15-5C972C11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5"/>
            <a:ext cx="5898358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826AB-AB1A-8BC3-168B-B86D4763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16995-6633-8C67-229F-21772ED1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1841A-D1FE-7659-624B-736A480E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09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4193-A46D-7D0A-7EB6-9E61AD75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86264-75EE-1813-4541-2ED6F76B7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3AB3-D625-4B3B-1455-7FCDF7A0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039C-E770-5B06-A9EE-A2241BAB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A9C1-CFF3-C97F-7903-7CAF8A4C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7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6A73-70EE-4B37-0C5D-E598EA58A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97EEB-8179-A154-E121-41F03B61B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3"/>
            <a:ext cx="11601450" cy="871775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65C87-8784-833E-54AD-E868B36F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6C2D4-1F1E-BE01-C129-B7EB31F9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BFDB-9F2B-3BA3-FA5E-5CB0D8DB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8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97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0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36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2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6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0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7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96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3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99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02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1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65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7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5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2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86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2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23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7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1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5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8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40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9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8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30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4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0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82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3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8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18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11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1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65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79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5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3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10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399" cy="427910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399" cy="2250281"/>
          </a:xfr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742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486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722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97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871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445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80019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594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9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2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36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0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2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2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9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50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447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01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4" y="1481140"/>
            <a:ext cx="9258299" cy="7310437"/>
          </a:xfrm>
        </p:spPr>
        <p:txBody>
          <a:bodyPr/>
          <a:lstStyle>
            <a:lvl1pPr>
              <a:defRPr sz="4800"/>
            </a:lvl1pPr>
            <a:lvl2pPr>
              <a:defRPr sz="4201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7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4" y="1481140"/>
            <a:ext cx="9258299" cy="731043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42" indent="0">
              <a:buNone/>
              <a:defRPr sz="4201"/>
            </a:lvl2pPr>
            <a:lvl3pPr marL="1371486" indent="0">
              <a:buNone/>
              <a:defRPr sz="3599"/>
            </a:lvl3pPr>
            <a:lvl4pPr marL="2057228" indent="0">
              <a:buNone/>
              <a:defRPr sz="2999"/>
            </a:lvl4pPr>
            <a:lvl5pPr marL="2742972" indent="0">
              <a:buNone/>
              <a:defRPr sz="2999"/>
            </a:lvl5pPr>
            <a:lvl6pPr marL="3428714" indent="0">
              <a:buNone/>
              <a:defRPr sz="2999"/>
            </a:lvl6pPr>
            <a:lvl7pPr marL="4114457" indent="0">
              <a:buNone/>
              <a:defRPr sz="2999"/>
            </a:lvl7pPr>
            <a:lvl8pPr marL="4800199" indent="0">
              <a:buNone/>
              <a:defRPr sz="2999"/>
            </a:lvl8pPr>
            <a:lvl9pPr marL="5485943" indent="0">
              <a:buNone/>
              <a:defRPr sz="2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65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734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36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6937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4995748" y="4313187"/>
            <a:ext cx="7936200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7931301" y="2244900"/>
            <a:ext cx="2065201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599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4467152" y="6289701"/>
            <a:ext cx="8993399" cy="131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25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17887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204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25622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3337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9396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69590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98735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80791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201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57013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44223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8361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4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81BE1-3579-F351-CE33-CAE08B87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063E-212E-7563-9B6E-417B1C14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3ED5-F4C0-7B85-3D20-CB4A06C94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2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884AD53-1AB0-432E-B568-1837FE0DCA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B7B8-2FE9-54A6-E196-0056A8440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2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1EE8-E90A-F19E-D168-60EC19BF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2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684F4B9-E4EB-4ED6-A2BD-DE0B8D8FBA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2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3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690"/>
            <a:ext cx="15773399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39"/>
            <a:ext cx="15773399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D10F2C41-D146-4299-8CF7-AAADEF542A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25/03/2025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1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16F86329-3CF8-4C14-BDA1-626E503EBA0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</p:sldLayoutIdLst>
  <p:txStyles>
    <p:titleStyle>
      <a:lvl1pPr algn="l" defTabSz="137148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1371486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614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4358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400100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842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1585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7327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3071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8813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4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486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7228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97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714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4457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800199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5943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sv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6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w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90.png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8.png"/><Relationship Id="rId3" Type="http://schemas.openxmlformats.org/officeDocument/2006/relationships/image" Target="../media/image54.png"/><Relationship Id="rId7" Type="http://schemas.openxmlformats.org/officeDocument/2006/relationships/image" Target="../media/image56.wmf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57.wmf"/><Relationship Id="rId1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70.wmf"/><Relationship Id="rId3" Type="http://schemas.openxmlformats.org/officeDocument/2006/relationships/oleObject" Target="../embeddings/oleObject13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20.bin"/><Relationship Id="rId2" Type="http://schemas.openxmlformats.org/officeDocument/2006/relationships/image" Target="../media/image63.png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73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66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8.wmf"/><Relationship Id="rId22" Type="http://schemas.openxmlformats.org/officeDocument/2006/relationships/image" Target="../media/image7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7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6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74.wmf"/><Relationship Id="rId7" Type="http://schemas.openxmlformats.org/officeDocument/2006/relationships/image" Target="../media/image79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82.png"/><Relationship Id="rId7" Type="http://schemas.openxmlformats.org/officeDocument/2006/relationships/image" Target="../media/image84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2.png"/><Relationship Id="rId4" Type="http://schemas.openxmlformats.org/officeDocument/2006/relationships/image" Target="../media/image83.png"/><Relationship Id="rId9" Type="http://schemas.openxmlformats.org/officeDocument/2006/relationships/image" Target="../media/image8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6.wmf"/><Relationship Id="rId5" Type="http://schemas.openxmlformats.org/officeDocument/2006/relationships/image" Target="../media/image11.svg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89.wmf"/><Relationship Id="rId3" Type="http://schemas.openxmlformats.org/officeDocument/2006/relationships/image" Target="../media/image82.png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.bin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88.wmf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83.png"/><Relationship Id="rId9" Type="http://schemas.openxmlformats.org/officeDocument/2006/relationships/image" Target="../media/image8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svg"/><Relationship Id="rId7" Type="http://schemas.openxmlformats.org/officeDocument/2006/relationships/image" Target="../media/image90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00.emf"/><Relationship Id="rId3" Type="http://schemas.openxmlformats.org/officeDocument/2006/relationships/audio" Target="../media/audio2.wav"/><Relationship Id="rId7" Type="http://schemas.openxmlformats.org/officeDocument/2006/relationships/image" Target="../media/image97.jpeg"/><Relationship Id="rId12" Type="http://schemas.openxmlformats.org/officeDocument/2006/relationships/oleObject" Target="../embeddings/oleObject40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11" Type="http://schemas.openxmlformats.org/officeDocument/2006/relationships/image" Target="../media/image99.emf"/><Relationship Id="rId5" Type="http://schemas.openxmlformats.org/officeDocument/2006/relationships/image" Target="../media/image92.gif"/><Relationship Id="rId15" Type="http://schemas.openxmlformats.org/officeDocument/2006/relationships/image" Target="../media/image101.emf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96.gif"/><Relationship Id="rId9" Type="http://schemas.openxmlformats.org/officeDocument/2006/relationships/image" Target="../media/image98.emf"/><Relationship Id="rId14" Type="http://schemas.openxmlformats.org/officeDocument/2006/relationships/oleObject" Target="../embeddings/oleObject4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oleObject" Target="../embeddings/oleObject45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4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gif"/><Relationship Id="rId11" Type="http://schemas.openxmlformats.org/officeDocument/2006/relationships/oleObject" Target="../embeddings/oleObject44.bin"/><Relationship Id="rId5" Type="http://schemas.openxmlformats.org/officeDocument/2006/relationships/image" Target="../media/image92.gif"/><Relationship Id="rId15" Type="http://schemas.openxmlformats.org/officeDocument/2006/relationships/image" Target="../media/image106.png"/><Relationship Id="rId10" Type="http://schemas.openxmlformats.org/officeDocument/2006/relationships/image" Target="../media/image103.emf"/><Relationship Id="rId4" Type="http://schemas.openxmlformats.org/officeDocument/2006/relationships/image" Target="../media/image96.gi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108.wmf"/><Relationship Id="rId3" Type="http://schemas.openxmlformats.org/officeDocument/2006/relationships/image" Target="../media/image30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47.bin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07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0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wmf"/><Relationship Id="rId11" Type="http://schemas.openxmlformats.org/officeDocument/2006/relationships/hyperlink" Target="1_Hinh%20thanh%20hinh%20cau.gsp" TargetMode="Externa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-328727"/>
            <a:ext cx="15011400" cy="93686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5557749" y="-227410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983099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002245" y="1638887"/>
            <a:ext cx="1390251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2540" y="231209"/>
            <a:ext cx="1049197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THỰC TẾ VỀ HÌNH CẦU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5" y="2319701"/>
            <a:ext cx="7340601" cy="5505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74" y="2319701"/>
            <a:ext cx="7723413" cy="550545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10.21.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73073" y="219597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886200" y="2207826"/>
            <a:ext cx="4643757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 mặt cầu : O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bán kính: OP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348660" y="7153332"/>
            <a:ext cx="11730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 kính còn lại trong hình 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0.2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515915" y="56731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3516" y="1242500"/>
            <a:ext cx="4856684" cy="49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66700"/>
            <a:ext cx="941956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CẮT HÌNH CẦU BỞI MỘT MẶT PHẲNG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181101"/>
            <a:ext cx="4368800" cy="5029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6" name="Picture 4" descr="Gáo dừa, gáo múc rượu, nước tương, mắm - 17613 | Hotelmart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7" t="28114" r="1" b="5430"/>
          <a:stretch/>
        </p:blipFill>
        <p:spPr bwMode="auto">
          <a:xfrm>
            <a:off x="1722959" y="1308100"/>
            <a:ext cx="4275681" cy="49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5448300"/>
            <a:ext cx="6158294" cy="3707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0" y="15621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HĐ</a:t>
            </a:r>
            <a:r>
              <a:rPr lang="en-US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1</a:t>
            </a:r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: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Sọ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dừa được xem có dạng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mặt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cầu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.</a:t>
            </a:r>
          </a:p>
          <a:p>
            <a:pPr algn="just" defTabSz="1371600"/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N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gười ta cắt sọ dừa khô để làm gáo dừa em thấy miệng 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áo dừa có dạng gì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298" y="6813204"/>
            <a:ext cx="110778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39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một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em thấy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6629400" y="3851449"/>
            <a:ext cx="9372600" cy="1295400"/>
          </a:xfrm>
          <a:prstGeom prst="wedgeEllipseCallout">
            <a:avLst>
              <a:gd name="adj1" fmla="val -67502"/>
              <a:gd name="adj2" fmla="val -8181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Miệng</a:t>
            </a:r>
            <a:r>
              <a:rPr lang="en-US" sz="3600" dirty="0"/>
              <a:t> </a:t>
            </a:r>
            <a:r>
              <a:rPr lang="en-US" sz="3600" dirty="0" err="1"/>
              <a:t>gáo</a:t>
            </a:r>
            <a:r>
              <a:rPr lang="en-US" sz="3600" dirty="0"/>
              <a:t> </a:t>
            </a:r>
            <a:r>
              <a:rPr lang="en-US" sz="3600" dirty="0" err="1"/>
              <a:t>dừa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  <p:sp>
        <p:nvSpPr>
          <p:cNvPr id="11" name="Oval Callout 10"/>
          <p:cNvSpPr/>
          <p:nvPr/>
        </p:nvSpPr>
        <p:spPr>
          <a:xfrm>
            <a:off x="2590800" y="8778215"/>
            <a:ext cx="9372600" cy="1295400"/>
          </a:xfrm>
          <a:prstGeom prst="wedgeEllipseCallout">
            <a:avLst>
              <a:gd name="adj1" fmla="val 55642"/>
              <a:gd name="adj2" fmla="val -11946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cắt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81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3696" y="2363882"/>
            <a:ext cx="12150704" cy="7427818"/>
            <a:chOff x="269896" y="1290684"/>
            <a:chExt cx="16320039" cy="7427818"/>
          </a:xfrm>
          <a:solidFill>
            <a:srgbClr val="006600"/>
          </a:solidFill>
        </p:grpSpPr>
        <p:sp>
          <p:nvSpPr>
            <p:cNvPr id="28" name="Google Shape;259;p11"/>
            <p:cNvSpPr/>
            <p:nvPr/>
          </p:nvSpPr>
          <p:spPr>
            <a:xfrm>
              <a:off x="269896" y="1290684"/>
              <a:ext cx="16320039" cy="742781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5801" y="1782320"/>
              <a:ext cx="15392400" cy="64786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một hình cầu bởi một mặt phẳng thì phần chung của mặt phẳng và hình cầu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còn gọi là mặt cắt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là một hình tròn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mặt cầu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bởi một mặt phẳng thì phần chung của mặt phẳng và mặt cầu là một đường tròn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hình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0.23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mặt phẳng đi qua tâm thì đường tròn đó có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và được gọi là đường tròn lớn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hi mặt phẳng không đi qua tâm thì đường tròn đó có bán kính nhỏ hơn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da-DK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19800" y="12269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94360" y="9241678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525756" y="9575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6" y="-476701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0" y="55760"/>
            <a:ext cx="2987299" cy="2517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2504" y="2341022"/>
            <a:ext cx="5004145" cy="6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34611">
            <a:off x="-1520" y="8642057"/>
            <a:ext cx="1508988" cy="162256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Trái đất của chúng ta được xem là có dạng hình cầu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nên còn gọi là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ịa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và đường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ích đạo là 1 đường tròn lớn dài khoảng 40.075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km. 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ính đường kính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làm tròn kết quả đến hàng phần trăm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km)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83123" y="1805788"/>
            <a:ext cx="1719226" cy="1129125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45642" y="3106474"/>
            <a:ext cx="10636758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Do đường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ích đạo là </a:t>
            </a:r>
            <a:r>
              <a:rPr lang="en-US" sz="3200" kern="100" dirty="0" err="1"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đường tròn lớn nên bán kính của nó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ằng bán kính của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 thì độ dài của đường xích đạo là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7700" y="1866209"/>
            <a:ext cx="6210300" cy="561884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403266"/>
              </p:ext>
            </p:extLst>
          </p:nvPr>
        </p:nvGraphicFramePr>
        <p:xfrm>
          <a:off x="2971800" y="5041092"/>
          <a:ext cx="36972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253800" progId="Equation.DSMT4">
                  <p:embed/>
                </p:oleObj>
              </mc:Choice>
              <mc:Fallback>
                <p:oleObj name="Equation" r:id="rId5" imgW="1168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1800" y="5041092"/>
                        <a:ext cx="36972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45642" y="6026392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65021"/>
              </p:ext>
            </p:extLst>
          </p:nvPr>
        </p:nvGraphicFramePr>
        <p:xfrm>
          <a:off x="2691967" y="6858128"/>
          <a:ext cx="7438959" cy="845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34880" imgH="253800" progId="Equation.DSMT4">
                  <p:embed/>
                </p:oleObj>
              </mc:Choice>
              <mc:Fallback>
                <p:oleObj name="Equation" r:id="rId7" imgW="2234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1967" y="6858128"/>
                        <a:ext cx="7438959" cy="845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962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cắt một hình cầu bởi một mặt phẳng đi qua tâm của hình cầu đó được một hình tròn có diện tích </a:t>
                </a:r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14:m>
                  <m:oMath xmlns:m="http://schemas.openxmlformats.org/officeDocument/2006/math">
                    <m:r>
                      <a:rPr lang="en-US" sz="34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4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</a:t>
                </a: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ính bán kính của hình cầu</a:t>
                </a:r>
                <a:r>
                  <a:rPr kumimoji="0" lang="en-US" sz="3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blipFill>
                <a:blip r:embed="rId4"/>
                <a:stretch>
                  <a:fillRect l="-1206" t="-7487" r="-1206" b="-18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8905" y="9054990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2082184"/>
            <a:ext cx="2351174" cy="115631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22;p15"/>
          <p:cNvSpPr/>
          <p:nvPr/>
        </p:nvSpPr>
        <p:spPr>
          <a:xfrm>
            <a:off x="182581" y="119072"/>
            <a:ext cx="3290583" cy="93595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2: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10604" b="18121"/>
          <a:stretch/>
        </p:blipFill>
        <p:spPr>
          <a:xfrm>
            <a:off x="13022160" y="1603519"/>
            <a:ext cx="5004145" cy="449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283567" y="3559032"/>
            <a:ext cx="11017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thì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75748"/>
              </p:ext>
            </p:extLst>
          </p:nvPr>
        </p:nvGraphicFramePr>
        <p:xfrm>
          <a:off x="4632325" y="4306888"/>
          <a:ext cx="34559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279360" progId="Equation.DSMT4">
                  <p:embed/>
                </p:oleObj>
              </mc:Choice>
              <mc:Fallback>
                <p:oleObj name="Equation" r:id="rId8" imgW="1091880" imgH="2793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2325" y="4306888"/>
                        <a:ext cx="345598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308376" y="5400244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63521"/>
              </p:ext>
            </p:extLst>
          </p:nvPr>
        </p:nvGraphicFramePr>
        <p:xfrm>
          <a:off x="4800600" y="6358245"/>
          <a:ext cx="4366756" cy="84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200" imgH="266400" progId="Equation.DSMT4">
                  <p:embed/>
                </p:oleObj>
              </mc:Choice>
              <mc:Fallback>
                <p:oleObj name="Equation" r:id="rId10" imgW="1384200" imgH="2664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0600" y="6358245"/>
                        <a:ext cx="4366756" cy="842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0943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6477" y="1638300"/>
            <a:ext cx="16876752" cy="26670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84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DIỆN TÍCH MẶT CẦU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THỂ TÍCH HÌNH CẦU</a:t>
              </a:r>
              <a:endParaRPr kumimoji="0" lang="en-US" sz="53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087004">
            <a:off x="17167196" y="9152318"/>
            <a:ext cx="1659102" cy="173274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77487" y="9032885"/>
            <a:ext cx="1361733" cy="1147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52" y="431780"/>
            <a:ext cx="10820400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gười ta thấy rằng lượng sơn cần dùng để sơn kín 1 mặt cầu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b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ằng với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ượng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ơn cần dùng để sơn kín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hình tròn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2R (k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 độ dày của lớp sơn như nhau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vi-VN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từ đó em hãy dự đoán công thức để tính diện tích mặt cầu bán kính 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</a:t>
            </a:r>
            <a:endParaRPr lang="en-US" sz="3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291252" y="4752"/>
            <a:ext cx="2591137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1106372" y="4797219"/>
            <a:ext cx="16267228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2R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 sơn cần dùng để sơn kín 1 mặt cầu bán kính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b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ằng với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ượng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ơn cần dùng để sơn kín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hình tròn bán kính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2R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373079"/>
              </p:ext>
            </p:extLst>
          </p:nvPr>
        </p:nvGraphicFramePr>
        <p:xfrm>
          <a:off x="9014774" y="4919140"/>
          <a:ext cx="977586" cy="92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00" imgH="228600" progId="Equation.DSMT4">
                  <p:embed/>
                </p:oleObj>
              </mc:Choice>
              <mc:Fallback>
                <p:oleObj name="Equation" r:id="rId4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14774" y="4919140"/>
                        <a:ext cx="977586" cy="926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169667"/>
              </p:ext>
            </p:extLst>
          </p:nvPr>
        </p:nvGraphicFramePr>
        <p:xfrm>
          <a:off x="8851942" y="5761419"/>
          <a:ext cx="1816058" cy="97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20560" imgH="279360" progId="Equation.DSMT4">
                  <p:embed/>
                </p:oleObj>
              </mc:Choice>
              <mc:Fallback>
                <p:oleObj name="Equation" r:id="rId6" imgW="520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51942" y="5761419"/>
                        <a:ext cx="1816058" cy="97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719202"/>
              </p:ext>
            </p:extLst>
          </p:nvPr>
        </p:nvGraphicFramePr>
        <p:xfrm>
          <a:off x="10591800" y="5845274"/>
          <a:ext cx="180578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203040" progId="Equation.DSMT4">
                  <p:embed/>
                </p:oleObj>
              </mc:Choice>
              <mc:Fallback>
                <p:oleObj name="Equation" r:id="rId8" imgW="507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91800" y="5845274"/>
                        <a:ext cx="180578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9414"/>
              </p:ext>
            </p:extLst>
          </p:nvPr>
        </p:nvGraphicFramePr>
        <p:xfrm>
          <a:off x="7844323" y="8776158"/>
          <a:ext cx="279132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36560" imgH="241200" progId="Equation.DSMT4">
                  <p:embed/>
                </p:oleObj>
              </mc:Choice>
              <mc:Fallback>
                <p:oleObj name="Equation" r:id="rId10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4323" y="8776158"/>
                        <a:ext cx="2791326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oogle Shape;305;p14"/>
          <p:cNvGrpSpPr/>
          <p:nvPr/>
        </p:nvGrpSpPr>
        <p:grpSpPr>
          <a:xfrm flipH="1">
            <a:off x="0" y="3955224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10604" b="18121"/>
          <a:stretch/>
        </p:blipFill>
        <p:spPr>
          <a:xfrm>
            <a:off x="11224746" y="1972055"/>
            <a:ext cx="2482099" cy="2229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22570" y="73229"/>
            <a:ext cx="4136830" cy="41287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38" y="4816961"/>
            <a:ext cx="2143424" cy="4529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77150" y="1804322"/>
            <a:ext cx="1024686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2550" y="5395227"/>
            <a:ext cx="10246866" cy="27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lnSpc>
                <a:spcPct val="150000"/>
              </a:lnSpc>
            </a:pP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0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14500"/>
            <a:ext cx="2157714" cy="54871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259575" y="5070484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59575" y="6870709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88188" y="5070484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050062"/>
              </p:ext>
            </p:extLst>
          </p:nvPr>
        </p:nvGraphicFramePr>
        <p:xfrm>
          <a:off x="4782127" y="5625315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2127" y="5625315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21465"/>
              </p:ext>
            </p:extLst>
          </p:nvPr>
        </p:nvGraphicFramePr>
        <p:xfrm>
          <a:off x="2902261" y="7337062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2261" y="7337062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2359338" y="6808969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63217" y="6808969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59339" y="7307140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62800" y="1804322"/>
            <a:ext cx="10761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độ cao cột nước còn lại trong chiếc cốc ta thấy độ cao này chỉ bằng một phần ba chiều cao của chiếc cốc hình trụ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đó em hãy dự đoán công thức tính thể tích hình cầu bán kính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  <a:endParaRPr lang="en-US" sz="3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20780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E71C-16CD-14F9-FD57-E62E5E4A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ởi động tiết học - Bài 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3281" y="2740026"/>
            <a:ext cx="11598274" cy="6524624"/>
          </a:xfrm>
        </p:spPr>
      </p:pic>
      <p:pic>
        <p:nvPicPr>
          <p:cNvPr id="16386" name="Picture 2" descr="Năng lượng tái tạo là gì? Lợi ích và xu hướng sử dụng | Schneider Electric  Việt Nam">
            <a:extLst>
              <a:ext uri="{FF2B5EF4-FFF2-40B4-BE49-F238E27FC236}">
                <a16:creationId xmlns:a16="http://schemas.microsoft.com/office/drawing/2014/main" id="{649F7A15-97B8-4FF5-5FE1-AD4A1738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8288000" cy="1028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D90D0-4A22-5A0E-B78F-27B4796B2939}"/>
              </a:ext>
            </a:extLst>
          </p:cNvPr>
          <p:cNvSpPr txBox="1"/>
          <p:nvPr/>
        </p:nvSpPr>
        <p:spPr>
          <a:xfrm>
            <a:off x="4914900" y="2224701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14400" dirty="0">
                <a:solidFill>
                  <a:srgbClr val="00B0F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7" name="Khởi động tiết học - Bài 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204" y="393558"/>
            <a:ext cx="16879644" cy="9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-0.99028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14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57576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00" y="1537982"/>
            <a:ext cx="2157714" cy="78020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77150" y="4376309"/>
            <a:ext cx="1024686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852758" y="5209738"/>
          <a:ext cx="540543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380880" progId="Equation.DSMT4">
                  <p:embed/>
                </p:oleObj>
              </mc:Choice>
              <mc:Fallback>
                <p:oleObj name="Equation" r:id="rId5" imgW="139680" imgH="38088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52758" y="5209738"/>
                        <a:ext cx="540543" cy="148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53749" y="6970323"/>
          <a:ext cx="738188" cy="59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40" imgH="152280" progId="Equation.DSMT4">
                  <p:embed/>
                </p:oleObj>
              </mc:Choice>
              <mc:Fallback>
                <p:oleObj name="Equation" r:id="rId7" imgW="190440" imgH="1522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53749" y="6970323"/>
                        <a:ext cx="738188" cy="592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685337" y="6690875"/>
            <a:ext cx="1024686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90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3037622" y="6618824"/>
          <a:ext cx="540543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80" imgH="380880" progId="Equation.DSMT4">
                  <p:embed/>
                </p:oleObj>
              </mc:Choice>
              <mc:Fallback>
                <p:oleObj name="Equation" r:id="rId9" imgW="139680" imgH="3808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37622" y="6618824"/>
                        <a:ext cx="540543" cy="148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968147" y="8528154"/>
          <a:ext cx="588168" cy="64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280" imgH="164880" progId="Equation.DSMT4">
                  <p:embed/>
                </p:oleObj>
              </mc:Choice>
              <mc:Fallback>
                <p:oleObj name="Equation" r:id="rId11" imgW="152280" imgH="1648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68147" y="8528154"/>
                        <a:ext cx="588168" cy="64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110406" y="8858729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5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1950" i="1" dirty="0">
              <a:solidFill>
                <a:prstClr val="white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9374982" y="8162925"/>
          <a:ext cx="36766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380880" progId="Equation.DSMT4">
                  <p:embed/>
                </p:oleObj>
              </mc:Choice>
              <mc:Fallback>
                <p:oleObj name="Equation" r:id="rId13" imgW="952200" imgH="3808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374982" y="8162925"/>
                        <a:ext cx="367665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3004888" y="8160545"/>
          <a:ext cx="235267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09480" imgH="380880" progId="Equation.DSMT4">
                  <p:embed/>
                </p:oleObj>
              </mc:Choice>
              <mc:Fallback>
                <p:oleObj name="Equation" r:id="rId15" imgW="609480" imgH="38088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004888" y="8160545"/>
                        <a:ext cx="235267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13590398" y="8113279"/>
            <a:ext cx="1767165" cy="15236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77150" y="1804322"/>
            <a:ext cx="1024686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prstClr val="white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R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579645" y="676275"/>
          <a:ext cx="58816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280" imgH="164880" progId="Equation.DSMT4">
                  <p:embed/>
                </p:oleObj>
              </mc:Choice>
              <mc:Fallback>
                <p:oleObj name="Equation" r:id="rId17" imgW="152280" imgH="1648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579645" y="676275"/>
                        <a:ext cx="58816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839074" y="949688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5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1950" i="1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9997811" y="674154"/>
          <a:ext cx="1078706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79360" imgH="164880" progId="Equation.DSMT4">
                  <p:embed/>
                </p:oleObj>
              </mc:Choice>
              <mc:Fallback>
                <p:oleObj name="Equation" r:id="rId19" imgW="279360" imgH="16488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997811" y="674154"/>
                        <a:ext cx="1078706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729524" y="941628"/>
            <a:ext cx="125543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195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endParaRPr lang="en-US" sz="1950" i="1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1281717" y="687338"/>
          <a:ext cx="783431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3040" imgH="253800" progId="Equation.DSMT4">
                  <p:embed/>
                </p:oleObj>
              </mc:Choice>
              <mc:Fallback>
                <p:oleObj name="Equation" r:id="rId21" imgW="203040" imgH="2538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281717" y="687338"/>
                        <a:ext cx="783431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2171892" y="589706"/>
          <a:ext cx="2055020" cy="107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33160" imgH="279360" progId="Equation.DSMT4">
                  <p:embed/>
                </p:oleObj>
              </mc:Choice>
              <mc:Fallback>
                <p:oleObj name="Equation" r:id="rId23" imgW="533160" imgH="27936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171892" y="589706"/>
                        <a:ext cx="2055020" cy="1078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8368755" y="367239"/>
            <a:ext cx="6124485" cy="13011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7053749" y="8590823"/>
          <a:ext cx="738188" cy="59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40" imgH="152280" progId="Equation.DSMT4">
                  <p:embed/>
                </p:oleObj>
              </mc:Choice>
              <mc:Fallback>
                <p:oleObj name="Equation" r:id="rId7" imgW="190440" imgH="15228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53749" y="8590823"/>
                        <a:ext cx="738188" cy="592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0743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6" grpId="0" animBg="1"/>
      <p:bldP spid="29" grpId="0"/>
      <p:bldP spid="31" grpId="0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00" y="1537982"/>
            <a:ext cx="2157714" cy="78020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00650" y="7215548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00650" y="9015773"/>
            <a:ext cx="657225" cy="47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29263" y="7215548"/>
            <a:ext cx="0" cy="179546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23202" y="7770379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202" y="7770379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43336" y="9482126"/>
          <a:ext cx="8858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3336" y="9482126"/>
                        <a:ext cx="885825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3300413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04292" y="8954033"/>
            <a:ext cx="3570" cy="60586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00414" y="9452204"/>
            <a:ext cx="1900236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28772" y="2904361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380880" progId="Equation.DSMT4">
                  <p:embed/>
                </p:oleObj>
              </mc:Choice>
              <mc:Fallback>
                <p:oleObj name="Equation" r:id="rId5" imgW="723600" imgH="3808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28772" y="2904361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319916" y="2010889"/>
            <a:ext cx="86228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33624" y="4817029"/>
            <a:ext cx="648126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44227" y="5828645"/>
            <a:ext cx="42803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2628" y="290504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8319915" y="6804046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600" imgH="380880" progId="Equation.DSMT4">
                  <p:embed/>
                </p:oleObj>
              </mc:Choice>
              <mc:Fallback>
                <p:oleObj name="Equation" r:id="rId7" imgW="723600" imgH="38088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19915" y="6804046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11654786" y="6622954"/>
          <a:ext cx="3374231" cy="2002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23600" imgH="431640" progId="Equation.DSMT4">
                  <p:embed/>
                </p:oleObj>
              </mc:Choice>
              <mc:Fallback>
                <p:oleObj name="Equation" r:id="rId9" imgW="723600" imgH="43164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4786" y="6622954"/>
                        <a:ext cx="3374231" cy="2002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4882679" y="6807995"/>
          <a:ext cx="2664618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71320" imgH="380880" progId="Equation.DSMT4">
                  <p:embed/>
                </p:oleObj>
              </mc:Choice>
              <mc:Fallback>
                <p:oleObj name="Equation" r:id="rId11" imgW="571320" imgH="380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82679" y="6807995"/>
                        <a:ext cx="2664618" cy="176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8964318" y="8782094"/>
            <a:ext cx="70198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266700"/>
            <a:ext cx="2176173" cy="6924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HĐKP 4:</a:t>
            </a:r>
          </a:p>
        </p:txBody>
      </p:sp>
    </p:spTree>
    <p:extLst>
      <p:ext uri="{BB962C8B-B14F-4D97-AF65-F5344CB8AC3E}">
        <p14:creationId xmlns:p14="http://schemas.microsoft.com/office/powerpoint/2010/main" val="33017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28772" y="2904361"/>
          <a:ext cx="3374730" cy="176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600" imgH="380880" progId="Equation.DSMT4">
                  <p:embed/>
                </p:oleObj>
              </mc:Choice>
              <mc:Fallback>
                <p:oleObj name="Equation" r:id="rId2" imgW="723600" imgH="3808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28772" y="2904361"/>
                        <a:ext cx="3374730" cy="176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537323" y="2071984"/>
            <a:ext cx="795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33624" y="4817029"/>
            <a:ext cx="648126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44227" y="5828645"/>
            <a:ext cx="141096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2628" y="290504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0829272" y="6567310"/>
          <a:ext cx="3374231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80880" progId="Equation.DSMT4">
                  <p:embed/>
                </p:oleObj>
              </mc:Choice>
              <mc:Fallback>
                <p:oleObj name="Equation" r:id="rId4" imgW="723600" imgH="380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29272" y="6567310"/>
                        <a:ext cx="3374231" cy="176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8964318" y="8782094"/>
            <a:ext cx="70198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522628" y="6567309"/>
            <a:ext cx="3917699" cy="17667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486400" y="265009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03164"/>
              </p:ext>
            </p:extLst>
          </p:nvPr>
        </p:nvGraphicFramePr>
        <p:xfrm>
          <a:off x="2111068" y="3070215"/>
          <a:ext cx="3682573" cy="112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1068" y="3070215"/>
                        <a:ext cx="3682573" cy="112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70922" y="2095500"/>
            <a:ext cx="778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52910" y="4851201"/>
            <a:ext cx="603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56416" y="2840762"/>
            <a:ext cx="4180394" cy="158699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5" name="TextBox 44"/>
          <p:cNvSpPr txBox="1"/>
          <p:nvPr/>
        </p:nvSpPr>
        <p:spPr>
          <a:xfrm>
            <a:off x="322159" y="5734734"/>
            <a:ext cx="122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076819"/>
              </p:ext>
            </p:extLst>
          </p:nvPr>
        </p:nvGraphicFramePr>
        <p:xfrm>
          <a:off x="1927865" y="6728292"/>
          <a:ext cx="3045145" cy="112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7865" y="6728292"/>
                        <a:ext cx="3045145" cy="112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1756416" y="6567309"/>
            <a:ext cx="3388045" cy="152959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8" name="TextBox 47"/>
          <p:cNvSpPr txBox="1"/>
          <p:nvPr/>
        </p:nvSpPr>
        <p:spPr>
          <a:xfrm>
            <a:off x="572127" y="8384644"/>
            <a:ext cx="654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066032" y="2070530"/>
            <a:ext cx="87368" cy="79497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 animBg="1"/>
      <p:bldP spid="39" grpId="0"/>
      <p:bldP spid="21" grpId="0" animBg="1"/>
      <p:bldP spid="42" grpId="0"/>
      <p:bldP spid="43" grpId="0"/>
      <p:bldP spid="44" grpId="0" animBg="1"/>
      <p:bldP spid="45" grpId="0"/>
      <p:bldP spid="47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9600" y="379452"/>
            <a:ext cx="15344299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381000" y="2534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86075" y="2082184"/>
            <a:ext cx="2351174" cy="1156316"/>
            <a:chOff x="7837953" y="804641"/>
            <a:chExt cx="2022200" cy="1289304"/>
          </a:xfrm>
        </p:grpSpPr>
        <p:pic>
          <p:nvPicPr>
            <p:cNvPr id="19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012442" y="3559032"/>
            <a:ext cx="11017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689760"/>
              </p:ext>
            </p:extLst>
          </p:nvPr>
        </p:nvGraphicFramePr>
        <p:xfrm>
          <a:off x="3814763" y="4306888"/>
          <a:ext cx="655002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70000" imgH="279360" progId="Equation.DSMT4">
                  <p:embed/>
                </p:oleObj>
              </mc:Choice>
              <mc:Fallback>
                <p:oleObj name="Equation" r:id="rId6" imgW="2070000" imgH="2793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4763" y="4306888"/>
                        <a:ext cx="6550025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37251" y="5400244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42740"/>
              </p:ext>
            </p:extLst>
          </p:nvPr>
        </p:nvGraphicFramePr>
        <p:xfrm>
          <a:off x="4187825" y="6157913"/>
          <a:ext cx="705167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393480" progId="Equation.DSMT4">
                  <p:embed/>
                </p:oleObj>
              </mc:Choice>
              <mc:Fallback>
                <p:oleObj name="Equation" r:id="rId8" imgW="223488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7825" y="6157913"/>
                        <a:ext cx="7051675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34000" y="223253"/>
            <a:ext cx="8685339" cy="1414747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-909731" y="111904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199219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7912" y="2575350"/>
            <a:ext cx="4765288" cy="4701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2095500"/>
            <a:ext cx="121920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 bóng đá theo tiêu chuẩn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ifa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liên đoàn bóng đá thế 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có dạng hình cầu với đường kính khoảng 22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cm. K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 bơm căng quả bóng thì thể tích quả bóng bằng bao 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182199" y="62471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5035" y="6593178"/>
            <a:ext cx="636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02707"/>
              </p:ext>
            </p:extLst>
          </p:nvPr>
        </p:nvGraphicFramePr>
        <p:xfrm>
          <a:off x="4068763" y="7632700"/>
          <a:ext cx="729138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11200" imgH="393480" progId="Equation.DSMT4">
                  <p:embed/>
                </p:oleObj>
              </mc:Choice>
              <mc:Fallback>
                <p:oleObj name="Equation" r:id="rId10" imgW="231120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8763" y="7632700"/>
                        <a:ext cx="7291387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61664" y="4935784"/>
            <a:ext cx="2351174" cy="1156316"/>
            <a:chOff x="7837953" y="804641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02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9530" y="641048"/>
            <a:ext cx="15766698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Trang có 1 bể cá dạng 1 phần hình cầu với đường kính bằng 20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cm. K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nuôi cá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 thường đổ vào bể lượng nước có thể tích bằng 2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thể tích của hình cầu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ính thể tích nước bạn trang đã đổ vào bể cá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tròn kết quả đến hàng đơn vị của 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sz="3600" b="0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kumimoji="0" lang="en-US" sz="3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)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833" y="9014056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381000" y="2534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86075" y="4242771"/>
            <a:ext cx="2351174" cy="1156316"/>
            <a:chOff x="7837953" y="804641"/>
            <a:chExt cx="2022200" cy="1289304"/>
          </a:xfrm>
        </p:grpSpPr>
        <p:pic>
          <p:nvPicPr>
            <p:cNvPr id="19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067731" y="5709806"/>
            <a:ext cx="11017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kumimoji="0" lang="vi-V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419668"/>
              </p:ext>
            </p:extLst>
          </p:nvPr>
        </p:nvGraphicFramePr>
        <p:xfrm>
          <a:off x="7086600" y="5545469"/>
          <a:ext cx="385762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960" imgH="253800" progId="Equation.DSMT4">
                  <p:embed/>
                </p:oleObj>
              </mc:Choice>
              <mc:Fallback>
                <p:oleObj name="Equation" r:id="rId6" imgW="1218960" imgH="2538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6600" y="5545469"/>
                        <a:ext cx="3857625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67731" y="6514338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463167"/>
              </p:ext>
            </p:extLst>
          </p:nvPr>
        </p:nvGraphicFramePr>
        <p:xfrm>
          <a:off x="6190703" y="6709327"/>
          <a:ext cx="705167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393480" progId="Equation.DSMT4">
                  <p:embed/>
                </p:oleObj>
              </mc:Choice>
              <mc:Fallback>
                <p:oleObj name="Equation" r:id="rId8" imgW="223488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90703" y="6709327"/>
                        <a:ext cx="7051675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315306" y="8043022"/>
            <a:ext cx="12029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12535"/>
              </p:ext>
            </p:extLst>
          </p:nvPr>
        </p:nvGraphicFramePr>
        <p:xfrm>
          <a:off x="6107113" y="8928100"/>
          <a:ext cx="721201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0" imgH="393480" progId="Equation.DSMT4">
                  <p:embed/>
                </p:oleObj>
              </mc:Choice>
              <mc:Fallback>
                <p:oleObj name="Equation" r:id="rId10" imgW="228600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07113" y="8928100"/>
                        <a:ext cx="7212012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768053"/>
              </p:ext>
            </p:extLst>
          </p:nvPr>
        </p:nvGraphicFramePr>
        <p:xfrm>
          <a:off x="4211320" y="3377930"/>
          <a:ext cx="1618704" cy="58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58720" imgH="203040" progId="Equation.DSMT4">
                  <p:embed/>
                </p:oleObj>
              </mc:Choice>
              <mc:Fallback>
                <p:oleObj name="Equation" r:id="rId12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11320" y="3377930"/>
                        <a:ext cx="1618704" cy="58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2423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5125">
            <a:off x="-656397" y="9862148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612" y="1959278"/>
            <a:ext cx="12192000" cy="536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3600" dirty="0">
                <a:solidFill>
                  <a:prstClr val="black"/>
                </a:solidFill>
              </a:rPr>
              <a:t>Khinh khí cầu đầu tiên được phát minh bởi anh em nhà </a:t>
            </a:r>
            <a:r>
              <a:rPr lang="en-US" sz="3600" dirty="0">
                <a:solidFill>
                  <a:prstClr val="black"/>
                </a:solidFill>
              </a:rPr>
              <a:t>Montgolfier (</a:t>
            </a:r>
            <a:r>
              <a:rPr lang="vi-VN" sz="3600" dirty="0">
                <a:solidFill>
                  <a:prstClr val="black"/>
                </a:solidFill>
              </a:rPr>
              <a:t>người Pháp</a:t>
            </a:r>
            <a:r>
              <a:rPr lang="en-US" sz="3600" dirty="0">
                <a:solidFill>
                  <a:prstClr val="black"/>
                </a:solidFill>
              </a:rPr>
              <a:t>)</a:t>
            </a:r>
            <a:r>
              <a:rPr lang="vi-VN" sz="3600" dirty="0">
                <a:solidFill>
                  <a:prstClr val="black"/>
                </a:solidFill>
              </a:rPr>
              <a:t> vào năm 1782</a:t>
            </a:r>
            <a:r>
              <a:rPr lang="en-US" sz="3600" dirty="0">
                <a:solidFill>
                  <a:prstClr val="black"/>
                </a:solidFill>
              </a:rPr>
              <a:t>. C</a:t>
            </a:r>
            <a:r>
              <a:rPr lang="vi-VN" sz="3600" dirty="0">
                <a:solidFill>
                  <a:prstClr val="black"/>
                </a:solidFill>
              </a:rPr>
              <a:t>huyến bay đầu tiên của hai anh em trên khinh khí cầu được thực hiện vào ngày 4 tháng 6 năm 1783 trên bầu trời </a:t>
            </a:r>
            <a:r>
              <a:rPr lang="en-US" sz="3600" dirty="0">
                <a:solidFill>
                  <a:prstClr val="black"/>
                </a:solidFill>
              </a:rPr>
              <a:t>Place des Cordeliers ở </a:t>
            </a:r>
            <a:r>
              <a:rPr lang="en-US" sz="3600" dirty="0" err="1">
                <a:solidFill>
                  <a:prstClr val="black"/>
                </a:solidFill>
              </a:rPr>
              <a:t>Annonay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(n</a:t>
            </a:r>
            <a:r>
              <a:rPr lang="vi-VN" sz="3600" dirty="0">
                <a:solidFill>
                  <a:prstClr val="black"/>
                </a:solidFill>
              </a:rPr>
              <a:t>ước </a:t>
            </a:r>
            <a:r>
              <a:rPr lang="en-US" sz="3600" dirty="0">
                <a:solidFill>
                  <a:prstClr val="black"/>
                </a:solidFill>
              </a:rPr>
              <a:t>P</a:t>
            </a:r>
            <a:r>
              <a:rPr lang="vi-VN" sz="3600" dirty="0">
                <a:solidFill>
                  <a:prstClr val="black"/>
                </a:solidFill>
              </a:rPr>
              <a:t>háp</a:t>
            </a:r>
            <a:r>
              <a:rPr lang="en-US" sz="3600" dirty="0">
                <a:solidFill>
                  <a:prstClr val="black"/>
                </a:solidFill>
              </a:rPr>
              <a:t>)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(</a:t>
            </a:r>
            <a:r>
              <a:rPr lang="vi-VN" sz="3600" dirty="0">
                <a:solidFill>
                  <a:prstClr val="black"/>
                </a:solidFill>
              </a:rPr>
              <a:t>theo can</a:t>
            </a:r>
            <a:r>
              <a:rPr lang="en-US" sz="3600" dirty="0">
                <a:solidFill>
                  <a:prstClr val="black"/>
                </a:solidFill>
              </a:rPr>
              <a:t>d.</a:t>
            </a:r>
            <a:r>
              <a:rPr lang="vi-VN" sz="3600" dirty="0">
                <a:solidFill>
                  <a:prstClr val="black"/>
                </a:solidFill>
              </a:rPr>
              <a:t>com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r>
              <a:rPr lang="vi-VN" sz="3600" dirty="0">
                <a:solidFill>
                  <a:prstClr val="black"/>
                </a:solidFill>
              </a:rPr>
              <a:t>vn</a:t>
            </a:r>
            <a:r>
              <a:rPr lang="en-US" sz="3600" dirty="0">
                <a:solidFill>
                  <a:prstClr val="black"/>
                </a:solidFill>
              </a:rPr>
              <a:t>).</a:t>
            </a:r>
            <a:r>
              <a:rPr lang="vi-VN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G</a:t>
            </a:r>
            <a:r>
              <a:rPr lang="vi-VN" sz="3600" dirty="0">
                <a:solidFill>
                  <a:prstClr val="black"/>
                </a:solidFill>
              </a:rPr>
              <a:t>iả sử một khinh khí cầu có dạng hình cầu với đường kính bằng </a:t>
            </a:r>
            <a:r>
              <a:rPr lang="en-US" sz="3600" dirty="0">
                <a:solidFill>
                  <a:prstClr val="black"/>
                </a:solidFill>
              </a:rPr>
              <a:t>11 </a:t>
            </a:r>
            <a:r>
              <a:rPr lang="vi-VN" sz="3600" dirty="0">
                <a:solidFill>
                  <a:prstClr val="black"/>
                </a:solidFill>
              </a:rPr>
              <a:t>m tính diện tích mặt khinh khí cầu đó </a:t>
            </a:r>
            <a:r>
              <a:rPr lang="en-US" sz="3600" dirty="0">
                <a:solidFill>
                  <a:prstClr val="black"/>
                </a:solidFill>
              </a:rPr>
              <a:t>(</a:t>
            </a:r>
            <a:r>
              <a:rPr lang="vi-VN" sz="3600" dirty="0">
                <a:solidFill>
                  <a:prstClr val="black"/>
                </a:solidFill>
              </a:rPr>
              <a:t>làm tròn kết quả đến hàng đơn vị của m</a:t>
            </a:r>
            <a:r>
              <a:rPr lang="en-US" sz="3600" baseline="30000" dirty="0">
                <a:solidFill>
                  <a:prstClr val="black"/>
                </a:solidFill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76200" y="62471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2: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8832" y="8104277"/>
            <a:ext cx="905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202720"/>
              </p:ext>
            </p:extLst>
          </p:nvPr>
        </p:nvGraphicFramePr>
        <p:xfrm>
          <a:off x="6243638" y="9107488"/>
          <a:ext cx="765333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25680" imgH="279360" progId="Equation.DSMT4">
                  <p:embed/>
                </p:oleObj>
              </mc:Choice>
              <mc:Fallback>
                <p:oleObj name="Equation" r:id="rId6" imgW="2425680" imgH="2793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3638" y="9107488"/>
                        <a:ext cx="7653337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0" y="6184106"/>
            <a:ext cx="2351174" cy="1156316"/>
            <a:chOff x="7837953" y="804641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386" name="Picture 2" descr="Đến bờ sông Sài Gòn ngắm khinh khí cầu dịp lễ 2-9 - Tuổi Trẻ Onl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3" y="1556252"/>
            <a:ext cx="4674237" cy="36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257800" y="223253"/>
            <a:ext cx="7315200" cy="1332999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5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ĐỘNG NHÓM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408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6" y="1325880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73774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07889" y="29717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9899" b="1" dirty="0">
              <a:ln w="6600">
                <a:solidFill>
                  <a:srgbClr val="8BC14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8BC14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942006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1" y="5154936"/>
            <a:ext cx="3975058" cy="39927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7130944" y="8126727"/>
            <a:ext cx="6276077" cy="1477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160"/>
            <a:r>
              <a:rPr lang="en-US" sz="8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  <p:pic>
        <p:nvPicPr>
          <p:cNvPr id="11" name="Picture 3" descr="C:\Users\Administrator\Desktop\微立体创业计划\002.png">
            <a:extLst>
              <a:ext uri="{FF2B5EF4-FFF2-40B4-BE49-F238E27FC236}">
                <a16:creationId xmlns:a16="http://schemas.microsoft.com/office/drawing/2014/main" id="{41A2C2A4-E2E1-4E98-96E0-9A55EAA4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893" y="5237595"/>
            <a:ext cx="5227831" cy="522873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A23E4-AC80-48BA-AAF5-8B7836C794F0}"/>
              </a:ext>
            </a:extLst>
          </p:cNvPr>
          <p:cNvSpPr txBox="1"/>
          <p:nvPr/>
        </p:nvSpPr>
        <p:spPr>
          <a:xfrm>
            <a:off x="-37200" y="7009245"/>
            <a:ext cx="4835129" cy="11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160"/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1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1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57500"/>
            <a:ext cx="16535400" cy="56388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5" y="2695230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691" y="-193614"/>
            <a:ext cx="2888844" cy="28888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85800" y="212659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724400" y="2983260"/>
            <a:ext cx="12517120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44720" y="4869159"/>
            <a:ext cx="12496800" cy="13041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800600" y="6633108"/>
            <a:ext cx="12440920" cy="163459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8045538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754880" y="8496300"/>
            <a:ext cx="12486640" cy="13997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5400" y="2118150"/>
            <a:ext cx="5128180" cy="5059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0425" y="4648051"/>
            <a:ext cx="11390775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bơm căng quả 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thể tích quả bóng bằng bao 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545" y="2555136"/>
            <a:ext cx="1184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Quả bóng đá theo tiêu chuẩn </a:t>
            </a:r>
            <a:r>
              <a:rPr lang="en-US" sz="4000" dirty="0">
                <a:latin typeface="+mj-lt"/>
              </a:rPr>
              <a:t>F</a:t>
            </a:r>
            <a:r>
              <a:rPr lang="vi-VN" sz="4000" dirty="0">
                <a:latin typeface="+mj-lt"/>
              </a:rPr>
              <a:t>ifa </a:t>
            </a:r>
            <a:r>
              <a:rPr lang="en-US" sz="4000" dirty="0">
                <a:latin typeface="+mj-lt"/>
              </a:rPr>
              <a:t>(</a:t>
            </a:r>
            <a:r>
              <a:rPr lang="vi-VN" sz="4000" dirty="0">
                <a:latin typeface="+mj-lt"/>
              </a:rPr>
              <a:t>liên đoàn bóng đá thế giới</a:t>
            </a:r>
            <a:r>
              <a:rPr lang="en-US" sz="4000" dirty="0">
                <a:latin typeface="+mj-lt"/>
              </a:rPr>
              <a:t>)</a:t>
            </a:r>
            <a:r>
              <a:rPr lang="vi-VN" sz="4000" dirty="0">
                <a:latin typeface="+mj-lt"/>
              </a:rPr>
              <a:t> có dạng hình cầu với đường kính khoảng 22</a:t>
            </a:r>
            <a:r>
              <a:rPr lang="en-US" sz="4000" dirty="0">
                <a:latin typeface="+mj-lt"/>
              </a:rPr>
              <a:t> cm.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7956384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47" y="3"/>
            <a:ext cx="3162297" cy="316229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91074" y="246956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03436" y="8472426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103440" y="4869159"/>
            <a:ext cx="12355760" cy="16047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103436" y="6633107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8" y="2673513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103440" y="3008556"/>
            <a:ext cx="12355760" cy="16308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4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036" y="1834941"/>
            <a:ext cx="2409747" cy="240974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2261" y="95053"/>
            <a:ext cx="11382316" cy="3012678"/>
          </a:xfrm>
          <a:prstGeom prst="wedgeRoundRectCallout">
            <a:avLst>
              <a:gd name="adj1" fmla="val 54161"/>
              <a:gd name="adj2" fmla="val 69065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mặt cầu của quả địa cầu trong hình vẽ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biết đường kính quả địa cầu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30cm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(quả địa cầu có dạng một hình cầu)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" y="2919373"/>
            <a:ext cx="1585857" cy="159290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388796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2" y="6907694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31234" y="7413803"/>
            <a:ext cx="6912768" cy="21469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53" y="4121467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1259560" y="4388795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8" y="7468500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20" y="95052"/>
            <a:ext cx="4724400" cy="416660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764363"/>
              </p:ext>
            </p:extLst>
          </p:nvPr>
        </p:nvGraphicFramePr>
        <p:xfrm>
          <a:off x="3501666" y="4894204"/>
          <a:ext cx="2594334" cy="89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0498" imgH="200056" progId="Equation.DSMT4">
                  <p:embed/>
                </p:oleObj>
              </mc:Choice>
              <mc:Fallback>
                <p:oleObj name="Equation" r:id="rId8" imgW="580498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1666" y="4894204"/>
                        <a:ext cx="2594334" cy="89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087240"/>
              </p:ext>
            </p:extLst>
          </p:nvPr>
        </p:nvGraphicFramePr>
        <p:xfrm>
          <a:off x="3459287" y="7962900"/>
          <a:ext cx="2960694" cy="91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036" imgH="200056" progId="Equation.DSMT4">
                  <p:embed/>
                </p:oleObj>
              </mc:Choice>
              <mc:Fallback>
                <p:oleObj name="Equation" r:id="rId10" imgW="64703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59287" y="7962900"/>
                        <a:ext cx="2960694" cy="914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18057"/>
              </p:ext>
            </p:extLst>
          </p:nvPr>
        </p:nvGraphicFramePr>
        <p:xfrm>
          <a:off x="12255296" y="4991100"/>
          <a:ext cx="2804066" cy="92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08911" imgH="200056" progId="Equation.DSMT4">
                  <p:embed/>
                </p:oleObj>
              </mc:Choice>
              <mc:Fallback>
                <p:oleObj name="Equation" r:id="rId12" imgW="608911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255296" y="4991100"/>
                        <a:ext cx="2804066" cy="920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708371"/>
              </p:ext>
            </p:extLst>
          </p:nvPr>
        </p:nvGraphicFramePr>
        <p:xfrm>
          <a:off x="12487989" y="8038063"/>
          <a:ext cx="2980611" cy="90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56746" imgH="200056" progId="Equation.DSMT4">
                  <p:embed/>
                </p:oleObj>
              </mc:Choice>
              <mc:Fallback>
                <p:oleObj name="Equation" r:id="rId14" imgW="65674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87989" y="8038063"/>
                        <a:ext cx="2980611" cy="90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0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12" y="1829932"/>
            <a:ext cx="2990694" cy="299069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679" y="39788"/>
            <a:ext cx="9753600" cy="3175707"/>
          </a:xfrm>
          <a:prstGeom prst="wedgeRoundRectCallout">
            <a:avLst>
              <a:gd name="adj1" fmla="val 46925"/>
              <a:gd name="adj2" fmla="val 80078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bi-a có dạng hình cầu biết đường kính của nó bằng 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61mm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đường tròn lớn là</a:t>
            </a:r>
            <a:endParaRPr lang="en-US" sz="5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4" y="3231970"/>
            <a:ext cx="1355950" cy="136197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788415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5" y="4325773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151813" y="4816353"/>
            <a:ext cx="6912768" cy="20553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0" y="7014860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228011" y="7637058"/>
            <a:ext cx="691276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6" y="7728281"/>
            <a:ext cx="675694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957048"/>
              </p:ext>
            </p:extLst>
          </p:nvPr>
        </p:nvGraphicFramePr>
        <p:xfrm>
          <a:off x="12251193" y="5458260"/>
          <a:ext cx="25717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146" imgH="171271" progId="Equation.DSMT4">
                  <p:embed/>
                </p:oleObj>
              </mc:Choice>
              <mc:Fallback>
                <p:oleObj name="Equation" r:id="rId7" imgW="571146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51193" y="5458260"/>
                        <a:ext cx="257175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229662"/>
              </p:ext>
            </p:extLst>
          </p:nvPr>
        </p:nvGraphicFramePr>
        <p:xfrm>
          <a:off x="3533531" y="5374916"/>
          <a:ext cx="330608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04222" imgH="200056" progId="Equation.DSMT4">
                  <p:embed/>
                </p:oleObj>
              </mc:Choice>
              <mc:Fallback>
                <p:oleObj name="Equation" r:id="rId9" imgW="704222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3531" y="5374916"/>
                        <a:ext cx="3306080" cy="93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51120"/>
              </p:ext>
            </p:extLst>
          </p:nvPr>
        </p:nvGraphicFramePr>
        <p:xfrm>
          <a:off x="3357845" y="8195654"/>
          <a:ext cx="2828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7973" imgH="171271" progId="Equation.DSMT4">
                  <p:embed/>
                </p:oleObj>
              </mc:Choice>
              <mc:Fallback>
                <p:oleObj name="Equation" r:id="rId11" imgW="627973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57845" y="8195654"/>
                        <a:ext cx="28289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01500"/>
              </p:ext>
            </p:extLst>
          </p:nvPr>
        </p:nvGraphicFramePr>
        <p:xfrm>
          <a:off x="12437198" y="8343900"/>
          <a:ext cx="3183802" cy="83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61409" imgH="200056" progId="Equation.DSMT4">
                  <p:embed/>
                </p:oleObj>
              </mc:Choice>
              <mc:Fallback>
                <p:oleObj name="Equation" r:id="rId13" imgW="761409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437198" y="8343900"/>
                        <a:ext cx="3183802" cy="835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4387" y="14079"/>
            <a:ext cx="6470069" cy="43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4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315" y="371965"/>
            <a:ext cx="730039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NỘI DUNG BÀI HỌC</a:t>
            </a:r>
          </a:p>
        </p:txBody>
      </p:sp>
      <p:sp>
        <p:nvSpPr>
          <p:cNvPr id="3" name="Oval 331"/>
          <p:cNvSpPr>
            <a:spLocks noChangeArrowheads="1"/>
          </p:cNvSpPr>
          <p:nvPr/>
        </p:nvSpPr>
        <p:spPr bwMode="auto">
          <a:xfrm>
            <a:off x="603140" y="3287487"/>
            <a:ext cx="3675297" cy="3777003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38"/>
          <p:cNvGrpSpPr>
            <a:grpSpLocks/>
          </p:cNvGrpSpPr>
          <p:nvPr/>
        </p:nvGrpSpPr>
        <p:grpSpPr bwMode="auto">
          <a:xfrm>
            <a:off x="589192" y="4460787"/>
            <a:ext cx="3689246" cy="799398"/>
            <a:chOff x="596" y="1608"/>
            <a:chExt cx="3173" cy="665"/>
          </a:xfrm>
        </p:grpSpPr>
        <p:sp>
          <p:nvSpPr>
            <p:cNvPr id="5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335"/>
          <p:cNvGrpSpPr>
            <a:grpSpLocks/>
          </p:cNvGrpSpPr>
          <p:nvPr/>
        </p:nvGrpSpPr>
        <p:grpSpPr bwMode="auto">
          <a:xfrm>
            <a:off x="589192" y="5204696"/>
            <a:ext cx="3678782" cy="770547"/>
            <a:chOff x="596" y="2234"/>
            <a:chExt cx="3164" cy="641"/>
          </a:xfrm>
        </p:grpSpPr>
        <p:sp>
          <p:nvSpPr>
            <p:cNvPr id="8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Freeform 13"/>
          <p:cNvSpPr>
            <a:spLocks noEditPoints="1"/>
          </p:cNvSpPr>
          <p:nvPr/>
        </p:nvSpPr>
        <p:spPr bwMode="auto">
          <a:xfrm>
            <a:off x="1291829" y="5161358"/>
            <a:ext cx="1196579" cy="664370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2401968" y="5119481"/>
            <a:ext cx="116682" cy="114300"/>
            <a:chOff x="2161" y="2222"/>
            <a:chExt cx="49" cy="48"/>
          </a:xfrm>
        </p:grpSpPr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448020" y="4689653"/>
          <a:ext cx="396273" cy="42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Equation.DSMT4">
                  <p:embed/>
                </p:oleObj>
              </mc:Choice>
              <mc:Fallback>
                <p:oleObj name="Equation" r:id="rId2" imgW="152280" imgH="1648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8020" y="4689653"/>
                        <a:ext cx="396273" cy="42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04238" y="5006609"/>
          <a:ext cx="408384" cy="4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177480" progId="Equation.DSMT4">
                  <p:embed/>
                </p:oleObj>
              </mc:Choice>
              <mc:Fallback>
                <p:oleObj name="Equation" r:id="rId4" imgW="15228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4238" y="5006609"/>
                        <a:ext cx="408384" cy="4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>
            <a:stCxn id="3" idx="7"/>
          </p:cNvCxnSpPr>
          <p:nvPr/>
        </p:nvCxnSpPr>
        <p:spPr>
          <a:xfrm rot="5400000" flipH="1" flipV="1">
            <a:off x="4174121" y="1652034"/>
            <a:ext cx="1754666" cy="2622501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8854" y="1764427"/>
            <a:ext cx="71913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 flipV="1">
            <a:off x="4229873" y="3656819"/>
            <a:ext cx="2132828" cy="103283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38854" y="3339225"/>
            <a:ext cx="96202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3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>
            <a:off x="4311643" y="5107446"/>
            <a:ext cx="1912301" cy="71828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34407" y="5423577"/>
            <a:ext cx="76200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urved Connector 37"/>
          <p:cNvCxnSpPr/>
          <p:nvPr/>
        </p:nvCxnSpPr>
        <p:spPr>
          <a:xfrm flipV="1">
            <a:off x="13722578" y="5318668"/>
            <a:ext cx="1345973" cy="59820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13722578" y="5917676"/>
            <a:ext cx="1345973" cy="45870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15163800" y="4873820"/>
          <a:ext cx="2628900" cy="80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63800" y="4873820"/>
                        <a:ext cx="2628900" cy="805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5163800" y="5916875"/>
          <a:ext cx="2311287" cy="85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63800" y="5916875"/>
                        <a:ext cx="2311287" cy="856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Curved Connector 47"/>
          <p:cNvCxnSpPr/>
          <p:nvPr/>
        </p:nvCxnSpPr>
        <p:spPr>
          <a:xfrm>
            <a:off x="3409951" y="6796985"/>
            <a:ext cx="1647752" cy="150287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8792" y="8045409"/>
            <a:ext cx="76200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urved Connector 49"/>
          <p:cNvCxnSpPr/>
          <p:nvPr/>
        </p:nvCxnSpPr>
        <p:spPr>
          <a:xfrm flipV="1">
            <a:off x="12580763" y="7883351"/>
            <a:ext cx="1345973" cy="59820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>
            <a:off x="12580763" y="8482358"/>
            <a:ext cx="1345973" cy="83396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14066045" y="7129685"/>
          <a:ext cx="2881313" cy="150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380880" progId="Equation.DSMT4">
                  <p:embed/>
                </p:oleObj>
              </mc:Choice>
              <mc:Fallback>
                <p:oleObj name="Equation" r:id="rId10" imgW="723600" imgH="38088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066045" y="7129685"/>
                        <a:ext cx="2881313" cy="1507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14066045" y="8749910"/>
          <a:ext cx="2731293" cy="150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85800" imgH="380880" progId="Equation.DSMT4">
                  <p:embed/>
                </p:oleObj>
              </mc:Choice>
              <mc:Fallback>
                <p:oleObj name="Equation" r:id="rId12" imgW="685800" imgH="38088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066045" y="8749910"/>
                        <a:ext cx="2731293" cy="1507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3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0" grpId="0"/>
      <p:bldP spid="30" grpId="0"/>
      <p:bldP spid="34" grpId="0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105.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096275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“LUYỆN TẬP CHUNG”.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MỘT SỐ HÌNH KHỐI TRONG THỰC TIỄN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32: HÌNH CẦU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3779530" y="-1489203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9216" y="3254722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CẦU VÀ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338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73533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2148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49789" y="32623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49789" y="5138614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158098" y="5037756"/>
            <a:ext cx="137535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MẶT CẦU VÀ THỂ TÍCH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-22717aaf489723869c108af431d09522c945bd18.jpe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782" y="6781380"/>
            <a:ext cx="4060316" cy="35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002879" y="3390900"/>
              <a:ext cx="9042860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CẦU VÀ HÌNH CẦU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12" y="3236057"/>
            <a:ext cx="1362651" cy="728765"/>
          </a:xfrm>
          <a:prstGeom prst="rect">
            <a:avLst/>
          </a:prstGeom>
        </p:spPr>
      </p:pic>
      <p:grpSp>
        <p:nvGrpSpPr>
          <p:cNvPr id="22" name="Group 9"/>
          <p:cNvGrpSpPr>
            <a:grpSpLocks noChangeAspect="1"/>
          </p:cNvGrpSpPr>
          <p:nvPr/>
        </p:nvGrpSpPr>
        <p:grpSpPr bwMode="auto">
          <a:xfrm>
            <a:off x="1443038" y="1593058"/>
            <a:ext cx="3795713" cy="7984331"/>
            <a:chOff x="606" y="669"/>
            <a:chExt cx="1594" cy="3353"/>
          </a:xfrm>
        </p:grpSpPr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606" y="677"/>
              <a:ext cx="1582" cy="3145"/>
            </a:xfrm>
            <a:custGeom>
              <a:avLst/>
              <a:gdLst>
                <a:gd name="T0" fmla="*/ 1582 w 1582"/>
                <a:gd name="T1" fmla="*/ 3143 h 3145"/>
                <a:gd name="T2" fmla="*/ 3 w 1582"/>
                <a:gd name="T3" fmla="*/ 1576 h 3145"/>
                <a:gd name="T4" fmla="*/ 1558 w 1582"/>
                <a:gd name="T5" fmla="*/ 0 h 3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2" h="3145">
                  <a:moveTo>
                    <a:pt x="1582" y="3143"/>
                  </a:moveTo>
                  <a:cubicBezTo>
                    <a:pt x="712" y="3145"/>
                    <a:pt x="5" y="2444"/>
                    <a:pt x="3" y="1576"/>
                  </a:cubicBezTo>
                  <a:cubicBezTo>
                    <a:pt x="0" y="714"/>
                    <a:pt x="694" y="11"/>
                    <a:pt x="1558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2164" y="677"/>
              <a:ext cx="24" cy="314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2164" y="3811"/>
              <a:ext cx="33" cy="211"/>
              <a:chOff x="2164" y="3811"/>
              <a:chExt cx="33" cy="211"/>
            </a:xfrm>
          </p:grpSpPr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2179" y="3811"/>
                <a:ext cx="18" cy="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164" y="3848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endParaRPr lang="en-US" altLang="en-US" sz="27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2155" y="669"/>
              <a:ext cx="18" cy="1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8" name="Group 21"/>
            <p:cNvGrpSpPr>
              <a:grpSpLocks/>
            </p:cNvGrpSpPr>
            <p:nvPr/>
          </p:nvGrpSpPr>
          <p:grpSpPr bwMode="auto">
            <a:xfrm>
              <a:off x="2152" y="2225"/>
              <a:ext cx="48" cy="48"/>
              <a:chOff x="2152" y="2225"/>
              <a:chExt cx="48" cy="48"/>
            </a:xfrm>
          </p:grpSpPr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Oval 19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996350" y="893021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6350" y="893021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996350" y="9128546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6350" y="9128546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291625" y="5092304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1625" y="5092304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5291625" y="6742522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1625" y="6742522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169;p5"/>
          <p:cNvSpPr/>
          <p:nvPr/>
        </p:nvSpPr>
        <p:spPr>
          <a:xfrm>
            <a:off x="822485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82175" y="531384"/>
            <a:ext cx="122682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ậ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ầ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5400" b="1" dirty="0">
              <a:solidFill>
                <a:srgbClr val="FFFF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4" y="1400417"/>
            <a:ext cx="2561676" cy="7364945"/>
          </a:xfrm>
          <a:prstGeom prst="rect">
            <a:avLst/>
          </a:prstGeom>
        </p:spPr>
      </p:pic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750542"/>
              </p:ext>
            </p:extLst>
          </p:nvPr>
        </p:nvGraphicFramePr>
        <p:xfrm>
          <a:off x="4450763" y="629897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0763" y="629897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214756"/>
              </p:ext>
            </p:extLst>
          </p:nvPr>
        </p:nvGraphicFramePr>
        <p:xfrm>
          <a:off x="4450763" y="8865422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0763" y="8865422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333087"/>
              </p:ext>
            </p:extLst>
          </p:nvPr>
        </p:nvGraphicFramePr>
        <p:xfrm>
          <a:off x="4746038" y="4714376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6038" y="4714376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846497" y="5241866"/>
            <a:ext cx="905672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17922" y="643188"/>
            <a:ext cx="922196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val 331"/>
          <p:cNvSpPr>
            <a:spLocks noChangeArrowheads="1"/>
          </p:cNvSpPr>
          <p:nvPr/>
        </p:nvSpPr>
        <p:spPr bwMode="auto">
          <a:xfrm>
            <a:off x="909358" y="1344221"/>
            <a:ext cx="7498557" cy="7481888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332"/>
          <p:cNvSpPr>
            <a:spLocks/>
          </p:cNvSpPr>
          <p:nvPr/>
        </p:nvSpPr>
        <p:spPr bwMode="auto">
          <a:xfrm>
            <a:off x="1538008" y="1344221"/>
            <a:ext cx="3150395" cy="7481888"/>
          </a:xfrm>
          <a:custGeom>
            <a:avLst/>
            <a:gdLst>
              <a:gd name="T0" fmla="*/ 1323 w 1323"/>
              <a:gd name="T1" fmla="*/ 3142 h 3142"/>
              <a:gd name="T2" fmla="*/ 316 w 1323"/>
              <a:gd name="T3" fmla="*/ 995 h 3142"/>
              <a:gd name="T4" fmla="*/ 1298 w 1323"/>
              <a:gd name="T5" fmla="*/ 0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3" h="3142">
                <a:moveTo>
                  <a:pt x="1323" y="3142"/>
                </a:moveTo>
                <a:cubicBezTo>
                  <a:pt x="451" y="2827"/>
                  <a:pt x="0" y="1865"/>
                  <a:pt x="316" y="995"/>
                </a:cubicBezTo>
                <a:cubicBezTo>
                  <a:pt x="483" y="537"/>
                  <a:pt x="842" y="173"/>
                  <a:pt x="1298" y="0"/>
                </a:cubicBezTo>
              </a:path>
            </a:pathLst>
          </a:cu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338"/>
          <p:cNvGrpSpPr>
            <a:grpSpLocks/>
          </p:cNvGrpSpPr>
          <p:nvPr/>
        </p:nvGrpSpPr>
        <p:grpSpPr bwMode="auto">
          <a:xfrm>
            <a:off x="873638" y="3565926"/>
            <a:ext cx="7555707" cy="1583532"/>
            <a:chOff x="596" y="1608"/>
            <a:chExt cx="3173" cy="665"/>
          </a:xfrm>
        </p:grpSpPr>
        <p:sp>
          <p:nvSpPr>
            <p:cNvPr id="17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Freeform 340"/>
          <p:cNvSpPr>
            <a:spLocks noEditPoints="1"/>
          </p:cNvSpPr>
          <p:nvPr/>
        </p:nvSpPr>
        <p:spPr bwMode="auto">
          <a:xfrm>
            <a:off x="4607439" y="1344221"/>
            <a:ext cx="102395" cy="7481888"/>
          </a:xfrm>
          <a:custGeom>
            <a:avLst/>
            <a:gdLst>
              <a:gd name="T0" fmla="*/ 19 w 43"/>
              <a:gd name="T1" fmla="*/ 108 h 3142"/>
              <a:gd name="T2" fmla="*/ 0 w 43"/>
              <a:gd name="T3" fmla="*/ 0 h 3142"/>
              <a:gd name="T4" fmla="*/ 20 w 43"/>
              <a:gd name="T5" fmla="*/ 180 h 3142"/>
              <a:gd name="T6" fmla="*/ 3 w 43"/>
              <a:gd name="T7" fmla="*/ 287 h 3142"/>
              <a:gd name="T8" fmla="*/ 20 w 43"/>
              <a:gd name="T9" fmla="*/ 180 h 3142"/>
              <a:gd name="T10" fmla="*/ 22 w 43"/>
              <a:gd name="T11" fmla="*/ 467 h 3142"/>
              <a:gd name="T12" fmla="*/ 3 w 43"/>
              <a:gd name="T13" fmla="*/ 359 h 3142"/>
              <a:gd name="T14" fmla="*/ 23 w 43"/>
              <a:gd name="T15" fmla="*/ 539 h 3142"/>
              <a:gd name="T16" fmla="*/ 6 w 43"/>
              <a:gd name="T17" fmla="*/ 647 h 3142"/>
              <a:gd name="T18" fmla="*/ 23 w 43"/>
              <a:gd name="T19" fmla="*/ 539 h 3142"/>
              <a:gd name="T20" fmla="*/ 25 w 43"/>
              <a:gd name="T21" fmla="*/ 827 h 3142"/>
              <a:gd name="T22" fmla="*/ 6 w 43"/>
              <a:gd name="T23" fmla="*/ 719 h 3142"/>
              <a:gd name="T24" fmla="*/ 25 w 43"/>
              <a:gd name="T25" fmla="*/ 899 h 3142"/>
              <a:gd name="T26" fmla="*/ 8 w 43"/>
              <a:gd name="T27" fmla="*/ 1007 h 3142"/>
              <a:gd name="T28" fmla="*/ 25 w 43"/>
              <a:gd name="T29" fmla="*/ 899 h 3142"/>
              <a:gd name="T30" fmla="*/ 28 w 43"/>
              <a:gd name="T31" fmla="*/ 1186 h 3142"/>
              <a:gd name="T32" fmla="*/ 9 w 43"/>
              <a:gd name="T33" fmla="*/ 1079 h 3142"/>
              <a:gd name="T34" fmla="*/ 28 w 43"/>
              <a:gd name="T35" fmla="*/ 1258 h 3142"/>
              <a:gd name="T36" fmla="*/ 11 w 43"/>
              <a:gd name="T37" fmla="*/ 1366 h 3142"/>
              <a:gd name="T38" fmla="*/ 28 w 43"/>
              <a:gd name="T39" fmla="*/ 1258 h 3142"/>
              <a:gd name="T40" fmla="*/ 30 w 43"/>
              <a:gd name="T41" fmla="*/ 1546 h 3142"/>
              <a:gd name="T42" fmla="*/ 12 w 43"/>
              <a:gd name="T43" fmla="*/ 1438 h 3142"/>
              <a:gd name="T44" fmla="*/ 31 w 43"/>
              <a:gd name="T45" fmla="*/ 1618 h 3142"/>
              <a:gd name="T46" fmla="*/ 14 w 43"/>
              <a:gd name="T47" fmla="*/ 1726 h 3142"/>
              <a:gd name="T48" fmla="*/ 31 w 43"/>
              <a:gd name="T49" fmla="*/ 1618 h 3142"/>
              <a:gd name="T50" fmla="*/ 33 w 43"/>
              <a:gd name="T51" fmla="*/ 1905 h 3142"/>
              <a:gd name="T52" fmla="*/ 14 w 43"/>
              <a:gd name="T53" fmla="*/ 1798 h 3142"/>
              <a:gd name="T54" fmla="*/ 34 w 43"/>
              <a:gd name="T55" fmla="*/ 1977 h 3142"/>
              <a:gd name="T56" fmla="*/ 16 w 43"/>
              <a:gd name="T57" fmla="*/ 2085 h 3142"/>
              <a:gd name="T58" fmla="*/ 34 w 43"/>
              <a:gd name="T59" fmla="*/ 1977 h 3142"/>
              <a:gd name="T60" fmla="*/ 36 w 43"/>
              <a:gd name="T61" fmla="*/ 2265 h 3142"/>
              <a:gd name="T62" fmla="*/ 17 w 43"/>
              <a:gd name="T63" fmla="*/ 2157 h 3142"/>
              <a:gd name="T64" fmla="*/ 36 w 43"/>
              <a:gd name="T65" fmla="*/ 2337 h 3142"/>
              <a:gd name="T66" fmla="*/ 19 w 43"/>
              <a:gd name="T67" fmla="*/ 2445 h 3142"/>
              <a:gd name="T68" fmla="*/ 36 w 43"/>
              <a:gd name="T69" fmla="*/ 2337 h 3142"/>
              <a:gd name="T70" fmla="*/ 39 w 43"/>
              <a:gd name="T71" fmla="*/ 2624 h 3142"/>
              <a:gd name="T72" fmla="*/ 20 w 43"/>
              <a:gd name="T73" fmla="*/ 2517 h 3142"/>
              <a:gd name="T74" fmla="*/ 39 w 43"/>
              <a:gd name="T75" fmla="*/ 2696 h 3142"/>
              <a:gd name="T76" fmla="*/ 22 w 43"/>
              <a:gd name="T77" fmla="*/ 2804 h 3142"/>
              <a:gd name="T78" fmla="*/ 39 w 43"/>
              <a:gd name="T79" fmla="*/ 2696 h 3142"/>
              <a:gd name="T80" fmla="*/ 41 w 43"/>
              <a:gd name="T81" fmla="*/ 2984 h 3142"/>
              <a:gd name="T82" fmla="*/ 23 w 43"/>
              <a:gd name="T83" fmla="*/ 2876 h 3142"/>
              <a:gd name="T84" fmla="*/ 42 w 43"/>
              <a:gd name="T85" fmla="*/ 3056 h 3142"/>
              <a:gd name="T86" fmla="*/ 25 w 43"/>
              <a:gd name="T87" fmla="*/ 3142 h 3142"/>
              <a:gd name="T88" fmla="*/ 42 w 43"/>
              <a:gd name="T89" fmla="*/ 3056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3" h="3142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0" y="180"/>
                </a:moveTo>
                <a:lnTo>
                  <a:pt x="21" y="287"/>
                </a:lnTo>
                <a:lnTo>
                  <a:pt x="3" y="287"/>
                </a:lnTo>
                <a:lnTo>
                  <a:pt x="2" y="180"/>
                </a:lnTo>
                <a:lnTo>
                  <a:pt x="20" y="180"/>
                </a:lnTo>
                <a:close/>
                <a:moveTo>
                  <a:pt x="21" y="359"/>
                </a:moveTo>
                <a:lnTo>
                  <a:pt x="22" y="467"/>
                </a:lnTo>
                <a:lnTo>
                  <a:pt x="4" y="467"/>
                </a:lnTo>
                <a:lnTo>
                  <a:pt x="3" y="359"/>
                </a:lnTo>
                <a:lnTo>
                  <a:pt x="21" y="359"/>
                </a:lnTo>
                <a:close/>
                <a:moveTo>
                  <a:pt x="23" y="539"/>
                </a:moveTo>
                <a:lnTo>
                  <a:pt x="24" y="647"/>
                </a:lnTo>
                <a:lnTo>
                  <a:pt x="6" y="647"/>
                </a:lnTo>
                <a:lnTo>
                  <a:pt x="5" y="539"/>
                </a:lnTo>
                <a:lnTo>
                  <a:pt x="23" y="539"/>
                </a:lnTo>
                <a:close/>
                <a:moveTo>
                  <a:pt x="24" y="719"/>
                </a:moveTo>
                <a:lnTo>
                  <a:pt x="25" y="827"/>
                </a:lnTo>
                <a:lnTo>
                  <a:pt x="7" y="827"/>
                </a:lnTo>
                <a:lnTo>
                  <a:pt x="6" y="719"/>
                </a:lnTo>
                <a:lnTo>
                  <a:pt x="24" y="719"/>
                </a:lnTo>
                <a:close/>
                <a:moveTo>
                  <a:pt x="25" y="899"/>
                </a:moveTo>
                <a:lnTo>
                  <a:pt x="26" y="1006"/>
                </a:lnTo>
                <a:lnTo>
                  <a:pt x="8" y="1007"/>
                </a:lnTo>
                <a:lnTo>
                  <a:pt x="7" y="899"/>
                </a:lnTo>
                <a:lnTo>
                  <a:pt x="25" y="899"/>
                </a:lnTo>
                <a:close/>
                <a:moveTo>
                  <a:pt x="27" y="1078"/>
                </a:moveTo>
                <a:lnTo>
                  <a:pt x="28" y="1186"/>
                </a:lnTo>
                <a:lnTo>
                  <a:pt x="10" y="1186"/>
                </a:lnTo>
                <a:lnTo>
                  <a:pt x="9" y="1079"/>
                </a:lnTo>
                <a:lnTo>
                  <a:pt x="27" y="1078"/>
                </a:lnTo>
                <a:close/>
                <a:moveTo>
                  <a:pt x="28" y="1258"/>
                </a:moveTo>
                <a:lnTo>
                  <a:pt x="29" y="1366"/>
                </a:lnTo>
                <a:lnTo>
                  <a:pt x="11" y="1366"/>
                </a:lnTo>
                <a:lnTo>
                  <a:pt x="10" y="1258"/>
                </a:lnTo>
                <a:lnTo>
                  <a:pt x="28" y="1258"/>
                </a:lnTo>
                <a:close/>
                <a:moveTo>
                  <a:pt x="30" y="1438"/>
                </a:moveTo>
                <a:lnTo>
                  <a:pt x="30" y="1546"/>
                </a:lnTo>
                <a:lnTo>
                  <a:pt x="12" y="1546"/>
                </a:lnTo>
                <a:lnTo>
                  <a:pt x="12" y="1438"/>
                </a:lnTo>
                <a:lnTo>
                  <a:pt x="30" y="1438"/>
                </a:lnTo>
                <a:close/>
                <a:moveTo>
                  <a:pt x="31" y="1618"/>
                </a:moveTo>
                <a:lnTo>
                  <a:pt x="32" y="1725"/>
                </a:lnTo>
                <a:lnTo>
                  <a:pt x="14" y="1726"/>
                </a:lnTo>
                <a:lnTo>
                  <a:pt x="13" y="1618"/>
                </a:lnTo>
                <a:lnTo>
                  <a:pt x="31" y="1618"/>
                </a:lnTo>
                <a:close/>
                <a:moveTo>
                  <a:pt x="32" y="1797"/>
                </a:moveTo>
                <a:lnTo>
                  <a:pt x="33" y="1905"/>
                </a:lnTo>
                <a:lnTo>
                  <a:pt x="15" y="1905"/>
                </a:lnTo>
                <a:lnTo>
                  <a:pt x="14" y="1798"/>
                </a:lnTo>
                <a:lnTo>
                  <a:pt x="32" y="1797"/>
                </a:lnTo>
                <a:close/>
                <a:moveTo>
                  <a:pt x="34" y="1977"/>
                </a:moveTo>
                <a:lnTo>
                  <a:pt x="34" y="2085"/>
                </a:lnTo>
                <a:lnTo>
                  <a:pt x="16" y="2085"/>
                </a:lnTo>
                <a:lnTo>
                  <a:pt x="16" y="1977"/>
                </a:lnTo>
                <a:lnTo>
                  <a:pt x="34" y="1977"/>
                </a:lnTo>
                <a:close/>
                <a:moveTo>
                  <a:pt x="35" y="2157"/>
                </a:moveTo>
                <a:lnTo>
                  <a:pt x="36" y="2265"/>
                </a:lnTo>
                <a:lnTo>
                  <a:pt x="18" y="2265"/>
                </a:lnTo>
                <a:lnTo>
                  <a:pt x="17" y="2157"/>
                </a:lnTo>
                <a:lnTo>
                  <a:pt x="35" y="2157"/>
                </a:lnTo>
                <a:close/>
                <a:moveTo>
                  <a:pt x="36" y="2337"/>
                </a:moveTo>
                <a:lnTo>
                  <a:pt x="37" y="2445"/>
                </a:lnTo>
                <a:lnTo>
                  <a:pt x="19" y="2445"/>
                </a:lnTo>
                <a:lnTo>
                  <a:pt x="18" y="2337"/>
                </a:lnTo>
                <a:lnTo>
                  <a:pt x="36" y="2337"/>
                </a:lnTo>
                <a:close/>
                <a:moveTo>
                  <a:pt x="38" y="2516"/>
                </a:moveTo>
                <a:lnTo>
                  <a:pt x="39" y="2624"/>
                </a:lnTo>
                <a:lnTo>
                  <a:pt x="21" y="2624"/>
                </a:lnTo>
                <a:lnTo>
                  <a:pt x="20" y="2517"/>
                </a:lnTo>
                <a:lnTo>
                  <a:pt x="38" y="2516"/>
                </a:lnTo>
                <a:close/>
                <a:moveTo>
                  <a:pt x="39" y="2696"/>
                </a:moveTo>
                <a:lnTo>
                  <a:pt x="40" y="2804"/>
                </a:lnTo>
                <a:lnTo>
                  <a:pt x="22" y="2804"/>
                </a:lnTo>
                <a:lnTo>
                  <a:pt x="21" y="2696"/>
                </a:lnTo>
                <a:lnTo>
                  <a:pt x="39" y="2696"/>
                </a:lnTo>
                <a:close/>
                <a:moveTo>
                  <a:pt x="41" y="2876"/>
                </a:moveTo>
                <a:lnTo>
                  <a:pt x="41" y="2984"/>
                </a:lnTo>
                <a:lnTo>
                  <a:pt x="23" y="2984"/>
                </a:lnTo>
                <a:lnTo>
                  <a:pt x="23" y="2876"/>
                </a:lnTo>
                <a:lnTo>
                  <a:pt x="41" y="2876"/>
                </a:lnTo>
                <a:close/>
                <a:moveTo>
                  <a:pt x="42" y="3056"/>
                </a:moveTo>
                <a:lnTo>
                  <a:pt x="43" y="3142"/>
                </a:lnTo>
                <a:lnTo>
                  <a:pt x="25" y="3142"/>
                </a:lnTo>
                <a:lnTo>
                  <a:pt x="24" y="3056"/>
                </a:lnTo>
                <a:lnTo>
                  <a:pt x="42" y="3056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4666971" y="8804677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342"/>
          <p:cNvSpPr>
            <a:spLocks noChangeArrowheads="1"/>
          </p:cNvSpPr>
          <p:nvPr/>
        </p:nvSpPr>
        <p:spPr bwMode="auto">
          <a:xfrm>
            <a:off x="4609821" y="1322789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345"/>
          <p:cNvGrpSpPr>
            <a:grpSpLocks/>
          </p:cNvGrpSpPr>
          <p:nvPr/>
        </p:nvGrpSpPr>
        <p:grpSpPr bwMode="auto">
          <a:xfrm>
            <a:off x="4600295" y="5028014"/>
            <a:ext cx="116682" cy="114300"/>
            <a:chOff x="2161" y="2222"/>
            <a:chExt cx="49" cy="48"/>
          </a:xfrm>
        </p:grpSpPr>
        <p:sp>
          <p:nvSpPr>
            <p:cNvPr id="15" name="Oval 343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val 344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335"/>
          <p:cNvGrpSpPr>
            <a:grpSpLocks/>
          </p:cNvGrpSpPr>
          <p:nvPr/>
        </p:nvGrpSpPr>
        <p:grpSpPr bwMode="auto">
          <a:xfrm>
            <a:off x="873638" y="5056589"/>
            <a:ext cx="7534275" cy="1526382"/>
            <a:chOff x="596" y="2234"/>
            <a:chExt cx="3164" cy="641"/>
          </a:xfrm>
        </p:grpSpPr>
        <p:sp>
          <p:nvSpPr>
            <p:cNvPr id="19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586083"/>
              </p:ext>
            </p:extLst>
          </p:nvPr>
        </p:nvGraphicFramePr>
        <p:xfrm>
          <a:off x="3053534" y="4899199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3534" y="4899199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339"/>
          <p:cNvSpPr>
            <a:spLocks noEditPoints="1"/>
          </p:cNvSpPr>
          <p:nvPr/>
        </p:nvSpPr>
        <p:spPr bwMode="auto">
          <a:xfrm>
            <a:off x="2216663" y="5066114"/>
            <a:ext cx="2450307" cy="1193007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9" name="Picture 28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713" y="2313514"/>
            <a:ext cx="1362651" cy="728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420" y="1197523"/>
            <a:ext cx="2918288" cy="7763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853" y="1205584"/>
            <a:ext cx="2918288" cy="776355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83159" y="2942527"/>
            <a:ext cx="89834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Google Shape;169;p5"/>
          <p:cNvSpPr/>
          <p:nvPr/>
        </p:nvSpPr>
        <p:spPr>
          <a:xfrm>
            <a:off x="152400" y="114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63165" y="7809740"/>
            <a:ext cx="94724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371600">
              <a:buFontTx/>
              <a:buChar char="-"/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 = OA = OB = 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6106" y="6210300"/>
            <a:ext cx="73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106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7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562100"/>
            <a:ext cx="1149385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MỘT SỐ HÌNH ẢNH THỰC TẾ VỀ HÌNH CẦU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65" y="3893285"/>
            <a:ext cx="3155567" cy="311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075" y="2825405"/>
            <a:ext cx="4316037" cy="418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121" y="3034296"/>
            <a:ext cx="3729558" cy="3972480"/>
          </a:xfrm>
          <a:prstGeom prst="rect">
            <a:avLst/>
          </a:prstGeom>
        </p:spPr>
      </p:pic>
      <p:sp>
        <p:nvSpPr>
          <p:cNvPr id="6" name="Google Shape;169;p5"/>
          <p:cNvSpPr/>
          <p:nvPr/>
        </p:nvSpPr>
        <p:spPr>
          <a:xfrm>
            <a:off x="228600" y="222269"/>
            <a:ext cx="51816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CHUẨN BỊ Ở NHÀ 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5480</TotalTime>
  <Words>1755</Words>
  <Application>Microsoft Office PowerPoint</Application>
  <PresentationFormat>Custom</PresentationFormat>
  <Paragraphs>151</Paragraphs>
  <Slides>35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Cambria Math</vt:lpstr>
      <vt:lpstr>Arial (Body)</vt:lpstr>
      <vt:lpstr>Calibri Light</vt:lpstr>
      <vt:lpstr>Euclid</vt:lpstr>
      <vt:lpstr>Arial</vt:lpstr>
      <vt:lpstr>Times New Roman</vt:lpstr>
      <vt:lpstr>Calibri</vt:lpstr>
      <vt:lpstr>Georgia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Thuy Le</cp:lastModifiedBy>
  <cp:revision>99</cp:revision>
  <dcterms:created xsi:type="dcterms:W3CDTF">2006-08-16T00:00:00Z</dcterms:created>
  <dcterms:modified xsi:type="dcterms:W3CDTF">2025-03-25T14:03:39Z</dcterms:modified>
  <dc:identifier>DAFWAZhnXwQ</dc:identifier>
</cp:coreProperties>
</file>