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9" r:id="rId4"/>
    <p:sldId id="261" r:id="rId5"/>
    <p:sldId id="293" r:id="rId6"/>
    <p:sldId id="262" r:id="rId7"/>
    <p:sldId id="264" r:id="rId8"/>
    <p:sldId id="266" r:id="rId9"/>
    <p:sldId id="268" r:id="rId10"/>
    <p:sldId id="267" r:id="rId11"/>
    <p:sldId id="290" r:id="rId12"/>
    <p:sldId id="298" r:id="rId13"/>
    <p:sldId id="299" r:id="rId14"/>
    <p:sldId id="300" r:id="rId15"/>
    <p:sldId id="271" r:id="rId16"/>
    <p:sldId id="294" r:id="rId17"/>
    <p:sldId id="272" r:id="rId18"/>
    <p:sldId id="273" r:id="rId19"/>
    <p:sldId id="275" r:id="rId20"/>
    <p:sldId id="291" r:id="rId21"/>
    <p:sldId id="274" r:id="rId22"/>
    <p:sldId id="278" r:id="rId23"/>
    <p:sldId id="279" r:id="rId24"/>
    <p:sldId id="281" r:id="rId25"/>
    <p:sldId id="283" r:id="rId26"/>
    <p:sldId id="280" r:id="rId27"/>
    <p:sldId id="284" r:id="rId28"/>
    <p:sldId id="285" r:id="rId29"/>
    <p:sldId id="292" r:id="rId30"/>
    <p:sldId id="287" r:id="rId31"/>
    <p:sldId id="295" r:id="rId32"/>
    <p:sldId id="301" r:id="rId33"/>
    <p:sldId id="302" r:id="rId34"/>
    <p:sldId id="303" r:id="rId35"/>
    <p:sldId id="288" r:id="rId36"/>
    <p:sldId id="289" r:id="rId37"/>
  </p:sldIdLst>
  <p:sldSz cx="18288000" cy="10287000"/>
  <p:notesSz cx="6858000" cy="9144000"/>
  <p:embeddedFontLst>
    <p:embeddedFont>
      <p:font typeface=".VnTime" panose="020B7200000000000000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SimSun" panose="02010600030101010101" pitchFamily="2" charset="-122"/>
      <p:regular r:id="rId47"/>
    </p:embeddedFont>
    <p:embeddedFont>
      <p:font typeface="Garamond" panose="02020404030301010803" pitchFamily="18" charset="0"/>
      <p:regular r:id="rId48"/>
      <p:bold r:id="rId49"/>
      <p:italic r:id="rId50"/>
    </p:embeddedFont>
    <p:embeddedFont>
      <p:font typeface="SimSun" panose="02010600030101010101" pitchFamily="2" charset="-122"/>
      <p:regular r:id="rId47"/>
    </p:embeddedFont>
    <p:embeddedFont>
      <p:font typeface="VNI-Times" pitchFamily="2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102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D4A0-7BA5-468D-ADC9-EB9BA43AE829}" type="datetimeFigureOut">
              <a:rPr lang="vi-VN" smtClean="0"/>
              <a:t>25/07/2024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AD7D5-F0AB-438A-8038-51D17B6332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0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82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14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04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.</a:t>
            </a:r>
            <a:endParaRPr lang="vi-VN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16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03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186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â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2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96400" y="2400300"/>
            <a:ext cx="8077200" cy="3278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5907883"/>
            <a:ext cx="8077200" cy="32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EB382B-1A4F-4000-98F5-05935089E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B0A45C3-9C91-440C-ACFC-B8102AF10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AEC32C0-AD4B-4187-8CDC-DD2651ED9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380A-FFCD-4708-8CC5-11A9D86B0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1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7/79/Transperth-466-468-McIver-150705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1/15/S%C3%A2n_b%C3%B3ng_%C4%91%C3%A1.svg/450px-S%C3%A2n_b%C3%B3ng_%C4%91%C3%A1.svg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emf"/><Relationship Id="rId3" Type="http://schemas.openxmlformats.org/officeDocument/2006/relationships/image" Target="../media/image27.e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7.emf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3.emf"/><Relationship Id="rId3" Type="http://schemas.openxmlformats.org/officeDocument/2006/relationships/image" Target="../media/image44.pn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3903" y="2019300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9742" y="3008174"/>
            <a:ext cx="1623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439" y="4762500"/>
            <a:ext cx="16257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3854" y="1030426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3854" y="419100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127" y="1257300"/>
            <a:ext cx="16158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Cho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(O; R).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&lt; 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= 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&gt; R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99" y="3244690"/>
            <a:ext cx="5438653" cy="4261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3009900"/>
            <a:ext cx="5457104" cy="4454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009900"/>
            <a:ext cx="5105400" cy="434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13854" y="7962900"/>
            <a:ext cx="16257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50957"/>
              </p:ext>
            </p:extLst>
          </p:nvPr>
        </p:nvGraphicFramePr>
        <p:xfrm>
          <a:off x="12388850" y="8050213"/>
          <a:ext cx="14795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88850" y="8050213"/>
                        <a:ext cx="147955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0756" y="21432"/>
            <a:ext cx="13787439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86600" y="6858000"/>
            <a:ext cx="4000500" cy="3543300"/>
            <a:chOff x="1888" y="1360"/>
            <a:chExt cx="1680" cy="1488"/>
          </a:xfrm>
        </p:grpSpPr>
        <p:sp>
          <p:nvSpPr>
            <p:cNvPr id="13335" name="AutoShape 4"/>
            <p:cNvSpPr>
              <a:spLocks noChangeArrowheads="1"/>
            </p:cNvSpPr>
            <p:nvPr/>
          </p:nvSpPr>
          <p:spPr bwMode="auto">
            <a:xfrm>
              <a:off x="1888" y="1360"/>
              <a:ext cx="1680" cy="1488"/>
            </a:xfrm>
            <a:prstGeom prst="star16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FC1C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 sz="2700">
                <a:solidFill>
                  <a:srgbClr val="FC1C04"/>
                </a:solidFill>
                <a:latin typeface="Garamond" pitchFamily="18" charset="0"/>
              </a:endParaRPr>
            </a:p>
          </p:txBody>
        </p:sp>
        <p:sp>
          <p:nvSpPr>
            <p:cNvPr id="13336" name="Oval 5"/>
            <p:cNvSpPr>
              <a:spLocks noChangeArrowheads="1"/>
            </p:cNvSpPr>
            <p:nvPr/>
          </p:nvSpPr>
          <p:spPr bwMode="auto">
            <a:xfrm>
              <a:off x="2328" y="1704"/>
              <a:ext cx="816" cy="816"/>
            </a:xfrm>
            <a:prstGeom prst="ellipse">
              <a:avLst/>
            </a:prstGeom>
            <a:solidFill>
              <a:srgbClr val="FC1C04"/>
            </a:solidFill>
            <a:ln w="9525">
              <a:solidFill>
                <a:srgbClr val="FC1C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 sz="2700">
                <a:solidFill>
                  <a:srgbClr val="FC1C04"/>
                </a:solidFill>
                <a:latin typeface="Garamond" pitchFamily="18" charset="0"/>
              </a:endParaRPr>
            </a:p>
          </p:txBody>
        </p:sp>
      </p:grp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0756" y="6743700"/>
            <a:ext cx="13761245" cy="35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43175" y="1716882"/>
            <a:ext cx="13154025" cy="3502818"/>
            <a:chOff x="99" y="45"/>
            <a:chExt cx="5524" cy="1471"/>
          </a:xfrm>
        </p:grpSpPr>
        <p:pic>
          <p:nvPicPr>
            <p:cNvPr id="13326" name="Picture 19"/>
            <p:cNvPicPr>
              <a:picLocks noChangeAspect="1" noChangeArrowheads="1"/>
            </p:cNvPicPr>
            <p:nvPr/>
          </p:nvPicPr>
          <p:blipFill>
            <a:blip r:embed="rId4"/>
            <a:srcRect l="27974" t="37648" r="28403" b="14793"/>
            <a:stretch>
              <a:fillRect/>
            </a:stretch>
          </p:blipFill>
          <p:spPr bwMode="auto">
            <a:xfrm>
              <a:off x="1956" y="45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9" y="45"/>
              <a:ext cx="1766" cy="1467"/>
              <a:chOff x="1197" y="72"/>
              <a:chExt cx="4415" cy="3668"/>
            </a:xfrm>
          </p:grpSpPr>
          <p:pic>
            <p:nvPicPr>
              <p:cNvPr id="13329" name="Picture 21"/>
              <p:cNvPicPr>
                <a:picLocks noChangeAspect="1" noChangeArrowheads="1"/>
              </p:cNvPicPr>
              <p:nvPr/>
            </p:nvPicPr>
            <p:blipFill>
              <a:blip r:embed="rId5"/>
              <a:srcRect l="27977" t="37697" r="29085" b="14764"/>
              <a:stretch>
                <a:fillRect/>
              </a:stretch>
            </p:blipFill>
            <p:spPr bwMode="auto">
              <a:xfrm>
                <a:off x="1197" y="72"/>
                <a:ext cx="4415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218" y="1250"/>
                <a:ext cx="4385" cy="1468"/>
                <a:chOff x="1218" y="1250"/>
                <a:chExt cx="4385" cy="1468"/>
              </a:xfrm>
            </p:grpSpPr>
            <p:sp>
              <p:nvSpPr>
                <p:cNvPr id="13331" name="Oval 23"/>
                <p:cNvSpPr>
                  <a:spLocks noChangeArrowheads="1"/>
                </p:cNvSpPr>
                <p:nvPr/>
              </p:nvSpPr>
              <p:spPr bwMode="auto">
                <a:xfrm>
                  <a:off x="2690" y="1250"/>
                  <a:ext cx="1468" cy="146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  <p:sp>
              <p:nvSpPr>
                <p:cNvPr id="13332" name="Line 24"/>
                <p:cNvSpPr>
                  <a:spLocks noChangeShapeType="1"/>
                </p:cNvSpPr>
                <p:nvPr/>
              </p:nvSpPr>
              <p:spPr bwMode="auto">
                <a:xfrm>
                  <a:off x="1218" y="2285"/>
                  <a:ext cx="4385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700"/>
                </a:p>
              </p:txBody>
            </p:sp>
            <p:sp>
              <p:nvSpPr>
                <p:cNvPr id="13333" name="Oval 25"/>
                <p:cNvSpPr>
                  <a:spLocks noChangeArrowheads="1"/>
                </p:cNvSpPr>
                <p:nvPr/>
              </p:nvSpPr>
              <p:spPr bwMode="auto">
                <a:xfrm>
                  <a:off x="2728" y="2258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  <p:sp>
              <p:nvSpPr>
                <p:cNvPr id="13334" name="Oval 26"/>
                <p:cNvSpPr>
                  <a:spLocks noChangeArrowheads="1"/>
                </p:cNvSpPr>
                <p:nvPr/>
              </p:nvSpPr>
              <p:spPr bwMode="auto">
                <a:xfrm>
                  <a:off x="4072" y="2235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</p:grpSp>
        </p:grpSp>
        <p:pic>
          <p:nvPicPr>
            <p:cNvPr id="13328" name="Picture 27"/>
            <p:cNvPicPr>
              <a:picLocks noChangeAspect="1" noChangeArrowheads="1"/>
            </p:cNvPicPr>
            <p:nvPr/>
          </p:nvPicPr>
          <p:blipFill>
            <a:blip r:embed="rId6"/>
            <a:srcRect l="28001" t="37648" r="28333" b="14742"/>
            <a:stretch>
              <a:fillRect/>
            </a:stretch>
          </p:blipFill>
          <p:spPr bwMode="auto">
            <a:xfrm>
              <a:off x="3831" y="51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2636045" y="4212432"/>
            <a:ext cx="4043363" cy="2864643"/>
          </a:xfrm>
          <a:prstGeom prst="upArrowCallout">
            <a:avLst>
              <a:gd name="adj1" fmla="val 35287"/>
              <a:gd name="adj2" fmla="val 35287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2673" name="AutoShape 33"/>
          <p:cNvSpPr>
            <a:spLocks noChangeArrowheads="1"/>
          </p:cNvSpPr>
          <p:nvPr/>
        </p:nvSpPr>
        <p:spPr bwMode="auto">
          <a:xfrm>
            <a:off x="7067551" y="4271963"/>
            <a:ext cx="4043363" cy="28575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4" name="AutoShape 34"/>
          <p:cNvSpPr>
            <a:spLocks noChangeArrowheads="1"/>
          </p:cNvSpPr>
          <p:nvPr/>
        </p:nvSpPr>
        <p:spPr bwMode="auto">
          <a:xfrm>
            <a:off x="11665745" y="4236245"/>
            <a:ext cx="4043363" cy="28575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46" descr="QUES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49938" y="952262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45533" y="76200"/>
            <a:ext cx="13482638" cy="1545432"/>
            <a:chOff x="9659" y="-43788"/>
            <a:chExt cx="9144000" cy="1030310"/>
          </a:xfrm>
        </p:grpSpPr>
        <p:sp>
          <p:nvSpPr>
            <p:cNvPr id="23" name="Rounded Rectangle 22"/>
            <p:cNvSpPr/>
            <p:nvPr/>
          </p:nvSpPr>
          <p:spPr>
            <a:xfrm>
              <a:off x="9659" y="-43788"/>
              <a:ext cx="9144000" cy="1030310"/>
            </a:xfrm>
            <a:prstGeom prst="roundRect">
              <a:avLst/>
            </a:prstGeom>
            <a:noFill/>
            <a:ln w="63500" cmpd="tri">
              <a:solidFill>
                <a:srgbClr val="FFC000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/>
            </a:p>
          </p:txBody>
        </p:sp>
        <p:sp>
          <p:nvSpPr>
            <p:cNvPr id="13325" name="Rectangle 2"/>
            <p:cNvSpPr>
              <a:spLocks noChangeArrowheads="1"/>
            </p:cNvSpPr>
            <p:nvPr/>
          </p:nvSpPr>
          <p:spPr bwMode="auto">
            <a:xfrm>
              <a:off x="160986" y="105058"/>
              <a:ext cx="8841346" cy="80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endParaRPr lang="en-US" alt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23" name="TextBox 23"/>
          <p:cNvSpPr txBox="1">
            <a:spLocks noChangeArrowheads="1"/>
          </p:cNvSpPr>
          <p:nvPr/>
        </p:nvSpPr>
        <p:spPr bwMode="auto">
          <a:xfrm>
            <a:off x="15378113" y="9872663"/>
            <a:ext cx="642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815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7/79/Transperth-466-468-McIver-15070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6001" y="0"/>
            <a:ext cx="13882688" cy="102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18231806" flipH="1">
            <a:off x="6247211" y="7006829"/>
            <a:ext cx="790575" cy="850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70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324601" y="6238876"/>
            <a:ext cx="4093370" cy="1816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5359063" y="9872663"/>
            <a:ext cx="642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177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5/S%C3%A2n_b%C3%B3ng_%C4%91%C3%A1.svg/450px-S%C3%A2n_b%C3%B3ng_%C4%91%C3%A1.svg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86026" y="340520"/>
            <a:ext cx="13254038" cy="964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286001" y="10034588"/>
            <a:ext cx="13685045" cy="2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 flipV="1">
            <a:off x="10768013" y="5022058"/>
            <a:ext cx="10198895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 flipV="1">
            <a:off x="-2678906" y="5053013"/>
            <a:ext cx="10198893" cy="2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286001" y="1"/>
            <a:ext cx="13685045" cy="2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5142370" y="9629776"/>
            <a:ext cx="559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989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936" y="134100"/>
            <a:ext cx="45720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444" y="1234550"/>
            <a:ext cx="17130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4cm.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444" y="3038046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(O; 3cm)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5822" y="3038045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(O; 5cm)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6200" y="2887413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 (O; 4cm)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936" y="5067300"/>
            <a:ext cx="1715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d = 4cm, R = 3cm; d &gt;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936" y="6022540"/>
            <a:ext cx="1715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d = 4cm, R = 5cm; d &lt;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830" y="6804951"/>
            <a:ext cx="17103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 = 4cm, R = 4cm; d =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914400" y="2705100"/>
            <a:ext cx="16383000" cy="3810000"/>
            <a:chOff x="5120642" y="1528545"/>
            <a:chExt cx="4387969" cy="775290"/>
          </a:xfrm>
        </p:grpSpPr>
        <p:sp>
          <p:nvSpPr>
            <p:cNvPr id="3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DẤU </a:t>
              </a: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HIỆU NHẬN BIẾT TIẾP TUYẾN CỦA ĐƯỜNG </a:t>
              </a: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TRÒN</a:t>
              </a:r>
              <a:endParaRPr lang="vi-VN" sz="6600" dirty="0"/>
            </a:p>
          </p:txBody>
        </p:sp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6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4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47700"/>
            <a:ext cx="1280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638300"/>
            <a:ext cx="16341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2. Cho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H.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vễ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(O; OH)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886200" y="1547920"/>
            <a:ext cx="3915297" cy="304599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66372" y="4620571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194275" y="3197709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72159" y="3133725"/>
            <a:ext cx="22716" cy="14954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712069" y="4591050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30480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4773801" y="3722359"/>
            <a:ext cx="2415798" cy="179808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OH)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40"/>
          <p:cNvSpPr>
            <a:spLocks noChangeArrowheads="1"/>
          </p:cNvSpPr>
          <p:nvPr/>
        </p:nvSpPr>
        <p:spPr bwMode="auto">
          <a:xfrm>
            <a:off x="5867400" y="45339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513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36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792"/>
            <a:ext cx="103632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104900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20122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Cho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0" y="465993"/>
            <a:ext cx="6858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12543"/>
            <a:ext cx="1600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cm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cm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4457700"/>
            <a:ext cx="6629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Cho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81800" y="2345430"/>
            <a:ext cx="19812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019300"/>
            <a:ext cx="5997448" cy="33587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55804" y="7262890"/>
            <a:ext cx="17163641" cy="154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(do OA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Do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CB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52563"/>
              </p:ext>
            </p:extLst>
          </p:nvPr>
        </p:nvGraphicFramePr>
        <p:xfrm>
          <a:off x="1773213" y="4536331"/>
          <a:ext cx="2168525" cy="493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213" y="4536331"/>
                        <a:ext cx="2168525" cy="493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41656"/>
              </p:ext>
            </p:extLst>
          </p:nvPr>
        </p:nvGraphicFramePr>
        <p:xfrm>
          <a:off x="10888133" y="5983928"/>
          <a:ext cx="13885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88133" y="5983928"/>
                        <a:ext cx="138853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99630"/>
              </p:ext>
            </p:extLst>
          </p:nvPr>
        </p:nvGraphicFramePr>
        <p:xfrm>
          <a:off x="2246060" y="6078463"/>
          <a:ext cx="3735615" cy="54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8" imgW="1409400" imgH="203040" progId="Equation.DSMT4">
                  <p:embed/>
                </p:oleObj>
              </mc:Choice>
              <mc:Fallback>
                <p:oleObj name="Equation" r:id="rId8" imgW="1409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6060" y="6078463"/>
                        <a:ext cx="3735615" cy="543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19288"/>
              </p:ext>
            </p:extLst>
          </p:nvPr>
        </p:nvGraphicFramePr>
        <p:xfrm>
          <a:off x="2514600" y="7048500"/>
          <a:ext cx="3124199" cy="66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10" imgW="1168200" imgH="228600" progId="Equation.DSMT4">
                  <p:embed/>
                </p:oleObj>
              </mc:Choice>
              <mc:Fallback>
                <p:oleObj name="Equation" r:id="rId10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4600" y="7048500"/>
                        <a:ext cx="3124199" cy="66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1" y="3161475"/>
            <a:ext cx="1085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AOB (OA = OB),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27790"/>
              </p:ext>
            </p:extLst>
          </p:nvPr>
        </p:nvGraphicFramePr>
        <p:xfrm>
          <a:off x="2246060" y="5040485"/>
          <a:ext cx="1381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2" imgW="1381119" imgH="600016" progId="Equation.DSMT4">
                  <p:embed/>
                </p:oleObj>
              </mc:Choice>
              <mc:Fallback>
                <p:oleObj name="Equation" r:id="rId12" imgW="1381119" imgH="6000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46060" y="5040485"/>
                        <a:ext cx="13811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55804" y="5919301"/>
            <a:ext cx="15814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= OB. </a:t>
            </a:r>
          </a:p>
        </p:txBody>
      </p:sp>
    </p:spTree>
    <p:extLst>
      <p:ext uri="{BB962C8B-B14F-4D97-AF65-F5344CB8AC3E}">
        <p14:creationId xmlns:p14="http://schemas.microsoft.com/office/powerpoint/2010/main" val="37718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33400" y="306876"/>
            <a:ext cx="16992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449876"/>
            <a:ext cx="172974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6cm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(I; 3cm)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5310329"/>
            <a:ext cx="130302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cm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152900"/>
            <a:ext cx="172974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492" y="2983027"/>
            <a:ext cx="3833813" cy="384146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44114" y="3629450"/>
            <a:ext cx="3237571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443807" y="6885637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6200000">
            <a:off x="3562907" y="4415482"/>
            <a:ext cx="5185427" cy="2546100"/>
            <a:chOff x="326" y="1632"/>
            <a:chExt cx="2818" cy="14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13461929" flipV="1">
              <a:off x="2003" y="1632"/>
              <a:ext cx="1141" cy="1260"/>
              <a:chOff x="2204" y="1367"/>
              <a:chExt cx="1619" cy="1769"/>
            </a:xfrm>
          </p:grpSpPr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1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1" name="Rectangle 9"/>
              <p:cNvSpPr>
                <a:spLocks noChangeArrowheads="1"/>
              </p:cNvSpPr>
              <p:nvPr/>
            </p:nvSpPr>
            <p:spPr bwMode="auto">
              <a:xfrm rot="18583360" flipV="1">
                <a:off x="3683" y="1327"/>
                <a:ext cx="87" cy="168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4524" name="Rectangle 12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64526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7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30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4532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</p:grpSp>
      </p:grp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158394" y="2740671"/>
            <a:ext cx="5143500" cy="5143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731036" y="788670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27405" y="7890860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937050" y="5042202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Tahoma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</a:rPr>
              <a:t>M</a:t>
            </a:r>
            <a:endParaRPr lang="en-US" sz="36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445286" y="7905759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64469" y="5981700"/>
            <a:ext cx="0" cy="1828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5829300" y="2743200"/>
            <a:ext cx="1600200" cy="1828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53340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219200" y="1429221"/>
            <a:ext cx="15544800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98450" y="562257"/>
            <a:ext cx="349275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63 0.29476 L 0.53133 0.294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8" grpId="0"/>
      <p:bldP spid="64539" grpId="0"/>
      <p:bldP spid="64545" grpId="0" animBg="1"/>
      <p:bldP spid="64546" grpId="0" animBg="1"/>
      <p:bldP spid="64552" grpId="0" animBg="1"/>
      <p:bldP spid="46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1181100"/>
            <a:ext cx="163068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499591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838200" y="1418392"/>
            <a:ext cx="16916400" cy="4182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(0; 1cm)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song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 Do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</a:t>
            </a:r>
          </a:p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d1, d2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m1, m2,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+ d2 = 2cm.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7962900"/>
            <a:ext cx="1584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Tóm lại chỉ có thể xảy ra: đồng xu đè lên một đường thẳng (trường hợp 1 và 3), hoặc đồng xu không đè lên đường thẳng nào cả (trường hợp 2).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898" y="7048500"/>
            <a:ext cx="1679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d1&gt;d2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d1&gt;1, d2&lt;1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2654" y="6237357"/>
            <a:ext cx="14002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d1 =d2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d2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m1, m2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230" y="5380792"/>
            <a:ext cx="15916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d1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d2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&lt;1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d2 &gt;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51446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3" grpId="0"/>
      <p:bldP spid="4" grpId="0"/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1219200" y="2171700"/>
            <a:ext cx="15697200" cy="3641082"/>
            <a:chOff x="5208964" y="2813334"/>
            <a:chExt cx="4826475" cy="774942"/>
          </a:xfrm>
        </p:grpSpPr>
        <p:sp>
          <p:nvSpPr>
            <p:cNvPr id="8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4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6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de-AT" sz="14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vi-VN" sz="144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HAI TIẾP TUYẾN CẮT NHAU CỦA MỘT ĐƯỜNG TRÒN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zh-CN" sz="64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3985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6800" y="723900"/>
            <a:ext cx="155448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66800" y="279619"/>
            <a:ext cx="15544800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Hai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632255"/>
            <a:ext cx="6400800" cy="4038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6591300"/>
            <a:ext cx="99822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Hai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PA,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OA, OB.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PA,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885767"/>
            <a:ext cx="15544800" cy="448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571500" indent="-571500" algn="just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438900"/>
            <a:ext cx="158496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Hai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a, b, c.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931160"/>
            <a:ext cx="6858000" cy="37704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1257300"/>
            <a:ext cx="158496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3).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= PB;</a:t>
            </a: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APB</a:t>
            </a: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69957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4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6937966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-102)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7281" y="316105"/>
            <a:ext cx="3692912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2112" y="13335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1717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8907" y="3162300"/>
            <a:ext cx="877229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PO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8907" y="4632403"/>
            <a:ext cx="874813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OP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2549961"/>
            <a:ext cx="6852424" cy="37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571500"/>
            <a:ext cx="16840200" cy="1866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-102)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R) (A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.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b)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= 2cm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= 4cm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13946"/>
              </p:ext>
            </p:extLst>
          </p:nvPr>
        </p:nvGraphicFramePr>
        <p:xfrm>
          <a:off x="7316995" y="5399310"/>
          <a:ext cx="2002971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3" imgW="609480" imgH="177480" progId="Equation.DSMT4">
                  <p:embed/>
                </p:oleObj>
              </mc:Choice>
              <mc:Fallback>
                <p:oleObj name="Equation" r:id="rId3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6995" y="5399310"/>
                        <a:ext cx="2002971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866363" y="2617409"/>
            <a:ext cx="1981200" cy="117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7079" y="4719031"/>
            <a:ext cx="10972800" cy="117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 OA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 (OA = OB),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5557"/>
              </p:ext>
            </p:extLst>
          </p:nvPr>
        </p:nvGraphicFramePr>
        <p:xfrm>
          <a:off x="4991737" y="6139308"/>
          <a:ext cx="2754377" cy="51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1737" y="6139308"/>
                        <a:ext cx="2754377" cy="51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53140"/>
              </p:ext>
            </p:extLst>
          </p:nvPr>
        </p:nvGraphicFramePr>
        <p:xfrm>
          <a:off x="12038161" y="7374645"/>
          <a:ext cx="4749801" cy="56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7" imgW="1117440" imgH="203040" progId="Equation.DSMT4">
                  <p:embed/>
                </p:oleObj>
              </mc:Choice>
              <mc:Fallback>
                <p:oleObj name="Equation" r:id="rId7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38161" y="7374645"/>
                        <a:ext cx="4749801" cy="56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75598"/>
              </p:ext>
            </p:extLst>
          </p:nvPr>
        </p:nvGraphicFramePr>
        <p:xfrm>
          <a:off x="4050414" y="8157158"/>
          <a:ext cx="5410200" cy="56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9" imgW="2006280" imgH="203040" progId="Equation.DSMT4">
                  <p:embed/>
                </p:oleObj>
              </mc:Choice>
              <mc:Fallback>
                <p:oleObj name="Equation" r:id="rId9" imgW="2006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0414" y="8157158"/>
                        <a:ext cx="5410200" cy="56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17079" y="9289059"/>
            <a:ext cx="1440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cm.       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7299" y="8639671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cm.          </a:t>
            </a:r>
            <a:endParaRPr lang="vi-VN" sz="4000" dirty="0"/>
          </a:p>
        </p:txBody>
      </p:sp>
      <p:sp>
        <p:nvSpPr>
          <p:cNvPr id="17" name="Rectangle 16"/>
          <p:cNvSpPr/>
          <p:nvPr/>
        </p:nvSpPr>
        <p:spPr>
          <a:xfrm>
            <a:off x="1257299" y="8009885"/>
            <a:ext cx="3086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4733" y="7374645"/>
            <a:ext cx="12074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Pythagore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OAP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vi-VN" sz="3600" dirty="0"/>
          </a:p>
        </p:txBody>
      </p:sp>
      <p:sp>
        <p:nvSpPr>
          <p:cNvPr id="19" name="Rectangle 18"/>
          <p:cNvSpPr/>
          <p:nvPr/>
        </p:nvSpPr>
        <p:spPr>
          <a:xfrm>
            <a:off x="1072257" y="6092615"/>
            <a:ext cx="15624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OAP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= R = 2 cm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=4 cm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2432"/>
              </p:ext>
            </p:extLst>
          </p:nvPr>
        </p:nvGraphicFramePr>
        <p:xfrm>
          <a:off x="10845799" y="9289059"/>
          <a:ext cx="2641601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11" imgW="1015920" imgH="228600" progId="Equation.DSMT4">
                  <p:embed/>
                </p:oleObj>
              </mc:Choice>
              <mc:Fallback>
                <p:oleObj name="Equation" r:id="rId11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45799" y="9289059"/>
                        <a:ext cx="2641601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95401"/>
              </p:ext>
            </p:extLst>
          </p:nvPr>
        </p:nvGraphicFramePr>
        <p:xfrm>
          <a:off x="2241369" y="8698050"/>
          <a:ext cx="3124200" cy="633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13" imgW="1066680" imgH="228600" progId="Equation.DSMT4">
                  <p:embed/>
                </p:oleObj>
              </mc:Choice>
              <mc:Fallback>
                <p:oleObj name="Equation" r:id="rId13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41369" y="8698050"/>
                        <a:ext cx="3124200" cy="633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58600" y="1790700"/>
            <a:ext cx="6172200" cy="40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2144735"/>
            <a:ext cx="15697200" cy="3217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16: VỊ TRÍ TƯƠNG ĐỐI CỦA ĐƯỜNG THẲNG VÀ ĐƯỜNG TRÒN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763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(SGK -103) 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619500"/>
            <a:ext cx="96012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OA) </a:t>
            </a:r>
          </a:p>
          <a:p>
            <a:pPr algn="l"/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247900"/>
            <a:ext cx="7162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9600" y="3771900"/>
            <a:ext cx="7924800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LUYỆN TẬP</a:t>
            </a:r>
            <a:endParaRPr lang="vi-V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78932" y="754421"/>
            <a:ext cx="69381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78932" y="1902620"/>
            <a:ext cx="11772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A. Đường thẳng tiếp xúc với đường tròn khi đường thẳng có một giao điểm với đường tròn.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8932" y="3238500"/>
            <a:ext cx="11772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B. Đường thẳng cắt đường tròn khi đường thẳng có một giao điểm với đường tròn.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78932" y="4574380"/>
            <a:ext cx="11772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C. Đường thẳng không cắt đường tròn khi khoảng cách từ tâm của đường tròn đến đường thẳng nhỏ hơn bán kính.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78932" y="6541611"/>
            <a:ext cx="11444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Khoảng cách từ tâm đường tròn đến đường thẳng nhỏ hơn R thì đường thẳng tiếp xúc với đường tròn.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610242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1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62238" y="283370"/>
            <a:ext cx="123134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008000"/>
                </a:solidFill>
                <a:latin typeface="+mj-lt"/>
              </a:rPr>
              <a:t>Câu 2: </a:t>
            </a: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Cho (O;6cm) và đường thẳng a. Gọi d là khoảng cách từ tâm O đến đường thẳng a. Điều kiện để a cắt O là:</a:t>
            </a:r>
            <a:endParaRPr lang="en-US" altLang="en-US" sz="40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5626" y="2012158"/>
            <a:ext cx="5788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A.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&lt;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5626" y="4062413"/>
            <a:ext cx="58176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C.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&gt;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95626" y="3048001"/>
            <a:ext cx="5788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B.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=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52763" y="5150645"/>
            <a:ext cx="5514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D.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smtClean="0">
                <a:solidFill>
                  <a:srgbClr val="212529"/>
                </a:solidFill>
                <a:latin typeface="Open Sans"/>
              </a:rPr>
              <a:t>d≤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2238" y="1812478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5083" y="283370"/>
            <a:ext cx="130706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008000"/>
                </a:solidFill>
                <a:latin typeface="Open Sans"/>
              </a:rPr>
              <a:t>Câu 3: </a:t>
            </a:r>
            <a:r>
              <a:rPr lang="vi-VN" altLang="en-US" sz="4000" dirty="0">
                <a:solidFill>
                  <a:srgbClr val="212529"/>
                </a:solidFill>
                <a:latin typeface="Open Sans"/>
              </a:rPr>
              <a:t>Cho điểm A(3;4). Khi đó đường tròn (A;4) sẽ có vị trí như thế nào với hai trục Ox; Oy.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2782" y="1795463"/>
            <a:ext cx="6651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A.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2783" y="2862263"/>
            <a:ext cx="45752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B.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cả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2782" y="3933826"/>
            <a:ext cx="6651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C.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57538" y="5000626"/>
            <a:ext cx="93832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D.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không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giao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3754369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1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43400" y="3695700"/>
            <a:ext cx="7924800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VẬN DỤNG</a:t>
            </a:r>
            <a:endParaRPr lang="vi-V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56492" y="1790700"/>
            <a:ext cx="1584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5.22 (SGK – 103)</a:t>
            </a:r>
          </a:p>
          <a:p>
            <a:pPr algn="l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triangle with lines and circles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723900"/>
            <a:ext cx="6248400" cy="457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5108" y="6183923"/>
            <a:ext cx="17115692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 = PB.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,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OA = OB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= PB.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algn="l"/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910279"/>
              </p:ext>
            </p:extLst>
          </p:nvPr>
        </p:nvGraphicFramePr>
        <p:xfrm>
          <a:off x="5867400" y="6222023"/>
          <a:ext cx="1524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4" imgW="599560" imgH="171271" progId="Equation.DSMT4">
                  <p:embed/>
                </p:oleObj>
              </mc:Choice>
              <mc:Fallback>
                <p:oleObj name="Equation" r:id="rId4" imgW="5995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400" y="6222023"/>
                        <a:ext cx="152400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53000" y="3201009"/>
            <a:ext cx="19102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38614"/>
              </p:ext>
            </p:extLst>
          </p:nvPr>
        </p:nvGraphicFramePr>
        <p:xfrm>
          <a:off x="9906000" y="6896100"/>
          <a:ext cx="137160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6" imgW="431425" imgH="177646" progId="Equation.DSMT4">
                  <p:embed/>
                </p:oleObj>
              </mc:Choice>
              <mc:Fallback>
                <p:oleObj name="Equation" r:id="rId6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6896100"/>
                        <a:ext cx="1371600" cy="54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72010" y="4055767"/>
            <a:ext cx="286469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751540"/>
              </p:ext>
            </p:extLst>
          </p:nvPr>
        </p:nvGraphicFramePr>
        <p:xfrm>
          <a:off x="1119011" y="7467600"/>
          <a:ext cx="383398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8" imgW="1358310" imgH="253890" progId="Equation.DSMT4">
                  <p:embed/>
                </p:oleObj>
              </mc:Choice>
              <mc:Fallback>
                <p:oleObj name="Equation" r:id="rId8" imgW="135831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011" y="7467600"/>
                        <a:ext cx="3833989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02256"/>
              </p:ext>
            </p:extLst>
          </p:nvPr>
        </p:nvGraphicFramePr>
        <p:xfrm>
          <a:off x="2286000" y="8115300"/>
          <a:ext cx="3044747" cy="6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0" imgW="1132582" imgH="228481" progId="Equation.DSMT4">
                  <p:embed/>
                </p:oleObj>
              </mc:Choice>
              <mc:Fallback>
                <p:oleObj name="Equation" r:id="rId10" imgW="113258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0" y="8115300"/>
                        <a:ext cx="3044747" cy="66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10772"/>
              </p:ext>
            </p:extLst>
          </p:nvPr>
        </p:nvGraphicFramePr>
        <p:xfrm>
          <a:off x="7467600" y="8266575"/>
          <a:ext cx="1721133" cy="61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12" imgW="589849" imgH="209411" progId="Equation.DSMT4">
                  <p:embed/>
                </p:oleObj>
              </mc:Choice>
              <mc:Fallback>
                <p:oleObj name="Equation" r:id="rId12" imgW="589849" imgH="2094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67600" y="8266575"/>
                        <a:ext cx="1721133" cy="61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1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853490" y="3500805"/>
            <a:ext cx="11927608" cy="1871296"/>
            <a:chOff x="5120642" y="1528545"/>
            <a:chExt cx="4387969" cy="775290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7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VỊ TRÍ TƯƠNG ĐỐI CỦA ĐƯỜNG THẲNG VÀ ĐƯỜNG TRÒN. </a:t>
              </a:r>
              <a:endParaRPr lang="vi-VN" sz="6600" dirty="0"/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3505200" y="7839546"/>
            <a:ext cx="14020802" cy="2040882"/>
            <a:chOff x="5208964" y="2813334"/>
            <a:chExt cx="4826475" cy="774942"/>
          </a:xfrm>
        </p:grpSpPr>
        <p:sp>
          <p:nvSpPr>
            <p:cNvPr id="10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32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6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de-AT" sz="14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vi-VN" sz="144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HAI TIẾP TUYẾN CẮT NHAU CỦA MỘT ĐƯỜNG TRÒN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zh-CN" sz="64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5151" y="3988854"/>
            <a:ext cx="4895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342900"/>
            <a:ext cx="1569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16: VỊ TRÍ TƯƠNG ĐỐI CỦA ĐƯỜNG THẲNG VÀ ĐƯỜNG TRÒN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4800600" y="5641100"/>
            <a:ext cx="11927608" cy="1871296"/>
            <a:chOff x="5120642" y="1528545"/>
            <a:chExt cx="4387969" cy="775290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7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DẤU </a:t>
              </a: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HIỆU NHẬN BIẾT TIẾP TUYẾN CỦA ĐƯỜNG </a:t>
              </a: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TRÒN</a:t>
              </a:r>
              <a:endParaRPr lang="vi-VN" sz="6600" dirty="0"/>
            </a:p>
          </p:txBody>
        </p:sp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6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3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1295400" y="1257300"/>
            <a:ext cx="16002000" cy="4157296"/>
            <a:chOff x="5120642" y="1528545"/>
            <a:chExt cx="4387969" cy="775290"/>
          </a:xfrm>
        </p:grpSpPr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VỊ TRÍ TƯƠNG ĐỐI CỦA ĐƯỜNG THẲNG VÀ ĐƯỜNG TRÒN. </a:t>
              </a:r>
              <a:endParaRPr lang="vi-VN" sz="6600" dirty="0"/>
            </a:p>
          </p:txBody>
        </p:sp>
        <p:sp>
          <p:nvSpPr>
            <p:cNvPr id="6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1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57300"/>
            <a:ext cx="1398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741355"/>
            <a:ext cx="16764000" cy="25545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OH.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(O; OA)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(O; OA)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5149998"/>
            <a:ext cx="5410200" cy="4641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45051"/>
            <a:ext cx="5791200" cy="4346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213202"/>
            <a:ext cx="5029200" cy="4654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0141" y="1997214"/>
            <a:ext cx="2275778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1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258794" y="349054"/>
            <a:ext cx="5143500" cy="5143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081675" y="4625668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19390" y="3396781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29299" y="2743200"/>
            <a:ext cx="42419" cy="274935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282768" y="4600575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5829300" y="5430604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3331174" y="4107585"/>
            <a:ext cx="5237067" cy="303578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592041" y="307269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OH &lt; 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60446" y="8315984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" y="6060972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66" grpId="0"/>
      <p:bldP spid="66" grpId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448161" y="571501"/>
            <a:ext cx="4781439" cy="4029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995246" y="4641568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39388" y="3173557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5867400" y="2743200"/>
            <a:ext cx="4761" cy="18573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143500" y="4606328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5983251" y="4651973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4134540" y="3703355"/>
            <a:ext cx="3713285" cy="207636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374390" y="242582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390" y="5459568"/>
            <a:ext cx="1623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36" grpId="0"/>
      <p:bldP spid="36" grpId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4718900" y="1692248"/>
            <a:ext cx="2355114" cy="197507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43912" y="4617239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08779" y="2908689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5867400" y="2743200"/>
            <a:ext cx="4761" cy="18573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143500" y="4606328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7033682" y="3313936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5099160" y="3211363"/>
            <a:ext cx="1688880" cy="1000288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374390" y="242582"/>
            <a:ext cx="2585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5704389" y="2921168"/>
            <a:ext cx="654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.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0600" y="6060972"/>
            <a:ext cx="1684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3" grpId="0"/>
      <p:bldP spid="38" grpId="0"/>
      <p:bldP spid="38" grpId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1392</Words>
  <Application>Microsoft Office PowerPoint</Application>
  <PresentationFormat>Custom</PresentationFormat>
  <Paragraphs>203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.VnTime</vt:lpstr>
      <vt:lpstr>Times New Roman</vt:lpstr>
      <vt:lpstr>Calibri</vt:lpstr>
      <vt:lpstr>Open Sans</vt:lpstr>
      <vt:lpstr>SimSun</vt:lpstr>
      <vt:lpstr>Garamond</vt:lpstr>
      <vt:lpstr>Arial</vt:lpstr>
      <vt:lpstr>SimSun</vt:lpstr>
      <vt:lpstr>VNI-Times</vt:lpstr>
      <vt:lpstr>Tahoma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lý 1 (Dấu hiệu nhận biết tiếp tuyến)</vt:lpstr>
      <vt:lpstr>Giải</vt:lpstr>
      <vt:lpstr>Luyện tập 2 ( HS thực hiện cá nhân trong thời gian 4 phút)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74</cp:revision>
  <dcterms:created xsi:type="dcterms:W3CDTF">2006-08-16T00:00:00Z</dcterms:created>
  <dcterms:modified xsi:type="dcterms:W3CDTF">2024-07-25T08:07:25Z</dcterms:modified>
  <dc:identifier>DAFD8QqN0sk</dc:identifier>
</cp:coreProperties>
</file>