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72" r:id="rId2"/>
    <p:sldId id="387" r:id="rId3"/>
    <p:sldId id="257" r:id="rId4"/>
    <p:sldId id="268" r:id="rId5"/>
    <p:sldId id="259" r:id="rId6"/>
    <p:sldId id="384" r:id="rId7"/>
    <p:sldId id="306" r:id="rId8"/>
    <p:sldId id="258" r:id="rId9"/>
    <p:sldId id="389" r:id="rId10"/>
    <p:sldId id="390" r:id="rId11"/>
    <p:sldId id="391" r:id="rId12"/>
    <p:sldId id="392" r:id="rId13"/>
    <p:sldId id="393" r:id="rId14"/>
    <p:sldId id="313" r:id="rId15"/>
    <p:sldId id="312" r:id="rId16"/>
    <p:sldId id="272" r:id="rId17"/>
    <p:sldId id="378" r:id="rId18"/>
    <p:sldId id="279" r:id="rId19"/>
    <p:sldId id="394" r:id="rId20"/>
    <p:sldId id="379" r:id="rId21"/>
    <p:sldId id="330" r:id="rId22"/>
    <p:sldId id="386" r:id="rId23"/>
    <p:sldId id="467" r:id="rId24"/>
    <p:sldId id="297" r:id="rId25"/>
    <p:sldId id="296" r:id="rId26"/>
    <p:sldId id="294" r:id="rId27"/>
    <p:sldId id="298" r:id="rId28"/>
    <p:sldId id="471" r:id="rId29"/>
    <p:sldId id="265" r:id="rId30"/>
    <p:sldId id="326" r:id="rId31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4628" autoAdjust="0"/>
  </p:normalViewPr>
  <p:slideViewPr>
    <p:cSldViewPr>
      <p:cViewPr varScale="1">
        <p:scale>
          <a:sx n="52" d="100"/>
          <a:sy n="52" d="100"/>
        </p:scale>
        <p:origin x="80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9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2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0.png"/><Relationship Id="rId5" Type="http://schemas.openxmlformats.org/officeDocument/2006/relationships/image" Target="../media/image55.png"/><Relationship Id="rId10" Type="http://schemas.openxmlformats.org/officeDocument/2006/relationships/image" Target="../media/image540.png"/><Relationship Id="rId4" Type="http://schemas.openxmlformats.org/officeDocument/2006/relationships/image" Target="../media/image35.png"/><Relationship Id="rId9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7.xml"/><Relationship Id="rId3" Type="http://schemas.openxmlformats.org/officeDocument/2006/relationships/image" Target="../media/image66.png"/><Relationship Id="rId7" Type="http://schemas.openxmlformats.org/officeDocument/2006/relationships/slide" Target="slide24.xml"/><Relationship Id="rId12" Type="http://schemas.openxmlformats.org/officeDocument/2006/relationships/image" Target="../media/image7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68.png"/><Relationship Id="rId15" Type="http://schemas.openxmlformats.org/officeDocument/2006/relationships/slide" Target="slide28.xml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slide" Target="slide25.xml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760.png"/><Relationship Id="rId5" Type="http://schemas.openxmlformats.org/officeDocument/2006/relationships/slide" Target="slide23.xml"/><Relationship Id="rId10" Type="http://schemas.openxmlformats.org/officeDocument/2006/relationships/image" Target="../media/image75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3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1.e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27.png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3.emf"/><Relationship Id="rId2" Type="http://schemas.openxmlformats.org/officeDocument/2006/relationships/image" Target="../media/image26.pn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0.emf"/><Relationship Id="rId5" Type="http://schemas.openxmlformats.org/officeDocument/2006/relationships/image" Target="../media/image10.svg"/><Relationship Id="rId15" Type="http://schemas.openxmlformats.org/officeDocument/2006/relationships/image" Target="../media/image32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4.emf"/><Relationship Id="rId4" Type="http://schemas.openxmlformats.org/officeDocument/2006/relationships/image" Target="../media/image9.png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61559" y="1562100"/>
            <a:ext cx="1100691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192533" y="20143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174698"/>
            <a:ext cx="15494629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36km.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308023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133600" y="3771900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3 )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671956" y="8887862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−3 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0,5=5,5 </m:t>
                    </m:r>
                  </m:oMath>
                </a14:m>
                <a:endParaRPr lang="x-none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blipFill>
                <a:blip r:embed="rId5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6FD7CB-5488-E24E-A6EA-9F54874963A4}"/>
              </a:ext>
            </a:extLst>
          </p:cNvPr>
          <p:cNvSpPr txBox="1"/>
          <p:nvPr/>
        </p:nvSpPr>
        <p:spPr>
          <a:xfrm>
            <a:off x="12942277" y="3828384"/>
            <a:ext cx="48006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71956" y="7982806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3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28600" y="651698"/>
            <a:ext cx="2351175" cy="1436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422321"/>
            <a:ext cx="1549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24825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 (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40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&gt; 2 )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blipFill>
                <a:blip r:embed="rId4"/>
                <a:stretch>
                  <a:fillRect l="-1414" b="-2739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−2 </m:t>
                        </m:r>
                      </m:den>
                    </m:f>
                  </m:oMath>
                </a14:m>
                <a:endParaRPr lang="x-none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54371" y="6905251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494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98241" y="35198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8A0F4-C406-A143-8FF7-48D966EB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563675"/>
            <a:ext cx="13411200" cy="9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4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4320095" y="3314700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912229" y="3498963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6.28;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6.34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CHỮA BÀI TẬP CUỐI BÀI HỌC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63" y="4305300"/>
            <a:ext cx="11916667" cy="5981700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679594" y="4533899"/>
            <a:ext cx="16928811" cy="4903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5830" y="1079232"/>
            <a:ext cx="11828586" cy="3810821"/>
            <a:chOff x="6850285" y="38100"/>
            <a:chExt cx="5189315" cy="1908072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50285" y="161108"/>
              <a:ext cx="4677537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MỘT SỐ CÔNG THỨC TRONG BÀI TOÁN CHUYỂN ĐỘNG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31759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v: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 x: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xuôi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ng: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 =….t		…=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num>
                      <m:den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  <a:blipFill>
                <a:blip r:embed="rId6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7CBC03-E360-5A4B-B78C-89769FEC35DA}"/>
              </a:ext>
            </a:extLst>
          </p:cNvPr>
          <p:cNvSpPr txBox="1"/>
          <p:nvPr/>
        </p:nvSpPr>
        <p:spPr>
          <a:xfrm>
            <a:off x="1828800" y="712470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CB5D4-BFA0-C349-9DEF-4EFD8559F3A0}"/>
              </a:ext>
            </a:extLst>
          </p:cNvPr>
          <p:cNvSpPr txBox="1"/>
          <p:nvPr/>
        </p:nvSpPr>
        <p:spPr>
          <a:xfrm>
            <a:off x="3698630" y="7113032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1C66D-3A5F-B844-AA80-1A35DA2CEDC4}"/>
              </a:ext>
            </a:extLst>
          </p:cNvPr>
          <p:cNvSpPr txBox="1"/>
          <p:nvPr/>
        </p:nvSpPr>
        <p:spPr>
          <a:xfrm>
            <a:off x="7010400" y="6832125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C9F44-3E92-3D42-8D55-74301E1C336E}"/>
              </a:ext>
            </a:extLst>
          </p:cNvPr>
          <p:cNvSpPr txBox="1"/>
          <p:nvPr/>
        </p:nvSpPr>
        <p:spPr>
          <a:xfrm>
            <a:off x="7045569" y="742487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2649F-C407-0942-AA6F-8E9A1C6A5836}"/>
              </a:ext>
            </a:extLst>
          </p:cNvPr>
          <p:cNvSpPr txBox="1"/>
          <p:nvPr/>
        </p:nvSpPr>
        <p:spPr>
          <a:xfrm>
            <a:off x="10310446" y="7170679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F9C8-5645-0941-84CB-265037093F44}"/>
              </a:ext>
            </a:extLst>
          </p:cNvPr>
          <p:cNvSpPr txBox="1"/>
          <p:nvPr/>
        </p:nvSpPr>
        <p:spPr>
          <a:xfrm>
            <a:off x="14220437" y="7133294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x-none" sz="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42877" y="595838"/>
            <a:ext cx="2068378" cy="79624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6.28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344400" y="2316489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0462" y="458383"/>
            <a:ext cx="15851138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360m</a:t>
            </a:r>
            <a:r>
              <a:rPr lang="en-US" sz="3600" kern="1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6539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220551" y="7887726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(m)(x &gt; 4)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4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(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– 4)(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+ 3) = 360.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24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24m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  <a:blipFill>
                <a:blip r:embed="rId6"/>
                <a:stretch>
                  <a:fillRect l="-1097" b="-23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457201" y="233956"/>
            <a:ext cx="1676400" cy="7947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6.29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1506200" y="161546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7954" y="73655"/>
            <a:ext cx="16244427" cy="162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1 452 000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7394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311190" y="7403080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381" y="6395693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x%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&gt; 0 )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+ 1200000.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+ 12000x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1200000 + 12000x + ( 1200000 + 12000x 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1452000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+ 200x – 2100 = 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−2100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=12100;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12100</m:t>
                        </m:r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=110 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−100+110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TM</m:t>
                        </m:r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−100−110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=−210 (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</m:t>
                    </m:r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10%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  <a:blipFill>
                <a:blip r:embed="rId6"/>
                <a:stretch>
                  <a:fillRect l="-869" r="-290" b="-1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9906000" y="3275123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33158" y="4226421"/>
            <a:ext cx="8686800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5802" y="130510"/>
            <a:ext cx="15923854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100km/h.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1200km.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118421" r="-980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218421" r="-980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  <a:blipFill>
                <a:blip r:embed="rId9"/>
                <a:stretch>
                  <a:fillRect l="-1189" b="-31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645C6E-F074-E14F-A51F-992B47C8F237}"/>
              </a:ext>
            </a:extLst>
          </p:cNvPr>
          <p:cNvSpPr txBox="1"/>
          <p:nvPr/>
        </p:nvSpPr>
        <p:spPr>
          <a:xfrm>
            <a:off x="1950743" y="5009611"/>
            <a:ext cx="4145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973615" y="1832482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859000" y="7288675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6548381" y="408131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  <a:blipFill rotWithShape="0">
                <a:blip r:embed="rId8"/>
                <a:stretch>
                  <a:fillRect l="-1099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  <a:blipFill rotWithShape="0">
                <a:blip r:embed="rId9"/>
                <a:stretch>
                  <a:fillRect l="-3136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=&gt;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−4900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−300000=0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2185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2450</m:t>
                        </m:r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vi-VN" sz="32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300000</m:t>
                    </m:r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=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9302500;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3050 </a:t>
                </a:r>
                <a:endParaRPr lang="en-US" sz="3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  <a:blipFill rotWithShape="0">
                <a:blip r:embed="rId11"/>
                <a:stretch>
                  <a:fillRect l="-1435" b="-115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600" b="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(TMĐK)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−600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3600" kern="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  <a:blipFill rotWithShape="0">
                <a:blip r:embed="rId12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E11576-542E-5B43-89C0-DDDABD133851}"/>
              </a:ext>
            </a:extLst>
          </p:cNvPr>
          <p:cNvSpPr/>
          <p:nvPr/>
        </p:nvSpPr>
        <p:spPr>
          <a:xfrm>
            <a:off x="3389671" y="7406294"/>
            <a:ext cx="8192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500km/h 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3383216187.mp4" descr="5513383216187.mp4">
            <a:hlinkClick r:id="" action="ppaction://media"/>
            <a:extLst>
              <a:ext uri="{FF2B5EF4-FFF2-40B4-BE49-F238E27FC236}">
                <a16:creationId xmlns:a16="http://schemas.microsoft.com/office/drawing/2014/main" id="{9DD3849C-A06C-E546-9EEA-689E51961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A0F43-2461-0C1D-2D3D-5DE797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082293" y="2962351"/>
            <a:ext cx="19130906" cy="1240642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4524071" y="3065070"/>
            <a:ext cx="1869800" cy="1035204"/>
            <a:chOff x="7837953" y="780143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6940" y="780143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674779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+ 10 (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524071" y="7379839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005471" y="1318465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52600" y="226264"/>
            <a:ext cx="1883974" cy="81450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9303" y="3343"/>
            <a:ext cx="1592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1500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1320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&lt; 1500 ) </a:t>
                </a:r>
                <a:endParaRPr lang="vi-VN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858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hoạch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  <a:blipFill rotWithShape="0">
                <a:blip r:embed="rId9"/>
                <a:stretch>
                  <a:fillRect l="-1342" r="-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  <a:blipFill rotWithShape="0">
                <a:blip r:embed="rId10"/>
                <a:stretch>
                  <a:fillRect l="-1488" r="-5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69806" y="3924300"/>
            <a:ext cx="1592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  <a:blipFill rotWithShape="0">
                <a:blip r:embed="rId11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d>
                      <m:d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𝑇𝑀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d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=−50 (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𝐿𝑜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1232" b="-116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772264" y="9140495"/>
            <a:ext cx="11791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4" grpId="0"/>
      <p:bldP spid="19" grpId="0"/>
      <p:bldP spid="22" grpId="0"/>
      <p:bldP spid="23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1193338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LẬT MẢNH GHÉP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0497"/>
            <a:ext cx="12523891" cy="628650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DE2E47F-611D-CE63-39F9-A6331DE7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6" y="3792251"/>
            <a:ext cx="7596325" cy="46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624686"/>
            <a:ext cx="5998985" cy="41791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88" y="1645166"/>
            <a:ext cx="5962406" cy="41517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5" y="4771658"/>
            <a:ext cx="5998985" cy="415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47" y="5778612"/>
            <a:ext cx="5980695" cy="4188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75E17D-2FA8-675C-5266-98BD584616C6}"/>
              </a:ext>
            </a:extLst>
          </p:cNvPr>
          <p:cNvSpPr txBox="1"/>
          <p:nvPr/>
        </p:nvSpPr>
        <p:spPr>
          <a:xfrm>
            <a:off x="4736601" y="278230"/>
            <a:ext cx="1065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TRÒ CHƠI:  LẬT MẢNH GHÉP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BCD7E-DB7E-3F63-9C06-E3898B8E3B20}"/>
              </a:ext>
            </a:extLst>
          </p:cNvPr>
          <p:cNvSpPr txBox="1"/>
          <p:nvPr/>
        </p:nvSpPr>
        <p:spPr>
          <a:xfrm>
            <a:off x="5727258" y="1110103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một ngày đặc biệt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9208" y="6766542"/>
            <a:ext cx="769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624994"/>
            <a:ext cx="5998985" cy="417917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188" y="1634394"/>
            <a:ext cx="5962406" cy="4151736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798" y="5789282"/>
            <a:ext cx="5980695" cy="4188315"/>
          </a:xfrm>
          <a:prstGeom prst="rect">
            <a:avLst/>
          </a:prstGeom>
        </p:spPr>
      </p:pic>
      <p:pic>
        <p:nvPicPr>
          <p:cNvPr id="67" name="Picture 6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1144" y="4782328"/>
            <a:ext cx="5998985" cy="4151736"/>
          </a:xfrm>
          <a:prstGeom prst="rect">
            <a:avLst/>
          </a:prstGeom>
        </p:spPr>
      </p:pic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AD130606-7B72-34E6-C017-842AFD581D25}"/>
              </a:ext>
            </a:extLst>
          </p:cNvPr>
          <p:cNvSpPr/>
          <p:nvPr/>
        </p:nvSpPr>
        <p:spPr>
          <a:xfrm>
            <a:off x="16992600" y="9472234"/>
            <a:ext cx="762000" cy="624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9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283572"/>
            <a:ext cx="14644256" cy="3566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1. </a:t>
            </a:r>
            <a:r>
              <a:rPr lang="vi-VN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 thứ hai đi chậm hơn xe thứ nhất 15 km/h. Nếu gọi vận tốc xe thứ hai là x (km/h) thì vận tốc xe thứ nhất là:</a:t>
            </a:r>
            <a:endParaRPr lang="en-US" sz="4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15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15x (km/h)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 ∶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6" y="6530582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2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Xe máy và ô tô cùng đi trên một con đường, biết vận tốc của xe máy là x (km/h) và mỗi giờ ô tô lại đi nhanh hơn xe máy 20 km. Công thức tính vận tốc ô tô là: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20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20x (km/h)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–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+ x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982055" y="691215"/>
            <a:ext cx="14644256" cy="320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400" spc="-3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Chu vi một mảnh vườn hình chữ nhật là 45m. Biết chiều dài hơn chiều rộng 5m. Nếu gọi chiều rộng mảnh vườn là x; (x&gt;0; m) thì phương trình của bài toán là</a:t>
            </a:r>
            <a:endParaRPr lang="en-US" sz="4400" spc="-3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−3x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 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+ 9x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de-DE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 + 3 = 45</a:t>
            </a:r>
            <a:endParaRPr lang="en-US" sz="48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– x = 45 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3x = 45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(2x + 5) . 2 = 45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46681" y="135287"/>
            <a:ext cx="14644256" cy="3621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4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Một người đi xe máy từ A đến B, với vận tốc 30 km/h. Lúc về người đó đi với vận tốc 24 km/h. Do đó thời gian về lâu hơn thời gian đi là 30 phút. Hãy chọn câu đúng. Nếu gọi thời gian lúc đi là x (giờ, x&gt;0) thì phương trình của bài toán là:</a:t>
            </a:r>
            <a:endParaRPr lang="en-US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38737" y="407792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/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/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4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/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/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11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ý nghĩa ngày thành lập đoàn">
            <a:hlinkClick r:id="" action="ppaction://media"/>
            <a:extLst>
              <a:ext uri="{FF2B5EF4-FFF2-40B4-BE49-F238E27FC236}">
                <a16:creationId xmlns:a16="http://schemas.microsoft.com/office/drawing/2014/main" id="{9F278FCA-AD0C-AF43-FE43-1A016080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35" y="285035"/>
            <a:ext cx="17274530" cy="97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6.30;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27931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14375" y="1695646"/>
            <a:ext cx="15595889" cy="606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929499" y="647701"/>
            <a:ext cx="16444101" cy="9067799"/>
            <a:chOff x="0" y="-20529"/>
            <a:chExt cx="4545209" cy="2319820"/>
          </a:xfrm>
        </p:grpSpPr>
        <p:sp>
          <p:nvSpPr>
            <p:cNvPr id="11" name="Freeform 3"/>
            <p:cNvSpPr/>
            <p:nvPr/>
          </p:nvSpPr>
          <p:spPr>
            <a:xfrm>
              <a:off x="0" y="-20529"/>
              <a:ext cx="4545209" cy="2319820"/>
            </a:xfrm>
            <a:custGeom>
              <a:avLst/>
              <a:gdLst/>
              <a:ahLst/>
              <a:cxnLst/>
              <a:rect l="l" t="t" r="r" b="b"/>
              <a:pathLst>
                <a:path w="4545209" h="2319820">
                  <a:moveTo>
                    <a:pt x="446579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40402"/>
                  </a:lnTo>
                  <a:cubicBezTo>
                    <a:pt x="43699" y="2240402"/>
                    <a:pt x="79418" y="2275741"/>
                    <a:pt x="79418" y="2319820"/>
                  </a:cubicBezTo>
                  <a:lnTo>
                    <a:pt x="4465791" y="2319820"/>
                  </a:lnTo>
                  <a:cubicBezTo>
                    <a:pt x="4465791" y="2276121"/>
                    <a:pt x="4501130" y="2240402"/>
                    <a:pt x="4545209" y="2240402"/>
                  </a:cubicBezTo>
                  <a:lnTo>
                    <a:pt x="4545209" y="79418"/>
                  </a:lnTo>
                  <a:cubicBezTo>
                    <a:pt x="4501509" y="79418"/>
                    <a:pt x="4465791" y="44079"/>
                    <a:pt x="4465791" y="0"/>
                  </a:cubicBezTo>
                  <a:close/>
                </a:path>
              </a:pathLst>
            </a:custGeom>
            <a:solidFill>
              <a:srgbClr val="F7DFD9"/>
            </a:solidFill>
            <a:ln w="38100" cap="sq">
              <a:solidFill>
                <a:srgbClr val="6C3428"/>
              </a:solidFill>
              <a:prstDash val="solid"/>
              <a:miter/>
            </a:ln>
          </p:spPr>
        </p:sp>
        <p:sp>
          <p:nvSpPr>
            <p:cNvPr id="12" name="TextBox 4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32" y="1024654"/>
            <a:ext cx="15844871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giải một bài toán bằng cách lập phương trình</a:t>
            </a:r>
            <a:endParaRPr lang="en-US" sz="4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1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ẩn số và đặt điều kiện thích hợp cho ẩn số;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Biểu diễn các đại lượng chưa biết theo ẩn và các đại lượng đã biết;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 biểu thị mối quan hệ giữa các đại lượng.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2.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Giải phương trình</a:t>
            </a:r>
            <a:endParaRPr lang="en-US" sz="3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3.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Trả lời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 Kiểm tra xem trong các nghiệm của phương trình, nghiệm nào thỏa mãn điều kiện của ẩn, nghiệm nào không, rồi kết luận.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85" y="0"/>
            <a:ext cx="242109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9057622"/>
            <a:ext cx="1600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2500489"/>
            <a:ext cx="11523694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21: GIẢI BÀI TOÁN BẰNG CÁCH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 PHƯƠNG TRÌNH</a:t>
            </a:r>
            <a:endParaRPr sz="75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4076" y="3009900"/>
            <a:ext cx="8203628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BÀI TOÁN BẰNG CÁCH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PHƯƠNG TRÌNH (T1)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491" y="6275742"/>
            <a:ext cx="97692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CHỮA BÀI TẬP CUỐI BÀI HỌC (T2)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2385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4827" y="806535"/>
            <a:ext cx="13639800" cy="28937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058951" y="2931165"/>
              <a:ext cx="10976210" cy="2023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BÀI TOÁN BẰNG CÁCH </a:t>
              </a: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PHƯƠNG TRÌNH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908155"/>
            <a:ext cx="12707854" cy="637884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215026" y="136045"/>
            <a:ext cx="5253789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TOÁN MỞ ĐẦU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07552" y="1055057"/>
            <a:ext cx="16740098" cy="374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03890" y="400997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B1EF38-9758-3547-B1FE-C8FCB73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90" y="4692129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nhất là: 100( 1 + x )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575AF9-4FEC-B14A-A7FD-41C44B20C2B6}"/>
              </a:ext>
            </a:extLst>
          </p:cNvPr>
          <p:cNvSpPr txBox="1"/>
          <p:nvPr/>
        </p:nvSpPr>
        <p:spPr>
          <a:xfrm>
            <a:off x="2234862" y="4072165"/>
            <a:ext cx="70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x là lãi suất gửi tiết kiệm của bác Lan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2F403F5F-AC8D-9D44-AF11-849705C7E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3" y="5227677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hai là: 100( 1 + x )</a:t>
            </a:r>
            <a:r>
              <a:rPr kumimoji="0" lang="vi-VN" altLang="x-none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14EE46FB-79E8-B145-B8CB-09265E32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7" y="5764445"/>
            <a:ext cx="3498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Phương trình: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129EF2AE-50F7-C642-A112-D0A6A155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53342"/>
            <a:ext cx="30080533" cy="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C84025F-D36D-114B-B95D-9D6AE2E0A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37465"/>
              </p:ext>
            </p:extLst>
          </p:nvPr>
        </p:nvGraphicFramePr>
        <p:xfrm>
          <a:off x="3856891" y="5753342"/>
          <a:ext cx="304799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70000" imgH="279400" progId="Equation.DSMT4">
                  <p:embed/>
                </p:oleObj>
              </mc:Choice>
              <mc:Fallback>
                <p:oleObj r:id="rId6" imgW="1270000" imgH="2794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891" y="5753342"/>
                        <a:ext cx="304799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544D4AF-8F5C-A34F-84D9-47C9B258E86A}"/>
              </a:ext>
            </a:extLst>
          </p:cNvPr>
          <p:cNvSpPr txBox="1"/>
          <p:nvPr/>
        </p:nvSpPr>
        <p:spPr>
          <a:xfrm>
            <a:off x="2841920" y="627849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C356EA68-8F05-084B-A48B-234BD48B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169" y="6363192"/>
            <a:ext cx="611808" cy="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FC342B18-829F-C74B-8682-81F0CBABE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24155"/>
              </p:ext>
            </p:extLst>
          </p:nvPr>
        </p:nvGraphicFramePr>
        <p:xfrm>
          <a:off x="3845168" y="6363192"/>
          <a:ext cx="3813335" cy="52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562100" imgH="228600" progId="Equation.DSMT4">
                  <p:embed/>
                </p:oleObj>
              </mc:Choice>
              <mc:Fallback>
                <p:oleObj r:id="rId8" imgW="1562100" imgH="228600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168" y="6363192"/>
                        <a:ext cx="3813335" cy="522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4576AB5-8C4D-394A-AC96-4F9FAF9E4E60}"/>
              </a:ext>
            </a:extLst>
          </p:cNvPr>
          <p:cNvSpPr txBox="1"/>
          <p:nvPr/>
        </p:nvSpPr>
        <p:spPr>
          <a:xfrm>
            <a:off x="2841919" y="678004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id="{72D1D6A4-4A01-C64E-82BD-7E1B0E98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09" y="5516513"/>
            <a:ext cx="1324321" cy="1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5E54D9EB-2BCC-A645-88E0-6C15F7CBF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1493"/>
              </p:ext>
            </p:extLst>
          </p:nvPr>
        </p:nvGraphicFramePr>
        <p:xfrm>
          <a:off x="3886200" y="6860087"/>
          <a:ext cx="3933094" cy="48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27200" imgH="203200" progId="Equation.DSMT4">
                  <p:embed/>
                </p:oleObj>
              </mc:Choice>
              <mc:Fallback>
                <p:oleObj r:id="rId10" imgW="1727200" imgH="203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860087"/>
                        <a:ext cx="3933094" cy="485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057113B4-969E-C349-A06A-AE7B12B0730E}"/>
              </a:ext>
            </a:extLst>
          </p:cNvPr>
          <p:cNvSpPr txBox="1"/>
          <p:nvPr/>
        </p:nvSpPr>
        <p:spPr>
          <a:xfrm>
            <a:off x="7848600" y="67685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EA08D71-C9ED-A546-9B17-128E10A57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79269"/>
              </p:ext>
            </p:extLst>
          </p:nvPr>
        </p:nvGraphicFramePr>
        <p:xfrm>
          <a:off x="8420100" y="6819039"/>
          <a:ext cx="3583610" cy="56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612900" imgH="254000" progId="Equation.DSMT4">
                  <p:embed/>
                </p:oleObj>
              </mc:Choice>
              <mc:Fallback>
                <p:oleObj r:id="rId12" imgW="1612900" imgH="254000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00" y="6819039"/>
                        <a:ext cx="3583610" cy="567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30780514-FE9D-844E-B5F4-0FE66F15C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00875"/>
              </p:ext>
            </p:extLst>
          </p:nvPr>
        </p:nvGraphicFramePr>
        <p:xfrm>
          <a:off x="12003711" y="6882735"/>
          <a:ext cx="1940889" cy="50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850900" imgH="203200" progId="Equation.DSMT4">
                  <p:embed/>
                </p:oleObj>
              </mc:Choice>
              <mc:Fallback>
                <p:oleObj r:id="rId14" imgW="850900" imgH="2032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3711" y="6882735"/>
                        <a:ext cx="1940889" cy="503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5665A6C-71CC-1940-8800-A915C0701FA5}"/>
              </a:ext>
            </a:extLst>
          </p:cNvPr>
          <p:cNvSpPr txBox="1"/>
          <p:nvPr/>
        </p:nvSpPr>
        <p:spPr>
          <a:xfrm>
            <a:off x="2841918" y="7335747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phương trình có hai nghiệm phân biệt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3FB338A3-3709-8445-87A9-13D115369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244304"/>
              </p:ext>
            </p:extLst>
          </p:nvPr>
        </p:nvGraphicFramePr>
        <p:xfrm>
          <a:off x="3713897" y="7886700"/>
          <a:ext cx="176754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774700" imgH="228600" progId="Equation.DSMT4">
                  <p:embed/>
                </p:oleObj>
              </mc:Choice>
              <mc:Fallback>
                <p:oleObj r:id="rId16" imgW="7747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7886700"/>
                        <a:ext cx="176754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96338E83-AE1C-614B-8E1F-43B52D3EFBC2}"/>
              </a:ext>
            </a:extLst>
          </p:cNvPr>
          <p:cNvSpPr txBox="1"/>
          <p:nvPr/>
        </p:nvSpPr>
        <p:spPr>
          <a:xfrm>
            <a:off x="5457090" y="7842177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6A7FAE78-5E9A-E644-961D-485BED3B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752739"/>
              </p:ext>
            </p:extLst>
          </p:nvPr>
        </p:nvGraphicFramePr>
        <p:xfrm>
          <a:off x="3713897" y="8449434"/>
          <a:ext cx="138037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609600" imgH="228600" progId="Equation.DSMT4">
                  <p:embed/>
                </p:oleObj>
              </mc:Choice>
              <mc:Fallback>
                <p:oleObj r:id="rId18" imgW="609600" imgH="2286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8449434"/>
                        <a:ext cx="138037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DE9FA6BF-49D5-DB4E-999B-7778C429CE1F}"/>
              </a:ext>
            </a:extLst>
          </p:cNvPr>
          <p:cNvSpPr txBox="1"/>
          <p:nvPr/>
        </p:nvSpPr>
        <p:spPr>
          <a:xfrm>
            <a:off x="5228490" y="8368725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2A2B4C-11F9-544B-9DFF-338517E54A5A}"/>
              </a:ext>
            </a:extLst>
          </p:cNvPr>
          <p:cNvSpPr txBox="1"/>
          <p:nvPr/>
        </p:nvSpPr>
        <p:spPr>
          <a:xfrm>
            <a:off x="1960076" y="8968174"/>
            <a:ext cx="901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lãi suất gửi tiết kiệm của bác Lan là 0,09/năm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7" grpId="0"/>
      <p:bldP spid="72" grpId="0"/>
      <p:bldP spid="73" grpId="0"/>
      <p:bldP spid="75" grpId="0"/>
      <p:bldP spid="78" grpId="0"/>
      <p:bldP spid="81" grpId="0"/>
      <p:bldP spid="85" grpId="0"/>
      <p:bldP spid="90" grpId="0"/>
      <p:bldP spid="93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12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1800 m</a:t>
            </a:r>
            <a:r>
              <a:rPr lang="en-US" sz="44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62000" y="32261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667349" y="4003011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(m)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+ 30 (m)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01D8-3306-EA46-A6D2-5478224CEE3F}"/>
              </a:ext>
            </a:extLst>
          </p:cNvPr>
          <p:cNvSpPr txBox="1"/>
          <p:nvPr/>
        </p:nvSpPr>
        <p:spPr>
          <a:xfrm>
            <a:off x="2667349" y="5885727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x(x+30) = 1800 hay x</a:t>
            </a:r>
            <a:r>
              <a:rPr lang="en-US" sz="40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+ 30x – 1800 = 0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B2DA2-BFDE-8745-9E49-E77642760F94}"/>
              </a:ext>
            </a:extLst>
          </p:cNvPr>
          <p:cNvSpPr txBox="1"/>
          <p:nvPr/>
        </p:nvSpPr>
        <p:spPr>
          <a:xfrm>
            <a:off x="1052842" y="7735270"/>
            <a:ext cx="160921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-60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 (TMĐK)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485900" y="8569029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</a:t>
            </a:r>
          </a:p>
        </p:txBody>
      </p:sp>
    </p:spTree>
    <p:extLst>
      <p:ext uri="{BB962C8B-B14F-4D97-AF65-F5344CB8AC3E}">
        <p14:creationId xmlns:p14="http://schemas.microsoft.com/office/powerpoint/2010/main" val="6600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4285</TotalTime>
  <Words>2377</Words>
  <Application>Microsoft Office PowerPoint</Application>
  <PresentationFormat>Custom</PresentationFormat>
  <Paragraphs>220</Paragraphs>
  <Slides>30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Cambria Math</vt:lpstr>
      <vt:lpstr>Arial</vt:lpstr>
      <vt:lpstr>Palatino Linotype</vt:lpstr>
      <vt:lpstr>Times New Roman</vt:lpstr>
      <vt:lpstr>Calibri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Thuy Le</cp:lastModifiedBy>
  <cp:revision>29</cp:revision>
  <dcterms:created xsi:type="dcterms:W3CDTF">2006-08-16T00:00:00Z</dcterms:created>
  <dcterms:modified xsi:type="dcterms:W3CDTF">2025-03-25T14:03:23Z</dcterms:modified>
  <dc:identifier>DAFWAZhnXwQ</dc:identifier>
</cp:coreProperties>
</file>