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D410E0-3001-4040-9329-1EAA18955B0B}"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34D81-337C-4CF3-9415-5F2034BAE4B9}" type="slidenum">
              <a:rPr lang="en-US" smtClean="0"/>
              <a:t>‹#›</a:t>
            </a:fld>
            <a:endParaRPr lang="en-US"/>
          </a:p>
        </p:txBody>
      </p:sp>
    </p:spTree>
    <p:extLst>
      <p:ext uri="{BB962C8B-B14F-4D97-AF65-F5344CB8AC3E}">
        <p14:creationId xmlns:p14="http://schemas.microsoft.com/office/powerpoint/2010/main" val="3183308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D410E0-3001-4040-9329-1EAA18955B0B}"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34D81-337C-4CF3-9415-5F2034BAE4B9}" type="slidenum">
              <a:rPr lang="en-US" smtClean="0"/>
              <a:t>‹#›</a:t>
            </a:fld>
            <a:endParaRPr lang="en-US"/>
          </a:p>
        </p:txBody>
      </p:sp>
    </p:spTree>
    <p:extLst>
      <p:ext uri="{BB962C8B-B14F-4D97-AF65-F5344CB8AC3E}">
        <p14:creationId xmlns:p14="http://schemas.microsoft.com/office/powerpoint/2010/main" val="2910554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D410E0-3001-4040-9329-1EAA18955B0B}"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34D81-337C-4CF3-9415-5F2034BAE4B9}" type="slidenum">
              <a:rPr lang="en-US" smtClean="0"/>
              <a:t>‹#›</a:t>
            </a:fld>
            <a:endParaRPr lang="en-US"/>
          </a:p>
        </p:txBody>
      </p:sp>
    </p:spTree>
    <p:extLst>
      <p:ext uri="{BB962C8B-B14F-4D97-AF65-F5344CB8AC3E}">
        <p14:creationId xmlns:p14="http://schemas.microsoft.com/office/powerpoint/2010/main" val="2411483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D410E0-3001-4040-9329-1EAA18955B0B}"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34D81-337C-4CF3-9415-5F2034BAE4B9}" type="slidenum">
              <a:rPr lang="en-US" smtClean="0"/>
              <a:t>‹#›</a:t>
            </a:fld>
            <a:endParaRPr lang="en-US"/>
          </a:p>
        </p:txBody>
      </p:sp>
    </p:spTree>
    <p:extLst>
      <p:ext uri="{BB962C8B-B14F-4D97-AF65-F5344CB8AC3E}">
        <p14:creationId xmlns:p14="http://schemas.microsoft.com/office/powerpoint/2010/main" val="3725236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D410E0-3001-4040-9329-1EAA18955B0B}"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34D81-337C-4CF3-9415-5F2034BAE4B9}" type="slidenum">
              <a:rPr lang="en-US" smtClean="0"/>
              <a:t>‹#›</a:t>
            </a:fld>
            <a:endParaRPr lang="en-US"/>
          </a:p>
        </p:txBody>
      </p:sp>
    </p:spTree>
    <p:extLst>
      <p:ext uri="{BB962C8B-B14F-4D97-AF65-F5344CB8AC3E}">
        <p14:creationId xmlns:p14="http://schemas.microsoft.com/office/powerpoint/2010/main" val="4019858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D410E0-3001-4040-9329-1EAA18955B0B}"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34D81-337C-4CF3-9415-5F2034BAE4B9}" type="slidenum">
              <a:rPr lang="en-US" smtClean="0"/>
              <a:t>‹#›</a:t>
            </a:fld>
            <a:endParaRPr lang="en-US"/>
          </a:p>
        </p:txBody>
      </p:sp>
    </p:spTree>
    <p:extLst>
      <p:ext uri="{BB962C8B-B14F-4D97-AF65-F5344CB8AC3E}">
        <p14:creationId xmlns:p14="http://schemas.microsoft.com/office/powerpoint/2010/main" val="1266052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D410E0-3001-4040-9329-1EAA18955B0B}" type="datetimeFigureOut">
              <a:rPr lang="en-US" smtClean="0"/>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834D81-337C-4CF3-9415-5F2034BAE4B9}" type="slidenum">
              <a:rPr lang="en-US" smtClean="0"/>
              <a:t>‹#›</a:t>
            </a:fld>
            <a:endParaRPr lang="en-US"/>
          </a:p>
        </p:txBody>
      </p:sp>
    </p:spTree>
    <p:extLst>
      <p:ext uri="{BB962C8B-B14F-4D97-AF65-F5344CB8AC3E}">
        <p14:creationId xmlns:p14="http://schemas.microsoft.com/office/powerpoint/2010/main" val="3709461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D410E0-3001-4040-9329-1EAA18955B0B}" type="datetimeFigureOut">
              <a:rPr lang="en-US" smtClean="0"/>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834D81-337C-4CF3-9415-5F2034BAE4B9}" type="slidenum">
              <a:rPr lang="en-US" smtClean="0"/>
              <a:t>‹#›</a:t>
            </a:fld>
            <a:endParaRPr lang="en-US"/>
          </a:p>
        </p:txBody>
      </p:sp>
    </p:spTree>
    <p:extLst>
      <p:ext uri="{BB962C8B-B14F-4D97-AF65-F5344CB8AC3E}">
        <p14:creationId xmlns:p14="http://schemas.microsoft.com/office/powerpoint/2010/main" val="3542592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D410E0-3001-4040-9329-1EAA18955B0B}" type="datetimeFigureOut">
              <a:rPr lang="en-US" smtClean="0"/>
              <a:t>10/24/2023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834D81-337C-4CF3-9415-5F2034BAE4B9}" type="slidenum">
              <a:rPr lang="en-US" smtClean="0"/>
              <a:t>‹#›</a:t>
            </a:fld>
            <a:endParaRPr lang="en-US"/>
          </a:p>
        </p:txBody>
      </p:sp>
    </p:spTree>
    <p:extLst>
      <p:ext uri="{BB962C8B-B14F-4D97-AF65-F5344CB8AC3E}">
        <p14:creationId xmlns:p14="http://schemas.microsoft.com/office/powerpoint/2010/main" val="3222877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D410E0-3001-4040-9329-1EAA18955B0B}"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34D81-337C-4CF3-9415-5F2034BAE4B9}" type="slidenum">
              <a:rPr lang="en-US" smtClean="0"/>
              <a:t>‹#›</a:t>
            </a:fld>
            <a:endParaRPr lang="en-US"/>
          </a:p>
        </p:txBody>
      </p:sp>
    </p:spTree>
    <p:extLst>
      <p:ext uri="{BB962C8B-B14F-4D97-AF65-F5344CB8AC3E}">
        <p14:creationId xmlns:p14="http://schemas.microsoft.com/office/powerpoint/2010/main" val="1223837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D410E0-3001-4040-9329-1EAA18955B0B}"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34D81-337C-4CF3-9415-5F2034BAE4B9}" type="slidenum">
              <a:rPr lang="en-US" smtClean="0"/>
              <a:t>‹#›</a:t>
            </a:fld>
            <a:endParaRPr lang="en-US"/>
          </a:p>
        </p:txBody>
      </p:sp>
    </p:spTree>
    <p:extLst>
      <p:ext uri="{BB962C8B-B14F-4D97-AF65-F5344CB8AC3E}">
        <p14:creationId xmlns:p14="http://schemas.microsoft.com/office/powerpoint/2010/main" val="3097895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D410E0-3001-4040-9329-1EAA18955B0B}" type="datetimeFigureOut">
              <a:rPr lang="en-US" smtClean="0"/>
              <a:t>10/24/2023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34D81-337C-4CF3-9415-5F2034BAE4B9}" type="slidenum">
              <a:rPr lang="en-US" smtClean="0"/>
              <a:t>‹#›</a:t>
            </a:fld>
            <a:endParaRPr lang="en-US"/>
          </a:p>
        </p:txBody>
      </p:sp>
    </p:spTree>
    <p:extLst>
      <p:ext uri="{BB962C8B-B14F-4D97-AF65-F5344CB8AC3E}">
        <p14:creationId xmlns:p14="http://schemas.microsoft.com/office/powerpoint/2010/main" val="4237270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gif"/><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hyperlink" Target="NH&#431;%20QUY&#768;NH.ppt#-1,9,Slide 9" TargetMode="External"/><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386886" y="461710"/>
            <a:ext cx="7366715" cy="2114550"/>
          </a:xfrm>
          <a:prstGeom prst="rect">
            <a:avLst/>
          </a:prstGeom>
          <a:solidFill>
            <a:srgbClr val="2CC6D2"/>
          </a:solidFill>
          <a:ln>
            <a:noFill/>
          </a:ln>
          <a:effectLst>
            <a:innerShdw blurRad="800100" dir="588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3074" name="Text Box 4"/>
          <p:cNvSpPr txBox="1">
            <a:spLocks noChangeArrowheads="1"/>
          </p:cNvSpPr>
          <p:nvPr/>
        </p:nvSpPr>
        <p:spPr bwMode="auto">
          <a:xfrm>
            <a:off x="2165350" y="1106489"/>
            <a:ext cx="77263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3600" b="1" dirty="0">
                <a:solidFill>
                  <a:srgbClr val="FF0000"/>
                </a:solidFill>
                <a:latin typeface="Times New Roman" panose="02020603050405020304" pitchFamily="18" charset="0"/>
                <a:cs typeface="Times New Roman" panose="02020603050405020304" pitchFamily="18" charset="0"/>
              </a:rPr>
              <a:t>BÀI 3: NGÔI NHÀ THÔNG MINH</a:t>
            </a:r>
            <a:endParaRPr lang="en-US" altLang="vi-VN" sz="3600" dirty="0">
              <a:solidFill>
                <a:srgbClr val="FF0000"/>
              </a:solidFill>
              <a:latin typeface=".VnBodoniH" panose="020B7200000000000000" pitchFamily="34" charset="0"/>
            </a:endParaRPr>
          </a:p>
        </p:txBody>
      </p:sp>
      <p:pic>
        <p:nvPicPr>
          <p:cNvPr id="30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84090" y="3238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653" y="3238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84090" y="6172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792" y="6172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Rectangle 29"/>
          <p:cNvSpPr>
            <a:spLocks noChangeArrowheads="1"/>
          </p:cNvSpPr>
          <p:nvPr/>
        </p:nvSpPr>
        <p:spPr bwMode="auto">
          <a:xfrm>
            <a:off x="553792" y="152400"/>
            <a:ext cx="1094704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en-US">
              <a:latin typeface="VNI-Times" pitchFamily="2" charset="0"/>
            </a:endParaRPr>
          </a:p>
        </p:txBody>
      </p:sp>
      <p:pic>
        <p:nvPicPr>
          <p:cNvPr id="1028" name="Picture 4" descr="Nhà thông minh là gì? Các thiết bị SmartHome có thật sự cần thiết cho gia  đình bạn? | Tin tức | MobiEyes SmartHome | Thạch Anh I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796" y="2608218"/>
            <a:ext cx="6212983" cy="402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153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50"/>
                                        <p:tgtEl>
                                          <p:spTgt spid="3074"/>
                                        </p:tgtEl>
                                      </p:cBhvr>
                                    </p:animEffect>
                                    <p:anim calcmode="lin" valueType="num">
                                      <p:cBhvr>
                                        <p:cTn id="8" dur="750" fill="hold"/>
                                        <p:tgtEl>
                                          <p:spTgt spid="3074"/>
                                        </p:tgtEl>
                                        <p:attrNameLst>
                                          <p:attrName>ppt_x</p:attrName>
                                        </p:attrNameLst>
                                      </p:cBhvr>
                                      <p:tavLst>
                                        <p:tav tm="0">
                                          <p:val>
                                            <p:strVal val="#ppt_x"/>
                                          </p:val>
                                        </p:tav>
                                        <p:tav tm="100000">
                                          <p:val>
                                            <p:strVal val="#ppt_x"/>
                                          </p:val>
                                        </p:tav>
                                      </p:tavLst>
                                    </p:anim>
                                    <p:anim calcmode="lin" valueType="num">
                                      <p:cBhvr>
                                        <p:cTn id="9" dur="75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6096001" y="2082800"/>
            <a:ext cx="304482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dirty="0">
                <a:solidFill>
                  <a:schemeClr val="bg1"/>
                </a:solidFill>
                <a:latin typeface="+mj-lt"/>
                <a:ea typeface="+mj-ea"/>
                <a:cs typeface="+mj-cs"/>
              </a:rPr>
              <a:t>N</a:t>
            </a:r>
            <a:r>
              <a:rPr lang="vi-VN"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dirty="0">
                <a:solidFill>
                  <a:schemeClr val="bg1"/>
                </a:solidFill>
                <a:latin typeface="+mj-lt"/>
                <a:ea typeface="+mj-ea"/>
                <a:cs typeface="+mj-cs"/>
              </a:rPr>
              <a:t>.</a:t>
            </a:r>
          </a:p>
        </p:txBody>
      </p:sp>
      <p:sp>
        <p:nvSpPr>
          <p:cNvPr id="12291" name="Rectangle 10"/>
          <p:cNvSpPr>
            <a:spLocks noChangeArrowheads="1"/>
          </p:cNvSpPr>
          <p:nvPr/>
        </p:nvSpPr>
        <p:spPr bwMode="auto">
          <a:xfrm>
            <a:off x="2165351" y="296863"/>
            <a:ext cx="64119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dirty="0">
                <a:solidFill>
                  <a:srgbClr val="FF3300"/>
                </a:solidFill>
                <a:latin typeface="Times New Roman" panose="02020603050405020304" pitchFamily="18" charset="0"/>
              </a:rPr>
              <a:t>II. </a:t>
            </a:r>
            <a:r>
              <a:rPr lang="vi-VN" altLang="en-US" sz="2400" dirty="0">
                <a:solidFill>
                  <a:srgbClr val="FF3300"/>
                </a:solidFill>
                <a:latin typeface="Times New Roman" panose="02020603050405020304" pitchFamily="18" charset="0"/>
              </a:rPr>
              <a:t>ĐẶC ĐIỂM CỦA NGÔI NHÀ THÔNG MINH</a:t>
            </a:r>
            <a:endParaRPr lang="en-US" altLang="en-US" sz="2400" dirty="0">
              <a:solidFill>
                <a:srgbClr val="FF3300"/>
              </a:solidFill>
              <a:latin typeface="Times New Roman" panose="02020603050405020304" pitchFamily="18" charset="0"/>
            </a:endParaRPr>
          </a:p>
        </p:txBody>
      </p:sp>
      <p:sp>
        <p:nvSpPr>
          <p:cNvPr id="2" name="Rectangle 1"/>
          <p:cNvSpPr/>
          <p:nvPr/>
        </p:nvSpPr>
        <p:spPr>
          <a:xfrm>
            <a:off x="1524000" y="800100"/>
            <a:ext cx="171450"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8" name="Rectangle 1"/>
          <p:cNvSpPr/>
          <p:nvPr/>
        </p:nvSpPr>
        <p:spPr>
          <a:xfrm flipH="1">
            <a:off x="10483851" y="857250"/>
            <a:ext cx="155575"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pic>
        <p:nvPicPr>
          <p:cNvPr id="122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1950" y="901700"/>
            <a:ext cx="4497388"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2165350" y="1082676"/>
            <a:ext cx="180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dirty="0">
                <a:solidFill>
                  <a:srgbClr val="0070C0"/>
                </a:solidFill>
                <a:latin typeface="Times New Roman" panose="02020603050405020304" pitchFamily="18" charset="0"/>
                <a:cs typeface="Times New Roman" panose="02020603050405020304" pitchFamily="18" charset="0"/>
              </a:rPr>
              <a:t>1. </a:t>
            </a:r>
            <a:r>
              <a:rPr lang="en-US" altLang="en-US" sz="2400" dirty="0" err="1">
                <a:solidFill>
                  <a:srgbClr val="0070C0"/>
                </a:solidFill>
                <a:latin typeface="Times New Roman" panose="02020603050405020304" pitchFamily="18" charset="0"/>
                <a:cs typeface="Times New Roman" panose="02020603050405020304" pitchFamily="18" charset="0"/>
              </a:rPr>
              <a:t>Tiện</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ích</a:t>
            </a:r>
            <a:endParaRPr lang="en-US" altLang="vi-VN" sz="2400" dirty="0">
              <a:solidFill>
                <a:srgbClr val="0070C0"/>
              </a:solidFill>
              <a:latin typeface="Times New Roman" panose="02020603050405020304" pitchFamily="18" charset="0"/>
              <a:cs typeface="Times New Roman" panose="02020603050405020304" pitchFamily="18" charset="0"/>
            </a:endParaRPr>
          </a:p>
        </p:txBody>
      </p:sp>
      <p:sp>
        <p:nvSpPr>
          <p:cNvPr id="10" name="Text Box 5"/>
          <p:cNvSpPr txBox="1">
            <a:spLocks noChangeArrowheads="1"/>
          </p:cNvSpPr>
          <p:nvPr/>
        </p:nvSpPr>
        <p:spPr bwMode="auto">
          <a:xfrm>
            <a:off x="2244726" y="2019301"/>
            <a:ext cx="27336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400">
                <a:solidFill>
                  <a:srgbClr val="0070C0"/>
                </a:solidFill>
                <a:latin typeface="Times New Roman" panose="02020603050405020304" pitchFamily="18" charset="0"/>
                <a:cs typeface="Times New Roman" panose="02020603050405020304" pitchFamily="18" charset="0"/>
              </a:rPr>
              <a:t>C</a:t>
            </a:r>
            <a:r>
              <a:rPr lang="vi-VN" altLang="en-US" sz="2400">
                <a:solidFill>
                  <a:srgbClr val="0070C0"/>
                </a:solidFill>
                <a:latin typeface="Times New Roman" panose="02020603050405020304" pitchFamily="18" charset="0"/>
                <a:cs typeface="Times New Roman" panose="02020603050405020304" pitchFamily="18" charset="0"/>
              </a:rPr>
              <a:t>ác thiết bị trong ngôi nhà thông minh có thể được điều khiển từ xa thông qua các ứng dụng được cài đặt trên các thiết bị </a:t>
            </a:r>
            <a:endParaRPr lang="en-US" altLang="vi-VN" sz="2400">
              <a:solidFill>
                <a:srgbClr val="0070C0"/>
              </a:solidFill>
              <a:latin typeface="Times New Roman" panose="02020603050405020304" pitchFamily="18" charset="0"/>
              <a:cs typeface="Times New Roman" panose="02020603050405020304" pitchFamily="18" charset="0"/>
            </a:endParaRPr>
          </a:p>
        </p:txBody>
      </p:sp>
      <p:pic>
        <p:nvPicPr>
          <p:cNvPr id="122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6513" y="95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1206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91713" y="6299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632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29"/>
          <p:cNvSpPr>
            <a:spLocks noChangeArrowheads="1"/>
          </p:cNvSpPr>
          <p:nvPr/>
        </p:nvSpPr>
        <p:spPr bwMode="auto">
          <a:xfrm>
            <a:off x="1722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en-US">
              <a:latin typeface="VNI-Times" pitchFamily="2" charset="0"/>
            </a:endParaRPr>
          </a:p>
        </p:txBody>
      </p:sp>
    </p:spTree>
    <p:extLst>
      <p:ext uri="{BB962C8B-B14F-4D97-AF65-F5344CB8AC3E}">
        <p14:creationId xmlns:p14="http://schemas.microsoft.com/office/powerpoint/2010/main" val="1477812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wipe(down)">
                                      <p:cBhvr>
                                        <p:cTn id="7" dur="500"/>
                                        <p:tgtEl>
                                          <p:spTgt spid="4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291"/>
                                        </p:tgtEl>
                                        <p:attrNameLst>
                                          <p:attrName>style.visibility</p:attrName>
                                        </p:attrNameLst>
                                      </p:cBhvr>
                                      <p:to>
                                        <p:strVal val="visible"/>
                                      </p:to>
                                    </p:set>
                                    <p:animEffect transition="in" filter="barn(inVertical)">
                                      <p:cBhvr>
                                        <p:cTn id="24"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12291"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6096001" y="2082800"/>
            <a:ext cx="304482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dirty="0">
                <a:solidFill>
                  <a:schemeClr val="bg1"/>
                </a:solidFill>
                <a:latin typeface="+mj-lt"/>
                <a:ea typeface="+mj-ea"/>
                <a:cs typeface="+mj-cs"/>
              </a:rPr>
              <a:t>N</a:t>
            </a:r>
            <a:r>
              <a:rPr lang="vi-VN"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dirty="0">
                <a:solidFill>
                  <a:schemeClr val="bg1"/>
                </a:solidFill>
                <a:latin typeface="+mj-lt"/>
                <a:ea typeface="+mj-ea"/>
                <a:cs typeface="+mj-cs"/>
              </a:rPr>
              <a:t>.</a:t>
            </a:r>
          </a:p>
        </p:txBody>
      </p:sp>
      <p:sp>
        <p:nvSpPr>
          <p:cNvPr id="13315" name="Rectangle 10"/>
          <p:cNvSpPr>
            <a:spLocks noChangeArrowheads="1"/>
          </p:cNvSpPr>
          <p:nvPr/>
        </p:nvSpPr>
        <p:spPr bwMode="auto">
          <a:xfrm>
            <a:off x="2028826" y="703263"/>
            <a:ext cx="64119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solidFill>
                  <a:srgbClr val="FF3300"/>
                </a:solidFill>
                <a:latin typeface="Times New Roman" panose="02020603050405020304" pitchFamily="18" charset="0"/>
              </a:rPr>
              <a:t>II. </a:t>
            </a:r>
            <a:r>
              <a:rPr lang="vi-VN" altLang="en-US" sz="2400">
                <a:solidFill>
                  <a:srgbClr val="FF3300"/>
                </a:solidFill>
                <a:latin typeface="Times New Roman" panose="02020603050405020304" pitchFamily="18" charset="0"/>
              </a:rPr>
              <a:t>ĐẶC ĐIỂM CỦA NGÔI NHÀ THÔNG MINH</a:t>
            </a:r>
            <a:endParaRPr lang="en-US" altLang="en-US" sz="2400">
              <a:solidFill>
                <a:srgbClr val="FF3300"/>
              </a:solidFill>
              <a:latin typeface="Times New Roman" panose="02020603050405020304" pitchFamily="18" charset="0"/>
            </a:endParaRPr>
          </a:p>
        </p:txBody>
      </p:sp>
      <p:sp>
        <p:nvSpPr>
          <p:cNvPr id="2" name="Rectangle 1"/>
          <p:cNvSpPr/>
          <p:nvPr/>
        </p:nvSpPr>
        <p:spPr>
          <a:xfrm>
            <a:off x="1524000" y="800100"/>
            <a:ext cx="171450"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8" name="Rectangle 1"/>
          <p:cNvSpPr/>
          <p:nvPr/>
        </p:nvSpPr>
        <p:spPr>
          <a:xfrm flipH="1">
            <a:off x="10418763" y="800100"/>
            <a:ext cx="157162"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pic>
        <p:nvPicPr>
          <p:cNvPr id="133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3275" y="1216026"/>
            <a:ext cx="4173538"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8813" y="4114800"/>
            <a:ext cx="4152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2366964" y="1379538"/>
            <a:ext cx="2790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dirty="0">
                <a:solidFill>
                  <a:srgbClr val="0070C0"/>
                </a:solidFill>
                <a:latin typeface="Arial" panose="020B0604020202020204" pitchFamily="34" charset="0"/>
              </a:rPr>
              <a:t>2. </a:t>
            </a:r>
            <a:r>
              <a:rPr lang="vi-VN" altLang="en-US" dirty="0">
                <a:solidFill>
                  <a:srgbClr val="0070C0"/>
                </a:solidFill>
                <a:latin typeface="+mj-lt"/>
              </a:rPr>
              <a:t>An </a:t>
            </a:r>
            <a:r>
              <a:rPr lang="vi-VN" altLang="en-US">
                <a:solidFill>
                  <a:srgbClr val="0070C0"/>
                </a:solidFill>
                <a:latin typeface="+mj-lt"/>
              </a:rPr>
              <a:t>ninh </a:t>
            </a:r>
            <a:r>
              <a:rPr lang="en-US" altLang="en-US" smtClean="0">
                <a:solidFill>
                  <a:srgbClr val="0070C0"/>
                </a:solidFill>
                <a:latin typeface="+mj-lt"/>
              </a:rPr>
              <a:t>,</a:t>
            </a:r>
            <a:r>
              <a:rPr lang="vi-VN" altLang="en-US" smtClean="0">
                <a:solidFill>
                  <a:srgbClr val="0070C0"/>
                </a:solidFill>
                <a:latin typeface="+mj-lt"/>
              </a:rPr>
              <a:t>an </a:t>
            </a:r>
            <a:r>
              <a:rPr lang="vi-VN" altLang="en-US" dirty="0">
                <a:solidFill>
                  <a:srgbClr val="0070C0"/>
                </a:solidFill>
                <a:latin typeface="+mj-lt"/>
              </a:rPr>
              <a:t>toàn</a:t>
            </a:r>
            <a:endParaRPr lang="en-US" altLang="vi-VN" dirty="0">
              <a:solidFill>
                <a:srgbClr val="0070C0"/>
              </a:solidFill>
              <a:latin typeface="+mj-lt"/>
            </a:endParaRPr>
          </a:p>
        </p:txBody>
      </p:sp>
      <p:sp>
        <p:nvSpPr>
          <p:cNvPr id="12" name="Text Box 5"/>
          <p:cNvSpPr txBox="1">
            <a:spLocks noChangeArrowheads="1"/>
          </p:cNvSpPr>
          <p:nvPr/>
        </p:nvSpPr>
        <p:spPr bwMode="auto">
          <a:xfrm>
            <a:off x="2322514" y="2598738"/>
            <a:ext cx="27908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defRPr/>
            </a:pPr>
            <a:r>
              <a:rPr lang="en-US" altLang="en-US" dirty="0">
                <a:solidFill>
                  <a:srgbClr val="0070C0"/>
                </a:solidFill>
                <a:latin typeface="+mj-lt"/>
              </a:rPr>
              <a:t>T</a:t>
            </a:r>
            <a:r>
              <a:rPr lang="vi-VN" altLang="en-US">
                <a:solidFill>
                  <a:srgbClr val="0070C0"/>
                </a:solidFill>
                <a:latin typeface="+mj-lt"/>
              </a:rPr>
              <a:t>rong </a:t>
            </a:r>
            <a:r>
              <a:rPr lang="en-US" altLang="en-US" smtClean="0">
                <a:solidFill>
                  <a:srgbClr val="0070C0"/>
                </a:solidFill>
                <a:cs typeface="Times New Roman" panose="02020603050405020304" pitchFamily="18" charset="0"/>
              </a:rPr>
              <a:t>ngôi nhà thông minh </a:t>
            </a:r>
            <a:r>
              <a:rPr lang="vi-VN" altLang="en-US" smtClean="0">
                <a:solidFill>
                  <a:srgbClr val="0070C0"/>
                </a:solidFill>
                <a:cs typeface="Times New Roman" panose="02020603050405020304" pitchFamily="18" charset="0"/>
              </a:rPr>
              <a:t>c</a:t>
            </a:r>
            <a:r>
              <a:rPr lang="vi-VN" altLang="en-US" smtClean="0">
                <a:solidFill>
                  <a:srgbClr val="0070C0"/>
                </a:solidFill>
                <a:latin typeface="+mj-lt"/>
              </a:rPr>
              <a:t>ác </a:t>
            </a:r>
            <a:r>
              <a:rPr lang="vi-VN" altLang="en-US" dirty="0">
                <a:solidFill>
                  <a:srgbClr val="0070C0"/>
                </a:solidFill>
                <a:latin typeface="+mj-lt"/>
              </a:rPr>
              <a:t>thiết bị được lắp đặt sẽ giúp cảnh báo tới  chủ nhà các tình huống gây mất </a:t>
            </a:r>
            <a:r>
              <a:rPr lang="vi-VN" altLang="en-US">
                <a:solidFill>
                  <a:srgbClr val="0070C0"/>
                </a:solidFill>
                <a:latin typeface="+mj-lt"/>
              </a:rPr>
              <a:t>an </a:t>
            </a:r>
            <a:r>
              <a:rPr lang="vi-VN" altLang="en-US" smtClean="0">
                <a:solidFill>
                  <a:srgbClr val="0070C0"/>
                </a:solidFill>
                <a:latin typeface="+mj-lt"/>
              </a:rPr>
              <a:t>ninh</a:t>
            </a:r>
            <a:r>
              <a:rPr lang="en-US" altLang="en-US" smtClean="0">
                <a:solidFill>
                  <a:srgbClr val="0070C0"/>
                </a:solidFill>
                <a:latin typeface="+mj-lt"/>
              </a:rPr>
              <a:t>,</a:t>
            </a:r>
            <a:r>
              <a:rPr lang="vi-VN" altLang="en-US" smtClean="0">
                <a:solidFill>
                  <a:srgbClr val="0070C0"/>
                </a:solidFill>
                <a:latin typeface="+mj-lt"/>
              </a:rPr>
              <a:t> </a:t>
            </a:r>
            <a:r>
              <a:rPr lang="vi-VN" altLang="en-US" dirty="0">
                <a:solidFill>
                  <a:srgbClr val="0070C0"/>
                </a:solidFill>
                <a:latin typeface="+mj-lt"/>
              </a:rPr>
              <a:t>an toàn </a:t>
            </a:r>
            <a:endParaRPr lang="en-US" altLang="vi-VN" dirty="0">
              <a:solidFill>
                <a:srgbClr val="0070C0"/>
              </a:solidFill>
              <a:latin typeface="+mj-lt"/>
            </a:endParaRPr>
          </a:p>
        </p:txBody>
      </p:sp>
      <p:pic>
        <p:nvPicPr>
          <p:cNvPr id="1332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96513" y="95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8150" y="1206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91713" y="6299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632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Rectangle 29"/>
          <p:cNvSpPr>
            <a:spLocks noChangeArrowheads="1"/>
          </p:cNvSpPr>
          <p:nvPr/>
        </p:nvSpPr>
        <p:spPr bwMode="auto">
          <a:xfrm>
            <a:off x="1722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en-US">
              <a:latin typeface="VNI-Times" pitchFamily="2" charset="0"/>
            </a:endParaRPr>
          </a:p>
        </p:txBody>
      </p:sp>
    </p:spTree>
    <p:extLst>
      <p:ext uri="{BB962C8B-B14F-4D97-AF65-F5344CB8AC3E}">
        <p14:creationId xmlns:p14="http://schemas.microsoft.com/office/powerpoint/2010/main" val="4169074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wipe(down)">
                                      <p:cBhvr>
                                        <p:cTn id="7" dur="500"/>
                                        <p:tgtEl>
                                          <p:spTgt spid="4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
          <p:cNvSpPr>
            <a:spLocks noChangeArrowheads="1"/>
          </p:cNvSpPr>
          <p:nvPr/>
        </p:nvSpPr>
        <p:spPr bwMode="auto">
          <a:xfrm>
            <a:off x="2292351" y="498476"/>
            <a:ext cx="641191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solidFill>
                  <a:srgbClr val="FF3300"/>
                </a:solidFill>
                <a:latin typeface="Times New Roman" panose="02020603050405020304" pitchFamily="18" charset="0"/>
              </a:rPr>
              <a:t>II. </a:t>
            </a:r>
            <a:r>
              <a:rPr lang="vi-VN" altLang="en-US" sz="2400">
                <a:solidFill>
                  <a:srgbClr val="FF3300"/>
                </a:solidFill>
                <a:latin typeface="Times New Roman" panose="02020603050405020304" pitchFamily="18" charset="0"/>
              </a:rPr>
              <a:t>ĐẶC ĐIỂM CỦA NGÔI NHÀ THÔNG MINH</a:t>
            </a:r>
            <a:endParaRPr lang="en-US" altLang="en-US" sz="2400">
              <a:solidFill>
                <a:srgbClr val="FF3300"/>
              </a:solidFill>
              <a:latin typeface="Times New Roman" panose="02020603050405020304" pitchFamily="18" charset="0"/>
            </a:endParaRPr>
          </a:p>
        </p:txBody>
      </p:sp>
      <p:sp>
        <p:nvSpPr>
          <p:cNvPr id="2" name="Rectangle 1"/>
          <p:cNvSpPr/>
          <p:nvPr/>
        </p:nvSpPr>
        <p:spPr>
          <a:xfrm>
            <a:off x="1573213" y="800100"/>
            <a:ext cx="171450"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8" name="Rectangle 1"/>
          <p:cNvSpPr/>
          <p:nvPr/>
        </p:nvSpPr>
        <p:spPr>
          <a:xfrm flipH="1">
            <a:off x="10504488" y="744538"/>
            <a:ext cx="157162"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pic>
        <p:nvPicPr>
          <p:cNvPr id="143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3276" y="1766888"/>
            <a:ext cx="39989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3276" y="3875088"/>
            <a:ext cx="3998913"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2292350" y="1150938"/>
            <a:ext cx="4090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vi-VN" altLang="en-US" dirty="0">
                <a:solidFill>
                  <a:srgbClr val="0070C0"/>
                </a:solidFill>
                <a:latin typeface="Arial" panose="020B0604020202020204" pitchFamily="34" charset="0"/>
              </a:rPr>
              <a:t> </a:t>
            </a:r>
            <a:r>
              <a:rPr lang="vi-VN" altLang="en-US" dirty="0">
                <a:solidFill>
                  <a:srgbClr val="0070C0"/>
                </a:solidFill>
                <a:latin typeface="+mj-lt"/>
              </a:rPr>
              <a:t>3</a:t>
            </a:r>
            <a:r>
              <a:rPr lang="en-US" altLang="en-US" dirty="0">
                <a:solidFill>
                  <a:srgbClr val="0070C0"/>
                </a:solidFill>
                <a:latin typeface="+mj-lt"/>
              </a:rPr>
              <a:t>. </a:t>
            </a:r>
            <a:r>
              <a:rPr lang="vi-VN" altLang="en-US" dirty="0">
                <a:solidFill>
                  <a:srgbClr val="0070C0"/>
                </a:solidFill>
                <a:latin typeface="+mj-lt"/>
              </a:rPr>
              <a:t>Tiết kiệm năng lượng</a:t>
            </a:r>
            <a:endParaRPr lang="en-US" altLang="en-US" dirty="0">
              <a:solidFill>
                <a:srgbClr val="0070C0"/>
              </a:solidFill>
              <a:latin typeface="+mj-lt"/>
            </a:endParaRPr>
          </a:p>
        </p:txBody>
      </p:sp>
      <p:sp>
        <p:nvSpPr>
          <p:cNvPr id="12" name="Text Box 5"/>
          <p:cNvSpPr txBox="1">
            <a:spLocks noChangeArrowheads="1"/>
          </p:cNvSpPr>
          <p:nvPr/>
        </p:nvSpPr>
        <p:spPr bwMode="auto">
          <a:xfrm>
            <a:off x="2535239" y="1944688"/>
            <a:ext cx="27908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400">
                <a:solidFill>
                  <a:srgbClr val="0070C0"/>
                </a:solidFill>
                <a:latin typeface="Times New Roman" panose="02020603050405020304" pitchFamily="18" charset="0"/>
                <a:cs typeface="Times New Roman" panose="02020603050405020304" pitchFamily="18" charset="0"/>
              </a:rPr>
              <a:t>Các thiết bị </a:t>
            </a:r>
            <a:r>
              <a:rPr lang="vi-VN" altLang="en-US" sz="2400">
                <a:solidFill>
                  <a:srgbClr val="0070C0"/>
                </a:solidFill>
                <a:latin typeface="Times New Roman" panose="02020603050405020304" pitchFamily="18" charset="0"/>
                <a:cs typeface="Times New Roman" panose="02020603050405020304" pitchFamily="18" charset="0"/>
              </a:rPr>
              <a:t>công nghệ sẽ điều </a:t>
            </a:r>
            <a:r>
              <a:rPr lang="vi-VN" altLang="en-US" sz="2400" smtClean="0">
                <a:solidFill>
                  <a:srgbClr val="0070C0"/>
                </a:solidFill>
                <a:latin typeface="Times New Roman" panose="02020603050405020304" pitchFamily="18" charset="0"/>
                <a:cs typeface="Times New Roman" panose="02020603050405020304" pitchFamily="18" charset="0"/>
              </a:rPr>
              <a:t>khiển</a:t>
            </a:r>
            <a:r>
              <a:rPr lang="en-US" altLang="en-US" sz="2400" smtClean="0">
                <a:solidFill>
                  <a:srgbClr val="0070C0"/>
                </a:solidFill>
                <a:latin typeface="Times New Roman" panose="02020603050405020304" pitchFamily="18" charset="0"/>
                <a:cs typeface="Times New Roman" panose="02020603050405020304" pitchFamily="18" charset="0"/>
              </a:rPr>
              <a:t>,</a:t>
            </a:r>
            <a:r>
              <a:rPr lang="vi-VN" altLang="en-US" sz="2400" smtClean="0">
                <a:solidFill>
                  <a:srgbClr val="0070C0"/>
                </a:solidFill>
                <a:latin typeface="Times New Roman" panose="02020603050405020304" pitchFamily="18" charset="0"/>
                <a:cs typeface="Times New Roman" panose="02020603050405020304" pitchFamily="18" charset="0"/>
              </a:rPr>
              <a:t> </a:t>
            </a:r>
            <a:r>
              <a:rPr lang="vi-VN" altLang="en-US" sz="2400">
                <a:solidFill>
                  <a:srgbClr val="0070C0"/>
                </a:solidFill>
                <a:latin typeface="Times New Roman" panose="02020603050405020304" pitchFamily="18" charset="0"/>
                <a:cs typeface="Times New Roman" panose="02020603050405020304" pitchFamily="18" charset="0"/>
              </a:rPr>
              <a:t>giám sát việc sử dụng hợp lý các nguồn năng lượng trong</a:t>
            </a:r>
            <a:r>
              <a:rPr lang="en-US" altLang="en-US" sz="2400">
                <a:solidFill>
                  <a:srgbClr val="0070C0"/>
                </a:solidFill>
                <a:latin typeface="Times New Roman" panose="02020603050405020304" pitchFamily="18" charset="0"/>
                <a:cs typeface="Times New Roman" panose="02020603050405020304" pitchFamily="18" charset="0"/>
              </a:rPr>
              <a:t> ngôi</a:t>
            </a:r>
            <a:r>
              <a:rPr lang="vi-VN" altLang="en-US" sz="2400">
                <a:solidFill>
                  <a:srgbClr val="0070C0"/>
                </a:solidFill>
                <a:latin typeface="Times New Roman" panose="02020603050405020304" pitchFamily="18" charset="0"/>
                <a:cs typeface="Times New Roman" panose="02020603050405020304" pitchFamily="18" charset="0"/>
              </a:rPr>
              <a:t> nhà</a:t>
            </a:r>
            <a:r>
              <a:rPr lang="en-US" altLang="en-US" sz="2400">
                <a:solidFill>
                  <a:srgbClr val="0070C0"/>
                </a:solidFill>
                <a:latin typeface="Times New Roman" panose="02020603050405020304" pitchFamily="18" charset="0"/>
                <a:cs typeface="Times New Roman" panose="02020603050405020304" pitchFamily="18" charset="0"/>
              </a:rPr>
              <a:t>, từ</a:t>
            </a:r>
            <a:r>
              <a:rPr lang="vi-VN" altLang="en-US" sz="2400">
                <a:solidFill>
                  <a:srgbClr val="0070C0"/>
                </a:solidFill>
                <a:latin typeface="Times New Roman" panose="02020603050405020304" pitchFamily="18" charset="0"/>
                <a:cs typeface="Times New Roman" panose="02020603050405020304" pitchFamily="18" charset="0"/>
              </a:rPr>
              <a:t> đó </a:t>
            </a:r>
            <a:r>
              <a:rPr lang="en-US" altLang="en-US" sz="2400" smtClean="0">
                <a:solidFill>
                  <a:srgbClr val="0070C0"/>
                </a:solidFill>
                <a:latin typeface="Times New Roman" panose="02020603050405020304" pitchFamily="18" charset="0"/>
                <a:cs typeface="Times New Roman" panose="02020603050405020304" pitchFamily="18" charset="0"/>
              </a:rPr>
              <a:t>giúp</a:t>
            </a:r>
            <a:r>
              <a:rPr lang="vi-VN" altLang="en-US" sz="2400" smtClean="0">
                <a:solidFill>
                  <a:srgbClr val="0070C0"/>
                </a:solidFill>
                <a:latin typeface="Times New Roman" panose="02020603050405020304" pitchFamily="18" charset="0"/>
                <a:cs typeface="Times New Roman" panose="02020603050405020304" pitchFamily="18" charset="0"/>
              </a:rPr>
              <a:t> </a:t>
            </a:r>
            <a:r>
              <a:rPr lang="vi-VN" altLang="en-US" sz="2400">
                <a:solidFill>
                  <a:srgbClr val="0070C0"/>
                </a:solidFill>
                <a:latin typeface="Times New Roman" panose="02020603050405020304" pitchFamily="18" charset="0"/>
                <a:cs typeface="Times New Roman" panose="02020603050405020304" pitchFamily="18" charset="0"/>
              </a:rPr>
              <a:t>tiết kiệm năng lượng</a:t>
            </a:r>
            <a:endParaRPr lang="en-US" altLang="vi-VN" sz="2400">
              <a:solidFill>
                <a:srgbClr val="0070C0"/>
              </a:solidFill>
              <a:latin typeface="Times New Roman" panose="02020603050405020304" pitchFamily="18" charset="0"/>
              <a:cs typeface="Times New Roman" panose="02020603050405020304" pitchFamily="18" charset="0"/>
            </a:endParaRPr>
          </a:p>
        </p:txBody>
      </p:sp>
      <p:pic>
        <p:nvPicPr>
          <p:cNvPr id="1434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96513" y="95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8150" y="1206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91713" y="6299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632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Rectangle 29"/>
          <p:cNvSpPr>
            <a:spLocks noChangeArrowheads="1"/>
          </p:cNvSpPr>
          <p:nvPr/>
        </p:nvSpPr>
        <p:spPr bwMode="auto">
          <a:xfrm>
            <a:off x="1722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en-US">
              <a:latin typeface="VNI-Times" pitchFamily="2" charset="0"/>
            </a:endParaRPr>
          </a:p>
        </p:txBody>
      </p:sp>
    </p:spTree>
    <p:extLst>
      <p:ext uri="{BB962C8B-B14F-4D97-AF65-F5344CB8AC3E}">
        <p14:creationId xmlns:p14="http://schemas.microsoft.com/office/powerpoint/2010/main" val="2640808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6096001" y="2082800"/>
            <a:ext cx="304482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dirty="0">
                <a:solidFill>
                  <a:schemeClr val="bg1"/>
                </a:solidFill>
                <a:latin typeface="+mj-lt"/>
                <a:ea typeface="+mj-ea"/>
                <a:cs typeface="+mj-cs"/>
              </a:rPr>
              <a:t>N</a:t>
            </a:r>
            <a:r>
              <a:rPr lang="vi-VN"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dirty="0">
                <a:solidFill>
                  <a:schemeClr val="bg1"/>
                </a:solidFill>
                <a:latin typeface="+mj-lt"/>
                <a:ea typeface="+mj-ea"/>
                <a:cs typeface="+mj-cs"/>
              </a:rPr>
              <a:t>.</a:t>
            </a:r>
          </a:p>
        </p:txBody>
      </p:sp>
      <p:sp>
        <p:nvSpPr>
          <p:cNvPr id="15363" name="Rectangle 10"/>
          <p:cNvSpPr>
            <a:spLocks noChangeArrowheads="1"/>
          </p:cNvSpPr>
          <p:nvPr/>
        </p:nvSpPr>
        <p:spPr bwMode="auto">
          <a:xfrm>
            <a:off x="2465388" y="323851"/>
            <a:ext cx="627221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solidFill>
                  <a:srgbClr val="FF3300"/>
                </a:solidFill>
                <a:latin typeface="Times New Roman" panose="02020603050405020304" pitchFamily="18" charset="0"/>
              </a:rPr>
              <a:t>III.</a:t>
            </a:r>
            <a:r>
              <a:rPr lang="vi-VN" altLang="en-US" sz="1800">
                <a:latin typeface="Times New Roman" panose="02020603050405020304" pitchFamily="18" charset="0"/>
              </a:rPr>
              <a:t> </a:t>
            </a:r>
            <a:r>
              <a:rPr lang="vi-VN" altLang="en-US" sz="2400">
                <a:solidFill>
                  <a:srgbClr val="FF3300"/>
                </a:solidFill>
                <a:latin typeface="Times New Roman" panose="02020603050405020304" pitchFamily="18" charset="0"/>
              </a:rPr>
              <a:t>SỬ DỤNG NĂNG LƯỢNG TIẾT KIỆM VÀ HIỆU QUẢ TRONG GIA ĐÌNH</a:t>
            </a:r>
            <a:endParaRPr lang="en-US" altLang="en-US" sz="2400">
              <a:solidFill>
                <a:srgbClr val="FF3300"/>
              </a:solidFill>
              <a:latin typeface="Times New Roman" panose="02020603050405020304" pitchFamily="18" charset="0"/>
            </a:endParaRPr>
          </a:p>
        </p:txBody>
      </p:sp>
      <p:sp>
        <p:nvSpPr>
          <p:cNvPr id="2" name="Rectangle 1"/>
          <p:cNvSpPr/>
          <p:nvPr/>
        </p:nvSpPr>
        <p:spPr>
          <a:xfrm>
            <a:off x="1593850" y="800100"/>
            <a:ext cx="171450"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8" name="Rectangle 1"/>
          <p:cNvSpPr/>
          <p:nvPr/>
        </p:nvSpPr>
        <p:spPr>
          <a:xfrm flipH="1">
            <a:off x="10472738" y="742950"/>
            <a:ext cx="157162"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2" name="Text Box 5"/>
          <p:cNvSpPr txBox="1">
            <a:spLocks noChangeArrowheads="1"/>
          </p:cNvSpPr>
          <p:nvPr/>
        </p:nvSpPr>
        <p:spPr bwMode="auto">
          <a:xfrm>
            <a:off x="2419350" y="1452564"/>
            <a:ext cx="578008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4000">
                <a:solidFill>
                  <a:srgbClr val="0070C0"/>
                </a:solidFill>
                <a:latin typeface="Times New Roman" panose="02020603050405020304" pitchFamily="18" charset="0"/>
                <a:cs typeface="Times New Roman" panose="02020603050405020304" pitchFamily="18" charset="0"/>
              </a:rPr>
              <a:t>Sử </a:t>
            </a:r>
            <a:r>
              <a:rPr lang="vi-VN" altLang="en-US" sz="4000">
                <a:solidFill>
                  <a:srgbClr val="0070C0"/>
                </a:solidFill>
                <a:latin typeface="Times New Roman" panose="02020603050405020304" pitchFamily="18" charset="0"/>
                <a:cs typeface="Times New Roman" panose="02020603050405020304" pitchFamily="18" charset="0"/>
              </a:rPr>
              <a:t>dụng năng lượng </a:t>
            </a:r>
            <a:r>
              <a:rPr lang="en-US" altLang="en-US" sz="4000">
                <a:solidFill>
                  <a:srgbClr val="0070C0"/>
                </a:solidFill>
                <a:latin typeface="Times New Roman" panose="02020603050405020304" pitchFamily="18" charset="0"/>
                <a:cs typeface="Times New Roman" panose="02020603050405020304" pitchFamily="18" charset="0"/>
              </a:rPr>
              <a:t>đúng lúc, </a:t>
            </a:r>
            <a:r>
              <a:rPr lang="vi-VN" altLang="en-US" sz="4000">
                <a:solidFill>
                  <a:srgbClr val="0070C0"/>
                </a:solidFill>
                <a:latin typeface="Times New Roman" panose="02020603050405020304" pitchFamily="18" charset="0"/>
                <a:cs typeface="Times New Roman" panose="02020603050405020304" pitchFamily="18" charset="0"/>
              </a:rPr>
              <a:t>đúng </a:t>
            </a:r>
            <a:r>
              <a:rPr lang="vi-VN" altLang="en-US" sz="4000" smtClean="0">
                <a:solidFill>
                  <a:srgbClr val="0070C0"/>
                </a:solidFill>
                <a:latin typeface="Times New Roman" panose="02020603050405020304" pitchFamily="18" charset="0"/>
                <a:cs typeface="Times New Roman" panose="02020603050405020304" pitchFamily="18" charset="0"/>
              </a:rPr>
              <a:t>chỗ</a:t>
            </a:r>
            <a:r>
              <a:rPr lang="en-US" altLang="en-US" sz="4000" smtClean="0">
                <a:solidFill>
                  <a:srgbClr val="0070C0"/>
                </a:solidFill>
                <a:latin typeface="Times New Roman" panose="02020603050405020304" pitchFamily="18" charset="0"/>
                <a:cs typeface="Times New Roman" panose="02020603050405020304" pitchFamily="18" charset="0"/>
              </a:rPr>
              <a:t>,</a:t>
            </a:r>
            <a:r>
              <a:rPr lang="vi-VN" altLang="en-US" sz="4000" smtClean="0">
                <a:solidFill>
                  <a:srgbClr val="0070C0"/>
                </a:solidFill>
                <a:latin typeface="Times New Roman" panose="02020603050405020304" pitchFamily="18" charset="0"/>
                <a:cs typeface="Times New Roman" panose="02020603050405020304" pitchFamily="18" charset="0"/>
              </a:rPr>
              <a:t>sử </a:t>
            </a:r>
            <a:r>
              <a:rPr lang="vi-VN" altLang="en-US" sz="4000">
                <a:solidFill>
                  <a:srgbClr val="0070C0"/>
                </a:solidFill>
                <a:latin typeface="Times New Roman" panose="02020603050405020304" pitchFamily="18" charset="0"/>
                <a:cs typeface="Times New Roman" panose="02020603050405020304" pitchFamily="18" charset="0"/>
              </a:rPr>
              <a:t>dụng ít năng lượng mà vẫn đảm bảo được nhu cầu</a:t>
            </a:r>
            <a:r>
              <a:rPr lang="en-US" altLang="en-US" sz="4000">
                <a:solidFill>
                  <a:srgbClr val="0070C0"/>
                </a:solidFill>
                <a:latin typeface="Times New Roman" panose="02020603050405020304" pitchFamily="18" charset="0"/>
                <a:cs typeface="Times New Roman" panose="02020603050405020304" pitchFamily="18" charset="0"/>
              </a:rPr>
              <a:t>.</a:t>
            </a:r>
            <a:r>
              <a:rPr lang="vi-VN" altLang="en-US" sz="4000">
                <a:solidFill>
                  <a:srgbClr val="0070C0"/>
                </a:solidFill>
                <a:latin typeface="Times New Roman" panose="02020603050405020304" pitchFamily="18" charset="0"/>
                <a:cs typeface="Times New Roman" panose="02020603050405020304" pitchFamily="18" charset="0"/>
              </a:rPr>
              <a:t> </a:t>
            </a:r>
            <a:r>
              <a:rPr lang="en-US" altLang="en-US" sz="4000">
                <a:solidFill>
                  <a:srgbClr val="0070C0"/>
                </a:solidFill>
                <a:latin typeface="Times New Roman" panose="02020603050405020304" pitchFamily="18" charset="0"/>
                <a:cs typeface="Times New Roman" panose="02020603050405020304" pitchFamily="18" charset="0"/>
              </a:rPr>
              <a:t>T</a:t>
            </a:r>
            <a:r>
              <a:rPr lang="vi-VN" altLang="en-US" sz="4000">
                <a:solidFill>
                  <a:srgbClr val="0070C0"/>
                </a:solidFill>
                <a:latin typeface="Times New Roman" panose="02020603050405020304" pitchFamily="18" charset="0"/>
                <a:cs typeface="Times New Roman" panose="02020603050405020304" pitchFamily="18" charset="0"/>
              </a:rPr>
              <a:t>iết kiệm năng lượng hiệu quả sẽ góp phần tiết kiệm chi phí cho gia đình</a:t>
            </a:r>
            <a:r>
              <a:rPr lang="en-US" altLang="en-US" sz="4000">
                <a:solidFill>
                  <a:srgbClr val="0070C0"/>
                </a:solidFill>
                <a:latin typeface="Times New Roman" panose="02020603050405020304" pitchFamily="18" charset="0"/>
                <a:cs typeface="Times New Roman" panose="02020603050405020304" pitchFamily="18" charset="0"/>
              </a:rPr>
              <a:t>,</a:t>
            </a:r>
            <a:r>
              <a:rPr lang="vi-VN" altLang="en-US" sz="4000">
                <a:solidFill>
                  <a:srgbClr val="0070C0"/>
                </a:solidFill>
                <a:latin typeface="Times New Roman" panose="02020603050405020304" pitchFamily="18" charset="0"/>
                <a:cs typeface="Times New Roman" panose="02020603050405020304" pitchFamily="18" charset="0"/>
              </a:rPr>
              <a:t> </a:t>
            </a:r>
            <a:r>
              <a:rPr lang="en-US" altLang="en-US" sz="4000">
                <a:solidFill>
                  <a:srgbClr val="0070C0"/>
                </a:solidFill>
                <a:latin typeface="Times New Roman" panose="02020603050405020304" pitchFamily="18" charset="0"/>
                <a:cs typeface="Times New Roman" panose="02020603050405020304" pitchFamily="18" charset="0"/>
              </a:rPr>
              <a:t>b</a:t>
            </a:r>
            <a:r>
              <a:rPr lang="vi-VN" altLang="en-US" sz="4000">
                <a:solidFill>
                  <a:srgbClr val="0070C0"/>
                </a:solidFill>
                <a:latin typeface="Times New Roman" panose="02020603050405020304" pitchFamily="18" charset="0"/>
                <a:cs typeface="Times New Roman" panose="02020603050405020304" pitchFamily="18" charset="0"/>
              </a:rPr>
              <a:t>ảo vệ môi trường</a:t>
            </a:r>
            <a:endParaRPr lang="en-US" altLang="en-US" sz="4000">
              <a:solidFill>
                <a:srgbClr val="0070C0"/>
              </a:solidFill>
              <a:latin typeface="Times New Roman" panose="02020603050405020304" pitchFamily="18" charset="0"/>
              <a:cs typeface="Times New Roman" panose="02020603050405020304" pitchFamily="18" charset="0"/>
            </a:endParaRPr>
          </a:p>
        </p:txBody>
      </p:sp>
      <p:pic>
        <p:nvPicPr>
          <p:cNvPr id="153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6513" y="95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8150" y="1206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91713" y="6299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632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Rectangle 29"/>
          <p:cNvSpPr>
            <a:spLocks noChangeArrowheads="1"/>
          </p:cNvSpPr>
          <p:nvPr/>
        </p:nvSpPr>
        <p:spPr bwMode="auto">
          <a:xfrm>
            <a:off x="1722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en-US">
              <a:latin typeface="VNI-Times" pitchFamily="2" charset="0"/>
            </a:endParaRPr>
          </a:p>
        </p:txBody>
      </p:sp>
    </p:spTree>
    <p:extLst>
      <p:ext uri="{BB962C8B-B14F-4D97-AF65-F5344CB8AC3E}">
        <p14:creationId xmlns:p14="http://schemas.microsoft.com/office/powerpoint/2010/main" val="3583435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wipe(down)">
                                      <p:cBhvr>
                                        <p:cTn id="7" dur="500"/>
                                        <p:tgtEl>
                                          <p:spTgt spid="4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67000" y="846138"/>
            <a:ext cx="6858000" cy="51546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6387" name="Rectangle 2"/>
          <p:cNvSpPr>
            <a:spLocks noChangeArrowheads="1"/>
          </p:cNvSpPr>
          <p:nvPr/>
        </p:nvSpPr>
        <p:spPr bwMode="auto">
          <a:xfrm>
            <a:off x="2667000" y="603250"/>
            <a:ext cx="1841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vi-VN" sz="2700">
              <a:latin typeface=".VnAristote" panose="020B7200000000000000" pitchFamily="34" charset="0"/>
            </a:endParaRPr>
          </a:p>
        </p:txBody>
      </p:sp>
      <p:sp>
        <p:nvSpPr>
          <p:cNvPr id="16388" name="Text Box 7"/>
          <p:cNvSpPr txBox="1">
            <a:spLocks noChangeArrowheads="1"/>
          </p:cNvSpPr>
          <p:nvPr/>
        </p:nvSpPr>
        <p:spPr bwMode="auto">
          <a:xfrm>
            <a:off x="4210050" y="5554664"/>
            <a:ext cx="35433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a:solidFill>
                  <a:srgbClr val="FF0000"/>
                </a:solidFill>
                <a:latin typeface="Times New Roman" panose="02020603050405020304" pitchFamily="18" charset="0"/>
              </a:rPr>
              <a:t>H</a:t>
            </a:r>
            <a:r>
              <a:rPr lang="en-US" altLang="vi-VN" sz="2100">
                <a:solidFill>
                  <a:srgbClr val="FF0000"/>
                </a:solidFill>
                <a:latin typeface=".VnTime" panose="020B7200000000000000" pitchFamily="34" charset="0"/>
              </a:rPr>
              <a:t>×nh 8.2 H×nh c¾t cña èng lãt</a:t>
            </a:r>
            <a:endParaRPr lang="en-US" altLang="vi-VN" sz="2100">
              <a:solidFill>
                <a:srgbClr val="FF0000"/>
              </a:solidFill>
              <a:latin typeface="Times New Roman" panose="02020603050405020304" pitchFamily="18" charset="0"/>
            </a:endParaRPr>
          </a:p>
        </p:txBody>
      </p:sp>
      <p:sp>
        <p:nvSpPr>
          <p:cNvPr id="16389" name="Rectangle 8"/>
          <p:cNvSpPr>
            <a:spLocks noChangeArrowheads="1"/>
          </p:cNvSpPr>
          <p:nvPr/>
        </p:nvSpPr>
        <p:spPr bwMode="auto">
          <a:xfrm>
            <a:off x="4038600" y="971550"/>
            <a:ext cx="440055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2100">
                <a:solidFill>
                  <a:schemeClr val="accent2"/>
                </a:solidFill>
                <a:latin typeface="Times New Roman" panose="02020603050405020304" pitchFamily="18" charset="0"/>
              </a:rPr>
              <a:t>KHÁI NIỆM VỀ BẢN VẼ KĨ THUẬT</a:t>
            </a:r>
          </a:p>
          <a:p>
            <a:pPr eaLnBrk="1" hangingPunct="1">
              <a:spcBef>
                <a:spcPct val="0"/>
              </a:spcBef>
              <a:buFontTx/>
              <a:buNone/>
            </a:pPr>
            <a:r>
              <a:rPr lang="en-US" altLang="vi-VN" sz="2100">
                <a:solidFill>
                  <a:schemeClr val="accent2"/>
                </a:solidFill>
                <a:latin typeface="Times New Roman" panose="02020603050405020304" pitchFamily="18" charset="0"/>
              </a:rPr>
              <a:t>                     HÌNH CẮT</a:t>
            </a:r>
          </a:p>
        </p:txBody>
      </p:sp>
      <p:sp>
        <p:nvSpPr>
          <p:cNvPr id="6" name="Rectangle 1"/>
          <p:cNvSpPr/>
          <p:nvPr/>
        </p:nvSpPr>
        <p:spPr>
          <a:xfrm>
            <a:off x="1524000" y="742950"/>
            <a:ext cx="171450"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7" name="Rectangle 1"/>
          <p:cNvSpPr/>
          <p:nvPr/>
        </p:nvSpPr>
        <p:spPr>
          <a:xfrm flipH="1">
            <a:off x="10504489" y="742950"/>
            <a:ext cx="155575"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pic>
        <p:nvPicPr>
          <p:cNvPr id="163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857250"/>
            <a:ext cx="62865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6513" y="95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1206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91713" y="6299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632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Rectangle 29"/>
          <p:cNvSpPr>
            <a:spLocks noChangeArrowheads="1"/>
          </p:cNvSpPr>
          <p:nvPr/>
        </p:nvSpPr>
        <p:spPr bwMode="auto">
          <a:xfrm>
            <a:off x="1722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en-US">
              <a:latin typeface="VNI-Times" pitchFamily="2" charset="0"/>
            </a:endParaRPr>
          </a:p>
        </p:txBody>
      </p:sp>
    </p:spTree>
    <p:extLst>
      <p:ext uri="{BB962C8B-B14F-4D97-AF65-F5344CB8AC3E}">
        <p14:creationId xmlns:p14="http://schemas.microsoft.com/office/powerpoint/2010/main" val="17434365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075" y="136525"/>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445419" y="3301206"/>
            <a:ext cx="2698750" cy="255588"/>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7412" name="Freeform 19"/>
          <p:cNvSpPr>
            <a:spLocks/>
          </p:cNvSpPr>
          <p:nvPr/>
        </p:nvSpPr>
        <p:spPr bwMode="auto">
          <a:xfrm rot="5400000">
            <a:off x="2801938" y="-890587"/>
            <a:ext cx="5289550" cy="73152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pic>
        <p:nvPicPr>
          <p:cNvPr id="17413"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5588" y="652464"/>
            <a:ext cx="6858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3"/>
          <p:cNvSpPr txBox="1">
            <a:spLocks/>
          </p:cNvSpPr>
          <p:nvPr/>
        </p:nvSpPr>
        <p:spPr bwMode="auto">
          <a:xfrm>
            <a:off x="3902075" y="154693"/>
            <a:ext cx="16208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rgbClr val="4ABFB6"/>
                </a:solidFill>
                <a:latin typeface="#9Slide04 AdrianeSwash" panose="02000504060000090004" pitchFamily="2" charset="-93"/>
              </a:rPr>
              <a:t>Luyện tập</a:t>
            </a:r>
          </a:p>
        </p:txBody>
      </p:sp>
      <p:sp>
        <p:nvSpPr>
          <p:cNvPr id="19463" name="Rectangle 1"/>
          <p:cNvSpPr>
            <a:spLocks noChangeArrowheads="1"/>
          </p:cNvSpPr>
          <p:nvPr/>
        </p:nvSpPr>
        <p:spPr bwMode="auto">
          <a:xfrm>
            <a:off x="3238500" y="1746250"/>
            <a:ext cx="56007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vi-VN" altLang="en-US" dirty="0">
                <a:solidFill>
                  <a:srgbClr val="0070C0"/>
                </a:solidFill>
                <a:latin typeface="+mj-lt"/>
              </a:rPr>
              <a:t>Chỉ ra những biểu hiện sử dụng năng lượng chưa tiết kiệm trong gia đình em</a:t>
            </a:r>
            <a:r>
              <a:rPr lang="en-US" altLang="en-US" dirty="0">
                <a:solidFill>
                  <a:srgbClr val="0070C0"/>
                </a:solidFill>
                <a:latin typeface="+mj-lt"/>
              </a:rPr>
              <a:t>?</a:t>
            </a:r>
            <a:r>
              <a:rPr lang="vi-VN" altLang="en-US" dirty="0">
                <a:solidFill>
                  <a:srgbClr val="0070C0"/>
                </a:solidFill>
                <a:latin typeface="+mj-lt"/>
              </a:rPr>
              <a:t> </a:t>
            </a:r>
            <a:r>
              <a:rPr lang="en-US" altLang="en-US" dirty="0">
                <a:solidFill>
                  <a:srgbClr val="0070C0"/>
                </a:solidFill>
                <a:latin typeface="+mj-lt"/>
              </a:rPr>
              <a:t>Đ</a:t>
            </a:r>
            <a:r>
              <a:rPr lang="vi-VN" altLang="en-US" dirty="0">
                <a:solidFill>
                  <a:srgbClr val="0070C0"/>
                </a:solidFill>
                <a:latin typeface="+mj-lt"/>
              </a:rPr>
              <a:t>ề xuất những việc làm cụ thể để sử dụng năng lượng trong gia đình em sao cho tiết kiệm</a:t>
            </a:r>
            <a:r>
              <a:rPr lang="en-US" altLang="en-US" dirty="0">
                <a:solidFill>
                  <a:srgbClr val="0070C0"/>
                </a:solidFill>
                <a:latin typeface="+mj-lt"/>
              </a:rPr>
              <a:t>?</a:t>
            </a:r>
          </a:p>
        </p:txBody>
      </p:sp>
      <p:pic>
        <p:nvPicPr>
          <p:cNvPr id="1741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96513" y="95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8150" y="1206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91713" y="6299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632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Rectangle 29"/>
          <p:cNvSpPr>
            <a:spLocks noChangeArrowheads="1"/>
          </p:cNvSpPr>
          <p:nvPr/>
        </p:nvSpPr>
        <p:spPr bwMode="auto">
          <a:xfrm>
            <a:off x="1722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en-US">
              <a:latin typeface="VNI-Times" pitchFamily="2" charset="0"/>
            </a:endParaRPr>
          </a:p>
        </p:txBody>
      </p:sp>
    </p:spTree>
    <p:extLst>
      <p:ext uri="{BB962C8B-B14F-4D97-AF65-F5344CB8AC3E}">
        <p14:creationId xmlns:p14="http://schemas.microsoft.com/office/powerpoint/2010/main" val="1461181972"/>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463"/>
                                        </p:tgtEl>
                                        <p:attrNameLst>
                                          <p:attrName>style.visibility</p:attrName>
                                        </p:attrNameLst>
                                      </p:cBhvr>
                                      <p:to>
                                        <p:strVal val="visible"/>
                                      </p:to>
                                    </p:set>
                                    <p:animEffect transition="in" filter="fade">
                                      <p:cBhvr>
                                        <p:cTn id="13"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3450" y="85725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445419" y="3301206"/>
            <a:ext cx="2698750" cy="255588"/>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8436" name="Freeform 19"/>
          <p:cNvSpPr>
            <a:spLocks/>
          </p:cNvSpPr>
          <p:nvPr/>
        </p:nvSpPr>
        <p:spPr bwMode="auto">
          <a:xfrm rot="5400000">
            <a:off x="3581400" y="-1016000"/>
            <a:ext cx="5289550" cy="903605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20485" name="Rectangle 1"/>
          <p:cNvSpPr>
            <a:spLocks noChangeArrowheads="1"/>
          </p:cNvSpPr>
          <p:nvPr/>
        </p:nvSpPr>
        <p:spPr bwMode="auto">
          <a:xfrm>
            <a:off x="3171826" y="1743076"/>
            <a:ext cx="5872163"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100" b="1">
                <a:solidFill>
                  <a:srgbClr val="339966"/>
                </a:solidFill>
                <a:latin typeface="Times New Roman" panose="02020603050405020304" pitchFamily="18" charset="0"/>
              </a:rPr>
              <a:t>1. B</a:t>
            </a:r>
            <a:r>
              <a:rPr lang="vi-VN" altLang="en-US" sz="2100" b="1">
                <a:solidFill>
                  <a:srgbClr val="339966"/>
                </a:solidFill>
                <a:latin typeface="Times New Roman" panose="02020603050405020304" pitchFamily="18" charset="0"/>
              </a:rPr>
              <a:t>ạn Huy nói </a:t>
            </a:r>
            <a:r>
              <a:rPr lang="en-US" altLang="en-US" sz="2100" b="1">
                <a:solidFill>
                  <a:srgbClr val="339966"/>
                </a:solidFill>
                <a:latin typeface="Times New Roman" panose="02020603050405020304" pitchFamily="18" charset="0"/>
              </a:rPr>
              <a:t>“N</a:t>
            </a:r>
            <a:r>
              <a:rPr lang="vi-VN" altLang="en-US" sz="2100" b="1">
                <a:solidFill>
                  <a:srgbClr val="339966"/>
                </a:solidFill>
                <a:latin typeface="Times New Roman" panose="02020603050405020304" pitchFamily="18" charset="0"/>
              </a:rPr>
              <a:t>hà thông minh biết con người đang ở đâu </a:t>
            </a:r>
            <a:r>
              <a:rPr lang="en-US" altLang="en-US" sz="2100" b="1">
                <a:solidFill>
                  <a:srgbClr val="339966"/>
                </a:solidFill>
                <a:latin typeface="Times New Roman" panose="02020603050405020304" pitchFamily="18" charset="0"/>
              </a:rPr>
              <a:t>trong</a:t>
            </a:r>
            <a:r>
              <a:rPr lang="vi-VN" altLang="en-US" sz="2100" b="1">
                <a:solidFill>
                  <a:srgbClr val="339966"/>
                </a:solidFill>
                <a:latin typeface="Times New Roman" panose="02020603050405020304" pitchFamily="18" charset="0"/>
              </a:rPr>
              <a:t> ngôi nhà để bật và xuất hiện như thế thật là tiết kiệm</a:t>
            </a:r>
            <a:r>
              <a:rPr lang="en-US" altLang="en-US" sz="2100" b="1">
                <a:solidFill>
                  <a:srgbClr val="339966"/>
                </a:solidFill>
                <a:latin typeface="Times New Roman" panose="02020603050405020304" pitchFamily="18" charset="0"/>
              </a:rPr>
              <a:t>”.</a:t>
            </a:r>
            <a:r>
              <a:rPr lang="vi-VN" altLang="en-US" sz="2100" b="1">
                <a:solidFill>
                  <a:srgbClr val="339966"/>
                </a:solidFill>
                <a:latin typeface="Times New Roman" panose="02020603050405020304" pitchFamily="18" charset="0"/>
              </a:rPr>
              <a:t> bạn </a:t>
            </a:r>
            <a:r>
              <a:rPr lang="en-US" altLang="en-US" sz="2100" b="1">
                <a:solidFill>
                  <a:srgbClr val="339966"/>
                </a:solidFill>
                <a:latin typeface="Times New Roman" panose="02020603050405020304" pitchFamily="18" charset="0"/>
              </a:rPr>
              <a:t>Lan</a:t>
            </a:r>
            <a:r>
              <a:rPr lang="vi-VN" altLang="en-US" sz="2100" b="1">
                <a:solidFill>
                  <a:srgbClr val="339966"/>
                </a:solidFill>
                <a:latin typeface="Times New Roman" panose="02020603050405020304" pitchFamily="18" charset="0"/>
              </a:rPr>
              <a:t> nói nhà thông minh lắp đặt rất nhiều thiết bị điều khiển</a:t>
            </a:r>
            <a:r>
              <a:rPr lang="en-US" altLang="en-US" sz="2100" b="1">
                <a:solidFill>
                  <a:srgbClr val="339966"/>
                </a:solidFill>
                <a:latin typeface="Times New Roman" panose="02020603050405020304" pitchFamily="18" charset="0"/>
              </a:rPr>
              <a:t>,</a:t>
            </a:r>
            <a:r>
              <a:rPr lang="vi-VN" altLang="en-US" sz="2100" b="1">
                <a:solidFill>
                  <a:srgbClr val="339966"/>
                </a:solidFill>
                <a:latin typeface="Times New Roman" panose="02020603050405020304" pitchFamily="18" charset="0"/>
              </a:rPr>
              <a:t> đồ dùng sử dụng năng lượng điện như vậy  thật sự</a:t>
            </a:r>
            <a:r>
              <a:rPr lang="en-US" altLang="en-US" sz="2100" b="1">
                <a:solidFill>
                  <a:srgbClr val="339966"/>
                </a:solidFill>
                <a:latin typeface="Times New Roman" panose="02020603050405020304" pitchFamily="18" charset="0"/>
              </a:rPr>
              <a:t> cũng</a:t>
            </a:r>
            <a:r>
              <a:rPr lang="vi-VN" altLang="en-US" sz="2100" b="1">
                <a:solidFill>
                  <a:srgbClr val="339966"/>
                </a:solidFill>
                <a:latin typeface="Times New Roman" panose="02020603050405020304" pitchFamily="18" charset="0"/>
              </a:rPr>
              <a:t> không  tiết kiệm. </a:t>
            </a:r>
            <a:r>
              <a:rPr lang="en-US" altLang="en-US" sz="2100" b="1">
                <a:solidFill>
                  <a:srgbClr val="339966"/>
                </a:solidFill>
                <a:latin typeface="Times New Roman" panose="02020603050405020304" pitchFamily="18" charset="0"/>
              </a:rPr>
              <a:t>N</a:t>
            </a:r>
            <a:r>
              <a:rPr lang="vi-VN" altLang="en-US" sz="2100" b="1">
                <a:solidFill>
                  <a:srgbClr val="339966"/>
                </a:solidFill>
                <a:latin typeface="Times New Roman" panose="02020603050405020304" pitchFamily="18" charset="0"/>
              </a:rPr>
              <a:t>êu nhận xét về các ý kiến trên</a:t>
            </a:r>
            <a:r>
              <a:rPr lang="en-US" altLang="en-US" sz="2100" b="1">
                <a:solidFill>
                  <a:srgbClr val="339966"/>
                </a:solidFill>
                <a:latin typeface="Times New Roman" panose="02020603050405020304" pitchFamily="18" charset="0"/>
              </a:rPr>
              <a:t>.</a:t>
            </a:r>
          </a:p>
        </p:txBody>
      </p:sp>
      <p:pic>
        <p:nvPicPr>
          <p:cNvPr id="18438" name="Picture 1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0426" y="1143000"/>
            <a:ext cx="6143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3"/>
          <p:cNvSpPr>
            <a:spLocks noChangeArrowheads="1"/>
          </p:cNvSpPr>
          <p:nvPr/>
        </p:nvSpPr>
        <p:spPr bwMode="auto">
          <a:xfrm>
            <a:off x="4195720" y="997791"/>
            <a:ext cx="10795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100" b="1">
                <a:solidFill>
                  <a:srgbClr val="3DB043"/>
                </a:solidFill>
                <a:latin typeface="Times New Roman" panose="02020603050405020304" pitchFamily="18" charset="0"/>
                <a:cs typeface="Times New Roman" panose="02020603050405020304" pitchFamily="18" charset="0"/>
              </a:rPr>
              <a:t>Vận dụng</a:t>
            </a:r>
          </a:p>
        </p:txBody>
      </p:sp>
      <p:sp>
        <p:nvSpPr>
          <p:cNvPr id="20488" name="Rectangle 15"/>
          <p:cNvSpPr>
            <a:spLocks noChangeArrowheads="1"/>
          </p:cNvSpPr>
          <p:nvPr/>
        </p:nvSpPr>
        <p:spPr bwMode="auto">
          <a:xfrm>
            <a:off x="3181351" y="4084638"/>
            <a:ext cx="587216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100" b="1">
                <a:solidFill>
                  <a:srgbClr val="339966"/>
                </a:solidFill>
                <a:latin typeface="Times New Roman" panose="02020603050405020304" pitchFamily="18" charset="0"/>
              </a:rPr>
              <a:t>2. Nếu được lắp đặt các hệ thống thông minh trong ngôi nhà của mình thì em </a:t>
            </a:r>
            <a:r>
              <a:rPr lang="vi-VN" altLang="en-US" sz="2100" b="1">
                <a:solidFill>
                  <a:srgbClr val="339966"/>
                </a:solidFill>
                <a:latin typeface="Times New Roman" panose="02020603050405020304" pitchFamily="18" charset="0"/>
              </a:rPr>
              <a:t>sẽ lắp đặt </a:t>
            </a:r>
            <a:r>
              <a:rPr lang="en-US" altLang="en-US" sz="2100" b="1">
                <a:solidFill>
                  <a:srgbClr val="339966"/>
                </a:solidFill>
                <a:latin typeface="Times New Roman" panose="02020603050405020304" pitchFamily="18" charset="0"/>
              </a:rPr>
              <a:t>hệ thống</a:t>
            </a:r>
            <a:r>
              <a:rPr lang="vi-VN" altLang="en-US" sz="2100" b="1">
                <a:solidFill>
                  <a:srgbClr val="339966"/>
                </a:solidFill>
                <a:latin typeface="Times New Roman" panose="02020603050405020304" pitchFamily="18" charset="0"/>
              </a:rPr>
              <a:t> gì</a:t>
            </a:r>
            <a:r>
              <a:rPr lang="en-US" altLang="en-US" sz="2100" b="1">
                <a:solidFill>
                  <a:srgbClr val="339966"/>
                </a:solidFill>
                <a:latin typeface="Times New Roman" panose="02020603050405020304" pitchFamily="18" charset="0"/>
              </a:rPr>
              <a:t>? </a:t>
            </a:r>
            <a:r>
              <a:rPr lang="vi-VN" altLang="en-US" sz="2100" b="1">
                <a:solidFill>
                  <a:srgbClr val="339966"/>
                </a:solidFill>
                <a:latin typeface="Times New Roman" panose="02020603050405020304" pitchFamily="18" charset="0"/>
              </a:rPr>
              <a:t> </a:t>
            </a:r>
            <a:r>
              <a:rPr lang="en-US" altLang="en-US" sz="2100" b="1">
                <a:solidFill>
                  <a:srgbClr val="339966"/>
                </a:solidFill>
                <a:latin typeface="Times New Roman" panose="02020603050405020304" pitchFamily="18" charset="0"/>
              </a:rPr>
              <a:t>G</a:t>
            </a:r>
            <a:r>
              <a:rPr lang="vi-VN" altLang="en-US" sz="2100" b="1">
                <a:solidFill>
                  <a:srgbClr val="339966"/>
                </a:solidFill>
                <a:latin typeface="Times New Roman" panose="02020603050405020304" pitchFamily="18" charset="0"/>
              </a:rPr>
              <a:t>iải thích về  sự lựa chọn của em</a:t>
            </a:r>
            <a:r>
              <a:rPr lang="en-US" altLang="en-US" sz="2100" b="1">
                <a:solidFill>
                  <a:srgbClr val="339966"/>
                </a:solidFill>
                <a:latin typeface="Times New Roman" panose="02020603050405020304" pitchFamily="18" charset="0"/>
              </a:rPr>
              <a:t>.</a:t>
            </a:r>
          </a:p>
        </p:txBody>
      </p:sp>
      <p:pic>
        <p:nvPicPr>
          <p:cNvPr id="1844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96513" y="95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8150" y="1206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91713" y="6299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632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Rectangle 29"/>
          <p:cNvSpPr>
            <a:spLocks noChangeArrowheads="1"/>
          </p:cNvSpPr>
          <p:nvPr/>
        </p:nvSpPr>
        <p:spPr bwMode="auto">
          <a:xfrm>
            <a:off x="1722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en-US">
              <a:latin typeface="VNI-Times" pitchFamily="2" charset="0"/>
            </a:endParaRPr>
          </a:p>
        </p:txBody>
      </p:sp>
    </p:spTree>
    <p:extLst>
      <p:ext uri="{BB962C8B-B14F-4D97-AF65-F5344CB8AC3E}">
        <p14:creationId xmlns:p14="http://schemas.microsoft.com/office/powerpoint/2010/main" val="993433797"/>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500"/>
                                        <p:tgtEl>
                                          <p:spTgt spid="204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88"/>
                                        </p:tgtEl>
                                        <p:attrNameLst>
                                          <p:attrName>style.visibility</p:attrName>
                                        </p:attrNameLst>
                                      </p:cBhvr>
                                      <p:to>
                                        <p:strVal val="visible"/>
                                      </p:to>
                                    </p:set>
                                    <p:animEffect transition="in" filter="fade">
                                      <p:cBhvr>
                                        <p:cTn id="17" dur="5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7" grpId="0"/>
      <p:bldP spid="2048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EJ14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857250"/>
            <a:ext cx="85963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4381500" y="2514600"/>
            <a:ext cx="40005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3000" b="1">
                <a:solidFill>
                  <a:srgbClr val="FF3300"/>
                </a:solidFill>
                <a:latin typeface="Times New Roman" panose="02020603050405020304" pitchFamily="18" charset="0"/>
              </a:rPr>
              <a:t>BÀI HỌC KẾT THÚC</a:t>
            </a:r>
          </a:p>
        </p:txBody>
      </p:sp>
      <p:sp>
        <p:nvSpPr>
          <p:cNvPr id="33796" name="Text Box 5"/>
          <p:cNvSpPr txBox="1">
            <a:spLocks noChangeArrowheads="1"/>
          </p:cNvSpPr>
          <p:nvPr/>
        </p:nvSpPr>
        <p:spPr bwMode="auto">
          <a:xfrm>
            <a:off x="3924300" y="3725864"/>
            <a:ext cx="45720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vi-VN" sz="2100">
              <a:latin typeface="Times New Roman" panose="02020603050405020304" pitchFamily="18" charset="0"/>
            </a:endParaRPr>
          </a:p>
        </p:txBody>
      </p:sp>
      <p:sp>
        <p:nvSpPr>
          <p:cNvPr id="33797" name="AutoShape 6">
            <a:hlinkClick r:id="rId3" action="ppaction://hlinkpres?slideindex=9&amp;slidetitle=Slide 9"/>
          </p:cNvPr>
          <p:cNvSpPr>
            <a:spLocks noChangeArrowheads="1"/>
          </p:cNvSpPr>
          <p:nvPr/>
        </p:nvSpPr>
        <p:spPr bwMode="auto">
          <a:xfrm>
            <a:off x="9239250" y="5772150"/>
            <a:ext cx="285750" cy="228600"/>
          </a:xfrm>
          <a:prstGeom prst="upArrow">
            <a:avLst>
              <a:gd name="adj1" fmla="val 50000"/>
              <a:gd name="adj2" fmla="val 2500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sp>
        <p:nvSpPr>
          <p:cNvPr id="8" name="Rectangle 1"/>
          <p:cNvSpPr/>
          <p:nvPr/>
        </p:nvSpPr>
        <p:spPr>
          <a:xfrm>
            <a:off x="1627188" y="800100"/>
            <a:ext cx="171450"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9" name="Rectangle 1"/>
          <p:cNvSpPr/>
          <p:nvPr/>
        </p:nvSpPr>
        <p:spPr>
          <a:xfrm flipH="1">
            <a:off x="10393363" y="857250"/>
            <a:ext cx="157162"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3075" y="3152776"/>
            <a:ext cx="13144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46513" y="3486151"/>
            <a:ext cx="124301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9225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repeatCount="indefinite"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mph" presetSubtype="0" fill="hold" grpId="0" nodeType="clickEffect">
                                  <p:stCondLst>
                                    <p:cond delay="0"/>
                                  </p:stCondLst>
                                  <p:childTnLst>
                                    <p:animScale>
                                      <p:cBhvr>
                                        <p:cTn id="21" dur="2000" fill="hold"/>
                                        <p:tgtEl>
                                          <p:spTgt spid="184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6"/>
          <p:cNvSpPr>
            <a:spLocks noChangeArrowheads="1"/>
          </p:cNvSpPr>
          <p:nvPr/>
        </p:nvSpPr>
        <p:spPr bwMode="auto">
          <a:xfrm>
            <a:off x="2667000" y="603250"/>
            <a:ext cx="1841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vi-VN" sz="2700">
              <a:latin typeface=".VnAristote" panose="020B7200000000000000" pitchFamily="34" charset="0"/>
            </a:endParaRPr>
          </a:p>
        </p:txBody>
      </p:sp>
      <p:sp>
        <p:nvSpPr>
          <p:cNvPr id="5126" name="Rectangle 8"/>
          <p:cNvSpPr>
            <a:spLocks noChangeArrowheads="1"/>
          </p:cNvSpPr>
          <p:nvPr/>
        </p:nvSpPr>
        <p:spPr bwMode="auto">
          <a:xfrm>
            <a:off x="3109912" y="399118"/>
            <a:ext cx="47434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vi-VN" sz="2800" b="1" dirty="0">
                <a:solidFill>
                  <a:schemeClr val="accent2"/>
                </a:solidFill>
                <a:cs typeface="Times New Roman" panose="02020603050405020304" pitchFamily="18" charset="0"/>
              </a:rPr>
              <a:t>           </a:t>
            </a:r>
            <a:r>
              <a:rPr lang="en-US" altLang="vi-VN" sz="2800" b="1" dirty="0">
                <a:solidFill>
                  <a:srgbClr val="FF912B"/>
                </a:solidFill>
                <a:ea typeface="+mj-ea"/>
                <a:cs typeface="Times New Roman" panose="02020603050405020304" pitchFamily="18" charset="0"/>
              </a:rPr>
              <a:t>MỤC TIÊU BÀI HỌC</a:t>
            </a:r>
          </a:p>
        </p:txBody>
      </p:sp>
      <p:sp>
        <p:nvSpPr>
          <p:cNvPr id="11" name="Text Box 11"/>
          <p:cNvSpPr txBox="1">
            <a:spLocks noChangeArrowheads="1"/>
          </p:cNvSpPr>
          <p:nvPr/>
        </p:nvSpPr>
        <p:spPr bwMode="auto">
          <a:xfrm>
            <a:off x="2759076" y="1292216"/>
            <a:ext cx="580966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a:solidFill>
                  <a:schemeClr val="hlink"/>
                </a:solidFill>
                <a:latin typeface="Times New Roman" panose="02020603050405020304" pitchFamily="18" charset="0"/>
                <a:cs typeface="Times New Roman" panose="02020603050405020304" pitchFamily="18" charset="0"/>
              </a:rPr>
              <a:t>M</a:t>
            </a:r>
            <a:r>
              <a:rPr lang="vi-VN" altLang="en-US" sz="2800" dirty="0">
                <a:solidFill>
                  <a:schemeClr val="hlink"/>
                </a:solidFill>
                <a:latin typeface="Times New Roman" panose="02020603050405020304" pitchFamily="18" charset="0"/>
                <a:cs typeface="Times New Roman" panose="02020603050405020304" pitchFamily="18" charset="0"/>
              </a:rPr>
              <a:t>ô tả</a:t>
            </a:r>
            <a:r>
              <a:rPr lang="en-US" altLang="en-US" sz="2800" dirty="0">
                <a:solidFill>
                  <a:schemeClr val="hlink"/>
                </a:solidFill>
                <a:latin typeface="Times New Roman" panose="02020603050405020304" pitchFamily="18" charset="0"/>
                <a:cs typeface="Times New Roman" panose="02020603050405020304" pitchFamily="18" charset="0"/>
              </a:rPr>
              <a:t>,</a:t>
            </a:r>
            <a:r>
              <a:rPr lang="vi-VN"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a:solidFill>
                  <a:schemeClr val="hlink"/>
                </a:solidFill>
                <a:latin typeface="Times New Roman" panose="02020603050405020304" pitchFamily="18" charset="0"/>
                <a:cs typeface="Times New Roman" panose="02020603050405020304" pitchFamily="18" charset="0"/>
              </a:rPr>
              <a:t>n</a:t>
            </a:r>
            <a:r>
              <a:rPr lang="vi-VN" altLang="en-US" sz="2800" dirty="0">
                <a:solidFill>
                  <a:schemeClr val="hlink"/>
                </a:solidFill>
                <a:latin typeface="Times New Roman" panose="02020603050405020304" pitchFamily="18" charset="0"/>
                <a:cs typeface="Times New Roman" panose="02020603050405020304" pitchFamily="18" charset="0"/>
              </a:rPr>
              <a:t>hận diện những đặc điểm của ngôi nhà thông minh </a:t>
            </a:r>
            <a:r>
              <a:rPr lang="en-US" altLang="en-US" sz="2800" dirty="0">
                <a:solidFill>
                  <a:schemeClr val="hlink"/>
                </a:solidFill>
                <a:latin typeface="Times New Roman" panose="02020603050405020304" pitchFamily="18" charset="0"/>
                <a:cs typeface="Times New Roman" panose="02020603050405020304" pitchFamily="18" charset="0"/>
              </a:rPr>
              <a:t>.</a:t>
            </a:r>
            <a:endParaRPr lang="en-US" altLang="vi-VN" sz="2800" dirty="0">
              <a:solidFill>
                <a:schemeClr val="hlink"/>
              </a:solidFill>
              <a:latin typeface="Times New Roman" panose="02020603050405020304" pitchFamily="18" charset="0"/>
              <a:cs typeface="Times New Roman" panose="02020603050405020304" pitchFamily="18" charset="0"/>
            </a:endParaRPr>
          </a:p>
        </p:txBody>
      </p:sp>
      <p:sp>
        <p:nvSpPr>
          <p:cNvPr id="12" name="Text Box 11"/>
          <p:cNvSpPr txBox="1">
            <a:spLocks noChangeArrowheads="1"/>
          </p:cNvSpPr>
          <p:nvPr/>
        </p:nvSpPr>
        <p:spPr bwMode="auto">
          <a:xfrm>
            <a:off x="2667000" y="2373323"/>
            <a:ext cx="67008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vi-VN" sz="2800" dirty="0">
                <a:solidFill>
                  <a:schemeClr val="hlink"/>
                </a:solidFill>
                <a:latin typeface="Times New Roman" panose="02020603050405020304" pitchFamily="18" charset="0"/>
              </a:rPr>
              <a:t>-T</a:t>
            </a:r>
            <a:r>
              <a:rPr lang="vi-VN" altLang="en-US" sz="2800" dirty="0">
                <a:solidFill>
                  <a:schemeClr val="hlink"/>
                </a:solidFill>
                <a:latin typeface="Times New Roman" panose="02020603050405020304" pitchFamily="18" charset="0"/>
              </a:rPr>
              <a:t>hực hiện được một số biện pháp sử dụng năng lượng trong gia đình tiết kiệm</a:t>
            </a:r>
            <a:r>
              <a:rPr lang="en-US" altLang="en-US" sz="2800" dirty="0">
                <a:solidFill>
                  <a:schemeClr val="hlink"/>
                </a:solidFill>
                <a:latin typeface="Times New Roman" panose="02020603050405020304" pitchFamily="18" charset="0"/>
              </a:rPr>
              <a:t>,</a:t>
            </a:r>
            <a:r>
              <a:rPr lang="vi-VN" altLang="en-US" sz="2800" dirty="0">
                <a:solidFill>
                  <a:schemeClr val="hlink"/>
                </a:solidFill>
                <a:latin typeface="Times New Roman" panose="02020603050405020304" pitchFamily="18" charset="0"/>
              </a:rPr>
              <a:t> hiệu quả</a:t>
            </a:r>
            <a:r>
              <a:rPr lang="en-US" altLang="en-US" sz="2800" dirty="0">
                <a:solidFill>
                  <a:schemeClr val="hlink"/>
                </a:solidFill>
                <a:latin typeface="Times New Roman" panose="02020603050405020304" pitchFamily="18" charset="0"/>
              </a:rPr>
              <a:t>.</a:t>
            </a:r>
            <a:endParaRPr lang="en-US" altLang="vi-VN" sz="2800" dirty="0">
              <a:solidFill>
                <a:schemeClr val="hlink"/>
              </a:solidFill>
              <a:latin typeface="Times New Roman" panose="02020603050405020304" pitchFamily="18" charset="0"/>
            </a:endParaRPr>
          </a:p>
        </p:txBody>
      </p:sp>
      <p:pic>
        <p:nvPicPr>
          <p:cNvPr id="41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24263" y="23122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350" y="23122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24263" y="622660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062" y="608169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Rectangle 29"/>
          <p:cNvSpPr>
            <a:spLocks noChangeArrowheads="1"/>
          </p:cNvSpPr>
          <p:nvPr/>
        </p:nvSpPr>
        <p:spPr bwMode="auto">
          <a:xfrm>
            <a:off x="334851" y="206807"/>
            <a:ext cx="11492023"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en-US">
              <a:latin typeface="VNI-Times" pitchFamily="2" charset="0"/>
            </a:endParaRPr>
          </a:p>
        </p:txBody>
      </p:sp>
    </p:spTree>
    <p:extLst>
      <p:ext uri="{BB962C8B-B14F-4D97-AF65-F5344CB8AC3E}">
        <p14:creationId xmlns:p14="http://schemas.microsoft.com/office/powerpoint/2010/main" val="1213927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1750" fill="hold"/>
                                        <p:tgtEl>
                                          <p:spTgt spid="5126"/>
                                        </p:tgtEl>
                                        <p:attrNameLst>
                                          <p:attrName>ppt_x</p:attrName>
                                        </p:attrNameLst>
                                      </p:cBhvr>
                                      <p:tavLst>
                                        <p:tav tm="0">
                                          <p:val>
                                            <p:strVal val="0-#ppt_w/2"/>
                                          </p:val>
                                        </p:tav>
                                        <p:tav tm="100000">
                                          <p:val>
                                            <p:strVal val="#ppt_x"/>
                                          </p:val>
                                        </p:tav>
                                      </p:tavLst>
                                    </p:anim>
                                    <p:anim calcmode="lin" valueType="num">
                                      <p:cBhvr additive="base">
                                        <p:cTn id="8" dur="175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feo ngôi nah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52650" y="506277"/>
            <a:ext cx="7735888" cy="5280569"/>
          </a:xfrm>
        </p:spPr>
      </p:pic>
    </p:spTree>
    <p:extLst>
      <p:ext uri="{BB962C8B-B14F-4D97-AF65-F5344CB8AC3E}">
        <p14:creationId xmlns:p14="http://schemas.microsoft.com/office/powerpoint/2010/main" val="4056528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3486150"/>
            <a:ext cx="6858000" cy="2514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6" name="Title 5"/>
          <p:cNvSpPr>
            <a:spLocks noGrp="1"/>
          </p:cNvSpPr>
          <p:nvPr>
            <p:ph type="title"/>
          </p:nvPr>
        </p:nvSpPr>
        <p:spPr>
          <a:xfrm>
            <a:off x="2554310" y="1077913"/>
            <a:ext cx="7443989" cy="1154112"/>
          </a:xfrm>
        </p:spPr>
        <p:txBody>
          <a:bodyPr>
            <a:noAutofit/>
          </a:bodyPr>
          <a:lstStyle/>
          <a:p>
            <a:pPr algn="just">
              <a:defRPr/>
            </a:pPr>
            <a:r>
              <a:rPr lang="en-US" altLang="en-US" sz="2800" dirty="0" err="1">
                <a:solidFill>
                  <a:srgbClr val="0070C0"/>
                </a:solidFill>
                <a:latin typeface="Times New Roman" panose="02020603050405020304" pitchFamily="18" charset="0"/>
                <a:cs typeface="Times New Roman" panose="02020603050405020304" pitchFamily="18" charset="0"/>
              </a:rPr>
              <a:t>Công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nghệ</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mang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lại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sự</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tiện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nghi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trong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ngôi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như</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thế</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nào</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Ngôi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thông</a:t>
            </a:r>
            <a:r>
              <a:rPr lang="en-US" altLang="en-US" sz="2800" dirty="0">
                <a:solidFill>
                  <a:srgbClr val="0070C0"/>
                </a:solidFill>
                <a:latin typeface="Times New Roman" panose="02020603050405020304" pitchFamily="18" charset="0"/>
                <a:cs typeface="Times New Roman" panose="02020603050405020304" pitchFamily="18" charset="0"/>
              </a:rPr>
              <a:t> minh </a:t>
            </a:r>
            <a:r>
              <a:rPr lang="en-US" altLang="en-US" sz="2800" dirty="0" err="1">
                <a:solidFill>
                  <a:srgbClr val="0070C0"/>
                </a:solidFill>
                <a:latin typeface="Times New Roman" panose="02020603050405020304" pitchFamily="18" charset="0"/>
                <a:cs typeface="Times New Roman" panose="02020603050405020304" pitchFamily="18" charset="0"/>
              </a:rPr>
              <a:t>là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gì</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có</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những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đặc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điểm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nào</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endParaRPr>
          </a:p>
        </p:txBody>
      </p:sp>
      <p:pic>
        <p:nvPicPr>
          <p:cNvPr id="614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6482" y="426245"/>
            <a:ext cx="681037"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0388" y="2860676"/>
            <a:ext cx="34290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50484" y="30711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739" y="197645"/>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71745" y="60007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435" y="6172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Rectangle 29"/>
          <p:cNvSpPr>
            <a:spLocks noChangeArrowheads="1"/>
          </p:cNvSpPr>
          <p:nvPr/>
        </p:nvSpPr>
        <p:spPr bwMode="auto">
          <a:xfrm>
            <a:off x="206061" y="152400"/>
            <a:ext cx="11642501"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en-US">
              <a:latin typeface="VNI-Times" pitchFamily="2" charset="0"/>
            </a:endParaRPr>
          </a:p>
        </p:txBody>
      </p:sp>
    </p:spTree>
    <p:extLst>
      <p:ext uri="{BB962C8B-B14F-4D97-AF65-F5344CB8AC3E}">
        <p14:creationId xmlns:p14="http://schemas.microsoft.com/office/powerpoint/2010/main" val="2833278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6357927" y="1251455"/>
            <a:ext cx="4649272" cy="54175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40966" name="Text Box 6"/>
          <p:cNvSpPr txBox="1">
            <a:spLocks noChangeArrowheads="1"/>
          </p:cNvSpPr>
          <p:nvPr/>
        </p:nvSpPr>
        <p:spPr bwMode="auto">
          <a:xfrm>
            <a:off x="6351409" y="1669201"/>
            <a:ext cx="4788759" cy="4547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50000"/>
              </a:lnSpc>
              <a:spcBef>
                <a:spcPts val="600"/>
              </a:spcBef>
              <a:defRPr/>
            </a:pPr>
            <a:r>
              <a:rPr lang="en-US" sz="2800" dirty="0">
                <a:solidFill>
                  <a:schemeClr val="bg1"/>
                </a:solidFill>
                <a:latin typeface="+mj-lt"/>
                <a:ea typeface="+mj-ea"/>
                <a:cs typeface="+mj-cs"/>
              </a:rPr>
              <a:t>N</a:t>
            </a:r>
            <a:r>
              <a:rPr lang="vi-VN" sz="2800" dirty="0">
                <a:solidFill>
                  <a:schemeClr val="bg1"/>
                </a:solidFill>
                <a:latin typeface="+mj-lt"/>
                <a:ea typeface="+mj-ea"/>
                <a:cs typeface="+mj-cs"/>
              </a:rPr>
              <a:t>gôi nhà được trang bị hệ thống điều khiển tự động hay bán tự động cho các thiết bị trong gia đình</a:t>
            </a:r>
            <a:r>
              <a:rPr lang="en-US" sz="2800" dirty="0">
                <a:solidFill>
                  <a:schemeClr val="bg1"/>
                </a:solidFill>
                <a:latin typeface="+mj-lt"/>
                <a:ea typeface="+mj-ea"/>
                <a:cs typeface="+mj-cs"/>
              </a:rPr>
              <a:t>.</a:t>
            </a:r>
            <a:r>
              <a:rPr lang="vi-VN" sz="2800" dirty="0">
                <a:solidFill>
                  <a:schemeClr val="bg1"/>
                </a:solidFill>
                <a:latin typeface="+mj-lt"/>
                <a:ea typeface="+mj-ea"/>
                <a:cs typeface="+mj-cs"/>
              </a:rPr>
              <a:t> Điều đó giúp cuộc sống trở nên tiện nghi hơn đảm bảo an ninh an toàn và tiết kiệm năng lượng</a:t>
            </a:r>
            <a:r>
              <a:rPr lang="en-US" altLang="vi-VN" sz="2800" dirty="0">
                <a:solidFill>
                  <a:schemeClr val="bg1"/>
                </a:solidFill>
                <a:latin typeface="+mj-lt"/>
                <a:ea typeface="+mj-ea"/>
                <a:cs typeface="+mj-cs"/>
              </a:rPr>
              <a:t>.</a:t>
            </a:r>
          </a:p>
        </p:txBody>
      </p:sp>
      <p:sp>
        <p:nvSpPr>
          <p:cNvPr id="7172" name="Rectangle 10"/>
          <p:cNvSpPr>
            <a:spLocks noChangeArrowheads="1"/>
          </p:cNvSpPr>
          <p:nvPr/>
        </p:nvSpPr>
        <p:spPr bwMode="auto">
          <a:xfrm>
            <a:off x="782205" y="537476"/>
            <a:ext cx="48733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a:solidFill>
                  <a:srgbClr val="FF3300"/>
                </a:solidFill>
                <a:latin typeface="Times New Roman" panose="02020603050405020304" pitchFamily="18" charset="0"/>
              </a:rPr>
              <a:t>I. </a:t>
            </a:r>
            <a:r>
              <a:rPr lang="vi-VN" altLang="en-US" sz="2800" b="1" dirty="0">
                <a:solidFill>
                  <a:srgbClr val="FF3300"/>
                </a:solidFill>
                <a:latin typeface="Times New Roman" panose="02020603050405020304" pitchFamily="18" charset="0"/>
              </a:rPr>
              <a:t>NGÔI NHÀ THÔNG MINH</a:t>
            </a:r>
            <a:endParaRPr lang="en-US" altLang="vi-VN" sz="2800" b="1" dirty="0">
              <a:solidFill>
                <a:srgbClr val="FF3300"/>
              </a:solidFill>
              <a:latin typeface="Times New Roman" panose="02020603050405020304" pitchFamily="18" charset="0"/>
            </a:endParaRPr>
          </a:p>
        </p:txBody>
      </p:sp>
      <p:sp>
        <p:nvSpPr>
          <p:cNvPr id="2" name="Rectangle 1"/>
          <p:cNvSpPr/>
          <p:nvPr/>
        </p:nvSpPr>
        <p:spPr>
          <a:xfrm>
            <a:off x="402546" y="800100"/>
            <a:ext cx="171450"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8" name="Rectangle 1"/>
          <p:cNvSpPr/>
          <p:nvPr/>
        </p:nvSpPr>
        <p:spPr>
          <a:xfrm flipH="1">
            <a:off x="11584748" y="800100"/>
            <a:ext cx="155575"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pic>
        <p:nvPicPr>
          <p:cNvPr id="71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8965" y="1635616"/>
            <a:ext cx="5078586" cy="464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91363" y="318006"/>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291" y="228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91363" y="6094412"/>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946" y="619178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Rectangle 29"/>
          <p:cNvSpPr>
            <a:spLocks noChangeArrowheads="1"/>
          </p:cNvSpPr>
          <p:nvPr/>
        </p:nvSpPr>
        <p:spPr bwMode="auto">
          <a:xfrm>
            <a:off x="257577" y="152400"/>
            <a:ext cx="11590986"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en-US">
              <a:latin typeface="VNI-Times" pitchFamily="2" charset="0"/>
            </a:endParaRPr>
          </a:p>
        </p:txBody>
      </p:sp>
    </p:spTree>
    <p:extLst>
      <p:ext uri="{BB962C8B-B14F-4D97-AF65-F5344CB8AC3E}">
        <p14:creationId xmlns:p14="http://schemas.microsoft.com/office/powerpoint/2010/main" val="712487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wipe(down)">
                                      <p:cBhvr>
                                        <p:cTn id="7" dur="500"/>
                                        <p:tgtEl>
                                          <p:spTgt spid="4096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09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6096001" y="2082800"/>
            <a:ext cx="304482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dirty="0">
                <a:solidFill>
                  <a:schemeClr val="bg1"/>
                </a:solidFill>
                <a:latin typeface="+mj-lt"/>
                <a:ea typeface="+mj-ea"/>
                <a:cs typeface="+mj-cs"/>
              </a:rPr>
              <a:t>N</a:t>
            </a:r>
            <a:r>
              <a:rPr lang="vi-VN" dirty="0">
                <a:solidFill>
                  <a:schemeClr val="bg1"/>
                </a:solidFill>
                <a:latin typeface="+mj-lt"/>
                <a:ea typeface="+mj-ea"/>
                <a:cs typeface="+mj-cs"/>
              </a:rPr>
              <a:t>gôi nhà được trang bị hệ thống điều khiển tự đng hay bán tự động cho các thiết bị trong gia đình Điều đó giúp cuộc sống trở nên tiện nghi hơn đảm bảo an ninh an toàn và tiết kiệm năng lượng</a:t>
            </a:r>
            <a:r>
              <a:rPr lang="en-US" altLang="vi-VN" dirty="0">
                <a:solidFill>
                  <a:schemeClr val="bg1"/>
                </a:solidFill>
                <a:latin typeface="+mj-lt"/>
                <a:ea typeface="+mj-ea"/>
                <a:cs typeface="+mj-cs"/>
              </a:rPr>
              <a:t>.</a:t>
            </a:r>
          </a:p>
        </p:txBody>
      </p:sp>
      <p:sp>
        <p:nvSpPr>
          <p:cNvPr id="8195" name="Rectangle 10"/>
          <p:cNvSpPr>
            <a:spLocks noChangeArrowheads="1"/>
          </p:cNvSpPr>
          <p:nvPr/>
        </p:nvSpPr>
        <p:spPr bwMode="auto">
          <a:xfrm>
            <a:off x="2179639" y="277813"/>
            <a:ext cx="48733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a:solidFill>
                  <a:srgbClr val="FF3300"/>
                </a:solidFill>
                <a:latin typeface="Times New Roman" panose="02020603050405020304" pitchFamily="18" charset="0"/>
              </a:rPr>
              <a:t>I. </a:t>
            </a:r>
            <a:r>
              <a:rPr lang="vi-VN" altLang="en-US" sz="2800" b="1" dirty="0">
                <a:solidFill>
                  <a:srgbClr val="FF3300"/>
                </a:solidFill>
                <a:latin typeface="Times New Roman" panose="02020603050405020304" pitchFamily="18" charset="0"/>
              </a:rPr>
              <a:t>NGÔI NHÀ THÔNG MINH</a:t>
            </a:r>
            <a:endParaRPr lang="en-US" altLang="vi-VN" sz="2800" b="1" dirty="0">
              <a:solidFill>
                <a:srgbClr val="FF3300"/>
              </a:solidFill>
              <a:latin typeface="Times New Roman" panose="02020603050405020304" pitchFamily="18" charset="0"/>
            </a:endParaRPr>
          </a:p>
        </p:txBody>
      </p:sp>
      <p:sp>
        <p:nvSpPr>
          <p:cNvPr id="2" name="Rectangle 1"/>
          <p:cNvSpPr/>
          <p:nvPr/>
        </p:nvSpPr>
        <p:spPr>
          <a:xfrm>
            <a:off x="1573213" y="800100"/>
            <a:ext cx="171450"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8" name="Rectangle 1"/>
          <p:cNvSpPr/>
          <p:nvPr/>
        </p:nvSpPr>
        <p:spPr>
          <a:xfrm flipH="1">
            <a:off x="10491789" y="857250"/>
            <a:ext cx="155575"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pic>
        <p:nvPicPr>
          <p:cNvPr id="81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7914" y="876300"/>
            <a:ext cx="7343775"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29"/>
          <p:cNvSpPr>
            <a:spLocks noChangeArrowheads="1"/>
          </p:cNvSpPr>
          <p:nvPr/>
        </p:nvSpPr>
        <p:spPr bwMode="auto">
          <a:xfrm>
            <a:off x="1722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en-US">
              <a:latin typeface="VNI-Times" pitchFamily="2" charset="0"/>
            </a:endParaRPr>
          </a:p>
        </p:txBody>
      </p:sp>
      <p:pic>
        <p:nvPicPr>
          <p:cNvPr id="82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6513" y="95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76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638" y="63801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632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519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wipe(down)">
                                      <p:cBhvr>
                                        <p:cTn id="7"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d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850" y="1825625"/>
            <a:ext cx="7735888" cy="4351338"/>
          </a:xfrm>
        </p:spPr>
      </p:pic>
    </p:spTree>
    <p:extLst>
      <p:ext uri="{BB962C8B-B14F-4D97-AF65-F5344CB8AC3E}">
        <p14:creationId xmlns:p14="http://schemas.microsoft.com/office/powerpoint/2010/main" val="836891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3450" y="85725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445419" y="3301206"/>
            <a:ext cx="2698750" cy="255588"/>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0244" name="Freeform 19"/>
          <p:cNvSpPr>
            <a:spLocks/>
          </p:cNvSpPr>
          <p:nvPr/>
        </p:nvSpPr>
        <p:spPr bwMode="auto">
          <a:xfrm rot="5400000">
            <a:off x="3470276" y="-1811338"/>
            <a:ext cx="5216525" cy="9144001"/>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pic>
        <p:nvPicPr>
          <p:cNvPr id="10245"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2688" y="357188"/>
            <a:ext cx="685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3"/>
          <p:cNvSpPr txBox="1">
            <a:spLocks/>
          </p:cNvSpPr>
          <p:nvPr/>
        </p:nvSpPr>
        <p:spPr bwMode="auto">
          <a:xfrm>
            <a:off x="3158899" y="274227"/>
            <a:ext cx="3705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err="1">
                <a:solidFill>
                  <a:srgbClr val="4ABFB6"/>
                </a:solidFill>
                <a:latin typeface="#9Slide04 AdrianeSwash" panose="02000504060000090004" pitchFamily="2" charset="-93"/>
              </a:rPr>
              <a:t>Luyện</a:t>
            </a:r>
            <a:r>
              <a:rPr lang="en-US" altLang="en-US" sz="2400" b="1" dirty="0">
                <a:solidFill>
                  <a:srgbClr val="4ABFB6"/>
                </a:solidFill>
                <a:latin typeface="#9Slide04 AdrianeSwash" panose="02000504060000090004" pitchFamily="2" charset="-93"/>
              </a:rPr>
              <a:t> </a:t>
            </a:r>
            <a:r>
              <a:rPr lang="en-US" altLang="en-US" sz="2400" b="1" dirty="0" err="1">
                <a:solidFill>
                  <a:srgbClr val="4ABFB6"/>
                </a:solidFill>
                <a:latin typeface="#9Slide04 AdrianeSwash" panose="02000504060000090004" pitchFamily="2" charset="-93"/>
              </a:rPr>
              <a:t>tập</a:t>
            </a:r>
            <a:endParaRPr lang="en-US" altLang="en-US" sz="2400" b="1" dirty="0">
              <a:solidFill>
                <a:srgbClr val="4ABFB6"/>
              </a:solidFill>
              <a:latin typeface="#9Slide04 AdrianeSwash" panose="02000504060000090004" pitchFamily="2" charset="-93"/>
            </a:endParaRPr>
          </a:p>
        </p:txBody>
      </p:sp>
      <p:sp>
        <p:nvSpPr>
          <p:cNvPr id="10" name="Title 5"/>
          <p:cNvSpPr txBox="1">
            <a:spLocks/>
          </p:cNvSpPr>
          <p:nvPr/>
        </p:nvSpPr>
        <p:spPr bwMode="auto">
          <a:xfrm>
            <a:off x="2627313" y="765175"/>
            <a:ext cx="641191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vi-VN" altLang="en-US" sz="2400" dirty="0">
                <a:solidFill>
                  <a:srgbClr val="0070C0"/>
                </a:solidFill>
                <a:latin typeface="Times New Roman" panose="02020603050405020304" pitchFamily="18" charset="0"/>
              </a:rPr>
              <a:t>Những mô tả trong bảng dưới đây tương ứng với hệ thống nào trong ngôi nhà thông minh</a:t>
            </a:r>
            <a:endParaRPr lang="en-US" altLang="en-US" sz="2400" dirty="0">
              <a:solidFill>
                <a:srgbClr val="0070C0"/>
              </a:solidFill>
              <a:latin typeface="Calibri" panose="020F0502020204030204" pitchFamily="34" charset="0"/>
            </a:endParaRPr>
          </a:p>
        </p:txBody>
      </p:sp>
      <p:graphicFrame>
        <p:nvGraphicFramePr>
          <p:cNvPr id="2" name="Table 1"/>
          <p:cNvGraphicFramePr>
            <a:graphicFrameLocks noGrp="1"/>
          </p:cNvGraphicFramePr>
          <p:nvPr>
            <p:extLst/>
          </p:nvPr>
        </p:nvGraphicFramePr>
        <p:xfrm>
          <a:off x="1860551" y="1606885"/>
          <a:ext cx="8335963" cy="5174176"/>
        </p:xfrm>
        <a:graphic>
          <a:graphicData uri="http://schemas.openxmlformats.org/drawingml/2006/table">
            <a:tbl>
              <a:tblPr firstRow="1" bandRow="1">
                <a:tableStyleId>{5C22544A-7EE6-4342-B048-85BDC9FD1C3A}</a:tableStyleId>
              </a:tblPr>
              <a:tblGrid>
                <a:gridCol w="7189768">
                  <a:extLst>
                    <a:ext uri="{9D8B030D-6E8A-4147-A177-3AD203B41FA5}">
                      <a16:colId xmlns:a16="http://schemas.microsoft.com/office/drawing/2014/main" val="260619826"/>
                    </a:ext>
                  </a:extLst>
                </a:gridCol>
                <a:gridCol w="1146195">
                  <a:extLst>
                    <a:ext uri="{9D8B030D-6E8A-4147-A177-3AD203B41FA5}">
                      <a16:colId xmlns:a16="http://schemas.microsoft.com/office/drawing/2014/main" val="4015093115"/>
                    </a:ext>
                  </a:extLst>
                </a:gridCol>
              </a:tblGrid>
              <a:tr h="574705">
                <a:tc>
                  <a:txBody>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Mô</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tả</a:t>
                      </a:r>
                      <a:endParaRPr lang="en-US" sz="2800" dirty="0">
                        <a:solidFill>
                          <a:srgbClr val="FF0000"/>
                        </a:solidFill>
                        <a:latin typeface="Times New Roman" panose="02020603050405020304" pitchFamily="18" charset="0"/>
                        <a:cs typeface="Times New Roman" panose="02020603050405020304" pitchFamily="18" charset="0"/>
                      </a:endParaRPr>
                    </a:p>
                  </a:txBody>
                  <a:tcPr marL="68580" marR="68580" marT="34304" marB="34304" anchor="ctr"/>
                </a:tc>
                <a:tc>
                  <a:txBody>
                    <a:bodyPr/>
                    <a:lstStyle/>
                    <a:p>
                      <a:pPr algn="ctr"/>
                      <a:r>
                        <a:rPr lang="en-US" sz="2200" dirty="0" err="1" smtClean="0">
                          <a:solidFill>
                            <a:srgbClr val="FF0000"/>
                          </a:solidFill>
                          <a:latin typeface="Times New Roman" panose="02020603050405020304" pitchFamily="18" charset="0"/>
                          <a:cs typeface="Times New Roman" panose="02020603050405020304" pitchFamily="18" charset="0"/>
                        </a:rPr>
                        <a:t>Hệ</a:t>
                      </a:r>
                      <a:r>
                        <a:rPr lang="en-US" sz="2200" baseline="0" dirty="0" smtClean="0">
                          <a:solidFill>
                            <a:srgbClr val="FF0000"/>
                          </a:solidFill>
                          <a:latin typeface="Times New Roman" panose="02020603050405020304" pitchFamily="18" charset="0"/>
                          <a:cs typeface="Times New Roman" panose="02020603050405020304" pitchFamily="18" charset="0"/>
                        </a:rPr>
                        <a:t> </a:t>
                      </a:r>
                      <a:r>
                        <a:rPr lang="en-US" sz="2200" baseline="0" dirty="0" err="1" smtClean="0">
                          <a:solidFill>
                            <a:srgbClr val="FF0000"/>
                          </a:solidFill>
                          <a:latin typeface="Times New Roman" panose="02020603050405020304" pitchFamily="18" charset="0"/>
                          <a:cs typeface="Times New Roman" panose="02020603050405020304" pitchFamily="18" charset="0"/>
                        </a:rPr>
                        <a:t>thống</a:t>
                      </a:r>
                      <a:endParaRPr lang="en-US" sz="2200" dirty="0">
                        <a:solidFill>
                          <a:srgbClr val="FF0000"/>
                        </a:solidFill>
                        <a:latin typeface="Times New Roman" panose="02020603050405020304" pitchFamily="18" charset="0"/>
                        <a:cs typeface="Times New Roman" panose="02020603050405020304" pitchFamily="18" charset="0"/>
                      </a:endParaRPr>
                    </a:p>
                  </a:txBody>
                  <a:tcPr marL="68580" marR="68580" marT="34304" marB="34304" anchor="ctr"/>
                </a:tc>
                <a:extLst>
                  <a:ext uri="{0D108BD9-81ED-4DB2-BD59-A6C34878D82A}">
                    <a16:rowId xmlns:a16="http://schemas.microsoft.com/office/drawing/2014/main" val="1212242574"/>
                  </a:ext>
                </a:extLst>
              </a:tr>
              <a:tr h="675011">
                <a:tc>
                  <a:txBody>
                    <a:bodyPr/>
                    <a:lstStyle/>
                    <a:p>
                      <a:r>
                        <a:rPr lang="en-US" sz="2200" dirty="0" smtClean="0">
                          <a:solidFill>
                            <a:srgbClr val="0B76C3"/>
                          </a:solidFill>
                          <a:latin typeface="Times New Roman" panose="02020603050405020304" pitchFamily="18" charset="0"/>
                          <a:cs typeface="Times New Roman" panose="02020603050405020304" pitchFamily="18" charset="0"/>
                        </a:rPr>
                        <a:t>Ở</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một</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vài</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nơi</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trong</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nhà</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đèn</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tự</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động</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bật</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lên</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khi</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trời</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tối</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tắt</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đi</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khi</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trời</a:t>
                      </a:r>
                      <a:r>
                        <a:rPr lang="en-US" sz="2200" baseline="0" dirty="0" smtClean="0">
                          <a:solidFill>
                            <a:srgbClr val="0B76C3"/>
                          </a:solidFill>
                          <a:latin typeface="Times New Roman" panose="02020603050405020304" pitchFamily="18" charset="0"/>
                          <a:cs typeface="Times New Roman" panose="02020603050405020304" pitchFamily="18" charset="0"/>
                        </a:rPr>
                        <a:t> sang</a:t>
                      </a:r>
                      <a:endParaRPr lang="en-US" sz="2200" dirty="0">
                        <a:solidFill>
                          <a:srgbClr val="0B76C3"/>
                        </a:solidFill>
                        <a:latin typeface="Times New Roman" panose="02020603050405020304" pitchFamily="18" charset="0"/>
                        <a:cs typeface="Times New Roman" panose="02020603050405020304" pitchFamily="18" charset="0"/>
                      </a:endParaRPr>
                    </a:p>
                  </a:txBody>
                  <a:tcPr marL="68580" marR="68580" marT="34304" marB="34304"/>
                </a:tc>
                <a:tc>
                  <a:txBody>
                    <a:bodyPr/>
                    <a:lstStyle/>
                    <a:p>
                      <a:pPr algn="ctr"/>
                      <a:endParaRPr lang="en-US" sz="2200" dirty="0">
                        <a:solidFill>
                          <a:srgbClr val="0B76C3"/>
                        </a:solidFill>
                        <a:latin typeface="Times New Roman" panose="02020603050405020304" pitchFamily="18" charset="0"/>
                        <a:cs typeface="Times New Roman" panose="02020603050405020304" pitchFamily="18" charset="0"/>
                      </a:endParaRPr>
                    </a:p>
                  </a:txBody>
                  <a:tcPr marL="68580" marR="68580" marT="34304" marB="34304"/>
                </a:tc>
                <a:extLst>
                  <a:ext uri="{0D108BD9-81ED-4DB2-BD59-A6C34878D82A}">
                    <a16:rowId xmlns:a16="http://schemas.microsoft.com/office/drawing/2014/main" val="2837158835"/>
                  </a:ext>
                </a:extLst>
              </a:tr>
              <a:tr h="629575">
                <a:tc>
                  <a:txBody>
                    <a:bodyPr/>
                    <a:lstStyle/>
                    <a:p>
                      <a:r>
                        <a:rPr lang="en-US" sz="2200" dirty="0" err="1" smtClean="0">
                          <a:solidFill>
                            <a:srgbClr val="0B76C3"/>
                          </a:solidFill>
                          <a:latin typeface="Times New Roman" panose="02020603050405020304" pitchFamily="18" charset="0"/>
                          <a:cs typeface="Times New Roman" panose="02020603050405020304" pitchFamily="18" charset="0"/>
                        </a:rPr>
                        <a:t>Có</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màn</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hình</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cho</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biết</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hình</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ảnh</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của</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người</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khách</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đang</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đứng</a:t>
                      </a:r>
                      <a:r>
                        <a:rPr lang="en-US" sz="2200" baseline="0" dirty="0" smtClean="0">
                          <a:solidFill>
                            <a:srgbClr val="0B76C3"/>
                          </a:solidFill>
                          <a:latin typeface="Times New Roman" panose="02020603050405020304" pitchFamily="18" charset="0"/>
                          <a:cs typeface="Times New Roman" panose="02020603050405020304" pitchFamily="18" charset="0"/>
                        </a:rPr>
                        <a:t> ở </a:t>
                      </a:r>
                      <a:r>
                        <a:rPr lang="en-US" sz="2200" baseline="0" dirty="0" err="1" smtClean="0">
                          <a:solidFill>
                            <a:srgbClr val="0B76C3"/>
                          </a:solidFill>
                          <a:latin typeface="Times New Roman" panose="02020603050405020304" pitchFamily="18" charset="0"/>
                          <a:cs typeface="Times New Roman" panose="02020603050405020304" pitchFamily="18" charset="0"/>
                        </a:rPr>
                        <a:t>cửa</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ra</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vào</a:t>
                      </a:r>
                      <a:endParaRPr lang="en-US" sz="2200" baseline="0" dirty="0" smtClean="0">
                        <a:solidFill>
                          <a:srgbClr val="0B76C3"/>
                        </a:solidFill>
                        <a:latin typeface="Times New Roman" panose="02020603050405020304" pitchFamily="18" charset="0"/>
                        <a:cs typeface="Times New Roman" panose="02020603050405020304" pitchFamily="18" charset="0"/>
                      </a:endParaRPr>
                    </a:p>
                  </a:txBody>
                  <a:tcPr marL="68580" marR="68580" marT="34304" marB="34304"/>
                </a:tc>
                <a:tc>
                  <a:txBody>
                    <a:bodyPr/>
                    <a:lstStyle/>
                    <a:p>
                      <a:pPr marL="0" marR="0" indent="0" algn="ctr" defTabSz="914401" rtl="0" eaLnBrk="1" fontAlgn="auto" latinLnBrk="0" hangingPunct="1">
                        <a:lnSpc>
                          <a:spcPct val="100000"/>
                        </a:lnSpc>
                        <a:spcBef>
                          <a:spcPts val="0"/>
                        </a:spcBef>
                        <a:spcAft>
                          <a:spcPts val="0"/>
                        </a:spcAft>
                        <a:buClrTx/>
                        <a:buSzTx/>
                        <a:buFontTx/>
                        <a:buNone/>
                        <a:tabLst/>
                        <a:defRPr/>
                      </a:pPr>
                      <a:endParaRPr lang="en-US" sz="2200" dirty="0" smtClean="0">
                        <a:solidFill>
                          <a:srgbClr val="0B76C3"/>
                        </a:solidFill>
                        <a:latin typeface="Times New Roman" panose="02020603050405020304" pitchFamily="18" charset="0"/>
                        <a:cs typeface="Times New Roman" panose="02020603050405020304" pitchFamily="18" charset="0"/>
                      </a:endParaRPr>
                    </a:p>
                    <a:p>
                      <a:pPr algn="ctr"/>
                      <a:endParaRPr lang="en-US" sz="2200" dirty="0">
                        <a:solidFill>
                          <a:srgbClr val="0B76C3"/>
                        </a:solidFill>
                        <a:latin typeface="Times New Roman" panose="02020603050405020304" pitchFamily="18" charset="0"/>
                        <a:cs typeface="Times New Roman" panose="02020603050405020304" pitchFamily="18" charset="0"/>
                      </a:endParaRPr>
                    </a:p>
                  </a:txBody>
                  <a:tcPr marL="68580" marR="68580" marT="34304" marB="34304"/>
                </a:tc>
                <a:extLst>
                  <a:ext uri="{0D108BD9-81ED-4DB2-BD59-A6C34878D82A}">
                    <a16:rowId xmlns:a16="http://schemas.microsoft.com/office/drawing/2014/main" val="4146198751"/>
                  </a:ext>
                </a:extLst>
              </a:tr>
              <a:tr h="675011">
                <a:tc>
                  <a:txBody>
                    <a:bodyPr/>
                    <a:lstStyle/>
                    <a:p>
                      <a:r>
                        <a:rPr lang="en-US" sz="2200" dirty="0" err="1" smtClean="0">
                          <a:solidFill>
                            <a:srgbClr val="0B76C3"/>
                          </a:solidFill>
                          <a:latin typeface="Times New Roman" panose="02020603050405020304" pitchFamily="18" charset="0"/>
                          <a:cs typeface="Times New Roman" panose="02020603050405020304" pitchFamily="18" charset="0"/>
                        </a:rPr>
                        <a:t>Đèn</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tự</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động</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bật</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lên</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và</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chuông</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tự</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động</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kêu</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khi</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có</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người</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lạ</a:t>
                      </a:r>
                      <a:r>
                        <a:rPr lang="en-US" sz="2200" baseline="0" dirty="0" smtClean="0">
                          <a:solidFill>
                            <a:srgbClr val="0B76C3"/>
                          </a:solidFill>
                          <a:latin typeface="Times New Roman" panose="02020603050405020304" pitchFamily="18" charset="0"/>
                          <a:cs typeface="Times New Roman" panose="02020603050405020304" pitchFamily="18" charset="0"/>
                        </a:rPr>
                        <a:t> di </a:t>
                      </a:r>
                      <a:r>
                        <a:rPr lang="en-US" sz="2200" baseline="0" dirty="0" err="1" smtClean="0">
                          <a:solidFill>
                            <a:srgbClr val="0B76C3"/>
                          </a:solidFill>
                          <a:latin typeface="Times New Roman" panose="02020603050405020304" pitchFamily="18" charset="0"/>
                          <a:cs typeface="Times New Roman" panose="02020603050405020304" pitchFamily="18" charset="0"/>
                        </a:rPr>
                        <a:t>chuyển</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trong</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nhà</a:t>
                      </a:r>
                      <a:endParaRPr lang="en-US" sz="2200" dirty="0">
                        <a:solidFill>
                          <a:srgbClr val="0B76C3"/>
                        </a:solidFill>
                        <a:latin typeface="Times New Roman" panose="02020603050405020304" pitchFamily="18" charset="0"/>
                        <a:cs typeface="Times New Roman" panose="02020603050405020304" pitchFamily="18" charset="0"/>
                      </a:endParaRPr>
                    </a:p>
                  </a:txBody>
                  <a:tcPr marL="68580" marR="68580" marT="34304" marB="34304"/>
                </a:tc>
                <a:tc>
                  <a:txBody>
                    <a:bodyPr/>
                    <a:lstStyle/>
                    <a:p>
                      <a:pPr algn="ctr"/>
                      <a:endParaRPr lang="en-US" sz="2200" dirty="0">
                        <a:solidFill>
                          <a:srgbClr val="0B76C3"/>
                        </a:solidFill>
                        <a:latin typeface="Times New Roman" panose="02020603050405020304" pitchFamily="18" charset="0"/>
                        <a:cs typeface="Times New Roman" panose="02020603050405020304" pitchFamily="18" charset="0"/>
                      </a:endParaRPr>
                    </a:p>
                  </a:txBody>
                  <a:tcPr marL="68580" marR="68580" marT="34304" marB="34304"/>
                </a:tc>
                <a:extLst>
                  <a:ext uri="{0D108BD9-81ED-4DB2-BD59-A6C34878D82A}">
                    <a16:rowId xmlns:a16="http://schemas.microsoft.com/office/drawing/2014/main" val="4142360459"/>
                  </a:ext>
                </a:extLst>
              </a:tr>
              <a:tr h="629575">
                <a:tc>
                  <a:txBody>
                    <a:bodyPr/>
                    <a:lstStyle/>
                    <a:p>
                      <a:r>
                        <a:rPr lang="en-US" sz="2200" dirty="0" err="1" smtClean="0">
                          <a:solidFill>
                            <a:srgbClr val="0B76C3"/>
                          </a:solidFill>
                          <a:latin typeface="Times New Roman" panose="02020603050405020304" pitchFamily="18" charset="0"/>
                          <a:cs typeface="Times New Roman" panose="02020603050405020304" pitchFamily="18" charset="0"/>
                        </a:rPr>
                        <a:t>Máy</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thu</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hình</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tự</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động</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mở</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kênh</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truyên</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hình</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yêu</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thích</a:t>
                      </a:r>
                      <a:endParaRPr lang="en-US" sz="2200" dirty="0">
                        <a:solidFill>
                          <a:srgbClr val="0B76C3"/>
                        </a:solidFill>
                        <a:latin typeface="Times New Roman" panose="02020603050405020304" pitchFamily="18" charset="0"/>
                        <a:cs typeface="Times New Roman" panose="02020603050405020304" pitchFamily="18" charset="0"/>
                      </a:endParaRPr>
                    </a:p>
                  </a:txBody>
                  <a:tcPr marL="68580" marR="68580" marT="34304" marB="34304"/>
                </a:tc>
                <a:tc>
                  <a:txBody>
                    <a:bodyPr/>
                    <a:lstStyle/>
                    <a:p>
                      <a:pPr marL="0" marR="0" indent="0" algn="ctr" defTabSz="914401" rtl="0" eaLnBrk="1" fontAlgn="auto" latinLnBrk="0" hangingPunct="1">
                        <a:lnSpc>
                          <a:spcPct val="100000"/>
                        </a:lnSpc>
                        <a:spcBef>
                          <a:spcPts val="0"/>
                        </a:spcBef>
                        <a:spcAft>
                          <a:spcPts val="0"/>
                        </a:spcAft>
                        <a:buClrTx/>
                        <a:buSzTx/>
                        <a:buFontTx/>
                        <a:buNone/>
                        <a:tabLst/>
                        <a:defRPr/>
                      </a:pPr>
                      <a:endParaRPr lang="en-US" sz="2200" dirty="0" smtClean="0">
                        <a:solidFill>
                          <a:srgbClr val="0B76C3"/>
                        </a:solidFill>
                        <a:latin typeface="Times New Roman" panose="02020603050405020304" pitchFamily="18" charset="0"/>
                        <a:cs typeface="Times New Roman" panose="02020603050405020304" pitchFamily="18" charset="0"/>
                      </a:endParaRPr>
                    </a:p>
                    <a:p>
                      <a:pPr algn="ctr"/>
                      <a:endParaRPr lang="en-US" sz="2200" dirty="0">
                        <a:solidFill>
                          <a:srgbClr val="0B76C3"/>
                        </a:solidFill>
                        <a:latin typeface="Times New Roman" panose="02020603050405020304" pitchFamily="18" charset="0"/>
                        <a:cs typeface="Times New Roman" panose="02020603050405020304" pitchFamily="18" charset="0"/>
                      </a:endParaRPr>
                    </a:p>
                  </a:txBody>
                  <a:tcPr marL="68580" marR="68580" marT="34304" marB="34304"/>
                </a:tc>
                <a:extLst>
                  <a:ext uri="{0D108BD9-81ED-4DB2-BD59-A6C34878D82A}">
                    <a16:rowId xmlns:a16="http://schemas.microsoft.com/office/drawing/2014/main" val="3548700070"/>
                  </a:ext>
                </a:extLst>
              </a:tr>
              <a:tr h="675011">
                <a:tc>
                  <a:txBody>
                    <a:bodyPr/>
                    <a:lstStyle/>
                    <a:p>
                      <a:r>
                        <a:rPr lang="en-US" sz="2200" dirty="0" err="1" smtClean="0">
                          <a:solidFill>
                            <a:srgbClr val="0B76C3"/>
                          </a:solidFill>
                          <a:latin typeface="Times New Roman" panose="02020603050405020304" pitchFamily="18" charset="0"/>
                          <a:cs typeface="Times New Roman" panose="02020603050405020304" pitchFamily="18" charset="0"/>
                        </a:rPr>
                        <a:t>Người</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đi</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tới</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đâu</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hệ</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thống</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đèn</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tương</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ứng</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tự</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động</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bật</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để</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chiếu</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sáng</a:t>
                      </a:r>
                      <a:endParaRPr lang="en-US" sz="2200" dirty="0">
                        <a:solidFill>
                          <a:srgbClr val="0B76C3"/>
                        </a:solidFill>
                        <a:latin typeface="Times New Roman" panose="02020603050405020304" pitchFamily="18" charset="0"/>
                        <a:cs typeface="Times New Roman" panose="02020603050405020304" pitchFamily="18" charset="0"/>
                      </a:endParaRPr>
                    </a:p>
                  </a:txBody>
                  <a:tcPr marL="68580" marR="68580" marT="34304" marB="34304"/>
                </a:tc>
                <a:tc>
                  <a:txBody>
                    <a:bodyPr/>
                    <a:lstStyle/>
                    <a:p>
                      <a:pPr marL="0" marR="0" indent="0" algn="ctr" defTabSz="914401" rtl="0" eaLnBrk="1" fontAlgn="auto" latinLnBrk="0" hangingPunct="1">
                        <a:lnSpc>
                          <a:spcPct val="100000"/>
                        </a:lnSpc>
                        <a:spcBef>
                          <a:spcPts val="0"/>
                        </a:spcBef>
                        <a:spcAft>
                          <a:spcPts val="0"/>
                        </a:spcAft>
                        <a:buClrTx/>
                        <a:buSzTx/>
                        <a:buFontTx/>
                        <a:buNone/>
                        <a:tabLst/>
                        <a:defRPr/>
                      </a:pPr>
                      <a:endParaRPr lang="en-US" sz="2200" dirty="0" smtClean="0">
                        <a:solidFill>
                          <a:srgbClr val="0B76C3"/>
                        </a:solidFill>
                        <a:latin typeface="Times New Roman" panose="02020603050405020304" pitchFamily="18" charset="0"/>
                        <a:cs typeface="Times New Roman" panose="02020603050405020304" pitchFamily="18" charset="0"/>
                      </a:endParaRPr>
                    </a:p>
                    <a:p>
                      <a:pPr algn="ctr"/>
                      <a:endParaRPr lang="en-US" sz="2200" dirty="0">
                        <a:solidFill>
                          <a:srgbClr val="0B76C3"/>
                        </a:solidFill>
                        <a:latin typeface="Times New Roman" panose="02020603050405020304" pitchFamily="18" charset="0"/>
                        <a:cs typeface="Times New Roman" panose="02020603050405020304" pitchFamily="18" charset="0"/>
                      </a:endParaRPr>
                    </a:p>
                  </a:txBody>
                  <a:tcPr marL="68580" marR="68580" marT="34304" marB="34304"/>
                </a:tc>
                <a:extLst>
                  <a:ext uri="{0D108BD9-81ED-4DB2-BD59-A6C34878D82A}">
                    <a16:rowId xmlns:a16="http://schemas.microsoft.com/office/drawing/2014/main" val="1092066085"/>
                  </a:ext>
                </a:extLst>
              </a:tr>
              <a:tr h="675011">
                <a:tc>
                  <a:txBody>
                    <a:bodyPr/>
                    <a:lstStyle/>
                    <a:p>
                      <a:r>
                        <a:rPr lang="en-US" sz="2200" dirty="0" err="1" smtClean="0">
                          <a:solidFill>
                            <a:srgbClr val="0B76C3"/>
                          </a:solidFill>
                          <a:latin typeface="Times New Roman" panose="02020603050405020304" pitchFamily="18" charset="0"/>
                          <a:cs typeface="Times New Roman" panose="02020603050405020304" pitchFamily="18" charset="0"/>
                        </a:rPr>
                        <a:t>Trước</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khi</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có</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người</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về</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nhiệt</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độ</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trong</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phòng</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giảm</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xuống</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cho</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đủ</a:t>
                      </a:r>
                      <a:r>
                        <a:rPr lang="en-US" sz="2200" baseline="0" dirty="0" smtClean="0">
                          <a:solidFill>
                            <a:srgbClr val="0B76C3"/>
                          </a:solidFill>
                          <a:latin typeface="Times New Roman" panose="02020603050405020304" pitchFamily="18" charset="0"/>
                          <a:cs typeface="Times New Roman" panose="02020603050405020304" pitchFamily="18" charset="0"/>
                        </a:rPr>
                        <a:t> </a:t>
                      </a:r>
                      <a:r>
                        <a:rPr lang="en-US" sz="2200" baseline="0" dirty="0" err="1" smtClean="0">
                          <a:solidFill>
                            <a:srgbClr val="0B76C3"/>
                          </a:solidFill>
                          <a:latin typeface="Times New Roman" panose="02020603050405020304" pitchFamily="18" charset="0"/>
                          <a:cs typeface="Times New Roman" panose="02020603050405020304" pitchFamily="18" charset="0"/>
                        </a:rPr>
                        <a:t>mát</a:t>
                      </a:r>
                      <a:endParaRPr lang="en-US" sz="2200" dirty="0">
                        <a:solidFill>
                          <a:srgbClr val="0B76C3"/>
                        </a:solidFill>
                        <a:latin typeface="Times New Roman" panose="02020603050405020304" pitchFamily="18" charset="0"/>
                        <a:cs typeface="Times New Roman" panose="02020603050405020304" pitchFamily="18" charset="0"/>
                      </a:endParaRPr>
                    </a:p>
                  </a:txBody>
                  <a:tcPr marL="68580" marR="68580" marT="34304" marB="34304"/>
                </a:tc>
                <a:tc>
                  <a:txBody>
                    <a:bodyPr/>
                    <a:lstStyle/>
                    <a:p>
                      <a:pPr marL="0" marR="0" indent="0" algn="ctr" defTabSz="914401" rtl="0" eaLnBrk="1" fontAlgn="auto" latinLnBrk="0" hangingPunct="1">
                        <a:lnSpc>
                          <a:spcPct val="100000"/>
                        </a:lnSpc>
                        <a:spcBef>
                          <a:spcPts val="0"/>
                        </a:spcBef>
                        <a:spcAft>
                          <a:spcPts val="0"/>
                        </a:spcAft>
                        <a:buClrTx/>
                        <a:buSzTx/>
                        <a:buFontTx/>
                        <a:buNone/>
                        <a:tabLst/>
                        <a:defRPr/>
                      </a:pPr>
                      <a:endParaRPr lang="en-US" sz="2200" dirty="0" smtClean="0">
                        <a:solidFill>
                          <a:srgbClr val="0B76C3"/>
                        </a:solidFill>
                        <a:latin typeface="Times New Roman" panose="02020603050405020304" pitchFamily="18" charset="0"/>
                        <a:cs typeface="Times New Roman" panose="02020603050405020304" pitchFamily="18" charset="0"/>
                      </a:endParaRPr>
                    </a:p>
                    <a:p>
                      <a:pPr algn="ctr"/>
                      <a:endParaRPr lang="en-US" sz="2200" dirty="0">
                        <a:solidFill>
                          <a:srgbClr val="0B76C3"/>
                        </a:solidFill>
                        <a:latin typeface="Times New Roman" panose="02020603050405020304" pitchFamily="18" charset="0"/>
                        <a:cs typeface="Times New Roman" panose="02020603050405020304" pitchFamily="18" charset="0"/>
                      </a:endParaRPr>
                    </a:p>
                  </a:txBody>
                  <a:tcPr marL="68580" marR="68580" marT="34304" marB="34304"/>
                </a:tc>
                <a:extLst>
                  <a:ext uri="{0D108BD9-81ED-4DB2-BD59-A6C34878D82A}">
                    <a16:rowId xmlns:a16="http://schemas.microsoft.com/office/drawing/2014/main" val="1714814722"/>
                  </a:ext>
                </a:extLst>
              </a:tr>
            </a:tbl>
          </a:graphicData>
        </a:graphic>
      </p:graphicFrame>
      <p:pic>
        <p:nvPicPr>
          <p:cNvPr id="1027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96513" y="95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8150" y="1206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91713" y="6299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632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8" name="Rectangle 29"/>
          <p:cNvSpPr>
            <a:spLocks noChangeArrowheads="1"/>
          </p:cNvSpPr>
          <p:nvPr/>
        </p:nvSpPr>
        <p:spPr bwMode="auto">
          <a:xfrm>
            <a:off x="1722438" y="113763"/>
            <a:ext cx="8716962" cy="67056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en-US">
              <a:latin typeface="VNI-Times" pitchFamily="2" charset="0"/>
            </a:endParaRPr>
          </a:p>
        </p:txBody>
      </p:sp>
      <p:sp>
        <p:nvSpPr>
          <p:cNvPr id="3" name="TextBox 2"/>
          <p:cNvSpPr txBox="1"/>
          <p:nvPr/>
        </p:nvSpPr>
        <p:spPr>
          <a:xfrm>
            <a:off x="9199808" y="2369712"/>
            <a:ext cx="901522" cy="707886"/>
          </a:xfrm>
          <a:prstGeom prst="rect">
            <a:avLst/>
          </a:prstGeom>
          <a:noFill/>
        </p:spPr>
        <p:txBody>
          <a:bodyPr wrap="square" rtlCol="0">
            <a:spAutoFit/>
          </a:bodyPr>
          <a:lstStyle/>
          <a:p>
            <a:pPr algn="ctr"/>
            <a:r>
              <a:rPr lang="en-US" sz="2000" dirty="0" err="1">
                <a:solidFill>
                  <a:schemeClr val="accent1">
                    <a:lumMod val="75000"/>
                  </a:schemeClr>
                </a:solidFill>
                <a:latin typeface="Times New Roman" panose="02020603050405020304" pitchFamily="18" charset="0"/>
                <a:cs typeface="Times New Roman" panose="02020603050405020304" pitchFamily="18" charset="0"/>
              </a:rPr>
              <a:t>Chiếu</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sáng</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9192686" y="3075057"/>
            <a:ext cx="901522" cy="707886"/>
          </a:xfrm>
          <a:prstGeom prst="rect">
            <a:avLst/>
          </a:prstGeom>
          <a:noFill/>
        </p:spPr>
        <p:txBody>
          <a:bodyPr wrap="square" rtlCol="0">
            <a:spAutoFit/>
          </a:bodyPr>
          <a:lstStyle/>
          <a:p>
            <a:pPr algn="ctr"/>
            <a:r>
              <a:rPr lang="en-US" sz="2000" dirty="0">
                <a:solidFill>
                  <a:schemeClr val="accent1">
                    <a:lumMod val="75000"/>
                  </a:schemeClr>
                </a:solidFill>
                <a:latin typeface="Times New Roman" panose="02020603050405020304" pitchFamily="18" charset="0"/>
                <a:cs typeface="Times New Roman" panose="02020603050405020304" pitchFamily="18" charset="0"/>
              </a:rPr>
              <a:t>An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ninh</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9183027" y="3840093"/>
            <a:ext cx="901522" cy="707886"/>
          </a:xfrm>
          <a:prstGeom prst="rect">
            <a:avLst/>
          </a:prstGeom>
          <a:noFill/>
        </p:spPr>
        <p:txBody>
          <a:bodyPr wrap="square" rtlCol="0">
            <a:spAutoFit/>
          </a:bodyPr>
          <a:lstStyle/>
          <a:p>
            <a:pPr algn="ctr"/>
            <a:r>
              <a:rPr lang="en-US" sz="2000" dirty="0">
                <a:solidFill>
                  <a:schemeClr val="accent1">
                    <a:lumMod val="75000"/>
                  </a:schemeClr>
                </a:solidFill>
                <a:latin typeface="Times New Roman" panose="02020603050405020304" pitchFamily="18" charset="0"/>
                <a:cs typeface="Times New Roman" panose="02020603050405020304" pitchFamily="18" charset="0"/>
              </a:rPr>
              <a:t>An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ninh</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9183027" y="4606246"/>
            <a:ext cx="901522" cy="707886"/>
          </a:xfrm>
          <a:prstGeom prst="rect">
            <a:avLst/>
          </a:prstGeom>
          <a:noFill/>
        </p:spPr>
        <p:txBody>
          <a:bodyPr wrap="square" rtlCol="0">
            <a:spAutoFit/>
          </a:bodyPr>
          <a:lstStyle/>
          <a:p>
            <a:pPr algn="ctr"/>
            <a:r>
              <a:rPr lang="en-US" sz="2000" dirty="0" err="1">
                <a:solidFill>
                  <a:schemeClr val="accent1">
                    <a:lumMod val="75000"/>
                  </a:schemeClr>
                </a:solidFill>
                <a:latin typeface="Times New Roman" panose="02020603050405020304" pitchFamily="18" charset="0"/>
                <a:cs typeface="Times New Roman" panose="02020603050405020304" pitchFamily="18" charset="0"/>
              </a:rPr>
              <a:t>Giải</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trí</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9183027" y="5314373"/>
            <a:ext cx="901522" cy="707886"/>
          </a:xfrm>
          <a:prstGeom prst="rect">
            <a:avLst/>
          </a:prstGeom>
          <a:noFill/>
        </p:spPr>
        <p:txBody>
          <a:bodyPr wrap="square" rtlCol="0">
            <a:spAutoFit/>
          </a:bodyPr>
          <a:lstStyle/>
          <a:p>
            <a:pPr algn="ctr"/>
            <a:r>
              <a:rPr lang="en-US" sz="2000" dirty="0" err="1">
                <a:solidFill>
                  <a:schemeClr val="accent1">
                    <a:lumMod val="75000"/>
                  </a:schemeClr>
                </a:solidFill>
                <a:latin typeface="Times New Roman" panose="02020603050405020304" pitchFamily="18" charset="0"/>
                <a:cs typeface="Times New Roman" panose="02020603050405020304" pitchFamily="18" charset="0"/>
              </a:rPr>
              <a:t>Chiếu</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sáng</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9039225" y="6011463"/>
            <a:ext cx="1157288" cy="923330"/>
          </a:xfrm>
          <a:prstGeom prst="rect">
            <a:avLst/>
          </a:prstGeom>
          <a:noFill/>
        </p:spPr>
        <p:txBody>
          <a:bodyPr wrap="square" rtlCol="0">
            <a:spAutoFit/>
          </a:bodyPr>
          <a:lstStyle/>
          <a:p>
            <a:pPr algn="ctr"/>
            <a:r>
              <a:rPr lang="en-US" dirty="0" err="1">
                <a:solidFill>
                  <a:schemeClr val="accent1">
                    <a:lumMod val="75000"/>
                  </a:schemeClr>
                </a:solidFill>
                <a:latin typeface="Times New Roman" panose="02020603050405020304" pitchFamily="18" charset="0"/>
                <a:cs typeface="Times New Roman" panose="02020603050405020304" pitchFamily="18" charset="0"/>
              </a:rPr>
              <a:t>Điều</a:t>
            </a:r>
            <a:r>
              <a:rPr lang="en-US" dirty="0">
                <a:solidFill>
                  <a:schemeClr val="accent1">
                    <a:lumMod val="75000"/>
                  </a:schemeClr>
                </a:solidFill>
                <a:latin typeface="Times New Roman" panose="02020603050405020304" pitchFamily="18" charset="0"/>
                <a:cs typeface="Times New Roman" panose="02020603050405020304" pitchFamily="18" charset="0"/>
              </a:rPr>
              <a:t> </a:t>
            </a:r>
            <a:r>
              <a:rPr lang="en-US" dirty="0" err="1">
                <a:solidFill>
                  <a:schemeClr val="accent1">
                    <a:lumMod val="75000"/>
                  </a:schemeClr>
                </a:solidFill>
                <a:latin typeface="Times New Roman" panose="02020603050405020304" pitchFamily="18" charset="0"/>
                <a:cs typeface="Times New Roman" panose="02020603050405020304" pitchFamily="18" charset="0"/>
              </a:rPr>
              <a:t>khiển</a:t>
            </a:r>
            <a:r>
              <a:rPr lang="en-US" dirty="0">
                <a:solidFill>
                  <a:schemeClr val="accent1">
                    <a:lumMod val="75000"/>
                  </a:schemeClr>
                </a:solidFill>
                <a:latin typeface="Times New Roman" panose="02020603050405020304" pitchFamily="18" charset="0"/>
                <a:cs typeface="Times New Roman" panose="02020603050405020304" pitchFamily="18" charset="0"/>
              </a:rPr>
              <a:t> </a:t>
            </a:r>
            <a:r>
              <a:rPr lang="en-US" dirty="0" err="1">
                <a:solidFill>
                  <a:schemeClr val="accent1">
                    <a:lumMod val="75000"/>
                  </a:schemeClr>
                </a:solidFill>
                <a:latin typeface="Times New Roman" panose="02020603050405020304" pitchFamily="18" charset="0"/>
                <a:cs typeface="Times New Roman" panose="02020603050405020304" pitchFamily="18" charset="0"/>
              </a:rPr>
              <a:t>nhiệt</a:t>
            </a:r>
            <a:r>
              <a:rPr lang="en-US" dirty="0">
                <a:solidFill>
                  <a:schemeClr val="accent1">
                    <a:lumMod val="75000"/>
                  </a:schemeClr>
                </a:solidFill>
                <a:latin typeface="Times New Roman" panose="02020603050405020304" pitchFamily="18" charset="0"/>
                <a:cs typeface="Times New Roman" panose="02020603050405020304" pitchFamily="18" charset="0"/>
              </a:rPr>
              <a:t> </a:t>
            </a:r>
            <a:r>
              <a:rPr lang="en-US" dirty="0" err="1">
                <a:solidFill>
                  <a:schemeClr val="accent1">
                    <a:lumMod val="75000"/>
                  </a:schemeClr>
                </a:solidFill>
                <a:latin typeface="Times New Roman" panose="02020603050405020304" pitchFamily="18" charset="0"/>
                <a:cs typeface="Times New Roman" panose="02020603050405020304" pitchFamily="18" charset="0"/>
              </a:rPr>
              <a:t>độ</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3175049"/>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0" grpId="0"/>
      <p:bldP spid="3"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Text Box 5"/>
          <p:cNvSpPr txBox="1">
            <a:spLocks noChangeArrowheads="1"/>
          </p:cNvSpPr>
          <p:nvPr/>
        </p:nvSpPr>
        <p:spPr bwMode="auto">
          <a:xfrm>
            <a:off x="3952082" y="952482"/>
            <a:ext cx="54229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70C0"/>
                </a:solidFill>
                <a:latin typeface="Times New Roman" panose="02020603050405020304" pitchFamily="18" charset="0"/>
                <a:cs typeface="Times New Roman" panose="02020603050405020304" pitchFamily="18" charset="0"/>
              </a:rPr>
              <a:t>N</a:t>
            </a:r>
            <a:r>
              <a:rPr lang="vi-VN" altLang="en-US" sz="2800" dirty="0">
                <a:solidFill>
                  <a:srgbClr val="0070C0"/>
                </a:solidFill>
                <a:latin typeface="Times New Roman" panose="02020603050405020304" pitchFamily="18" charset="0"/>
                <a:cs typeface="Times New Roman" panose="02020603050405020304" pitchFamily="18" charset="0"/>
              </a:rPr>
              <a:t>guyên tắc hoạt động của hệ thống ảnh trong các ngôi nhà thông minh</a:t>
            </a:r>
            <a:endParaRPr lang="en-US" altLang="vi-VN" sz="2800" dirty="0">
              <a:solidFill>
                <a:srgbClr val="0070C0"/>
              </a:solidFill>
              <a:latin typeface="Times New Roman" panose="02020603050405020304" pitchFamily="18" charset="0"/>
              <a:cs typeface="Times New Roman" panose="02020603050405020304" pitchFamily="18" charset="0"/>
            </a:endParaRPr>
          </a:p>
        </p:txBody>
      </p:sp>
      <p:sp>
        <p:nvSpPr>
          <p:cNvPr id="5" name="Rectangle: Top Corners Rounded 15">
            <a:extLst>
              <a:ext uri="{FF2B5EF4-FFF2-40B4-BE49-F238E27FC236}">
                <a16:creationId xmlns:a16="http://schemas.microsoft.com/office/drawing/2014/main" id="{64D87223-09CE-4DE3-AD12-5D12CBE4C9BA}"/>
              </a:ext>
            </a:extLst>
          </p:cNvPr>
          <p:cNvSpPr/>
          <p:nvPr/>
        </p:nvSpPr>
        <p:spPr>
          <a:xfrm rot="5400000">
            <a:off x="1445419" y="3301206"/>
            <a:ext cx="2698750" cy="255588"/>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9220" name="Oval 2"/>
          <p:cNvSpPr>
            <a:spLocks noChangeArrowheads="1"/>
          </p:cNvSpPr>
          <p:nvPr/>
        </p:nvSpPr>
        <p:spPr bwMode="auto">
          <a:xfrm>
            <a:off x="3124200" y="1108076"/>
            <a:ext cx="685800" cy="663575"/>
          </a:xfrm>
          <a:prstGeom prst="ellipse">
            <a:avLst/>
          </a:prstGeom>
          <a:solidFill>
            <a:srgbClr val="2828F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10650">
              <a:solidFill>
                <a:schemeClr val="bg1"/>
              </a:solidFill>
              <a:latin typeface="UVN Ke Chuyen1" panose="03030602030607080B05" pitchFamily="66" charset="0"/>
            </a:endParaRPr>
          </a:p>
        </p:txBody>
      </p:sp>
      <p:sp>
        <p:nvSpPr>
          <p:cNvPr id="11269" name="Freeform 15"/>
          <p:cNvSpPr>
            <a:spLocks/>
          </p:cNvSpPr>
          <p:nvPr/>
        </p:nvSpPr>
        <p:spPr bwMode="auto">
          <a:xfrm>
            <a:off x="3441701" y="1123951"/>
            <a:ext cx="284163" cy="601663"/>
          </a:xfrm>
          <a:custGeom>
            <a:avLst/>
            <a:gdLst>
              <a:gd name="T0" fmla="*/ 0 w 380990"/>
              <a:gd name="T1" fmla="*/ 0 h 800806"/>
              <a:gd name="T2" fmla="*/ 45455 w 380990"/>
              <a:gd name="T3" fmla="*/ 0 h 800806"/>
              <a:gd name="T4" fmla="*/ 45455 w 380990"/>
              <a:gd name="T5" fmla="*/ 218609 h 800806"/>
              <a:gd name="T6" fmla="*/ 52042 w 380990"/>
              <a:gd name="T7" fmla="*/ 218609 h 800806"/>
              <a:gd name="T8" fmla="*/ 62676 w 380990"/>
              <a:gd name="T9" fmla="*/ 273000 h 800806"/>
              <a:gd name="T10" fmla="*/ 104068 w 380990"/>
              <a:gd name="T11" fmla="*/ 235977 h 800806"/>
              <a:gd name="T12" fmla="*/ 103569 w 380990"/>
              <a:gd name="T13" fmla="*/ 196976 h 800806"/>
              <a:gd name="T14" fmla="*/ 147061 w 380990"/>
              <a:gd name="T15" fmla="*/ 159451 h 800806"/>
              <a:gd name="T16" fmla="*/ 150376 w 380990"/>
              <a:gd name="T17" fmla="*/ 267431 h 800806"/>
              <a:gd name="T18" fmla="*/ 46269 w 380990"/>
              <a:gd name="T19" fmla="*/ 329408 h 800806"/>
              <a:gd name="T20" fmla="*/ 12574 w 380990"/>
              <a:gd name="T21" fmla="*/ 284576 h 800806"/>
              <a:gd name="T22" fmla="*/ 8746 w 380990"/>
              <a:gd name="T23" fmla="*/ 271720 h 800806"/>
              <a:gd name="T24" fmla="*/ 0 w 380990"/>
              <a:gd name="T25" fmla="*/ 271720 h 800806"/>
              <a:gd name="T26" fmla="*/ 0 w 380990"/>
              <a:gd name="T27" fmla="*/ 218609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1270" name="Oval 5"/>
          <p:cNvSpPr>
            <a:spLocks noChangeArrowheads="1"/>
          </p:cNvSpPr>
          <p:nvPr/>
        </p:nvSpPr>
        <p:spPr bwMode="auto">
          <a:xfrm flipH="1">
            <a:off x="3430588" y="990600"/>
            <a:ext cx="152400" cy="179388"/>
          </a:xfrm>
          <a:prstGeom prst="ellipse">
            <a:avLst/>
          </a:prstGeom>
          <a:solidFill>
            <a:srgbClr val="2828F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11271" name="Freeform 19"/>
          <p:cNvSpPr>
            <a:spLocks/>
          </p:cNvSpPr>
          <p:nvPr/>
        </p:nvSpPr>
        <p:spPr bwMode="auto">
          <a:xfrm>
            <a:off x="3667125" y="874713"/>
            <a:ext cx="285750" cy="285750"/>
          </a:xfrm>
          <a:custGeom>
            <a:avLst/>
            <a:gdLst>
              <a:gd name="T0" fmla="*/ 80376 w 380990"/>
              <a:gd name="T1" fmla="*/ 0 h 380991"/>
              <a:gd name="T2" fmla="*/ 99666 w 380990"/>
              <a:gd name="T3" fmla="*/ 0 h 380991"/>
              <a:gd name="T4" fmla="*/ 99666 w 380990"/>
              <a:gd name="T5" fmla="*/ 61084 h 380991"/>
              <a:gd name="T6" fmla="*/ 160751 w 380990"/>
              <a:gd name="T7" fmla="*/ 61084 h 380991"/>
              <a:gd name="T8" fmla="*/ 160751 w 380990"/>
              <a:gd name="T9" fmla="*/ 80376 h 380991"/>
              <a:gd name="T10" fmla="*/ 99666 w 380990"/>
              <a:gd name="T11" fmla="*/ 80376 h 380991"/>
              <a:gd name="T12" fmla="*/ 99666 w 380990"/>
              <a:gd name="T13" fmla="*/ 160750 h 380991"/>
              <a:gd name="T14" fmla="*/ 80376 w 380990"/>
              <a:gd name="T15" fmla="*/ 160750 h 380991"/>
              <a:gd name="T16" fmla="*/ 80376 w 380990"/>
              <a:gd name="T17" fmla="*/ 80376 h 380991"/>
              <a:gd name="T18" fmla="*/ 0 w 380990"/>
              <a:gd name="T19" fmla="*/ 80376 h 380991"/>
              <a:gd name="T20" fmla="*/ 0 w 380990"/>
              <a:gd name="T21" fmla="*/ 61084 h 380991"/>
              <a:gd name="T22" fmla="*/ 80376 w 380990"/>
              <a:gd name="T23" fmla="*/ 61084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9" name="Text Box 5"/>
          <p:cNvSpPr txBox="1">
            <a:spLocks noChangeArrowheads="1"/>
          </p:cNvSpPr>
          <p:nvPr/>
        </p:nvSpPr>
        <p:spPr bwMode="auto">
          <a:xfrm>
            <a:off x="2405063" y="3235326"/>
            <a:ext cx="74866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Clr>
                <a:schemeClr val="accent1"/>
              </a:buClr>
              <a:buFont typeface="Wingdings" panose="05000000000000000000" pitchFamily="2" charset="2"/>
              <a:buChar char="l"/>
            </a:pPr>
            <a:r>
              <a:rPr lang="en-US" altLang="en-US" sz="2400" dirty="0">
                <a:solidFill>
                  <a:srgbClr val="0070C0"/>
                </a:solidFill>
                <a:latin typeface="Times New Roman" panose="02020603050405020304" pitchFamily="18" charset="0"/>
                <a:cs typeface="Times New Roman" panose="02020603050405020304" pitchFamily="18" charset="0"/>
              </a:rPr>
              <a:t> C</a:t>
            </a:r>
            <a:r>
              <a:rPr lang="vi-VN" altLang="en-US" sz="2400" dirty="0">
                <a:solidFill>
                  <a:srgbClr val="0070C0"/>
                </a:solidFill>
                <a:latin typeface="Times New Roman" panose="02020603050405020304" pitchFamily="18" charset="0"/>
                <a:cs typeface="Times New Roman" panose="02020603050405020304" pitchFamily="18" charset="0"/>
              </a:rPr>
              <a:t>ác hệ thống trong ngôi nhà thông minh trong t</a:t>
            </a:r>
            <a:r>
              <a:rPr lang="en-US" altLang="en-US" sz="2400" dirty="0">
                <a:solidFill>
                  <a:srgbClr val="0070C0"/>
                </a:solidFill>
                <a:latin typeface="Times New Roman" panose="02020603050405020304" pitchFamily="18" charset="0"/>
                <a:cs typeface="Times New Roman" panose="02020603050405020304" pitchFamily="18" charset="0"/>
              </a:rPr>
              <a:t>h</a:t>
            </a:r>
            <a:r>
              <a:rPr lang="vi-VN" altLang="en-US" sz="2400" dirty="0">
                <a:solidFill>
                  <a:srgbClr val="0070C0"/>
                </a:solidFill>
                <a:latin typeface="Times New Roman" panose="02020603050405020304" pitchFamily="18" charset="0"/>
                <a:cs typeface="Times New Roman" panose="02020603050405020304" pitchFamily="18" charset="0"/>
              </a:rPr>
              <a:t>ường hoạt động dựa trên nguyên lý như sau</a:t>
            </a:r>
            <a:r>
              <a:rPr lang="en-US" altLang="en-US" sz="2400" dirty="0">
                <a:solidFill>
                  <a:srgbClr val="0070C0"/>
                </a:solidFill>
                <a:latin typeface="Times New Roman" panose="02020603050405020304" pitchFamily="18" charset="0"/>
                <a:cs typeface="Times New Roman" panose="02020603050405020304" pitchFamily="18" charset="0"/>
              </a:rPr>
              <a:t>:</a:t>
            </a:r>
            <a:r>
              <a:rPr lang="vi-VN" altLang="en-US" sz="2400" dirty="0">
                <a:solidFill>
                  <a:srgbClr val="0070C0"/>
                </a:solidFill>
                <a:latin typeface="Times New Roman" panose="02020603050405020304" pitchFamily="18" charset="0"/>
                <a:cs typeface="Times New Roman" panose="02020603050405020304" pitchFamily="18" charset="0"/>
              </a:rPr>
              <a:t> lệnh điều khiển</a:t>
            </a:r>
            <a:r>
              <a:rPr lang="en-US" altLang="en-US" sz="2400" dirty="0">
                <a:solidFill>
                  <a:srgbClr val="0070C0"/>
                </a:solidFill>
                <a:latin typeface="Times New Roman" panose="02020603050405020304" pitchFamily="18" charset="0"/>
                <a:cs typeface="Times New Roman" panose="02020603050405020304" pitchFamily="18" charset="0"/>
              </a:rPr>
              <a:t> (</a:t>
            </a:r>
            <a:r>
              <a:rPr lang="vi-VN" altLang="en-US" sz="2400" dirty="0">
                <a:solidFill>
                  <a:srgbClr val="0070C0"/>
                </a:solidFill>
                <a:latin typeface="Times New Roman" panose="02020603050405020304" pitchFamily="18" charset="0"/>
                <a:cs typeface="Times New Roman" panose="02020603050405020304" pitchFamily="18" charset="0"/>
              </a:rPr>
              <a:t>thông qua tin nhắn</a:t>
            </a:r>
            <a:r>
              <a:rPr lang="en-US" altLang="en-US" sz="2400" dirty="0">
                <a:solidFill>
                  <a:srgbClr val="0070C0"/>
                </a:solidFill>
                <a:latin typeface="Times New Roman" panose="02020603050405020304" pitchFamily="18" charset="0"/>
                <a:cs typeface="Times New Roman" panose="02020603050405020304" pitchFamily="18" charset="0"/>
              </a:rPr>
              <a:t>,</a:t>
            </a:r>
            <a:r>
              <a:rPr lang="vi-VN" altLang="en-US" sz="2400" dirty="0">
                <a:solidFill>
                  <a:srgbClr val="0070C0"/>
                </a:solidFill>
                <a:latin typeface="Times New Roman" panose="02020603050405020304" pitchFamily="18" charset="0"/>
                <a:cs typeface="Times New Roman" panose="02020603050405020304" pitchFamily="18" charset="0"/>
              </a:rPr>
              <a:t> giọng nói</a:t>
            </a:r>
            <a:r>
              <a:rPr lang="en-US" altLang="en-US" sz="2400" dirty="0">
                <a:solidFill>
                  <a:srgbClr val="0070C0"/>
                </a:solidFill>
                <a:latin typeface="Times New Roman" panose="02020603050405020304" pitchFamily="18" charset="0"/>
                <a:cs typeface="Times New Roman" panose="02020603050405020304" pitchFamily="18" charset="0"/>
              </a:rPr>
              <a:t>,</a:t>
            </a:r>
            <a:r>
              <a:rPr lang="vi-VN" altLang="en-US" sz="2400" dirty="0">
                <a:solidFill>
                  <a:srgbClr val="0070C0"/>
                </a:solidFill>
                <a:latin typeface="Times New Roman" panose="02020603050405020304" pitchFamily="18" charset="0"/>
                <a:cs typeface="Times New Roman" panose="02020603050405020304" pitchFamily="18" charset="0"/>
              </a:rPr>
              <a:t> điều khiển từ xa</a:t>
            </a:r>
            <a:r>
              <a:rPr lang="en-US" altLang="en-US" sz="2400" dirty="0">
                <a:solidFill>
                  <a:srgbClr val="0070C0"/>
                </a:solidFill>
                <a:latin typeface="Times New Roman" panose="02020603050405020304" pitchFamily="18" charset="0"/>
                <a:cs typeface="Times New Roman" panose="02020603050405020304" pitchFamily="18" charset="0"/>
              </a:rPr>
              <a:t>)</a:t>
            </a:r>
            <a:r>
              <a:rPr lang="vi-VN" altLang="en-US" sz="2400" dirty="0">
                <a:solidFill>
                  <a:srgbClr val="0070C0"/>
                </a:solidFill>
                <a:latin typeface="Times New Roman" panose="02020603050405020304" pitchFamily="18" charset="0"/>
                <a:cs typeface="Times New Roman" panose="02020603050405020304" pitchFamily="18" charset="0"/>
              </a:rPr>
              <a:t> được thu nhận bởi thiết bị nhận định lệnh sẽ được chuyển tới bộ phận xử lý sau khi xử lý thông tin sẽ được chuyển tới các bộ phận chấp hành để điều khiển các thiết bị trong ngôi nhà</a:t>
            </a:r>
            <a:r>
              <a:rPr lang="en-US" altLang="en-US" sz="2400" dirty="0">
                <a:solidFill>
                  <a:srgbClr val="0070C0"/>
                </a:solidFill>
                <a:latin typeface="Times New Roman" panose="02020603050405020304" pitchFamily="18" charset="0"/>
                <a:cs typeface="Times New Roman" panose="02020603050405020304" pitchFamily="18" charset="0"/>
              </a:rPr>
              <a:t> (</a:t>
            </a:r>
            <a:r>
              <a:rPr lang="vi-VN" altLang="en-US" sz="2400" dirty="0">
                <a:solidFill>
                  <a:srgbClr val="0070C0"/>
                </a:solidFill>
                <a:latin typeface="Times New Roman" panose="02020603050405020304" pitchFamily="18" charset="0"/>
                <a:cs typeface="Times New Roman" panose="02020603050405020304" pitchFamily="18" charset="0"/>
              </a:rPr>
              <a:t>cửa</a:t>
            </a:r>
            <a:r>
              <a:rPr lang="en-US" altLang="en-US" sz="2400" dirty="0">
                <a:solidFill>
                  <a:srgbClr val="0070C0"/>
                </a:solidFill>
                <a:latin typeface="Times New Roman" panose="02020603050405020304" pitchFamily="18" charset="0"/>
                <a:cs typeface="Times New Roman" panose="02020603050405020304" pitchFamily="18" charset="0"/>
              </a:rPr>
              <a:t>,</a:t>
            </a:r>
            <a:r>
              <a:rPr lang="vi-VN" altLang="en-US" sz="2400" dirty="0">
                <a:solidFill>
                  <a:srgbClr val="0070C0"/>
                </a:solidFill>
                <a:latin typeface="Times New Roman" panose="02020603050405020304" pitchFamily="18" charset="0"/>
                <a:cs typeface="Times New Roman" panose="02020603050405020304" pitchFamily="18" charset="0"/>
              </a:rPr>
              <a:t> rèm</a:t>
            </a:r>
            <a:r>
              <a:rPr lang="en-US" altLang="en-US" sz="2400" dirty="0">
                <a:solidFill>
                  <a:srgbClr val="0070C0"/>
                </a:solidFill>
                <a:latin typeface="Times New Roman" panose="02020603050405020304" pitchFamily="18" charset="0"/>
                <a:cs typeface="Times New Roman" panose="02020603050405020304" pitchFamily="18" charset="0"/>
              </a:rPr>
              <a:t>,</a:t>
            </a:r>
            <a:r>
              <a:rPr lang="vi-VN" altLang="en-US" sz="2400" dirty="0">
                <a:solidFill>
                  <a:srgbClr val="0070C0"/>
                </a:solidFill>
                <a:latin typeface="Times New Roman" panose="02020603050405020304" pitchFamily="18" charset="0"/>
                <a:cs typeface="Times New Roman" panose="02020603050405020304" pitchFamily="18" charset="0"/>
              </a:rPr>
              <a:t> các thiết bị điện</a:t>
            </a:r>
            <a:r>
              <a:rPr lang="en-US" altLang="en-US" sz="2400" dirty="0">
                <a:solidFill>
                  <a:srgbClr val="0070C0"/>
                </a:solidFill>
                <a:latin typeface="Times New Roman" panose="02020603050405020304" pitchFamily="18" charset="0"/>
                <a:cs typeface="Times New Roman" panose="02020603050405020304" pitchFamily="18" charset="0"/>
              </a:rPr>
              <a:t>)</a:t>
            </a:r>
          </a:p>
        </p:txBody>
      </p:sp>
      <p:sp>
        <p:nvSpPr>
          <p:cNvPr id="10" name="Rectangle 1"/>
          <p:cNvSpPr/>
          <p:nvPr/>
        </p:nvSpPr>
        <p:spPr>
          <a:xfrm>
            <a:off x="1538288" y="800100"/>
            <a:ext cx="171450"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1" name="Rectangle 1"/>
          <p:cNvSpPr/>
          <p:nvPr/>
        </p:nvSpPr>
        <p:spPr>
          <a:xfrm flipH="1">
            <a:off x="10404476" y="742950"/>
            <a:ext cx="157163" cy="5257800"/>
          </a:xfrm>
          <a:custGeom>
            <a:avLst/>
            <a:gdLst>
              <a:gd name="connsiteX0" fmla="*/ 0 w 304800"/>
              <a:gd name="connsiteY0" fmla="*/ 0 h 2946400"/>
              <a:gd name="connsiteX1" fmla="*/ 304800 w 304800"/>
              <a:gd name="connsiteY1" fmla="*/ 0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2946400"/>
              <a:gd name="connsiteX1" fmla="*/ 304800 w 304800"/>
              <a:gd name="connsiteY1" fmla="*/ 145143 h 2946400"/>
              <a:gd name="connsiteX2" fmla="*/ 304800 w 304800"/>
              <a:gd name="connsiteY2" fmla="*/ 2946400 h 2946400"/>
              <a:gd name="connsiteX3" fmla="*/ 0 w 304800"/>
              <a:gd name="connsiteY3" fmla="*/ 2946400 h 2946400"/>
              <a:gd name="connsiteX4" fmla="*/ 0 w 304800"/>
              <a:gd name="connsiteY4" fmla="*/ 0 h 2946400"/>
              <a:gd name="connsiteX0" fmla="*/ 0 w 304800"/>
              <a:gd name="connsiteY0" fmla="*/ 0 h 3202316"/>
              <a:gd name="connsiteX1" fmla="*/ 304800 w 304800"/>
              <a:gd name="connsiteY1" fmla="*/ 145143 h 3202316"/>
              <a:gd name="connsiteX2" fmla="*/ 290285 w 304800"/>
              <a:gd name="connsiteY2" fmla="*/ 3202316 h 3202316"/>
              <a:gd name="connsiteX3" fmla="*/ 0 w 304800"/>
              <a:gd name="connsiteY3" fmla="*/ 2946400 h 3202316"/>
              <a:gd name="connsiteX4" fmla="*/ 0 w 304800"/>
              <a:gd name="connsiteY4" fmla="*/ 0 h 32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202316">
                <a:moveTo>
                  <a:pt x="0" y="0"/>
                </a:moveTo>
                <a:lnTo>
                  <a:pt x="304800" y="145143"/>
                </a:lnTo>
                <a:cubicBezTo>
                  <a:pt x="299962" y="1164201"/>
                  <a:pt x="295123" y="2183258"/>
                  <a:pt x="290285" y="3202316"/>
                </a:cubicBezTo>
                <a:lnTo>
                  <a:pt x="0" y="29464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 name="Rectangle 1"/>
          <p:cNvSpPr/>
          <p:nvPr/>
        </p:nvSpPr>
        <p:spPr>
          <a:xfrm>
            <a:off x="3803650" y="2079626"/>
            <a:ext cx="1377950" cy="847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Nhận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718175" y="2079625"/>
            <a:ext cx="1377950" cy="769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Xử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lí</a:t>
            </a:r>
            <a:r>
              <a:rPr lang="en-US" sz="2400" dirty="0">
                <a:solidFill>
                  <a:srgbClr val="FF0000"/>
                </a:solidFill>
                <a:latin typeface="Times New Roman" panose="02020603050405020304" pitchFamily="18" charset="0"/>
                <a:cs typeface="Times New Roman" panose="02020603050405020304" pitchFamily="18" charset="0"/>
              </a:rPr>
              <a:t> </a:t>
            </a:r>
          </a:p>
        </p:txBody>
      </p:sp>
      <p:sp>
        <p:nvSpPr>
          <p:cNvPr id="15" name="Rectangle 14"/>
          <p:cNvSpPr/>
          <p:nvPr/>
        </p:nvSpPr>
        <p:spPr>
          <a:xfrm>
            <a:off x="7566025" y="2079626"/>
            <a:ext cx="1377950" cy="847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Chấp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hành</a:t>
            </a:r>
            <a:endParaRPr lang="en-US" sz="2400" dirty="0">
              <a:solidFill>
                <a:srgbClr val="FF0000"/>
              </a:solidFill>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V="1">
            <a:off x="5230814" y="2297113"/>
            <a:ext cx="4524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108825" y="2292350"/>
            <a:ext cx="4524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2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6513" y="95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8150" y="1206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91713" y="6299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632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4" name="Rectangle 29"/>
          <p:cNvSpPr>
            <a:spLocks noChangeArrowheads="1"/>
          </p:cNvSpPr>
          <p:nvPr/>
        </p:nvSpPr>
        <p:spPr bwMode="auto">
          <a:xfrm>
            <a:off x="1722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en-US">
              <a:latin typeface="VNI-Times" pitchFamily="2" charset="0"/>
            </a:endParaRPr>
          </a:p>
        </p:txBody>
      </p:sp>
    </p:spTree>
    <p:extLst>
      <p:ext uri="{BB962C8B-B14F-4D97-AF65-F5344CB8AC3E}">
        <p14:creationId xmlns:p14="http://schemas.microsoft.com/office/powerpoint/2010/main" val="1242792556"/>
      </p:ext>
    </p:extLst>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829"/>
                                        </p:tgtEl>
                                        <p:attrNameLst>
                                          <p:attrName>style.visibility</p:attrName>
                                        </p:attrNameLst>
                                      </p:cBhvr>
                                      <p:to>
                                        <p:strVal val="visible"/>
                                      </p:to>
                                    </p:set>
                                    <p:anim calcmode="lin" valueType="num">
                                      <p:cBhvr additive="base">
                                        <p:cTn id="7" dur="500" fill="hold"/>
                                        <p:tgtEl>
                                          <p:spTgt spid="77829"/>
                                        </p:tgtEl>
                                        <p:attrNameLst>
                                          <p:attrName>ppt_x</p:attrName>
                                        </p:attrNameLst>
                                      </p:cBhvr>
                                      <p:tavLst>
                                        <p:tav tm="0">
                                          <p:val>
                                            <p:strVal val="#ppt_x"/>
                                          </p:val>
                                        </p:tav>
                                        <p:tav tm="100000">
                                          <p:val>
                                            <p:strVal val="#ppt_x"/>
                                          </p:val>
                                        </p:tav>
                                      </p:tavLst>
                                    </p:anim>
                                    <p:anim calcmode="lin" valueType="num">
                                      <p:cBhvr additive="base">
                                        <p:cTn id="8" dur="500" fill="hold"/>
                                        <p:tgtEl>
                                          <p:spTgt spid="7782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886</Words>
  <Application>Microsoft Office PowerPoint</Application>
  <PresentationFormat>Widescreen</PresentationFormat>
  <Paragraphs>53</Paragraphs>
  <Slides>17</Slides>
  <Notes>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#9Slide04 AdrianeSwash</vt:lpstr>
      <vt:lpstr>.VnAristote</vt:lpstr>
      <vt:lpstr>.VnBodoniH</vt:lpstr>
      <vt:lpstr>.VnTime</vt:lpstr>
      <vt:lpstr>Arial</vt:lpstr>
      <vt:lpstr>Calibri</vt:lpstr>
      <vt:lpstr>Calibri Light</vt:lpstr>
      <vt:lpstr>Lato Light</vt:lpstr>
      <vt:lpstr>Times New Roman</vt:lpstr>
      <vt:lpstr>UVN Ke Chuyen1</vt:lpstr>
      <vt:lpstr>VNI-Times</vt:lpstr>
      <vt:lpstr>Wingdings</vt:lpstr>
      <vt:lpstr>Office Theme</vt:lpstr>
      <vt:lpstr>PowerPoint Presentation</vt:lpstr>
      <vt:lpstr>PowerPoint Presentation</vt:lpstr>
      <vt:lpstr>PowerPoint Presentation</vt:lpstr>
      <vt:lpstr>Công nghệ mang lại sự tiện nghi trong ngôi nhà như thế nào?  Ngôi nhà thông minh là gì và có những đặc điểm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10</cp:revision>
  <dcterms:created xsi:type="dcterms:W3CDTF">2021-09-26T12:39:32Z</dcterms:created>
  <dcterms:modified xsi:type="dcterms:W3CDTF">2023-10-24T04:25:55Z</dcterms:modified>
</cp:coreProperties>
</file>