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6" r:id="rId3"/>
    <p:sldId id="261" r:id="rId4"/>
    <p:sldId id="259" r:id="rId5"/>
    <p:sldId id="262" r:id="rId6"/>
    <p:sldId id="260" r:id="rId7"/>
    <p:sldId id="263" r:id="rId8"/>
    <p:sldId id="266" r:id="rId9"/>
    <p:sldId id="267" r:id="rId10"/>
    <p:sldId id="268" r:id="rId11"/>
    <p:sldId id="269" r:id="rId12"/>
    <p:sldId id="270" r:id="rId13"/>
    <p:sldId id="271" r:id="rId14"/>
    <p:sldId id="272" r:id="rId15"/>
    <p:sldId id="273" r:id="rId16"/>
    <p:sldId id="274" r:id="rId17"/>
    <p:sldId id="275" r:id="rId18"/>
    <p:sldId id="276" r:id="rId19"/>
    <p:sldId id="264" r:id="rId20"/>
    <p:sldId id="265" r:id="rId21"/>
    <p:sldId id="278" r:id="rId22"/>
    <p:sldId id="297" r:id="rId23"/>
    <p:sldId id="282" r:id="rId24"/>
    <p:sldId id="277" r:id="rId25"/>
    <p:sldId id="279" r:id="rId26"/>
    <p:sldId id="280" r:id="rId27"/>
    <p:sldId id="281" r:id="rId28"/>
    <p:sldId id="284"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13AB-28B5-4055-AAEA-C9942C458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94E1A1-480D-4460-BAF5-92FFCE477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A3EE2-3FD5-4CF9-A888-952B85FEBBCD}"/>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DE1FA652-1ED6-4E7E-B724-5D99F0B6DD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84502F-4060-4428-9000-5ACEC36A5AA0}"/>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64060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346D-5B4A-4F59-8992-38C590E9EC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3375D1-B2DE-489F-8AA9-22E6A91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263B0-A337-429E-89C5-4294C5263A60}"/>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36DBF7AE-F036-443B-AEA6-EA2DB3597D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07887C-EC43-4253-8CA0-8580B089175F}"/>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228091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E1825-B23B-461E-A3AF-323570F964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14404-9C1D-4E7A-95CE-2135A16D94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9549B-EB32-4376-A868-F650640E4145}"/>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8AEFFE44-2125-4079-9FBE-10CC83AF18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39D5A4-A42C-4EDF-B0B2-742C42F720B3}"/>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87779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9887-5B8D-4572-9100-9B673BB3E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AC008D-4E5B-4652-B3F2-290998717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A5164-F4C5-4691-B947-56F32DA1A5A1}"/>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8BB7F152-02A1-433E-877C-9F4C21E738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E0D7C5-961C-4BDF-97A9-3C3637B3BA26}"/>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81723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B855-55CB-4877-AF99-3E2E51270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85E46-45F6-4047-94BA-1D4D89D82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EEA73-C5B6-4258-BA97-26A194AD94A3}"/>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6704AA73-3D49-49FE-8143-7A36365744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074D5F-8A36-47F1-A364-B60E55F06FDA}"/>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41691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6E52-A276-405C-B959-837BEC3422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59160-5661-4BC6-A0AC-A964DCC2CE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D68E21-F860-4F2B-9867-399A96C2E3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5AABA1-38BA-44E6-B96F-7767AD641267}"/>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6" name="Footer Placeholder 5">
            <a:extLst>
              <a:ext uri="{FF2B5EF4-FFF2-40B4-BE49-F238E27FC236}">
                <a16:creationId xmlns:a16="http://schemas.microsoft.com/office/drawing/2014/main" id="{B94D1FF5-539B-4DE4-8377-962830CD76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4CB7B5-5304-483D-B728-D39F0CEE9CFF}"/>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65879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C586-903B-40BE-87E2-D4B2C8F95E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7D6AC0-01FD-4A20-BAB3-EB09B566C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C51FD-1F6D-4992-8824-4C1CE278B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187BF-48A1-4727-A9F3-D124C6EE37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F28C8B-9E22-4F89-A643-42266FECA6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796FD7-E942-472C-A82B-26BB3B2159B8}"/>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8" name="Footer Placeholder 7">
            <a:extLst>
              <a:ext uri="{FF2B5EF4-FFF2-40B4-BE49-F238E27FC236}">
                <a16:creationId xmlns:a16="http://schemas.microsoft.com/office/drawing/2014/main" id="{1BB03CBD-4F46-4214-8D6D-CFB62E08208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D226E6-4D78-4A94-A604-21CB89D7AE11}"/>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64923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BE84-427F-4056-8495-9A55D14C9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9CFBBA-5D8B-4537-8B30-2C649552D6EF}"/>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4" name="Footer Placeholder 3">
            <a:extLst>
              <a:ext uri="{FF2B5EF4-FFF2-40B4-BE49-F238E27FC236}">
                <a16:creationId xmlns:a16="http://schemas.microsoft.com/office/drawing/2014/main" id="{24226AB2-27D9-464D-8E70-9C53E8C3043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76E5625-4AA1-4AAC-BFEC-2C5CDD553653}"/>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188086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A0503-2A48-4932-9AF0-ACCBA3FCCE4C}"/>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3" name="Footer Placeholder 2">
            <a:extLst>
              <a:ext uri="{FF2B5EF4-FFF2-40B4-BE49-F238E27FC236}">
                <a16:creationId xmlns:a16="http://schemas.microsoft.com/office/drawing/2014/main" id="{A4FAD104-FD8B-4F26-AF91-60D4A37757A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2A8450B-93B9-4668-A012-31D0078DFC78}"/>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326195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BDEE2-75D8-496A-9D5E-78FD53D51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CBCF3F-5065-45DD-AF5B-1913AA279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F60580-2D00-48AD-A5B2-54A366123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09BF5-2B6A-4656-B9FD-84F0AFD55DB4}"/>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6" name="Footer Placeholder 5">
            <a:extLst>
              <a:ext uri="{FF2B5EF4-FFF2-40B4-BE49-F238E27FC236}">
                <a16:creationId xmlns:a16="http://schemas.microsoft.com/office/drawing/2014/main" id="{BB0BBE87-E133-4DFA-ABC7-A89082B9F6A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B3FE8B-AF77-4638-8046-8005904D312E}"/>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235177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858D-7CAE-45E6-B4FF-CFB12B1E7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383390-37DF-4200-82E8-5EF61BCB4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C14868-3825-432B-908C-C6BB27F22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7E5F4-280A-470E-A26D-24FD406B718F}"/>
              </a:ext>
            </a:extLst>
          </p:cNvPr>
          <p:cNvSpPr>
            <a:spLocks noGrp="1"/>
          </p:cNvSpPr>
          <p:nvPr>
            <p:ph type="dt" sz="half" idx="10"/>
          </p:nvPr>
        </p:nvSpPr>
        <p:spPr/>
        <p:txBody>
          <a:bodyPr/>
          <a:lstStyle/>
          <a:p>
            <a:fld id="{AA7DE314-1EB3-439E-8152-0B10464CD2A9}" type="datetimeFigureOut">
              <a:rPr lang="vi-VN" smtClean="0"/>
              <a:t>10/12/2024</a:t>
            </a:fld>
            <a:endParaRPr lang="vi-VN"/>
          </a:p>
        </p:txBody>
      </p:sp>
      <p:sp>
        <p:nvSpPr>
          <p:cNvPr id="6" name="Footer Placeholder 5">
            <a:extLst>
              <a:ext uri="{FF2B5EF4-FFF2-40B4-BE49-F238E27FC236}">
                <a16:creationId xmlns:a16="http://schemas.microsoft.com/office/drawing/2014/main" id="{ED0DF475-53AF-4FAF-93C4-EF02FB8E28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6480B5-5B5D-45C1-BAFF-BE73078E0445}"/>
              </a:ext>
            </a:extLst>
          </p:cNvPr>
          <p:cNvSpPr>
            <a:spLocks noGrp="1"/>
          </p:cNvSpPr>
          <p:nvPr>
            <p:ph type="sldNum" sz="quarter" idx="12"/>
          </p:nvPr>
        </p:nvSpPr>
        <p:spPr/>
        <p:txBody>
          <a:bodyPr/>
          <a:lstStyle/>
          <a:p>
            <a:fld id="{C238B0F8-52C2-4513-B8E1-FB5BAFF64567}" type="slidenum">
              <a:rPr lang="vi-VN" smtClean="0"/>
              <a:t>‹#›</a:t>
            </a:fld>
            <a:endParaRPr lang="vi-VN"/>
          </a:p>
        </p:txBody>
      </p:sp>
    </p:spTree>
    <p:extLst>
      <p:ext uri="{BB962C8B-B14F-4D97-AF65-F5344CB8AC3E}">
        <p14:creationId xmlns:p14="http://schemas.microsoft.com/office/powerpoint/2010/main" val="81913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F8D5E-18D2-4F9C-BC67-50A1CA5B5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6730DE-D6EA-4461-982B-5FCAF9A5A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350B2-C2A0-4AE7-BF4C-5934DC013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DE314-1EB3-439E-8152-0B10464CD2A9}" type="datetimeFigureOut">
              <a:rPr lang="vi-VN" smtClean="0"/>
              <a:t>10/12/2024</a:t>
            </a:fld>
            <a:endParaRPr lang="vi-VN"/>
          </a:p>
        </p:txBody>
      </p:sp>
      <p:sp>
        <p:nvSpPr>
          <p:cNvPr id="5" name="Footer Placeholder 4">
            <a:extLst>
              <a:ext uri="{FF2B5EF4-FFF2-40B4-BE49-F238E27FC236}">
                <a16:creationId xmlns:a16="http://schemas.microsoft.com/office/drawing/2014/main" id="{9CBDFD49-23B8-4915-9333-37FE44280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E7C2DC5-F8A8-43EF-867A-534A37880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8B0F8-52C2-4513-B8E1-FB5BAFF64567}" type="slidenum">
              <a:rPr lang="vi-VN" smtClean="0"/>
              <a:t>‹#›</a:t>
            </a:fld>
            <a:endParaRPr lang="vi-VN"/>
          </a:p>
        </p:txBody>
      </p:sp>
    </p:spTree>
    <p:extLst>
      <p:ext uri="{BB962C8B-B14F-4D97-AF65-F5344CB8AC3E}">
        <p14:creationId xmlns:p14="http://schemas.microsoft.com/office/powerpoint/2010/main" val="5862102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2E7B6E-906B-478D-A8A9-1E85CF1E104A}"/>
              </a:ext>
            </a:extLst>
          </p:cNvPr>
          <p:cNvSpPr/>
          <p:nvPr/>
        </p:nvSpPr>
        <p:spPr>
          <a:xfrm>
            <a:off x="-2788406" y="1364776"/>
            <a:ext cx="17768839" cy="4490114"/>
          </a:xfrm>
          <a:prstGeom prst="rect">
            <a:avLst/>
          </a:prstGeom>
          <a:noFill/>
          <a:effectLst>
            <a:outerShdw blurRad="50800" dist="38100" dir="2700000" algn="tl" rotWithShape="0">
              <a:prstClr val="black">
                <a:alpha val="40000"/>
              </a:prstClr>
            </a:outerShdw>
          </a:effectLst>
        </p:spPr>
        <p:txBody>
          <a:bodyPr wrap="none" lIns="91440" tIns="45720" rIns="91440" bIns="45720">
            <a:prstTxWarp prst="textArchUp">
              <a:avLst/>
            </a:prstTxWarp>
            <a:spAutoFit/>
          </a:bodyPr>
          <a:lstStyle/>
          <a:p>
            <a:pPr algn="ctr"/>
            <a:r>
              <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QUÝ THẦY CÔ VÀ CÁC EM HỌC SINH</a:t>
            </a:r>
          </a:p>
        </p:txBody>
      </p:sp>
      <p:sp>
        <p:nvSpPr>
          <p:cNvPr id="10" name="Title 1">
            <a:extLst>
              <a:ext uri="{FF2B5EF4-FFF2-40B4-BE49-F238E27FC236}">
                <a16:creationId xmlns:a16="http://schemas.microsoft.com/office/drawing/2014/main" id="{93922660-04B2-4615-8061-AF24D9039DA2}"/>
              </a:ext>
            </a:extLst>
          </p:cNvPr>
          <p:cNvSpPr>
            <a:spLocks noGrp="1"/>
          </p:cNvSpPr>
          <p:nvPr>
            <p:ph type="ctrTitle"/>
          </p:nvPr>
        </p:nvSpPr>
        <p:spPr>
          <a:xfrm>
            <a:off x="1524000" y="1520450"/>
            <a:ext cx="9144000" cy="1318282"/>
          </a:xfrm>
          <a:noFill/>
        </p:spPr>
        <p:txBody>
          <a:bodyPr>
            <a:normAutofit fontScale="90000"/>
          </a:bodyPr>
          <a:lstStyle/>
          <a:p>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3100" b="1"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3100" b="1"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r>
              <a:rPr lang="en-US" sz="4000" b="1" u="sng" dirty="0">
                <a:solidFill>
                  <a:srgbClr val="FFFF00"/>
                </a:solidFill>
                <a:latin typeface="Times New Roman" panose="02020603050405020304" pitchFamily="18" charset="0"/>
                <a:cs typeface="Times New Roman" panose="02020603050405020304" pitchFamily="18" charset="0"/>
              </a:rPr>
              <a:t>CÔNG NGHỆ 6 –KNTT</a:t>
            </a:r>
            <a: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t/>
            </a:r>
            <a:br>
              <a:rPr lang="en-US" sz="4000" b="1" u="sng" dirty="0">
                <a:solidFill>
                  <a:schemeClr val="accent2">
                    <a:lumMod val="20000"/>
                    <a:lumOff val="80000"/>
                  </a:schemeClr>
                </a:solidFill>
                <a:latin typeface="Times New Roman" panose="02020603050405020304" pitchFamily="18" charset="0"/>
                <a:cs typeface="Times New Roman" panose="02020603050405020304" pitchFamily="18" charset="0"/>
              </a:rPr>
            </a:br>
            <a:endParaRPr lang="vi-VN" sz="4000" b="1" u="sng"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264FA24-5176-4051-96CB-E5A6DA420454}"/>
              </a:ext>
            </a:extLst>
          </p:cNvPr>
          <p:cNvPicPr>
            <a:picLocks noChangeAspect="1"/>
          </p:cNvPicPr>
          <p:nvPr/>
        </p:nvPicPr>
        <p:blipFill>
          <a:blip r:embed="rId2"/>
          <a:stretch>
            <a:fillRect/>
          </a:stretch>
        </p:blipFill>
        <p:spPr>
          <a:xfrm>
            <a:off x="711201" y="2641600"/>
            <a:ext cx="10595428" cy="4216400"/>
          </a:xfrm>
          <a:prstGeom prst="rect">
            <a:avLst/>
          </a:prstGeom>
        </p:spPr>
      </p:pic>
      <p:sp>
        <p:nvSpPr>
          <p:cNvPr id="3" name="Oval 2">
            <a:extLst>
              <a:ext uri="{FF2B5EF4-FFF2-40B4-BE49-F238E27FC236}">
                <a16:creationId xmlns:a16="http://schemas.microsoft.com/office/drawing/2014/main" id="{B5694B7C-0539-4B0E-91F5-CA517A296FF2}"/>
              </a:ext>
            </a:extLst>
          </p:cNvPr>
          <p:cNvSpPr/>
          <p:nvPr/>
        </p:nvSpPr>
        <p:spPr>
          <a:xfrm>
            <a:off x="3614057" y="2641600"/>
            <a:ext cx="4673600" cy="2387167"/>
          </a:xfrm>
          <a:prstGeom prst="ellipse">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BÀI 5</a:t>
            </a:r>
          </a:p>
          <a:p>
            <a:pPr algn="ctr"/>
            <a:r>
              <a:rPr lang="en-US" sz="2400" b="1" dirty="0">
                <a:solidFill>
                  <a:srgbClr val="FFFF00"/>
                </a:solidFill>
                <a:latin typeface="Times New Roman" panose="02020603050405020304" pitchFamily="18" charset="0"/>
                <a:cs typeface="Times New Roman" panose="02020603050405020304" pitchFamily="18" charset="0"/>
              </a:rPr>
              <a:t>PHƯƠNG PHÁP BẢO QUẢN VÀ CHẾ BIẾN THỰC PHẨM</a:t>
            </a:r>
            <a:endParaRPr lang="vi-VN"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978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E3019EAC-EFB5-4BA1-AB24-13A5F53B488E}"/>
              </a:ext>
            </a:extLst>
          </p:cNvPr>
          <p:cNvSpPr/>
          <p:nvPr/>
        </p:nvSpPr>
        <p:spPr>
          <a:xfrm>
            <a:off x="934903" y="1316183"/>
            <a:ext cx="4678017" cy="2452254"/>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indent="228600" algn="ctr">
              <a:lnSpc>
                <a:spcPct val="115000"/>
              </a:lnSpc>
            </a:pPr>
            <a:r>
              <a:rPr lang="vi-VN" sz="2800" b="1" dirty="0">
                <a:effectLst/>
                <a:latin typeface="Times New Roman" panose="02020603050405020304" pitchFamily="18" charset="0"/>
                <a:ea typeface="Segoe UI" panose="020B0502040204020203" pitchFamily="34" charset="0"/>
                <a:cs typeface="Times New Roman" panose="02020603050405020304" pitchFamily="18" charset="0"/>
              </a:rPr>
              <a:t>Bảo quản và chế biến thực phẩm có ý nghĩa gì?</a:t>
            </a:r>
            <a:endParaRPr lang="vi-VN" sz="2800" b="1"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2F33008-19E2-4A17-BD9B-9F11B3E35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36" y="1212850"/>
            <a:ext cx="2997200" cy="4432300"/>
          </a:xfrm>
          <a:prstGeom prst="rect">
            <a:avLst/>
          </a:prstGeom>
        </p:spPr>
      </p:pic>
    </p:spTree>
    <p:extLst>
      <p:ext uri="{BB962C8B-B14F-4D97-AF65-F5344CB8AC3E}">
        <p14:creationId xmlns:p14="http://schemas.microsoft.com/office/powerpoint/2010/main" val="534340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2" name="Hexagon 1">
            <a:extLst>
              <a:ext uri="{FF2B5EF4-FFF2-40B4-BE49-F238E27FC236}">
                <a16:creationId xmlns:a16="http://schemas.microsoft.com/office/drawing/2014/main" id="{AE57F2F4-9F67-4CEE-ABB1-F609054DB99E}"/>
              </a:ext>
            </a:extLst>
          </p:cNvPr>
          <p:cNvSpPr/>
          <p:nvPr/>
        </p:nvSpPr>
        <p:spPr>
          <a:xfrm>
            <a:off x="1281545" y="1385455"/>
            <a:ext cx="9628909" cy="350520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i="1" u="none" strike="noStrike" spc="0" dirty="0">
              <a:solidFill>
                <a:schemeClr val="tx2">
                  <a:lumMod val="25000"/>
                </a:schemeClr>
              </a:solidFill>
              <a:effectLst/>
              <a:latin typeface="Times New Roman" panose="02020603050405020304" pitchFamily="18" charset="0"/>
              <a:ea typeface="Arial" panose="020B0604020202020204" pitchFamily="34" charset="0"/>
              <a:cs typeface="Arial" panose="020B0604020202020204" pitchFamily="34" charset="0"/>
            </a:endParaRPr>
          </a:p>
          <a:p>
            <a:r>
              <a:rPr lang="vi-VN" sz="2400" b="1" u="none" strike="noStrike" spc="0" dirty="0">
                <a:solidFill>
                  <a:schemeClr val="tx2">
                    <a:lumMod val="25000"/>
                  </a:schemeClr>
                </a:solidFill>
                <a:effectLst/>
                <a:latin typeface="Times New Roman" panose="02020603050405020304" pitchFamily="18" charset="0"/>
                <a:ea typeface="Arial" panose="020B0604020202020204" pitchFamily="34" charset="0"/>
                <a:cs typeface="Arial" panose="020B0604020202020204" pitchFamily="34" charset="0"/>
              </a:rPr>
              <a:t>1/Vai trò, ý nghĩa của bảo quản và chế biến thực phẩm</a:t>
            </a:r>
          </a:p>
          <a:p>
            <a:pPr marL="342900" indent="-342900">
              <a:buFont typeface="Wingdings" panose="05000000000000000000" pitchFamily="2" charset="2"/>
              <a:buChar char="Ø"/>
            </a:pPr>
            <a:r>
              <a:rPr lang="vi-VN" sz="2400" b="0" i="1" u="none" strike="noStrike" spc="0" dirty="0">
                <a:solidFill>
                  <a:schemeClr val="tx2">
                    <a:lumMod val="25000"/>
                  </a:schemeClr>
                </a:solidFill>
                <a:effectLst/>
                <a:latin typeface="Times New Roman" panose="02020603050405020304" pitchFamily="18" charset="0"/>
                <a:ea typeface="Arial" panose="020B0604020202020204" pitchFamily="34" charset="0"/>
                <a:cs typeface="Arial" panose="020B0604020202020204" pitchFamily="34" charset="0"/>
              </a:rPr>
              <a:t>Bảo quản thực phẩm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hỏng</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tx2">
                  <a:lumMod val="25000"/>
                </a:schemeClr>
              </a:solidFill>
              <a:effectLst/>
              <a:latin typeface="Times New Roman" panose="02020603050405020304" pitchFamily="18" charset="0"/>
              <a:ea typeface="Times New Roman" panose="02020603050405020304" pitchFamily="18" charset="0"/>
            </a:endParaRPr>
          </a:p>
          <a:p>
            <a:pPr marL="342900" indent="-342900">
              <a:buFont typeface="Wingdings" panose="05000000000000000000" pitchFamily="2" charset="2"/>
              <a:buChar char="Ø"/>
            </a:pPr>
            <a:r>
              <a:rPr lang="vi-VN" sz="2400" i="1" dirty="0">
                <a:solidFill>
                  <a:schemeClr val="tx2">
                    <a:lumMod val="25000"/>
                  </a:schemeClr>
                </a:solidFill>
                <a:effectLst/>
                <a:latin typeface="Times New Roman" panose="02020603050405020304" pitchFamily="18" charset="0"/>
                <a:ea typeface="Times New Roman" panose="02020603050405020304" pitchFamily="18" charset="0"/>
              </a:rPr>
              <a:t>Chế biến thực phẩm </a:t>
            </a:r>
            <a:r>
              <a:rPr lang="vi-VN" sz="2400" dirty="0">
                <a:solidFill>
                  <a:schemeClr val="tx2">
                    <a:lumMod val="25000"/>
                  </a:schemeClr>
                </a:solidFill>
                <a:effectLst/>
                <a:latin typeface="Times New Roman" panose="02020603050405020304" pitchFamily="18" charset="0"/>
                <a:ea typeface="Times New Roman" panose="02020603050405020304" pitchFamily="18" charset="0"/>
              </a:rPr>
              <a:t>là quá trình xử lí thực phẩm để tạo ra các món ăn được đảm bảo chất dinh dưỡng, sự đa dạng và hấp dẫn</a:t>
            </a:r>
            <a:endParaRPr lang="vi-VN" sz="2400" dirty="0">
              <a:solidFill>
                <a:schemeClr val="tx2">
                  <a:lumMod val="25000"/>
                </a:schemeClr>
              </a:solidFill>
            </a:endParaRPr>
          </a:p>
        </p:txBody>
      </p:sp>
      <p:pic>
        <p:nvPicPr>
          <p:cNvPr id="3" name="Picture 2">
            <a:extLst>
              <a:ext uri="{FF2B5EF4-FFF2-40B4-BE49-F238E27FC236}">
                <a16:creationId xmlns:a16="http://schemas.microsoft.com/office/drawing/2014/main" id="{1DCF3B73-FFBD-4A41-937D-59DA68E5FEDC}"/>
              </a:ext>
            </a:extLst>
          </p:cNvPr>
          <p:cNvPicPr>
            <a:picLocks noChangeAspect="1"/>
          </p:cNvPicPr>
          <p:nvPr/>
        </p:nvPicPr>
        <p:blipFill>
          <a:blip r:embed="rId2"/>
          <a:stretch>
            <a:fillRect/>
          </a:stretch>
        </p:blipFill>
        <p:spPr>
          <a:xfrm>
            <a:off x="5454618" y="1385455"/>
            <a:ext cx="908689" cy="665018"/>
          </a:xfrm>
          <a:prstGeom prst="rect">
            <a:avLst/>
          </a:prstGeom>
        </p:spPr>
      </p:pic>
    </p:spTree>
    <p:extLst>
      <p:ext uri="{BB962C8B-B14F-4D97-AF65-F5344CB8AC3E}">
        <p14:creationId xmlns:p14="http://schemas.microsoft.com/office/powerpoint/2010/main" val="2480187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E3019EAC-EFB5-4BA1-AB24-13A5F53B488E}"/>
              </a:ext>
            </a:extLst>
          </p:cNvPr>
          <p:cNvSpPr/>
          <p:nvPr/>
        </p:nvSpPr>
        <p:spPr>
          <a:xfrm>
            <a:off x="463849" y="1212850"/>
            <a:ext cx="5424333" cy="3283526"/>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indent="228600" algn="ctr">
              <a:lnSpc>
                <a:spcPct val="115000"/>
              </a:lnSpc>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Chúng ta cần quan tâm những vấn để gì để đảm bảo an toàn vệ sinh thực phẩm trong quá trình bảo quản và chế biến?</a:t>
            </a:r>
            <a:endParaRPr lang="vi-VN"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2F33008-19E2-4A17-BD9B-9F11B3E35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36" y="1212850"/>
            <a:ext cx="2997200" cy="4432300"/>
          </a:xfrm>
          <a:prstGeom prst="rect">
            <a:avLst/>
          </a:prstGeom>
        </p:spPr>
      </p:pic>
    </p:spTree>
    <p:extLst>
      <p:ext uri="{BB962C8B-B14F-4D97-AF65-F5344CB8AC3E}">
        <p14:creationId xmlns:p14="http://schemas.microsoft.com/office/powerpoint/2010/main" val="4050104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8" name="Cloud 7">
            <a:extLst>
              <a:ext uri="{FF2B5EF4-FFF2-40B4-BE49-F238E27FC236}">
                <a16:creationId xmlns:a16="http://schemas.microsoft.com/office/drawing/2014/main" id="{E0DB00C4-4898-44E5-AB8C-BA507E09AA1E}"/>
              </a:ext>
            </a:extLst>
          </p:cNvPr>
          <p:cNvSpPr/>
          <p:nvPr/>
        </p:nvSpPr>
        <p:spPr>
          <a:xfrm>
            <a:off x="1468582" y="1288473"/>
            <a:ext cx="9164583" cy="5373584"/>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2">
                    <a:lumMod val="25000"/>
                  </a:schemeClr>
                </a:solidFill>
                <a:latin typeface="+mj-lt"/>
                <a:cs typeface="Times New Roman" panose="02020603050405020304" pitchFamily="18" charset="0"/>
              </a:rPr>
              <a:t>Trong bảo quản và chế biến thực phẩm cần chú ý:</a:t>
            </a:r>
          </a:p>
          <a:p>
            <a:pPr marL="342900" indent="-342900">
              <a:buFont typeface="Wingdings" panose="05000000000000000000" pitchFamily="2" charset="2"/>
              <a:buChar char="Ø"/>
            </a:pPr>
            <a:r>
              <a:rPr lang="vi-VN" sz="2400" dirty="0">
                <a:solidFill>
                  <a:schemeClr val="tx2">
                    <a:lumMod val="25000"/>
                  </a:schemeClr>
                </a:solidFill>
                <a:latin typeface="+mj-lt"/>
                <a:cs typeface="Times New Roman" panose="02020603050405020304" pitchFamily="18" charset="0"/>
              </a:rPr>
              <a:t>Giữ thực phẩm trong môi trường sạch sẽ, có che đậy để tránh bụi bẩn và các loại côn trùng.</a:t>
            </a:r>
          </a:p>
          <a:p>
            <a:pPr marL="342900" indent="-342900">
              <a:buFont typeface="Wingdings" panose="05000000000000000000" pitchFamily="2" charset="2"/>
              <a:buChar char="Ø"/>
            </a:pPr>
            <a:r>
              <a:rPr lang="vi-VN" sz="2400" dirty="0">
                <a:solidFill>
                  <a:schemeClr val="tx2">
                    <a:lumMod val="25000"/>
                  </a:schemeClr>
                </a:solidFill>
                <a:latin typeface="+mj-lt"/>
                <a:cs typeface="Times New Roman" panose="02020603050405020304" pitchFamily="18" charset="0"/>
              </a:rPr>
              <a:t>Để riêng thực phẩm sống và thực phẩm chín .</a:t>
            </a:r>
          </a:p>
          <a:p>
            <a:pPr marL="342900" indent="-342900">
              <a:buFont typeface="Wingdings" panose="05000000000000000000" pitchFamily="2" charset="2"/>
              <a:buChar char="Ø"/>
            </a:pPr>
            <a:r>
              <a:rPr lang="vi-VN" sz="2400" dirty="0">
                <a:solidFill>
                  <a:schemeClr val="tx2">
                    <a:lumMod val="25000"/>
                  </a:schemeClr>
                </a:solidFill>
                <a:latin typeface="+mj-lt"/>
                <a:cs typeface="Times New Roman" panose="02020603050405020304" pitchFamily="18" charset="0"/>
              </a:rPr>
              <a:t>Rửa tay sạch trước khi chế biến thực phẩm.</a:t>
            </a:r>
          </a:p>
          <a:p>
            <a:pPr marL="342900" indent="-342900">
              <a:buFont typeface="Wingdings" panose="05000000000000000000" pitchFamily="2" charset="2"/>
              <a:buChar char="Ø"/>
            </a:pPr>
            <a:r>
              <a:rPr lang="vi-VN" sz="2400" dirty="0">
                <a:solidFill>
                  <a:schemeClr val="tx2">
                    <a:lumMod val="25000"/>
                  </a:schemeClr>
                </a:solidFill>
                <a:latin typeface="+mj-lt"/>
                <a:cs typeface="Times New Roman" panose="02020603050405020304" pitchFamily="18" charset="0"/>
              </a:rPr>
              <a:t>Sử dụng riêng các loại dụng cụ dành cho thực phẩm sống và thực phẩm chín.</a:t>
            </a:r>
          </a:p>
        </p:txBody>
      </p:sp>
    </p:spTree>
    <p:extLst>
      <p:ext uri="{BB962C8B-B14F-4D97-AF65-F5344CB8AC3E}">
        <p14:creationId xmlns:p14="http://schemas.microsoft.com/office/powerpoint/2010/main" val="16509706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E3019EAC-EFB5-4BA1-AB24-13A5F53B488E}"/>
              </a:ext>
            </a:extLst>
          </p:cNvPr>
          <p:cNvSpPr/>
          <p:nvPr/>
        </p:nvSpPr>
        <p:spPr>
          <a:xfrm>
            <a:off x="934903" y="1316183"/>
            <a:ext cx="4678017" cy="2452254"/>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2F33008-19E2-4A17-BD9B-9F11B3E35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36" y="1212850"/>
            <a:ext cx="2997200" cy="4432300"/>
          </a:xfrm>
          <a:prstGeom prst="rect">
            <a:avLst/>
          </a:prstGeom>
        </p:spPr>
      </p:pic>
    </p:spTree>
    <p:extLst>
      <p:ext uri="{BB962C8B-B14F-4D97-AF65-F5344CB8AC3E}">
        <p14:creationId xmlns:p14="http://schemas.microsoft.com/office/powerpoint/2010/main" val="256663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2" name="Hexagon 1">
            <a:extLst>
              <a:ext uri="{FF2B5EF4-FFF2-40B4-BE49-F238E27FC236}">
                <a16:creationId xmlns:a16="http://schemas.microsoft.com/office/drawing/2014/main" id="{AE57F2F4-9F67-4CEE-ABB1-F609054DB99E}"/>
              </a:ext>
            </a:extLst>
          </p:cNvPr>
          <p:cNvSpPr/>
          <p:nvPr/>
        </p:nvSpPr>
        <p:spPr>
          <a:xfrm>
            <a:off x="1174779" y="1302328"/>
            <a:ext cx="9628909" cy="350520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b="1" i="1" u="none" strike="noStrike" spc="0" dirty="0">
              <a:solidFill>
                <a:schemeClr val="tx2">
                  <a:lumMod val="25000"/>
                </a:schemeClr>
              </a:solidFill>
              <a:effectLst/>
              <a:latin typeface="Times New Roman" panose="02020603050405020304" pitchFamily="18" charset="0"/>
              <a:ea typeface="Arial" panose="020B0604020202020204" pitchFamily="34" charset="0"/>
              <a:cs typeface="Arial" panose="020B0604020202020204" pitchFamily="34" charset="0"/>
            </a:endParaRPr>
          </a:p>
          <a:p>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tx2">
                  <a:lumMod val="25000"/>
                </a:schemeClr>
              </a:solidFill>
              <a:effectLst/>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Ø"/>
            </a:pPr>
            <a:r>
              <a:rPr lang="en-US" sz="2800" dirty="0">
                <a:solidFill>
                  <a:schemeClr val="tx2">
                    <a:lumMod val="25000"/>
                  </a:schemeClr>
                </a:solidFill>
                <a:effectLst/>
                <a:latin typeface="Times New Roman" panose="02020603050405020304" pitchFamily="18" charset="0"/>
                <a:ea typeface="Times New Roman" panose="02020603050405020304" pitchFamily="18" charset="0"/>
              </a:rPr>
              <a:t>An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toàn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vệ</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sinh</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thực</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phẩm</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là</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các</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biện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pháp</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điều</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kiện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cần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thiết</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để</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giữ</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cho</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thực</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phẩm</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không</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bị</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biến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chất</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không</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bị</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chất</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độc</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vi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khuẩn</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có</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hại</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err="1">
                <a:solidFill>
                  <a:schemeClr val="tx2">
                    <a:lumMod val="25000"/>
                  </a:schemeClr>
                </a:solidFill>
                <a:effectLst/>
                <a:latin typeface="Times New Roman" panose="02020603050405020304" pitchFamily="18" charset="0"/>
                <a:ea typeface="Times New Roman" panose="02020603050405020304" pitchFamily="18" charset="0"/>
              </a:rPr>
              <a:t>xâm</a:t>
            </a:r>
            <a:r>
              <a:rPr lang="en-US" sz="2800">
                <a:solidFill>
                  <a:schemeClr val="tx2">
                    <a:lumMod val="25000"/>
                  </a:schemeClr>
                </a:solidFill>
                <a:effectLst/>
                <a:latin typeface="Times New Roman" panose="02020603050405020304" pitchFamily="18" charset="0"/>
                <a:ea typeface="Times New Roman" panose="02020603050405020304" pitchFamily="18" charset="0"/>
              </a:rPr>
              <a:t> </a:t>
            </a:r>
            <a:r>
              <a:rPr lang="en-US" sz="2800" smtClean="0">
                <a:solidFill>
                  <a:schemeClr val="tx2">
                    <a:lumMod val="25000"/>
                  </a:schemeClr>
                </a:solidFill>
                <a:effectLst/>
                <a:latin typeface="Times New Roman" panose="02020603050405020304" pitchFamily="18" charset="0"/>
                <a:ea typeface="Times New Roman" panose="02020603050405020304" pitchFamily="18" charset="0"/>
              </a:rPr>
              <a:t>nhập,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giúp</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bảo</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vệ</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sức</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khoẻ</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 con </a:t>
            </a:r>
            <a:r>
              <a:rPr lang="en-US" sz="2800" dirty="0" err="1">
                <a:solidFill>
                  <a:schemeClr val="tx2">
                    <a:lumMod val="25000"/>
                  </a:schemeClr>
                </a:solidFill>
                <a:effectLst/>
                <a:latin typeface="Times New Roman" panose="02020603050405020304" pitchFamily="18" charset="0"/>
                <a:ea typeface="Times New Roman" panose="02020603050405020304" pitchFamily="18" charset="0"/>
              </a:rPr>
              <a:t>người</a:t>
            </a:r>
            <a:r>
              <a:rPr lang="en-US" sz="2800" dirty="0">
                <a:solidFill>
                  <a:schemeClr val="tx2">
                    <a:lumMod val="25000"/>
                  </a:schemeClr>
                </a:solidFill>
                <a:effectLst/>
                <a:latin typeface="Times New Roman" panose="02020603050405020304" pitchFamily="18" charset="0"/>
                <a:ea typeface="Times New Roman" panose="02020603050405020304" pitchFamily="18" charset="0"/>
              </a:rPr>
              <a:t>.</a:t>
            </a:r>
            <a:endParaRPr lang="vi-VN" sz="2800" dirty="0">
              <a:solidFill>
                <a:schemeClr val="tx2">
                  <a:lumMod val="25000"/>
                </a:schemeClr>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1DCF3B73-FFBD-4A41-937D-59DA68E5FEDC}"/>
              </a:ext>
            </a:extLst>
          </p:cNvPr>
          <p:cNvPicPr>
            <a:picLocks noChangeAspect="1"/>
          </p:cNvPicPr>
          <p:nvPr/>
        </p:nvPicPr>
        <p:blipFill>
          <a:blip r:embed="rId2"/>
          <a:stretch>
            <a:fillRect/>
          </a:stretch>
        </p:blipFill>
        <p:spPr>
          <a:xfrm>
            <a:off x="5534888" y="1302328"/>
            <a:ext cx="908689" cy="665018"/>
          </a:xfrm>
          <a:prstGeom prst="rect">
            <a:avLst/>
          </a:prstGeom>
        </p:spPr>
      </p:pic>
    </p:spTree>
    <p:extLst>
      <p:ext uri="{BB962C8B-B14F-4D97-AF65-F5344CB8AC3E}">
        <p14:creationId xmlns:p14="http://schemas.microsoft.com/office/powerpoint/2010/main" val="171321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0054CD-0980-44F2-AA14-8FA3ECBDE27D}"/>
              </a:ext>
            </a:extLst>
          </p:cNvPr>
          <p:cNvPicPr>
            <a:picLocks noChangeAspect="1"/>
          </p:cNvPicPr>
          <p:nvPr/>
        </p:nvPicPr>
        <p:blipFill>
          <a:blip r:embed="rId2"/>
          <a:stretch>
            <a:fillRect/>
          </a:stretch>
        </p:blipFill>
        <p:spPr>
          <a:xfrm>
            <a:off x="4626980" y="1304985"/>
            <a:ext cx="3256255" cy="2298141"/>
          </a:xfrm>
          <a:prstGeom prst="rect">
            <a:avLst/>
          </a:prstGeom>
        </p:spPr>
      </p:pic>
      <p:pic>
        <p:nvPicPr>
          <p:cNvPr id="6" name="Picture 5">
            <a:extLst>
              <a:ext uri="{FF2B5EF4-FFF2-40B4-BE49-F238E27FC236}">
                <a16:creationId xmlns:a16="http://schemas.microsoft.com/office/drawing/2014/main" id="{6B45FC20-F270-4C7C-92F8-A8749CEE9B13}"/>
              </a:ext>
            </a:extLst>
          </p:cNvPr>
          <p:cNvPicPr>
            <a:picLocks noChangeAspect="1"/>
          </p:cNvPicPr>
          <p:nvPr/>
        </p:nvPicPr>
        <p:blipFill>
          <a:blip r:embed="rId3"/>
          <a:stretch>
            <a:fillRect/>
          </a:stretch>
        </p:blipFill>
        <p:spPr>
          <a:xfrm>
            <a:off x="8115198" y="1304985"/>
            <a:ext cx="3400209" cy="2298141"/>
          </a:xfrm>
          <a:prstGeom prst="rect">
            <a:avLst/>
          </a:prstGeom>
        </p:spPr>
      </p:pic>
      <p:pic>
        <p:nvPicPr>
          <p:cNvPr id="8" name="Picture 7">
            <a:extLst>
              <a:ext uri="{FF2B5EF4-FFF2-40B4-BE49-F238E27FC236}">
                <a16:creationId xmlns:a16="http://schemas.microsoft.com/office/drawing/2014/main" id="{F64F32DE-ED3C-4340-A434-23A1CF745911}"/>
              </a:ext>
            </a:extLst>
          </p:cNvPr>
          <p:cNvPicPr>
            <a:picLocks noChangeAspect="1"/>
          </p:cNvPicPr>
          <p:nvPr/>
        </p:nvPicPr>
        <p:blipFill>
          <a:blip r:embed="rId4"/>
          <a:stretch>
            <a:fillRect/>
          </a:stretch>
        </p:blipFill>
        <p:spPr>
          <a:xfrm>
            <a:off x="8115197" y="4072371"/>
            <a:ext cx="3400209" cy="2245223"/>
          </a:xfrm>
          <a:prstGeom prst="rect">
            <a:avLst/>
          </a:prstGeom>
        </p:spPr>
      </p:pic>
      <p:pic>
        <p:nvPicPr>
          <p:cNvPr id="9" name="Picture 8">
            <a:extLst>
              <a:ext uri="{FF2B5EF4-FFF2-40B4-BE49-F238E27FC236}">
                <a16:creationId xmlns:a16="http://schemas.microsoft.com/office/drawing/2014/main" id="{DB3D325E-FD1D-4C9C-8597-BFB82F7E6318}"/>
              </a:ext>
            </a:extLst>
          </p:cNvPr>
          <p:cNvPicPr>
            <a:picLocks noChangeAspect="1"/>
          </p:cNvPicPr>
          <p:nvPr/>
        </p:nvPicPr>
        <p:blipFill>
          <a:blip r:embed="rId5"/>
          <a:stretch>
            <a:fillRect/>
          </a:stretch>
        </p:blipFill>
        <p:spPr>
          <a:xfrm>
            <a:off x="4626982" y="4072370"/>
            <a:ext cx="3256254" cy="2245223"/>
          </a:xfrm>
          <a:prstGeom prst="rect">
            <a:avLst/>
          </a:prstGeom>
        </p:spPr>
      </p:pic>
      <p:sp>
        <p:nvSpPr>
          <p:cNvPr id="11" name="Thought Bubble: Cloud 10">
            <a:extLst>
              <a:ext uri="{FF2B5EF4-FFF2-40B4-BE49-F238E27FC236}">
                <a16:creationId xmlns:a16="http://schemas.microsoft.com/office/drawing/2014/main" id="{AD42E8A4-E9C3-4055-8917-F250AFA0FB42}"/>
              </a:ext>
            </a:extLst>
          </p:cNvPr>
          <p:cNvSpPr/>
          <p:nvPr/>
        </p:nvSpPr>
        <p:spPr>
          <a:xfrm>
            <a:off x="151195" y="426992"/>
            <a:ext cx="4243822" cy="2298141"/>
          </a:xfrm>
          <a:prstGeom prst="cloudCallout">
            <a:avLst>
              <a:gd name="adj1" fmla="val 45822"/>
              <a:gd name="adj2" fmla="val 74365"/>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FD068AA-E9CF-4C94-A362-B787196D8D62}"/>
              </a:ext>
            </a:extLst>
          </p:cNvPr>
          <p:cNvSpPr/>
          <p:nvPr/>
        </p:nvSpPr>
        <p:spPr>
          <a:xfrm>
            <a:off x="4626980" y="1304985"/>
            <a:ext cx="554182" cy="40874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25000"/>
                  </a:schemeClr>
                </a:solidFill>
              </a:rPr>
              <a:t>1</a:t>
            </a:r>
            <a:endParaRPr lang="vi-VN" b="1" dirty="0">
              <a:solidFill>
                <a:schemeClr val="tx2">
                  <a:lumMod val="25000"/>
                </a:schemeClr>
              </a:solidFill>
            </a:endParaRPr>
          </a:p>
        </p:txBody>
      </p:sp>
      <p:sp>
        <p:nvSpPr>
          <p:cNvPr id="13" name="Oval 12">
            <a:extLst>
              <a:ext uri="{FF2B5EF4-FFF2-40B4-BE49-F238E27FC236}">
                <a16:creationId xmlns:a16="http://schemas.microsoft.com/office/drawing/2014/main" id="{D6F89573-2BC7-41D6-BE00-32710FBC2BA2}"/>
              </a:ext>
            </a:extLst>
          </p:cNvPr>
          <p:cNvSpPr/>
          <p:nvPr/>
        </p:nvSpPr>
        <p:spPr>
          <a:xfrm>
            <a:off x="8156323" y="1304985"/>
            <a:ext cx="554182" cy="40874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25000"/>
                  </a:schemeClr>
                </a:solidFill>
              </a:rPr>
              <a:t>2</a:t>
            </a:r>
            <a:endParaRPr lang="vi-VN" b="1" dirty="0">
              <a:solidFill>
                <a:schemeClr val="tx2">
                  <a:lumMod val="25000"/>
                </a:schemeClr>
              </a:solidFill>
            </a:endParaRPr>
          </a:p>
        </p:txBody>
      </p:sp>
      <p:sp>
        <p:nvSpPr>
          <p:cNvPr id="14" name="Oval 13">
            <a:extLst>
              <a:ext uri="{FF2B5EF4-FFF2-40B4-BE49-F238E27FC236}">
                <a16:creationId xmlns:a16="http://schemas.microsoft.com/office/drawing/2014/main" id="{08228783-FF4C-4EC2-BCF9-8EE22C7C0A54}"/>
              </a:ext>
            </a:extLst>
          </p:cNvPr>
          <p:cNvSpPr/>
          <p:nvPr/>
        </p:nvSpPr>
        <p:spPr>
          <a:xfrm>
            <a:off x="7342469" y="4072370"/>
            <a:ext cx="554182" cy="40874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25000"/>
                  </a:schemeClr>
                </a:solidFill>
              </a:rPr>
              <a:t>3</a:t>
            </a:r>
            <a:endParaRPr lang="vi-VN" b="1" dirty="0">
              <a:solidFill>
                <a:schemeClr val="tx2">
                  <a:lumMod val="25000"/>
                </a:schemeClr>
              </a:solidFill>
            </a:endParaRPr>
          </a:p>
        </p:txBody>
      </p:sp>
      <p:sp>
        <p:nvSpPr>
          <p:cNvPr id="15" name="Oval 14">
            <a:extLst>
              <a:ext uri="{FF2B5EF4-FFF2-40B4-BE49-F238E27FC236}">
                <a16:creationId xmlns:a16="http://schemas.microsoft.com/office/drawing/2014/main" id="{5EC45F8D-6203-492A-9DC7-90302A3FB897}"/>
              </a:ext>
            </a:extLst>
          </p:cNvPr>
          <p:cNvSpPr/>
          <p:nvPr/>
        </p:nvSpPr>
        <p:spPr>
          <a:xfrm>
            <a:off x="10961224" y="4096723"/>
            <a:ext cx="554182" cy="40874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25000"/>
                  </a:schemeClr>
                </a:solidFill>
              </a:rPr>
              <a:t>4</a:t>
            </a:r>
            <a:endParaRPr lang="vi-VN" b="1" dirty="0">
              <a:solidFill>
                <a:schemeClr val="tx2">
                  <a:lumMod val="25000"/>
                </a:schemeClr>
              </a:solidFill>
            </a:endParaRPr>
          </a:p>
        </p:txBody>
      </p:sp>
    </p:spTree>
    <p:extLst>
      <p:ext uri="{BB962C8B-B14F-4D97-AF65-F5344CB8AC3E}">
        <p14:creationId xmlns:p14="http://schemas.microsoft.com/office/powerpoint/2010/main" val="974058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E3019EAC-EFB5-4BA1-AB24-13A5F53B488E}"/>
              </a:ext>
            </a:extLst>
          </p:cNvPr>
          <p:cNvSpPr/>
          <p:nvPr/>
        </p:nvSpPr>
        <p:spPr>
          <a:xfrm>
            <a:off x="934903" y="1316183"/>
            <a:ext cx="5341206" cy="2452254"/>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b="1"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32F33008-19E2-4A17-BD9B-9F11B3E35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36" y="1212850"/>
            <a:ext cx="2997200" cy="4432300"/>
          </a:xfrm>
          <a:prstGeom prst="rect">
            <a:avLst/>
          </a:prstGeom>
        </p:spPr>
      </p:pic>
    </p:spTree>
    <p:extLst>
      <p:ext uri="{BB962C8B-B14F-4D97-AF65-F5344CB8AC3E}">
        <p14:creationId xmlns:p14="http://schemas.microsoft.com/office/powerpoint/2010/main" val="958642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0E3F0F-32C6-45BE-9848-6175C5CFD208}"/>
              </a:ext>
            </a:extLst>
          </p:cNvPr>
          <p:cNvSpPr txBox="1"/>
          <p:nvPr/>
        </p:nvSpPr>
        <p:spPr>
          <a:xfrm>
            <a:off x="2244437" y="473425"/>
            <a:ext cx="8174182" cy="523220"/>
          </a:xfrm>
          <a:prstGeom prst="rect">
            <a:avLst/>
          </a:prstGeom>
          <a:noFill/>
        </p:spPr>
        <p:txBody>
          <a:bodyPr wrap="square">
            <a:spAutoFit/>
          </a:bodyPr>
          <a:lstStyle/>
          <a:p>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hướng</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dẫn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để</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nhận</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biết</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phẩm</a:t>
            </a:r>
            <a:r>
              <a:rPr lang="en-US" sz="2800" b="1" dirty="0">
                <a:effectLst/>
                <a:latin typeface="Times New Roman" panose="02020603050405020304" pitchFamily="18" charset="0"/>
                <a:ea typeface="Segoe UI" panose="020B0502040204020203" pitchFamily="34" charset="0"/>
                <a:cs typeface="Times New Roman" panose="02020603050405020304" pitchFamily="18" charset="0"/>
              </a:rPr>
              <a:t> an </a:t>
            </a:r>
            <a:r>
              <a:rPr lang="en-US" sz="2800" b="1" dirty="0" err="1">
                <a:effectLst/>
                <a:latin typeface="Times New Roman" panose="02020603050405020304" pitchFamily="18" charset="0"/>
                <a:ea typeface="Segoe UI" panose="020B0502040204020203" pitchFamily="34" charset="0"/>
                <a:cs typeface="Times New Roman" panose="02020603050405020304" pitchFamily="18" charset="0"/>
              </a:rPr>
              <a:t>toàn</a:t>
            </a:r>
            <a:endParaRPr lang="vi-VN" sz="2800" b="1" dirty="0"/>
          </a:p>
        </p:txBody>
      </p:sp>
      <p:pic>
        <p:nvPicPr>
          <p:cNvPr id="7" name="Picture 6">
            <a:extLst>
              <a:ext uri="{FF2B5EF4-FFF2-40B4-BE49-F238E27FC236}">
                <a16:creationId xmlns:a16="http://schemas.microsoft.com/office/drawing/2014/main" id="{36C51C30-9FF1-4D2D-996A-F14B2F78656E}"/>
              </a:ext>
            </a:extLst>
          </p:cNvPr>
          <p:cNvPicPr>
            <a:picLocks noChangeAspect="1"/>
          </p:cNvPicPr>
          <p:nvPr/>
        </p:nvPicPr>
        <p:blipFill>
          <a:blip r:embed="rId2"/>
          <a:stretch>
            <a:fillRect/>
          </a:stretch>
        </p:blipFill>
        <p:spPr>
          <a:xfrm>
            <a:off x="1732070" y="1254248"/>
            <a:ext cx="8727860" cy="5243534"/>
          </a:xfrm>
          <a:prstGeom prst="rect">
            <a:avLst/>
          </a:prstGeom>
        </p:spPr>
      </p:pic>
    </p:spTree>
    <p:extLst>
      <p:ext uri="{BB962C8B-B14F-4D97-AF65-F5344CB8AC3E}">
        <p14:creationId xmlns:p14="http://schemas.microsoft.com/office/powerpoint/2010/main" val="3499459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429492" y="418054"/>
            <a:ext cx="919941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II. MỘT SỐ PHƯƠNG PHÁP BẢO QUẢN THỰC PHẨM</a:t>
            </a:r>
            <a:endParaRPr lang="vi-VN" sz="2400" b="1" dirty="0">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E54BAF0A-9851-4D62-8056-23261DA55D84}"/>
              </a:ext>
            </a:extLst>
          </p:cNvPr>
          <p:cNvSpPr/>
          <p:nvPr/>
        </p:nvSpPr>
        <p:spPr>
          <a:xfrm>
            <a:off x="976467" y="1316183"/>
            <a:ext cx="4678017" cy="2452254"/>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Gia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8E6BBE0-739D-4BA4-8693-8CEA240DE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036" y="1212850"/>
            <a:ext cx="2997200" cy="4432300"/>
          </a:xfrm>
          <a:prstGeom prst="rect">
            <a:avLst/>
          </a:prstGeom>
        </p:spPr>
      </p:pic>
      <p:sp>
        <p:nvSpPr>
          <p:cNvPr id="7" name="Thought Bubble: Cloud 6">
            <a:extLst>
              <a:ext uri="{FF2B5EF4-FFF2-40B4-BE49-F238E27FC236}">
                <a16:creationId xmlns:a16="http://schemas.microsoft.com/office/drawing/2014/main" id="{8AE313C0-37E4-47A5-8B55-3C0DBB1DBC8B}"/>
              </a:ext>
            </a:extLst>
          </p:cNvPr>
          <p:cNvSpPr/>
          <p:nvPr/>
        </p:nvSpPr>
        <p:spPr>
          <a:xfrm>
            <a:off x="865630" y="3768437"/>
            <a:ext cx="4678017" cy="2452254"/>
          </a:xfrm>
          <a:prstGeom prst="cloudCallout">
            <a:avLst>
              <a:gd name="adj1" fmla="val 78219"/>
              <a:gd name="adj2" fmla="val -21322"/>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2800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3AFA4-202F-4EDF-92FF-29F6C00619D9}"/>
              </a:ext>
            </a:extLst>
          </p:cNvPr>
          <p:cNvPicPr>
            <a:picLocks noChangeAspect="1"/>
          </p:cNvPicPr>
          <p:nvPr/>
        </p:nvPicPr>
        <p:blipFill>
          <a:blip r:embed="rId2"/>
          <a:stretch>
            <a:fillRect/>
          </a:stretch>
        </p:blipFill>
        <p:spPr>
          <a:xfrm>
            <a:off x="1175473" y="595744"/>
            <a:ext cx="2608431" cy="1676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F67FA5B1-D0A7-4256-A925-AAB3EB41AFAE}"/>
              </a:ext>
            </a:extLst>
          </p:cNvPr>
          <p:cNvPicPr>
            <a:picLocks noChangeAspect="1"/>
          </p:cNvPicPr>
          <p:nvPr/>
        </p:nvPicPr>
        <p:blipFill>
          <a:blip r:embed="rId3"/>
          <a:stretch>
            <a:fillRect/>
          </a:stretch>
        </p:blipFill>
        <p:spPr>
          <a:xfrm>
            <a:off x="1175473" y="2407876"/>
            <a:ext cx="2624451" cy="2042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A2FB4B6F-9D93-4253-BC1A-8983F951F404}"/>
              </a:ext>
            </a:extLst>
          </p:cNvPr>
          <p:cNvPicPr>
            <a:picLocks noChangeAspect="1"/>
          </p:cNvPicPr>
          <p:nvPr/>
        </p:nvPicPr>
        <p:blipFill>
          <a:blip r:embed="rId4"/>
          <a:stretch>
            <a:fillRect/>
          </a:stretch>
        </p:blipFill>
        <p:spPr>
          <a:xfrm>
            <a:off x="1175473" y="4585854"/>
            <a:ext cx="2624451" cy="1991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A4C148EA-3DE6-4D15-A21F-18432C108A5B}"/>
              </a:ext>
            </a:extLst>
          </p:cNvPr>
          <p:cNvPicPr>
            <a:picLocks noChangeAspect="1"/>
          </p:cNvPicPr>
          <p:nvPr/>
        </p:nvPicPr>
        <p:blipFill>
          <a:blip r:embed="rId5"/>
          <a:stretch>
            <a:fillRect/>
          </a:stretch>
        </p:blipFill>
        <p:spPr>
          <a:xfrm>
            <a:off x="7897091" y="1302327"/>
            <a:ext cx="3934691" cy="27850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 name="Straight Arrow Connector 2">
            <a:extLst>
              <a:ext uri="{FF2B5EF4-FFF2-40B4-BE49-F238E27FC236}">
                <a16:creationId xmlns:a16="http://schemas.microsoft.com/office/drawing/2014/main" id="{1370CCEB-BD78-4B5E-91D3-3DBDB6C8841B}"/>
              </a:ext>
            </a:extLst>
          </p:cNvPr>
          <p:cNvCxnSpPr/>
          <p:nvPr/>
        </p:nvCxnSpPr>
        <p:spPr>
          <a:xfrm>
            <a:off x="4073236" y="1433944"/>
            <a:ext cx="3532909" cy="973932"/>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9FCCD4B-B8FD-4BED-BF0E-CA3EFE2D9E58}"/>
              </a:ext>
            </a:extLst>
          </p:cNvPr>
          <p:cNvCxnSpPr/>
          <p:nvPr/>
        </p:nvCxnSpPr>
        <p:spPr>
          <a:xfrm flipV="1">
            <a:off x="4073236" y="2694838"/>
            <a:ext cx="3532909" cy="734161"/>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54A5A4-B43E-40C4-AD9B-50642F010C32}"/>
              </a:ext>
            </a:extLst>
          </p:cNvPr>
          <p:cNvCxnSpPr/>
          <p:nvPr/>
        </p:nvCxnSpPr>
        <p:spPr>
          <a:xfrm flipV="1">
            <a:off x="3920836" y="3061918"/>
            <a:ext cx="3685309" cy="2258227"/>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id="{82586DF0-F8EE-4E26-8310-6F8E9FA29E87}"/>
              </a:ext>
            </a:extLst>
          </p:cNvPr>
          <p:cNvSpPr/>
          <p:nvPr/>
        </p:nvSpPr>
        <p:spPr>
          <a:xfrm>
            <a:off x="5556348" y="4692903"/>
            <a:ext cx="3570021" cy="1731189"/>
          </a:xfrm>
          <a:prstGeom prst="cloudCallout">
            <a:avLst>
              <a:gd name="adj1" fmla="val 35278"/>
              <a:gd name="adj2" fmla="val -5640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759B65B-5F5D-489A-98F1-BBD1A721985F}"/>
              </a:ext>
            </a:extLst>
          </p:cNvPr>
          <p:cNvSpPr/>
          <p:nvPr/>
        </p:nvSpPr>
        <p:spPr>
          <a:xfrm>
            <a:off x="3458817" y="87912"/>
            <a:ext cx="5274365" cy="1015663"/>
          </a:xfrm>
          <a:prstGeom prst="rect">
            <a:avLst/>
          </a:prstGeom>
          <a:noFill/>
        </p:spPr>
        <p:txBody>
          <a:bodyPr wrap="square" lIns="91440" tIns="45720" rIns="91440" bIns="45720">
            <a:spAutoFit/>
          </a:bodyPr>
          <a:lstStyle/>
          <a:p>
            <a:pPr algn="ctr"/>
            <a:r>
              <a:rPr lang="en-US" sz="6000" b="1" dirty="0">
                <a:ln w="12700">
                  <a:solidFill>
                    <a:schemeClr val="accent3">
                      <a:lumMod val="50000"/>
                    </a:schemeClr>
                  </a:solidFill>
                  <a:prstDash val="solid"/>
                </a:ln>
                <a:solidFill>
                  <a:srgbClr val="FF3300"/>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K</a:t>
            </a:r>
            <a:r>
              <a:rPr lang="en-US" sz="6000" b="1" dirty="0">
                <a:ln w="12700">
                  <a:solidFill>
                    <a:schemeClr val="accent3">
                      <a:lumMod val="50000"/>
                    </a:schemeClr>
                  </a:solidFill>
                  <a:prstDash val="solid"/>
                </a:ln>
                <a:solidFill>
                  <a:srgbClr val="FFC000"/>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H</a:t>
            </a:r>
            <a:r>
              <a:rPr lang="en-US" sz="60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Ở</a:t>
            </a:r>
            <a:r>
              <a:rPr lang="en-US" sz="6000" b="1" dirty="0">
                <a:ln w="12700">
                  <a:solidFill>
                    <a:schemeClr val="accent3">
                      <a:lumMod val="50000"/>
                    </a:schemeClr>
                  </a:solidFill>
                  <a:prstDash val="solid"/>
                </a:ln>
                <a:solidFill>
                  <a:srgbClr val="FF99FF"/>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I</a:t>
            </a: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dirty="0">
                <a:ln w="12700">
                  <a:solidFill>
                    <a:schemeClr val="accent3">
                      <a:lumMod val="50000"/>
                    </a:schemeClr>
                  </a:solidFill>
                  <a:prstDash val="solid"/>
                </a:ln>
                <a:solidFill>
                  <a:schemeClr val="accent2">
                    <a:lumMod val="40000"/>
                    <a:lumOff val="60000"/>
                  </a:schemeClr>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Đ</a:t>
            </a:r>
            <a:r>
              <a:rPr lang="en-US" sz="6000" b="1" dirty="0">
                <a:ln w="12700">
                  <a:solidFill>
                    <a:schemeClr val="accent3">
                      <a:lumMod val="50000"/>
                    </a:schemeClr>
                  </a:solidFill>
                  <a:prstDash val="solid"/>
                </a:ln>
                <a:solidFill>
                  <a:srgbClr val="FFFF00"/>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Ộ</a:t>
            </a:r>
            <a:r>
              <a:rPr lang="en-US" sz="6000" b="1" dirty="0">
                <a:ln w="12700">
                  <a:solidFill>
                    <a:schemeClr val="accent3">
                      <a:lumMod val="50000"/>
                    </a:schemeClr>
                  </a:solidFill>
                  <a:prstDash val="solid"/>
                </a:ln>
                <a:solidFill>
                  <a:schemeClr val="tx2">
                    <a:lumMod val="90000"/>
                  </a:schemeClr>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N</a:t>
            </a:r>
            <a:r>
              <a:rPr lang="en-US" sz="6000" b="1" dirty="0">
                <a:ln w="12700">
                  <a:solidFill>
                    <a:schemeClr val="accent3">
                      <a:lumMod val="50000"/>
                    </a:schemeClr>
                  </a:solidFill>
                  <a:prstDash val="solid"/>
                </a:ln>
                <a:solidFill>
                  <a:srgbClr val="FF66FF"/>
                </a:solid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G</a:t>
            </a:r>
            <a:endParaRPr lang="vi-VN" sz="6000" b="1" dirty="0">
              <a:ln w="12700">
                <a:solidFill>
                  <a:schemeClr val="accent3">
                    <a:lumMod val="50000"/>
                  </a:schemeClr>
                </a:solidFill>
                <a:prstDash val="solid"/>
              </a:ln>
              <a:solidFill>
                <a:srgbClr val="FF66FF"/>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512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25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25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125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250"/>
                                        <p:tgtEl>
                                          <p:spTgt spid="3"/>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250"/>
                                        <p:tgtEl>
                                          <p:spTgt spid="9"/>
                                        </p:tgtEl>
                                      </p:cBhvr>
                                    </p:animEffect>
                                  </p:childTnLst>
                                </p:cTn>
                              </p:par>
                              <p:par>
                                <p:cTn id="28" presetID="2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250"/>
                                        <p:tgtEl>
                                          <p:spTgt spid="11"/>
                                        </p:tgtEl>
                                      </p:cBhvr>
                                    </p:animEffect>
                                  </p:childTnLst>
                                </p:cTn>
                              </p:par>
                              <p:par>
                                <p:cTn id="31" presetID="6"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125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783438-05AB-4854-9378-F9793B2E96BA}"/>
              </a:ext>
            </a:extLst>
          </p:cNvPr>
          <p:cNvPicPr>
            <a:picLocks noChangeAspect="1"/>
          </p:cNvPicPr>
          <p:nvPr/>
        </p:nvPicPr>
        <p:blipFill>
          <a:blip r:embed="rId2"/>
          <a:stretch>
            <a:fillRect/>
          </a:stretch>
        </p:blipFill>
        <p:spPr>
          <a:xfrm>
            <a:off x="4239491" y="852010"/>
            <a:ext cx="3170195" cy="902286"/>
          </a:xfrm>
          <a:prstGeom prst="rect">
            <a:avLst/>
          </a:prstGeom>
        </p:spPr>
      </p:pic>
      <p:sp>
        <p:nvSpPr>
          <p:cNvPr id="3" name="TextBox 2">
            <a:extLst>
              <a:ext uri="{FF2B5EF4-FFF2-40B4-BE49-F238E27FC236}">
                <a16:creationId xmlns:a16="http://schemas.microsoft.com/office/drawing/2014/main" id="{1DBBFD8E-1C65-43FA-B830-3D1B940FF2CD}"/>
              </a:ext>
            </a:extLst>
          </p:cNvPr>
          <p:cNvSpPr txBox="1"/>
          <p:nvPr/>
        </p:nvSpPr>
        <p:spPr>
          <a:xfrm>
            <a:off x="914400" y="1593273"/>
            <a:ext cx="10044545"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A95E2EC-2A23-458A-A823-D72A1A1CC5E1}"/>
              </a:ext>
            </a:extLst>
          </p:cNvPr>
          <p:cNvGraphicFramePr>
            <a:graphicFrameLocks noGrp="1"/>
          </p:cNvGraphicFramePr>
          <p:nvPr>
            <p:extLst>
              <p:ext uri="{D42A27DB-BD31-4B8C-83A1-F6EECF244321}">
                <p14:modId xmlns:p14="http://schemas.microsoft.com/office/powerpoint/2010/main" val="3218776504"/>
              </p:ext>
            </p:extLst>
          </p:nvPr>
        </p:nvGraphicFramePr>
        <p:xfrm>
          <a:off x="1434667" y="2944196"/>
          <a:ext cx="9322666" cy="1682496"/>
        </p:xfrm>
        <a:graphic>
          <a:graphicData uri="http://schemas.openxmlformats.org/drawingml/2006/table">
            <a:tbl>
              <a:tblPr firstRow="1" firstCol="1" bandRow="1">
                <a:tableStyleId>{D7AC3CCA-C797-4891-BE02-D94E43425B78}</a:tableStyleId>
              </a:tblPr>
              <a:tblGrid>
                <a:gridCol w="2575502">
                  <a:extLst>
                    <a:ext uri="{9D8B030D-6E8A-4147-A177-3AD203B41FA5}">
                      <a16:colId xmlns:a16="http://schemas.microsoft.com/office/drawing/2014/main" val="1656207053"/>
                    </a:ext>
                  </a:extLst>
                </a:gridCol>
                <a:gridCol w="1898073">
                  <a:extLst>
                    <a:ext uri="{9D8B030D-6E8A-4147-A177-3AD203B41FA5}">
                      <a16:colId xmlns:a16="http://schemas.microsoft.com/office/drawing/2014/main" val="3533986233"/>
                    </a:ext>
                  </a:extLst>
                </a:gridCol>
                <a:gridCol w="2410691">
                  <a:extLst>
                    <a:ext uri="{9D8B030D-6E8A-4147-A177-3AD203B41FA5}">
                      <a16:colId xmlns:a16="http://schemas.microsoft.com/office/drawing/2014/main" val="3028006617"/>
                    </a:ext>
                  </a:extLst>
                </a:gridCol>
                <a:gridCol w="2438400">
                  <a:extLst>
                    <a:ext uri="{9D8B030D-6E8A-4147-A177-3AD203B41FA5}">
                      <a16:colId xmlns:a16="http://schemas.microsoft.com/office/drawing/2014/main" val="99107372"/>
                    </a:ext>
                  </a:extLst>
                </a:gridCol>
              </a:tblGrid>
              <a:tr h="644131">
                <a:tc>
                  <a:txBody>
                    <a:bodyPr/>
                    <a:lstStyle/>
                    <a:p>
                      <a:pPr indent="228600" algn="ctr">
                        <a:lnSpc>
                          <a:spcPct val="115000"/>
                        </a:lnSpc>
                        <a:tabLst>
                          <a:tab pos="436880" algn="l"/>
                        </a:tabLst>
                      </a:pPr>
                      <a:r>
                        <a:rPr lang="en-US" sz="2400" dirty="0">
                          <a:solidFill>
                            <a:schemeClr val="tx2">
                              <a:lumMod val="25000"/>
                            </a:schemeClr>
                          </a:solidFill>
                          <a:effectLst/>
                          <a:latin typeface="Times New Roman" panose="02020603050405020304" pitchFamily="18" charset="0"/>
                          <a:cs typeface="Times New Roman" panose="02020603050405020304" pitchFamily="18" charset="0"/>
                        </a:rPr>
                        <a:t>P</a:t>
                      </a:r>
                      <a:r>
                        <a:rPr lang="vi-VN" sz="2400" dirty="0">
                          <a:solidFill>
                            <a:schemeClr val="tx2">
                              <a:lumMod val="25000"/>
                            </a:schemeClr>
                          </a:solidFill>
                          <a:effectLst/>
                          <a:latin typeface="Times New Roman" panose="02020603050405020304" pitchFamily="18" charset="0"/>
                          <a:cs typeface="Times New Roman" panose="02020603050405020304" pitchFamily="18" charset="0"/>
                        </a:rPr>
                        <a:t>hương ph</a:t>
                      </a:r>
                      <a:r>
                        <a:rPr lang="en-US" sz="2400" dirty="0" err="1">
                          <a:solidFill>
                            <a:schemeClr val="tx2">
                              <a:lumMod val="25000"/>
                            </a:schemeClr>
                          </a:solidFill>
                          <a:effectLst/>
                          <a:latin typeface="Times New Roman" panose="02020603050405020304" pitchFamily="18" charset="0"/>
                          <a:cs typeface="Times New Roman" panose="02020603050405020304" pitchFamily="18" charset="0"/>
                        </a:rPr>
                        <a:t>áp</a:t>
                      </a:r>
                      <a:endParaRPr lang="en-US" sz="2400" dirty="0">
                        <a:solidFill>
                          <a:schemeClr val="tx2">
                            <a:lumMod val="25000"/>
                          </a:schemeClr>
                        </a:solidFill>
                        <a:effectLst/>
                        <a:latin typeface="Times New Roman" panose="02020603050405020304" pitchFamily="18" charset="0"/>
                        <a:cs typeface="Times New Roman" panose="02020603050405020304" pitchFamily="18" charset="0"/>
                      </a:endParaRPr>
                    </a:p>
                    <a:p>
                      <a:pPr indent="228600" algn="ctr">
                        <a:lnSpc>
                          <a:spcPct val="115000"/>
                        </a:lnSpc>
                        <a:tabLst>
                          <a:tab pos="436880" algn="l"/>
                        </a:tabLst>
                      </a:pPr>
                      <a:r>
                        <a:rPr lang="en-US" sz="2400" dirty="0">
                          <a:solidFill>
                            <a:schemeClr val="tx2">
                              <a:lumMod val="25000"/>
                            </a:schemeClr>
                          </a:solidFill>
                          <a:effectLst/>
                          <a:latin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cs typeface="Times New Roman" panose="02020603050405020304" pitchFamily="18" charset="0"/>
                        </a:rPr>
                        <a:t>bảo</a:t>
                      </a:r>
                      <a:r>
                        <a:rPr lang="en-US" sz="2400" dirty="0">
                          <a:solidFill>
                            <a:schemeClr val="tx2">
                              <a:lumMod val="25000"/>
                            </a:schemeClr>
                          </a:solidFill>
                          <a:effectLst/>
                          <a:latin typeface="Times New Roman" panose="02020603050405020304" pitchFamily="18" charset="0"/>
                          <a:cs typeface="Times New Roman" panose="02020603050405020304" pitchFamily="18" charset="0"/>
                        </a:rPr>
                        <a:t> </a:t>
                      </a:r>
                      <a:r>
                        <a:rPr lang="en-US" sz="2400" dirty="0" err="1">
                          <a:solidFill>
                            <a:schemeClr val="tx2">
                              <a:lumMod val="25000"/>
                            </a:schemeClr>
                          </a:solidFill>
                          <a:effectLst/>
                          <a:latin typeface="Times New Roman" panose="02020603050405020304" pitchFamily="18" charset="0"/>
                          <a:cs typeface="Times New Roman" panose="02020603050405020304" pitchFamily="18" charset="0"/>
                        </a:rPr>
                        <a:t>quản</a:t>
                      </a:r>
                      <a:endParaRPr lang="vi-VN"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400">
                          <a:solidFill>
                            <a:schemeClr val="tx2">
                              <a:lumMod val="25000"/>
                            </a:schemeClr>
                          </a:solidFill>
                          <a:effectLst/>
                          <a:latin typeface="Times New Roman" panose="02020603050405020304" pitchFamily="18" charset="0"/>
                          <a:cs typeface="Times New Roman" panose="02020603050405020304" pitchFamily="18" charset="0"/>
                        </a:rPr>
                        <a:t>Bản chất</a:t>
                      </a:r>
                      <a:endParaRPr lang="vi-VN" sz="240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400">
                          <a:solidFill>
                            <a:schemeClr val="tx2">
                              <a:lumMod val="25000"/>
                            </a:schemeClr>
                          </a:solidFill>
                          <a:effectLst/>
                          <a:latin typeface="Times New Roman" panose="02020603050405020304" pitchFamily="18" charset="0"/>
                          <a:cs typeface="Times New Roman" panose="02020603050405020304" pitchFamily="18" charset="0"/>
                        </a:rPr>
                        <a:t>Đặc điểm</a:t>
                      </a:r>
                      <a:endParaRPr lang="vi-VN" sz="240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400">
                          <a:solidFill>
                            <a:schemeClr val="tx2">
                              <a:lumMod val="25000"/>
                            </a:schemeClr>
                          </a:solidFill>
                          <a:effectLst/>
                          <a:latin typeface="Times New Roman" panose="02020603050405020304" pitchFamily="18" charset="0"/>
                          <a:cs typeface="Times New Roman" panose="02020603050405020304" pitchFamily="18" charset="0"/>
                        </a:rPr>
                        <a:t>Thực phẩm áp dụng</a:t>
                      </a:r>
                      <a:endParaRPr lang="vi-VN" sz="240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8557678"/>
                  </a:ext>
                </a:extLst>
              </a:tr>
              <a:tr h="552681">
                <a:tc>
                  <a:txBody>
                    <a:bodyPr/>
                    <a:lstStyle/>
                    <a:p>
                      <a:pPr indent="228600" algn="just">
                        <a:lnSpc>
                          <a:spcPct val="115000"/>
                        </a:lnSpc>
                        <a:tabLst>
                          <a:tab pos="436880" algn="l"/>
                        </a:tabLst>
                      </a:pPr>
                      <a:r>
                        <a:rPr lang="en-US" sz="2400" dirty="0">
                          <a:solidFill>
                            <a:schemeClr val="tx2">
                              <a:lumMod val="25000"/>
                            </a:schemeClr>
                          </a:solidFill>
                          <a:effectLst/>
                          <a:latin typeface="Times New Roman" panose="02020603050405020304" pitchFamily="18" charset="0"/>
                          <a:cs typeface="Times New Roman" panose="02020603050405020304" pitchFamily="18" charset="0"/>
                        </a:rPr>
                        <a:t> </a:t>
                      </a:r>
                    </a:p>
                    <a:p>
                      <a:pPr indent="228600" algn="just">
                        <a:lnSpc>
                          <a:spcPct val="115000"/>
                        </a:lnSpc>
                        <a:tabLst>
                          <a:tab pos="436880" algn="l"/>
                        </a:tabLst>
                      </a:pPr>
                      <a:endParaRPr lang="vi-VN"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400">
                          <a:solidFill>
                            <a:schemeClr val="tx2">
                              <a:lumMod val="25000"/>
                            </a:schemeClr>
                          </a:solidFill>
                          <a:effectLst/>
                          <a:latin typeface="Times New Roman" panose="02020603050405020304" pitchFamily="18" charset="0"/>
                          <a:cs typeface="Times New Roman" panose="02020603050405020304" pitchFamily="18" charset="0"/>
                        </a:rPr>
                        <a:t> </a:t>
                      </a:r>
                      <a:endParaRPr lang="vi-VN" sz="240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400">
                          <a:solidFill>
                            <a:schemeClr val="tx2">
                              <a:lumMod val="25000"/>
                            </a:schemeClr>
                          </a:solidFill>
                          <a:effectLst/>
                          <a:latin typeface="Times New Roman" panose="02020603050405020304" pitchFamily="18" charset="0"/>
                          <a:cs typeface="Times New Roman" panose="02020603050405020304" pitchFamily="18" charset="0"/>
                        </a:rPr>
                        <a:t> </a:t>
                      </a:r>
                      <a:endParaRPr lang="vi-VN" sz="240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400" dirty="0">
                          <a:solidFill>
                            <a:schemeClr val="tx2">
                              <a:lumMod val="25000"/>
                            </a:schemeClr>
                          </a:solidFill>
                          <a:effectLst/>
                          <a:latin typeface="Times New Roman" panose="02020603050405020304" pitchFamily="18" charset="0"/>
                          <a:cs typeface="Times New Roman" panose="02020603050405020304" pitchFamily="18" charset="0"/>
                        </a:rPr>
                        <a:t> </a:t>
                      </a:r>
                      <a:endParaRPr lang="vi-VN" sz="2400" dirty="0">
                        <a:solidFill>
                          <a:schemeClr val="tx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38781966"/>
                  </a:ext>
                </a:extLst>
              </a:tr>
            </a:tbl>
          </a:graphicData>
        </a:graphic>
      </p:graphicFrame>
      <p:sp>
        <p:nvSpPr>
          <p:cNvPr id="6" name="TextBox 5">
            <a:extLst>
              <a:ext uri="{FF2B5EF4-FFF2-40B4-BE49-F238E27FC236}">
                <a16:creationId xmlns:a16="http://schemas.microsoft.com/office/drawing/2014/main" id="{09F91A9F-C335-43E5-8440-78A048E46647}"/>
              </a:ext>
            </a:extLst>
          </p:cNvPr>
          <p:cNvSpPr txBox="1"/>
          <p:nvPr/>
        </p:nvSpPr>
        <p:spPr>
          <a:xfrm>
            <a:off x="546006" y="250546"/>
            <a:ext cx="919941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II. MỘT SỐ PHƯƠNG PHÁP BẢO QUẢN THỰC PHẨM</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8356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70EE97B-2933-4A17-B764-CC7CDF5A1EBD}"/>
              </a:ext>
            </a:extLst>
          </p:cNvPr>
          <p:cNvGraphicFramePr>
            <a:graphicFrameLocks noGrp="1"/>
          </p:cNvGraphicFramePr>
          <p:nvPr>
            <p:extLst>
              <p:ext uri="{D42A27DB-BD31-4B8C-83A1-F6EECF244321}">
                <p14:modId xmlns:p14="http://schemas.microsoft.com/office/powerpoint/2010/main" val="1028900986"/>
              </p:ext>
            </p:extLst>
          </p:nvPr>
        </p:nvGraphicFramePr>
        <p:xfrm>
          <a:off x="692727" y="1039091"/>
          <a:ext cx="10986655" cy="5510909"/>
        </p:xfrm>
        <a:graphic>
          <a:graphicData uri="http://schemas.openxmlformats.org/drawingml/2006/table">
            <a:tbl>
              <a:tblPr firstRow="1" firstCol="1" bandRow="1">
                <a:tableStyleId>{D7AC3CCA-C797-4891-BE02-D94E43425B78}</a:tableStyleId>
              </a:tblPr>
              <a:tblGrid>
                <a:gridCol w="1890227">
                  <a:extLst>
                    <a:ext uri="{9D8B030D-6E8A-4147-A177-3AD203B41FA5}">
                      <a16:colId xmlns:a16="http://schemas.microsoft.com/office/drawing/2014/main" val="2311129388"/>
                    </a:ext>
                  </a:extLst>
                </a:gridCol>
                <a:gridCol w="3473585">
                  <a:extLst>
                    <a:ext uri="{9D8B030D-6E8A-4147-A177-3AD203B41FA5}">
                      <a16:colId xmlns:a16="http://schemas.microsoft.com/office/drawing/2014/main" val="4203397722"/>
                    </a:ext>
                  </a:extLst>
                </a:gridCol>
                <a:gridCol w="3170588">
                  <a:extLst>
                    <a:ext uri="{9D8B030D-6E8A-4147-A177-3AD203B41FA5}">
                      <a16:colId xmlns:a16="http://schemas.microsoft.com/office/drawing/2014/main" val="2149710145"/>
                    </a:ext>
                  </a:extLst>
                </a:gridCol>
                <a:gridCol w="2452255">
                  <a:extLst>
                    <a:ext uri="{9D8B030D-6E8A-4147-A177-3AD203B41FA5}">
                      <a16:colId xmlns:a16="http://schemas.microsoft.com/office/drawing/2014/main" val="615205695"/>
                    </a:ext>
                  </a:extLst>
                </a:gridCol>
              </a:tblGrid>
              <a:tr h="691857">
                <a:tc>
                  <a:txBody>
                    <a:bodyPr/>
                    <a:lstStyle/>
                    <a:p>
                      <a:pPr indent="228600" algn="ctr">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P</a:t>
                      </a:r>
                      <a:r>
                        <a:rPr lang="vi-VN" sz="2000" dirty="0">
                          <a:effectLst/>
                          <a:latin typeface="Times New Roman" panose="02020603050405020304" pitchFamily="18" charset="0"/>
                          <a:cs typeface="Times New Roman" panose="02020603050405020304" pitchFamily="18" charset="0"/>
                        </a:rPr>
                        <a:t>hương ph</a:t>
                      </a:r>
                      <a:r>
                        <a:rPr lang="en-US" sz="2000" dirty="0" err="1">
                          <a:effectLst/>
                          <a:latin typeface="Times New Roman" panose="02020603050405020304" pitchFamily="18" charset="0"/>
                          <a:cs typeface="Times New Roman" panose="02020603050405020304" pitchFamily="18" charset="0"/>
                        </a:rPr>
                        <a:t>áp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quản</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Bản chất</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Đặc điểm</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Thực phẩm áp dụng</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extLst>
                  <a:ext uri="{0D108BD9-81ED-4DB2-BD59-A6C34878D82A}">
                    <a16:rowId xmlns:a16="http://schemas.microsoft.com/office/drawing/2014/main" val="640040682"/>
                  </a:ext>
                </a:extLst>
              </a:tr>
              <a:tr h="1836596">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lạnh</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-Sử dụng nhiệt độ thấp để ngăn ngừa, làm chậm sự phát triển của vi khuẩn</a:t>
                      </a:r>
                      <a:endParaRPr lang="vi-VN" sz="200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cs typeface="Times New Roman" panose="02020603050405020304" pitchFamily="18" charset="0"/>
                        </a:rPr>
                        <a:t> </a:t>
                      </a:r>
                    </a:p>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1</a:t>
                      </a:r>
                      <a:r>
                        <a:rPr lang="en-US" sz="2000" baseline="30000" dirty="0">
                          <a:effectLst/>
                          <a:latin typeface="Times New Roman" panose="02020603050405020304" pitchFamily="18" charset="0"/>
                          <a:cs typeface="Times New Roman" panose="02020603050405020304" pitchFamily="18" charset="0"/>
                        </a:rPr>
                        <a:t>o</a:t>
                      </a:r>
                      <a:r>
                        <a:rPr lang="en-US" sz="2000" dirty="0">
                          <a:effectLst/>
                          <a:latin typeface="Times New Roman" panose="02020603050405020304" pitchFamily="18" charset="0"/>
                          <a:cs typeface="Times New Roman" panose="02020603050405020304" pitchFamily="18" charset="0"/>
                        </a:rPr>
                        <a:t>C-7</a:t>
                      </a:r>
                      <a:r>
                        <a:rPr lang="en-US" sz="2000" baseline="30000" dirty="0">
                          <a:effectLst/>
                          <a:latin typeface="Times New Roman" panose="02020603050405020304" pitchFamily="18" charset="0"/>
                          <a:cs typeface="Times New Roman" panose="02020603050405020304" pitchFamily="18" charset="0"/>
                        </a:rPr>
                        <a:t>o</a:t>
                      </a:r>
                      <a:r>
                        <a:rPr lang="en-US" sz="2000" dirty="0">
                          <a:effectLst/>
                          <a:latin typeface="Times New Roman" panose="02020603050405020304" pitchFamily="18" charset="0"/>
                          <a:cs typeface="Times New Roman" panose="02020603050405020304" pitchFamily="18" charset="0"/>
                        </a:rPr>
                        <a:t>C</a:t>
                      </a:r>
                      <a:endParaRPr lang="vi-VN" sz="20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Đông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&lt; 0</a:t>
                      </a:r>
                      <a:r>
                        <a:rPr lang="en-US" sz="2000" baseline="30000" dirty="0">
                          <a:effectLst/>
                          <a:latin typeface="Times New Roman" panose="02020603050405020304" pitchFamily="18" charset="0"/>
                          <a:cs typeface="Times New Roman" panose="02020603050405020304" pitchFamily="18" charset="0"/>
                        </a:rPr>
                        <a:t>o</a:t>
                      </a:r>
                      <a:r>
                        <a:rPr lang="en-US" sz="2000" dirty="0">
                          <a:effectLst/>
                          <a:latin typeface="Times New Roman" panose="02020603050405020304" pitchFamily="18" charset="0"/>
                          <a:cs typeface="Times New Roman" panose="02020603050405020304" pitchFamily="18" charset="0"/>
                        </a:rPr>
                        <a:t>C</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-Làm lạnh:Thịt cá, trái cây, rau củ… </a:t>
                      </a:r>
                      <a:endParaRPr lang="vi-VN" sz="200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-Đông lạnh: Thịt, cá…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extLst>
                  <a:ext uri="{0D108BD9-81ED-4DB2-BD59-A6C34878D82A}">
                    <a16:rowId xmlns:a16="http://schemas.microsoft.com/office/drawing/2014/main" val="3033498271"/>
                  </a:ext>
                </a:extLst>
              </a:tr>
              <a:tr h="1040388">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bay </a:t>
                      </a:r>
                      <a:r>
                        <a:rPr lang="en-US" sz="2000" dirty="0" err="1">
                          <a:effectLst/>
                          <a:latin typeface="Times New Roman" panose="02020603050405020304" pitchFamily="18" charset="0"/>
                          <a:cs typeface="Times New Roman" panose="02020603050405020304" pitchFamily="18" charset="0"/>
                        </a:rPr>
                        <a:t>hơi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chặn</a:t>
                      </a:r>
                      <a:r>
                        <a:rPr lang="en-US" sz="2000" dirty="0">
                          <a:effectLst/>
                          <a:latin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cs typeface="Times New Roman" panose="02020603050405020304" pitchFamily="18" charset="0"/>
                        </a:rPr>
                        <a:t>khuẩn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hỏng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cs typeface="Times New Roman" panose="02020603050405020304" pitchFamily="18" charset="0"/>
                        </a:rPr>
                        <a:t>.</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Phơi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nắng</a:t>
                      </a:r>
                      <a:endParaRPr lang="vi-VN" sz="20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Sấy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a:t>
                      </a:r>
                      <a:endParaRPr lang="en-US" sz="20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lnSpc>
                          <a:spcPct val="115000"/>
                        </a:lnSpc>
                        <a:tabLst>
                          <a:tab pos="436880" algn="l"/>
                        </a:tabLst>
                      </a:pP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extLst>
                  <a:ext uri="{0D108BD9-81ED-4DB2-BD59-A6C34878D82A}">
                    <a16:rowId xmlns:a16="http://schemas.microsoft.com/office/drawing/2014/main" val="3479461454"/>
                  </a:ext>
                </a:extLst>
              </a:tr>
              <a:tr h="1571193">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Ướp</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cs typeface="Times New Roman" panose="02020603050405020304" pitchFamily="18" charset="0"/>
                        </a:rPr>
                        <a:t>Ướp là phương pháp trộn một số chất vào thực phẩm để diệt và ngăn ngừa sự phát triển của vi khuẩn làm hỏng thực phẩm.</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-Thường dùng muối để ướp</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-T</a:t>
                      </a:r>
                      <a:r>
                        <a:rPr lang="vi-VN" sz="2000" dirty="0">
                          <a:effectLst/>
                          <a:latin typeface="Times New Roman" panose="02020603050405020304" pitchFamily="18" charset="0"/>
                          <a:cs typeface="Times New Roman" panose="02020603050405020304" pitchFamily="18" charset="0"/>
                        </a:rPr>
                        <a:t>hịt, cá</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tc>
                <a:extLst>
                  <a:ext uri="{0D108BD9-81ED-4DB2-BD59-A6C34878D82A}">
                    <a16:rowId xmlns:a16="http://schemas.microsoft.com/office/drawing/2014/main" val="2951995068"/>
                  </a:ext>
                </a:extLst>
              </a:tr>
            </a:tbl>
          </a:graphicData>
        </a:graphic>
      </p:graphicFrame>
      <p:pic>
        <p:nvPicPr>
          <p:cNvPr id="5" name="Picture 4">
            <a:extLst>
              <a:ext uri="{FF2B5EF4-FFF2-40B4-BE49-F238E27FC236}">
                <a16:creationId xmlns:a16="http://schemas.microsoft.com/office/drawing/2014/main" id="{B2EE8674-30FF-4308-9F08-9D0A2C74877C}"/>
              </a:ext>
            </a:extLst>
          </p:cNvPr>
          <p:cNvPicPr>
            <a:picLocks noChangeAspect="1"/>
          </p:cNvPicPr>
          <p:nvPr/>
        </p:nvPicPr>
        <p:blipFill>
          <a:blip r:embed="rId2"/>
          <a:stretch>
            <a:fillRect/>
          </a:stretch>
        </p:blipFill>
        <p:spPr>
          <a:xfrm>
            <a:off x="734291" y="2479962"/>
            <a:ext cx="1801091" cy="1073726"/>
          </a:xfrm>
          <a:prstGeom prst="rect">
            <a:avLst/>
          </a:prstGeom>
        </p:spPr>
      </p:pic>
      <p:pic>
        <p:nvPicPr>
          <p:cNvPr id="6" name="Picture 5">
            <a:extLst>
              <a:ext uri="{FF2B5EF4-FFF2-40B4-BE49-F238E27FC236}">
                <a16:creationId xmlns:a16="http://schemas.microsoft.com/office/drawing/2014/main" id="{7BEBED84-AA9F-4902-A285-217F87E5EB54}"/>
              </a:ext>
            </a:extLst>
          </p:cNvPr>
          <p:cNvPicPr>
            <a:picLocks noChangeAspect="1"/>
          </p:cNvPicPr>
          <p:nvPr/>
        </p:nvPicPr>
        <p:blipFill>
          <a:blip r:embed="rId3"/>
          <a:stretch>
            <a:fillRect/>
          </a:stretch>
        </p:blipFill>
        <p:spPr>
          <a:xfrm>
            <a:off x="734291" y="3893126"/>
            <a:ext cx="1801091" cy="973279"/>
          </a:xfrm>
          <a:prstGeom prst="rect">
            <a:avLst/>
          </a:prstGeom>
        </p:spPr>
      </p:pic>
      <p:pic>
        <p:nvPicPr>
          <p:cNvPr id="7" name="Picture 6">
            <a:extLst>
              <a:ext uri="{FF2B5EF4-FFF2-40B4-BE49-F238E27FC236}">
                <a16:creationId xmlns:a16="http://schemas.microsoft.com/office/drawing/2014/main" id="{39C64852-3024-4AFC-97DF-52FD724B94EE}"/>
              </a:ext>
            </a:extLst>
          </p:cNvPr>
          <p:cNvPicPr>
            <a:picLocks noChangeAspect="1"/>
          </p:cNvPicPr>
          <p:nvPr/>
        </p:nvPicPr>
        <p:blipFill>
          <a:blip r:embed="rId4"/>
          <a:stretch>
            <a:fillRect/>
          </a:stretch>
        </p:blipFill>
        <p:spPr>
          <a:xfrm>
            <a:off x="734291" y="5347855"/>
            <a:ext cx="1801091" cy="1174602"/>
          </a:xfrm>
          <a:prstGeom prst="rect">
            <a:avLst/>
          </a:prstGeom>
        </p:spPr>
      </p:pic>
      <p:sp>
        <p:nvSpPr>
          <p:cNvPr id="9" name="TextBox 8">
            <a:extLst>
              <a:ext uri="{FF2B5EF4-FFF2-40B4-BE49-F238E27FC236}">
                <a16:creationId xmlns:a16="http://schemas.microsoft.com/office/drawing/2014/main" id="{F2DA1D13-CF60-493A-ACCF-943F703CD588}"/>
              </a:ext>
            </a:extLst>
          </p:cNvPr>
          <p:cNvSpPr txBox="1"/>
          <p:nvPr/>
        </p:nvSpPr>
        <p:spPr>
          <a:xfrm>
            <a:off x="2535382" y="386355"/>
            <a:ext cx="7024254" cy="483017"/>
          </a:xfrm>
          <a:prstGeom prst="rect">
            <a:avLst/>
          </a:prstGeom>
          <a:noFill/>
        </p:spPr>
        <p:txBody>
          <a:bodyPr wrap="square">
            <a:spAutoFit/>
          </a:bodyPr>
          <a:lstStyle/>
          <a:p>
            <a:pPr marL="228600" indent="228600" algn="ctr">
              <a:lnSpc>
                <a:spcPct val="115000"/>
              </a:lnSpc>
              <a:tabLst>
                <a:tab pos="436880"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2695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42BF19-1152-4E99-93D2-6A20E6CBAC03}"/>
              </a:ext>
            </a:extLst>
          </p:cNvPr>
          <p:cNvSpPr txBox="1"/>
          <p:nvPr/>
        </p:nvSpPr>
        <p:spPr>
          <a:xfrm>
            <a:off x="1274625" y="662294"/>
            <a:ext cx="9822872" cy="830997"/>
          </a:xfrm>
          <a:prstGeom prst="rect">
            <a:avLst/>
          </a:prstGeom>
          <a:noFill/>
        </p:spPr>
        <p:txBody>
          <a:bodyPr wrap="square">
            <a:spAutoFit/>
          </a:bodyPr>
          <a:lstStyle/>
          <a:p>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tủ</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b="1" dirty="0">
                <a:solidFill>
                  <a:schemeClr val="accent6">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vi-VN" sz="2400" b="1" dirty="0">
              <a:solidFill>
                <a:schemeClr val="accent6">
                  <a:lumMod val="40000"/>
                  <a:lumOff val="60000"/>
                </a:schemeClr>
              </a:solidFill>
            </a:endParaRPr>
          </a:p>
        </p:txBody>
      </p:sp>
      <p:graphicFrame>
        <p:nvGraphicFramePr>
          <p:cNvPr id="9" name="Table 9">
            <a:extLst>
              <a:ext uri="{FF2B5EF4-FFF2-40B4-BE49-F238E27FC236}">
                <a16:creationId xmlns:a16="http://schemas.microsoft.com/office/drawing/2014/main" id="{3BE74471-B996-4246-AFF1-F750A2B7AFE8}"/>
              </a:ext>
            </a:extLst>
          </p:cNvPr>
          <p:cNvGraphicFramePr>
            <a:graphicFrameLocks noGrp="1"/>
          </p:cNvGraphicFramePr>
          <p:nvPr>
            <p:extLst>
              <p:ext uri="{D42A27DB-BD31-4B8C-83A1-F6EECF244321}">
                <p14:modId xmlns:p14="http://schemas.microsoft.com/office/powerpoint/2010/main" val="3842367247"/>
              </p:ext>
            </p:extLst>
          </p:nvPr>
        </p:nvGraphicFramePr>
        <p:xfrm>
          <a:off x="1274625" y="1701108"/>
          <a:ext cx="9573488" cy="2967874"/>
        </p:xfrm>
        <a:graphic>
          <a:graphicData uri="http://schemas.openxmlformats.org/drawingml/2006/table">
            <a:tbl>
              <a:tblPr firstRow="1" bandRow="1">
                <a:tableStyleId>{D7AC3CCA-C797-4891-BE02-D94E43425B78}</a:tableStyleId>
              </a:tblPr>
              <a:tblGrid>
                <a:gridCol w="1196686">
                  <a:extLst>
                    <a:ext uri="{9D8B030D-6E8A-4147-A177-3AD203B41FA5}">
                      <a16:colId xmlns:a16="http://schemas.microsoft.com/office/drawing/2014/main" val="3951436189"/>
                    </a:ext>
                  </a:extLst>
                </a:gridCol>
                <a:gridCol w="1196686">
                  <a:extLst>
                    <a:ext uri="{9D8B030D-6E8A-4147-A177-3AD203B41FA5}">
                      <a16:colId xmlns:a16="http://schemas.microsoft.com/office/drawing/2014/main" val="2975653718"/>
                    </a:ext>
                  </a:extLst>
                </a:gridCol>
                <a:gridCol w="1196686">
                  <a:extLst>
                    <a:ext uri="{9D8B030D-6E8A-4147-A177-3AD203B41FA5}">
                      <a16:colId xmlns:a16="http://schemas.microsoft.com/office/drawing/2014/main" val="1948954230"/>
                    </a:ext>
                  </a:extLst>
                </a:gridCol>
                <a:gridCol w="1196686">
                  <a:extLst>
                    <a:ext uri="{9D8B030D-6E8A-4147-A177-3AD203B41FA5}">
                      <a16:colId xmlns:a16="http://schemas.microsoft.com/office/drawing/2014/main" val="1311062351"/>
                    </a:ext>
                  </a:extLst>
                </a:gridCol>
                <a:gridCol w="1196686">
                  <a:extLst>
                    <a:ext uri="{9D8B030D-6E8A-4147-A177-3AD203B41FA5}">
                      <a16:colId xmlns:a16="http://schemas.microsoft.com/office/drawing/2014/main" val="4213385595"/>
                    </a:ext>
                  </a:extLst>
                </a:gridCol>
                <a:gridCol w="1196686">
                  <a:extLst>
                    <a:ext uri="{9D8B030D-6E8A-4147-A177-3AD203B41FA5}">
                      <a16:colId xmlns:a16="http://schemas.microsoft.com/office/drawing/2014/main" val="619794012"/>
                    </a:ext>
                  </a:extLst>
                </a:gridCol>
                <a:gridCol w="1196686">
                  <a:extLst>
                    <a:ext uri="{9D8B030D-6E8A-4147-A177-3AD203B41FA5}">
                      <a16:colId xmlns:a16="http://schemas.microsoft.com/office/drawing/2014/main" val="1941464455"/>
                    </a:ext>
                  </a:extLst>
                </a:gridCol>
                <a:gridCol w="1196686">
                  <a:extLst>
                    <a:ext uri="{9D8B030D-6E8A-4147-A177-3AD203B41FA5}">
                      <a16:colId xmlns:a16="http://schemas.microsoft.com/office/drawing/2014/main" val="2626365118"/>
                    </a:ext>
                  </a:extLst>
                </a:gridCol>
              </a:tblGrid>
              <a:tr h="865630">
                <a:tc>
                  <a:txBody>
                    <a:bodyPr/>
                    <a:lstStyle/>
                    <a:p>
                      <a:pPr algn="ct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Thịt</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Rau, </a:t>
                      </a:r>
                      <a:r>
                        <a:rPr lang="en-US" dirty="0" err="1">
                          <a:latin typeface="Times New Roman" panose="02020603050405020304" pitchFamily="18" charset="0"/>
                          <a:cs typeface="Times New Roman" panose="02020603050405020304" pitchFamily="18" charset="0"/>
                        </a:rPr>
                        <a:t>củ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tươi</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Sữa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kem</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err="1">
                          <a:latin typeface="Times New Roman" panose="02020603050405020304" pitchFamily="18" charset="0"/>
                          <a:cs typeface="Times New Roman" panose="02020603050405020304" pitchFamily="18" charset="0"/>
                        </a:rPr>
                        <a:t>Thịt</a:t>
                      </a:r>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87833415"/>
                  </a:ext>
                </a:extLst>
              </a:tr>
              <a:tr h="1236614">
                <a:tc>
                  <a:txBody>
                    <a:bodyPr/>
                    <a:lstStyle/>
                    <a:p>
                      <a:pPr algn="ctr"/>
                      <a:r>
                        <a:rPr lang="en-US" b="1" dirty="0" err="1">
                          <a:latin typeface="Times New Roman" panose="02020603050405020304" pitchFamily="18" charset="0"/>
                          <a:cs typeface="Times New Roman" panose="02020603050405020304" pitchFamily="18" charset="0"/>
                        </a:rPr>
                        <a:t>Nhiệt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a:t>
                      </a:r>
                      <a:endParaRPr lang="vi-VN" b="1"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- 3</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0</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- 3</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0</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- 7</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1</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- 7</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0</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- 7</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panose="02020603050405020304" pitchFamily="18" charset="0"/>
                          <a:cs typeface="Times New Roman" panose="02020603050405020304" pitchFamily="18" charset="0"/>
                        </a:rPr>
                        <a:t>-12</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a:t>
                      </a:r>
                      <a:r>
                        <a:rPr lang="en-US" baseline="0" dirty="0" err="1">
                          <a:latin typeface="Times New Roman" panose="02020603050405020304" pitchFamily="18" charset="0"/>
                          <a:cs typeface="Times New Roman" panose="02020603050405020304" pitchFamily="18" charset="0"/>
                        </a:rPr>
                        <a:t>đến</a:t>
                      </a:r>
                      <a:r>
                        <a:rPr lang="en-US" baseline="0" dirty="0">
                          <a:latin typeface="Times New Roman" panose="02020603050405020304" pitchFamily="18" charset="0"/>
                          <a:cs typeface="Times New Roman" panose="02020603050405020304" pitchFamily="18" charset="0"/>
                        </a:rPr>
                        <a:t>  -18</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-12</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 </a:t>
                      </a:r>
                      <a:r>
                        <a:rPr lang="en-US" baseline="0" dirty="0" err="1">
                          <a:latin typeface="Times New Roman" panose="02020603050405020304" pitchFamily="18" charset="0"/>
                          <a:cs typeface="Times New Roman" panose="02020603050405020304" pitchFamily="18" charset="0"/>
                        </a:rPr>
                        <a:t>đến</a:t>
                      </a:r>
                      <a:r>
                        <a:rPr lang="en-US" baseline="0" dirty="0">
                          <a:latin typeface="Times New Roman" panose="02020603050405020304" pitchFamily="18" charset="0"/>
                          <a:cs typeface="Times New Roman" panose="02020603050405020304" pitchFamily="18" charset="0"/>
                        </a:rPr>
                        <a:t>  -18</a:t>
                      </a:r>
                      <a:r>
                        <a:rPr lang="en-US" baseline="30000" dirty="0">
                          <a:latin typeface="Times New Roman" panose="02020603050405020304" pitchFamily="18" charset="0"/>
                          <a:cs typeface="Times New Roman" panose="02020603050405020304" pitchFamily="18" charset="0"/>
                        </a:rPr>
                        <a:t>0</a:t>
                      </a:r>
                      <a:r>
                        <a:rPr lang="en-US" baseline="0" dirty="0">
                          <a:latin typeface="Times New Roman" panose="02020603050405020304" pitchFamily="18" charset="0"/>
                          <a:cs typeface="Times New Roman" panose="02020603050405020304" pitchFamily="18" charset="0"/>
                        </a:rPr>
                        <a:t>C</a:t>
                      </a:r>
                      <a:endParaRPr lang="vi-VN" dirty="0">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00928183"/>
                  </a:ext>
                </a:extLst>
              </a:tr>
              <a:tr h="865630">
                <a:tc>
                  <a:txBody>
                    <a:bodyPr/>
                    <a:lstStyle/>
                    <a:p>
                      <a:pPr algn="ct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gian</a:t>
                      </a:r>
                      <a:endParaRPr lang="vi-VN" b="1"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ngày</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ngày</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tuần</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ngày</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7 </a:t>
                      </a:r>
                      <a:r>
                        <a:rPr lang="en-US" dirty="0" err="1">
                          <a:latin typeface="Times New Roman" panose="02020603050405020304" pitchFamily="18" charset="0"/>
                          <a:cs typeface="Times New Roman" panose="02020603050405020304" pitchFamily="18" charset="0"/>
                        </a:rPr>
                        <a:t>ngày</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tuần</a:t>
                      </a:r>
                      <a:endParaRPr lang="vi-VN"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tháng</a:t>
                      </a:r>
                      <a:endParaRPr lang="vi-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84960570"/>
                  </a:ext>
                </a:extLst>
              </a:tr>
            </a:tbl>
          </a:graphicData>
        </a:graphic>
      </p:graphicFrame>
    </p:spTree>
    <p:extLst>
      <p:ext uri="{BB962C8B-B14F-4D97-AF65-F5344CB8AC3E}">
        <p14:creationId xmlns:p14="http://schemas.microsoft.com/office/powerpoint/2010/main" val="3002546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FA8447-E939-4AE8-AB53-0E62966588CB}"/>
              </a:ext>
            </a:extLst>
          </p:cNvPr>
          <p:cNvSpPr txBox="1"/>
          <p:nvPr/>
        </p:nvSpPr>
        <p:spPr>
          <a:xfrm>
            <a:off x="429492" y="418054"/>
            <a:ext cx="919941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III. MỘT SỐ PHƯƠNG PHÁP CHẾ BIẾN THỰC PHẨM</a:t>
            </a:r>
            <a:endParaRPr lang="vi-VN"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DC6B08F-C0BE-4578-9211-2C01AA807E53}"/>
              </a:ext>
            </a:extLst>
          </p:cNvPr>
          <p:cNvPicPr>
            <a:picLocks noChangeAspect="1"/>
          </p:cNvPicPr>
          <p:nvPr/>
        </p:nvPicPr>
        <p:blipFill>
          <a:blip r:embed="rId2"/>
          <a:stretch>
            <a:fillRect/>
          </a:stretch>
        </p:blipFill>
        <p:spPr>
          <a:xfrm flipH="1">
            <a:off x="886694" y="1534380"/>
            <a:ext cx="2526160" cy="1894620"/>
          </a:xfrm>
          <a:prstGeom prst="rect">
            <a:avLst/>
          </a:prstGeom>
        </p:spPr>
      </p:pic>
      <p:pic>
        <p:nvPicPr>
          <p:cNvPr id="6" name="Picture 5">
            <a:extLst>
              <a:ext uri="{FF2B5EF4-FFF2-40B4-BE49-F238E27FC236}">
                <a16:creationId xmlns:a16="http://schemas.microsoft.com/office/drawing/2014/main" id="{5EF6E3F7-7A8E-4863-8364-5B5CA364BF35}"/>
              </a:ext>
            </a:extLst>
          </p:cNvPr>
          <p:cNvPicPr>
            <a:picLocks noChangeAspect="1"/>
          </p:cNvPicPr>
          <p:nvPr/>
        </p:nvPicPr>
        <p:blipFill>
          <a:blip r:embed="rId3"/>
          <a:stretch>
            <a:fillRect/>
          </a:stretch>
        </p:blipFill>
        <p:spPr>
          <a:xfrm>
            <a:off x="3649380" y="1534380"/>
            <a:ext cx="2658340" cy="1918587"/>
          </a:xfrm>
          <a:prstGeom prst="rect">
            <a:avLst/>
          </a:prstGeom>
        </p:spPr>
      </p:pic>
      <p:pic>
        <p:nvPicPr>
          <p:cNvPr id="7" name="Picture 6">
            <a:extLst>
              <a:ext uri="{FF2B5EF4-FFF2-40B4-BE49-F238E27FC236}">
                <a16:creationId xmlns:a16="http://schemas.microsoft.com/office/drawing/2014/main" id="{EA14D907-EE57-4F3B-98E4-0B322F437B47}"/>
              </a:ext>
            </a:extLst>
          </p:cNvPr>
          <p:cNvPicPr>
            <a:picLocks noChangeAspect="1"/>
          </p:cNvPicPr>
          <p:nvPr/>
        </p:nvPicPr>
        <p:blipFill>
          <a:blip r:embed="rId4"/>
          <a:stretch>
            <a:fillRect/>
          </a:stretch>
        </p:blipFill>
        <p:spPr>
          <a:xfrm>
            <a:off x="6544246" y="1534380"/>
            <a:ext cx="2260456" cy="1918587"/>
          </a:xfrm>
          <a:prstGeom prst="rect">
            <a:avLst/>
          </a:prstGeom>
        </p:spPr>
      </p:pic>
      <p:pic>
        <p:nvPicPr>
          <p:cNvPr id="8" name="Picture 7">
            <a:extLst>
              <a:ext uri="{FF2B5EF4-FFF2-40B4-BE49-F238E27FC236}">
                <a16:creationId xmlns:a16="http://schemas.microsoft.com/office/drawing/2014/main" id="{C9B983F4-8AF0-4C68-A1D9-40420F78FB6A}"/>
              </a:ext>
            </a:extLst>
          </p:cNvPr>
          <p:cNvPicPr>
            <a:picLocks noChangeAspect="1"/>
          </p:cNvPicPr>
          <p:nvPr/>
        </p:nvPicPr>
        <p:blipFill>
          <a:blip r:embed="rId5"/>
          <a:stretch>
            <a:fillRect/>
          </a:stretch>
        </p:blipFill>
        <p:spPr>
          <a:xfrm>
            <a:off x="1720989" y="4003108"/>
            <a:ext cx="2867892" cy="2023619"/>
          </a:xfrm>
          <a:prstGeom prst="rect">
            <a:avLst/>
          </a:prstGeom>
        </p:spPr>
      </p:pic>
      <p:pic>
        <p:nvPicPr>
          <p:cNvPr id="9" name="Picture 8">
            <a:extLst>
              <a:ext uri="{FF2B5EF4-FFF2-40B4-BE49-F238E27FC236}">
                <a16:creationId xmlns:a16="http://schemas.microsoft.com/office/drawing/2014/main" id="{F3284DDE-AF83-4BD0-BFEA-191CC98B67F6}"/>
              </a:ext>
            </a:extLst>
          </p:cNvPr>
          <p:cNvPicPr>
            <a:picLocks noChangeAspect="1"/>
          </p:cNvPicPr>
          <p:nvPr/>
        </p:nvPicPr>
        <p:blipFill>
          <a:blip r:embed="rId6"/>
          <a:stretch>
            <a:fillRect/>
          </a:stretch>
        </p:blipFill>
        <p:spPr>
          <a:xfrm>
            <a:off x="4772011" y="4003108"/>
            <a:ext cx="2867892" cy="2023619"/>
          </a:xfrm>
          <a:prstGeom prst="rect">
            <a:avLst/>
          </a:prstGeom>
        </p:spPr>
      </p:pic>
      <p:pic>
        <p:nvPicPr>
          <p:cNvPr id="10" name="Picture 9">
            <a:extLst>
              <a:ext uri="{FF2B5EF4-FFF2-40B4-BE49-F238E27FC236}">
                <a16:creationId xmlns:a16="http://schemas.microsoft.com/office/drawing/2014/main" id="{324C958F-11A5-40A5-839A-5CFC271E65E4}"/>
              </a:ext>
            </a:extLst>
          </p:cNvPr>
          <p:cNvPicPr>
            <a:picLocks noChangeAspect="1"/>
          </p:cNvPicPr>
          <p:nvPr/>
        </p:nvPicPr>
        <p:blipFill>
          <a:blip r:embed="rId7"/>
          <a:stretch>
            <a:fillRect/>
          </a:stretch>
        </p:blipFill>
        <p:spPr>
          <a:xfrm>
            <a:off x="7824360" y="4003108"/>
            <a:ext cx="2677391" cy="2023619"/>
          </a:xfrm>
          <a:prstGeom prst="rect">
            <a:avLst/>
          </a:prstGeom>
        </p:spPr>
      </p:pic>
      <p:pic>
        <p:nvPicPr>
          <p:cNvPr id="11" name="Picture 10">
            <a:extLst>
              <a:ext uri="{FF2B5EF4-FFF2-40B4-BE49-F238E27FC236}">
                <a16:creationId xmlns:a16="http://schemas.microsoft.com/office/drawing/2014/main" id="{870F807A-B6B8-46A0-9C5B-D27A1AAAE230}"/>
              </a:ext>
            </a:extLst>
          </p:cNvPr>
          <p:cNvPicPr>
            <a:picLocks noChangeAspect="1"/>
          </p:cNvPicPr>
          <p:nvPr/>
        </p:nvPicPr>
        <p:blipFill>
          <a:blip r:embed="rId8"/>
          <a:stretch>
            <a:fillRect/>
          </a:stretch>
        </p:blipFill>
        <p:spPr>
          <a:xfrm>
            <a:off x="9041228" y="1534380"/>
            <a:ext cx="2260456" cy="1894620"/>
          </a:xfrm>
          <a:prstGeom prst="rect">
            <a:avLst/>
          </a:prstGeom>
        </p:spPr>
      </p:pic>
    </p:spTree>
    <p:extLst>
      <p:ext uri="{BB962C8B-B14F-4D97-AF65-F5344CB8AC3E}">
        <p14:creationId xmlns:p14="http://schemas.microsoft.com/office/powerpoint/2010/main" val="1829150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A3F06B-8473-406D-88EB-81B5C9933F68}"/>
              </a:ext>
            </a:extLst>
          </p:cNvPr>
          <p:cNvPicPr>
            <a:picLocks noChangeAspect="1"/>
          </p:cNvPicPr>
          <p:nvPr/>
        </p:nvPicPr>
        <p:blipFill>
          <a:blip r:embed="rId2"/>
          <a:stretch>
            <a:fillRect/>
          </a:stretch>
        </p:blipFill>
        <p:spPr>
          <a:xfrm>
            <a:off x="4510902" y="62196"/>
            <a:ext cx="3170195" cy="902286"/>
          </a:xfrm>
          <a:prstGeom prst="rect">
            <a:avLst/>
          </a:prstGeom>
        </p:spPr>
      </p:pic>
      <p:sp>
        <p:nvSpPr>
          <p:cNvPr id="10" name="TextBox 9">
            <a:extLst>
              <a:ext uri="{FF2B5EF4-FFF2-40B4-BE49-F238E27FC236}">
                <a16:creationId xmlns:a16="http://schemas.microsoft.com/office/drawing/2014/main" id="{0AF4BABE-E521-40CE-B1F5-1E2F3B308356}"/>
              </a:ext>
            </a:extLst>
          </p:cNvPr>
          <p:cNvSpPr txBox="1"/>
          <p:nvPr/>
        </p:nvSpPr>
        <p:spPr>
          <a:xfrm>
            <a:off x="188283" y="852953"/>
            <a:ext cx="6096000" cy="5360057"/>
          </a:xfrm>
          <a:prstGeom prst="rect">
            <a:avLst/>
          </a:prstGeom>
          <a:noFill/>
          <a:ln>
            <a:solidFill>
              <a:schemeClr val="accent6">
                <a:lumMod val="60000"/>
                <a:lumOff val="40000"/>
              </a:schemeClr>
            </a:solidFill>
          </a:ln>
        </p:spPr>
        <p:txBody>
          <a:bodyPr wrap="square">
            <a:spAutoFit/>
          </a:bodyPr>
          <a:lstStyle/>
          <a:p>
            <a:pPr indent="215900" algn="ctr">
              <a:lnSpc>
                <a:spcPct val="115000"/>
              </a:lnSpc>
            </a:pPr>
            <a:r>
              <a:rPr lang="vi-VN" sz="1800" b="1" u="sng"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Nhóm 1:</a:t>
            </a:r>
          </a:p>
          <a:p>
            <a:pPr indent="215900">
              <a:lnSpc>
                <a:spcPct val="115000"/>
              </a:lnSpc>
            </a:pP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Tìm hiểu nội dung 1 trong mục III được trình bày trong SGK với các câu hỏi </a:t>
            </a:r>
            <a:r>
              <a:rPr lang="vi-VN" dirty="0">
                <a:latin typeface="Times New Roman" panose="02020603050405020304" pitchFamily="18" charset="0"/>
                <a:ea typeface="Segoe UI" panose="020B0502040204020203" pitchFamily="34" charset="0"/>
                <a:cs typeface="Times New Roman" panose="02020603050405020304" pitchFamily="18" charset="0"/>
              </a:rPr>
              <a:t>sau :</a:t>
            </a:r>
            <a:endParaRPr lang="vi-VN" sz="1050" dirty="0">
              <a:effectLst/>
              <a:latin typeface="Times New Roman" panose="02020603050405020304" pitchFamily="18" charset="0"/>
              <a:ea typeface="Times New Roman" panose="02020603050405020304" pitchFamily="18" charset="0"/>
            </a:endParaRPr>
          </a:p>
          <a:p>
            <a:pPr indent="215900">
              <a:lnSpc>
                <a:spcPct val="115000"/>
              </a:lnSpc>
            </a:pPr>
            <a:r>
              <a:rPr lang="vi-VN" sz="1800" u="sng" dirty="0">
                <a:effectLst/>
                <a:latin typeface="Times New Roman" panose="02020603050405020304" pitchFamily="18" charset="0"/>
                <a:ea typeface="Segoe UI" panose="020B0502040204020203" pitchFamily="34" charset="0"/>
                <a:cs typeface="Times New Roman" panose="02020603050405020304" pitchFamily="18" charset="0"/>
              </a:rPr>
              <a:t>Câu hỏi 1:</a:t>
            </a: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Em tìm hiểu về nhóm phương pháp chế biến thực phẩm nào?</a:t>
            </a: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Trình bày từng phương pháp cụ thể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hoàn</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phiếu</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tập</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1800" i="1"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2</a:t>
            </a:r>
            <a:r>
              <a:rPr lang="en-US" sz="1800" i="1"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1050" dirty="0">
              <a:effectLst/>
              <a:latin typeface="Times New Roman" panose="02020603050405020304" pitchFamily="18" charset="0"/>
              <a:ea typeface="Times New Roman" panose="02020603050405020304" pitchFamily="18" charset="0"/>
            </a:endParaRPr>
          </a:p>
          <a:p>
            <a:pPr indent="228600">
              <a:lnSpc>
                <a:spcPct val="115000"/>
              </a:lnSpc>
            </a:pPr>
            <a:r>
              <a:rPr lang="vi-VN" sz="1800" u="sng" dirty="0">
                <a:effectLst/>
                <a:latin typeface="Times New Roman" panose="02020603050405020304" pitchFamily="18" charset="0"/>
                <a:ea typeface="Segoe UI" panose="020B0502040204020203" pitchFamily="34" charset="0"/>
                <a:cs typeface="Times New Roman" panose="02020603050405020304" pitchFamily="18" charset="0"/>
              </a:rPr>
              <a:t>Câu hỏi 2:</a:t>
            </a: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Có những khuyến cáo gì khi sử dụng món ăn được chế biến bằng phương pháp này?</a:t>
            </a: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(tham khảo hộp Thông tin mở rộng).</a:t>
            </a:r>
            <a:endParaRPr lang="vi-VN" sz="1050" dirty="0">
              <a:effectLst/>
              <a:latin typeface="Times New Roman" panose="02020603050405020304" pitchFamily="18" charset="0"/>
              <a:ea typeface="Times New Roman" panose="02020603050405020304" pitchFamily="18" charset="0"/>
            </a:endParaRPr>
          </a:p>
          <a:p>
            <a:pPr indent="228600">
              <a:lnSpc>
                <a:spcPct val="115000"/>
              </a:lnSpc>
            </a:pPr>
            <a:r>
              <a:rPr lang="vi-VN" sz="1800" u="sng" dirty="0">
                <a:effectLst/>
                <a:latin typeface="Times New Roman" panose="02020603050405020304" pitchFamily="18" charset="0"/>
                <a:ea typeface="Segoe UI" panose="020B0502040204020203" pitchFamily="34" charset="0"/>
                <a:cs typeface="Times New Roman" panose="02020603050405020304" pitchFamily="18" charset="0"/>
              </a:rPr>
              <a:t>Câu hỏi 3</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 Ngoài những phương pháp được trình bày trong SGK, em còn biết những phương pháp nào? Hãy nêu cụ thể về một phương pháp.</a:t>
            </a:r>
            <a:endParaRPr lang="vi-VN" sz="1050" dirty="0">
              <a:effectLst/>
              <a:latin typeface="Times New Roman" panose="02020603050405020304" pitchFamily="18" charset="0"/>
              <a:ea typeface="Times New Roman" panose="02020603050405020304" pitchFamily="18" charset="0"/>
            </a:endParaRPr>
          </a:p>
          <a:p>
            <a:pPr indent="228600">
              <a:lnSpc>
                <a:spcPct val="115000"/>
              </a:lnSpc>
            </a:pPr>
            <a:r>
              <a:rPr lang="vi-VN" sz="1800" u="sng" dirty="0">
                <a:effectLst/>
                <a:latin typeface="Times New Roman" panose="02020603050405020304" pitchFamily="18" charset="0"/>
                <a:ea typeface="Segoe UI" panose="020B0502040204020203" pitchFamily="34" charset="0"/>
                <a:cs typeface="Times New Roman" panose="02020603050405020304" pitchFamily="18" charset="0"/>
              </a:rPr>
              <a:t>Câu hỏi 4</a:t>
            </a: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1800" i="1" dirty="0">
                <a:effectLst/>
                <a:latin typeface="Times New Roman" panose="02020603050405020304" pitchFamily="18" charset="0"/>
                <a:ea typeface="Segoe UI" panose="020B0502040204020203" pitchFamily="34" charset="0"/>
                <a:cs typeface="Times New Roman" panose="02020603050405020304" pitchFamily="18" charset="0"/>
              </a:rPr>
              <a:t>Em thích nhất món ăn được chế biến bằng phương pháp nào mà em đã tìm hiểu? Vì sao?</a:t>
            </a:r>
          </a:p>
          <a:p>
            <a:pPr indent="228600">
              <a:lnSpc>
                <a:spcPct val="115000"/>
              </a:lnSpc>
            </a:pPr>
            <a:r>
              <a:rPr lang="vi-VN" sz="18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-Trả lời câu hỏi trong hộp chức năng Khám phá.</a:t>
            </a:r>
          </a:p>
          <a:p>
            <a:pPr indent="228600">
              <a:lnSpc>
                <a:spcPct val="115000"/>
              </a:lnSpc>
            </a:pPr>
            <a:endParaRPr lang="vi-VN"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8600">
              <a:lnSpc>
                <a:spcPct val="115000"/>
              </a:lnSpc>
            </a:pPr>
            <a:endParaRPr lang="vi-VN" sz="105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FC7CDCB0-7469-4954-B518-BD352E438141}"/>
              </a:ext>
            </a:extLst>
          </p:cNvPr>
          <p:cNvSpPr txBox="1"/>
          <p:nvPr/>
        </p:nvSpPr>
        <p:spPr>
          <a:xfrm>
            <a:off x="6514132" y="852953"/>
            <a:ext cx="5553177" cy="5347105"/>
          </a:xfrm>
          <a:prstGeom prst="rect">
            <a:avLst/>
          </a:prstGeom>
          <a:noFill/>
          <a:ln>
            <a:solidFill>
              <a:schemeClr val="accent6">
                <a:lumMod val="60000"/>
                <a:lumOff val="40000"/>
              </a:schemeClr>
            </a:solidFill>
          </a:ln>
        </p:spPr>
        <p:txBody>
          <a:bodyPr wrap="square">
            <a:spAutoFit/>
          </a:bodyPr>
          <a:lstStyle/>
          <a:p>
            <a:pPr indent="228600" algn="ctr">
              <a:lnSpc>
                <a:spcPct val="115000"/>
              </a:lnSpc>
            </a:pPr>
            <a:r>
              <a:rPr lang="vi-VN" b="1" i="1" u="sng"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Nhóm 2:</a:t>
            </a:r>
          </a:p>
          <a:p>
            <a:pPr indent="228600">
              <a:lnSpc>
                <a:spcPct val="150000"/>
              </a:lnSpc>
            </a:pPr>
            <a:r>
              <a:rPr lang="vi-VN" dirty="0">
                <a:effectLst/>
                <a:latin typeface="Times New Roman" panose="02020603050405020304" pitchFamily="18" charset="0"/>
                <a:ea typeface="Segoe UI" panose="020B0502040204020203" pitchFamily="34" charset="0"/>
                <a:cs typeface="Times New Roman" panose="02020603050405020304" pitchFamily="18" charset="0"/>
              </a:rPr>
              <a:t> Tìm hiểu phần 2 trong mục III được trình bày trong SGK với các câu hỏi </a:t>
            </a:r>
            <a:r>
              <a:rPr lang="en-US" dirty="0">
                <a:effectLst/>
                <a:latin typeface="Times New Roman" panose="02020603050405020304" pitchFamily="18" charset="0"/>
                <a:ea typeface="Segoe UI" panose="020B0502040204020203" pitchFamily="34" charset="0"/>
                <a:cs typeface="Times New Roman" panose="02020603050405020304" pitchFamily="18" charset="0"/>
              </a:rPr>
              <a:t>:</a:t>
            </a:r>
          </a:p>
          <a:p>
            <a:pPr indent="228600">
              <a:lnSpc>
                <a:spcPct val="150000"/>
              </a:lnSpc>
            </a:pPr>
            <a:r>
              <a:rPr lang="vi-VN" u="sng" dirty="0">
                <a:effectLst/>
                <a:latin typeface="Times New Roman" panose="02020603050405020304" pitchFamily="18" charset="0"/>
                <a:ea typeface="Segoe UI" panose="020B0502040204020203" pitchFamily="34" charset="0"/>
                <a:cs typeface="Times New Roman" panose="02020603050405020304" pitchFamily="18" charset="0"/>
              </a:rPr>
              <a:t>Câu hỏi 1:</a:t>
            </a:r>
            <a:r>
              <a:rPr lang="vi-VN"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i="1" dirty="0">
                <a:effectLst/>
                <a:latin typeface="Times New Roman" panose="02020603050405020304" pitchFamily="18" charset="0"/>
                <a:ea typeface="Segoe UI" panose="020B0502040204020203" pitchFamily="34" charset="0"/>
                <a:cs typeface="Times New Roman" panose="02020603050405020304" pitchFamily="18" charset="0"/>
              </a:rPr>
              <a:t>Em tìm hiểu về nhóm phương pháp chế biến thực phẩm nào?</a:t>
            </a:r>
            <a:r>
              <a:rPr lang="vi-VN"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i="1" dirty="0">
                <a:effectLst/>
                <a:latin typeface="Times New Roman" panose="02020603050405020304" pitchFamily="18" charset="0"/>
                <a:ea typeface="Segoe UI" panose="020B0502040204020203" pitchFamily="34" charset="0"/>
                <a:cs typeface="Times New Roman" panose="02020603050405020304" pitchFamily="18" charset="0"/>
              </a:rPr>
              <a:t>Trình bày từng phương pháp cụ thể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hoàn</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thành</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phiếu</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tập</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i="1" dirty="0">
                <a:latin typeface="Times New Roman" panose="02020603050405020304" pitchFamily="18" charset="0"/>
                <a:ea typeface="Segoe UI" panose="020B0502040204020203" pitchFamily="34" charset="0"/>
                <a:cs typeface="Times New Roman" panose="02020603050405020304" pitchFamily="18" charset="0"/>
              </a:rPr>
              <a:t>3</a:t>
            </a:r>
            <a:r>
              <a:rPr lang="en-US" i="1" dirty="0">
                <a:effectLst/>
                <a:latin typeface="Times New Roman" panose="02020603050405020304" pitchFamily="18" charset="0"/>
                <a:ea typeface="Segoe UI" panose="020B0502040204020203" pitchFamily="34" charset="0"/>
                <a:cs typeface="Times New Roman" panose="02020603050405020304" pitchFamily="18" charset="0"/>
              </a:rPr>
              <a:t>.</a:t>
            </a:r>
          </a:p>
          <a:p>
            <a:pPr indent="228600">
              <a:lnSpc>
                <a:spcPct val="150000"/>
              </a:lnSpc>
            </a:pPr>
            <a:r>
              <a:rPr lang="vi-VN" u="sng" dirty="0">
                <a:effectLst/>
                <a:latin typeface="Times New Roman" panose="02020603050405020304" pitchFamily="18" charset="0"/>
                <a:ea typeface="Segoe UI" panose="020B0502040204020203" pitchFamily="34" charset="0"/>
                <a:cs typeface="Times New Roman" panose="02020603050405020304" pitchFamily="18" charset="0"/>
              </a:rPr>
              <a:t>Câu hỏi 2</a:t>
            </a:r>
            <a:r>
              <a:rPr lang="vi-VN" i="1" dirty="0">
                <a:effectLst/>
                <a:latin typeface="Times New Roman" panose="02020603050405020304" pitchFamily="18" charset="0"/>
                <a:ea typeface="Segoe UI" panose="020B0502040204020203" pitchFamily="34" charset="0"/>
                <a:cs typeface="Times New Roman" panose="02020603050405020304" pitchFamily="18" charset="0"/>
              </a:rPr>
              <a:t>: Ngoài những phương pháp được trình bày trong SGK, em còn biết những phương pháp nào? Hãy nêu cụ thể về một phương pháp.</a:t>
            </a:r>
            <a:endParaRPr lang="vi-VN" dirty="0">
              <a:effectLst/>
              <a:latin typeface="Times New Roman" panose="02020603050405020304" pitchFamily="18" charset="0"/>
              <a:ea typeface="Times New Roman" panose="02020603050405020304" pitchFamily="18" charset="0"/>
            </a:endParaRPr>
          </a:p>
          <a:p>
            <a:pPr indent="228600">
              <a:lnSpc>
                <a:spcPct val="150000"/>
              </a:lnSpc>
            </a:pPr>
            <a:r>
              <a:rPr lang="vi-VN" u="sng" dirty="0">
                <a:effectLst/>
                <a:latin typeface="Times New Roman" panose="02020603050405020304" pitchFamily="18" charset="0"/>
                <a:ea typeface="Segoe UI" panose="020B0502040204020203" pitchFamily="34" charset="0"/>
                <a:cs typeface="Times New Roman" panose="02020603050405020304" pitchFamily="18" charset="0"/>
              </a:rPr>
              <a:t>Câu hỏi 3</a:t>
            </a:r>
            <a:r>
              <a:rPr lang="vi-VN"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i="1" dirty="0">
                <a:effectLst/>
                <a:latin typeface="Times New Roman" panose="02020603050405020304" pitchFamily="18" charset="0"/>
                <a:ea typeface="Segoe UI" panose="020B0502040204020203" pitchFamily="34" charset="0"/>
                <a:cs typeface="Times New Roman" panose="02020603050405020304" pitchFamily="18" charset="0"/>
              </a:rPr>
              <a:t>Em thích nhất món ăn được chế biến bằng phương pháp nào mà em đã tìm hiểu? Vì sao?</a:t>
            </a:r>
            <a:endParaRPr lang="vi-VN" dirty="0">
              <a:effectLst/>
              <a:latin typeface="Times New Roman" panose="02020603050405020304" pitchFamily="18" charset="0"/>
              <a:ea typeface="Times New Roman" panose="02020603050405020304" pitchFamily="18" charset="0"/>
            </a:endParaRPr>
          </a:p>
          <a:p>
            <a:pPr indent="228600" algn="just">
              <a:lnSpc>
                <a:spcPct val="150000"/>
              </a:lnSpc>
              <a:tabLst>
                <a:tab pos="19685" algn="l"/>
              </a:tabLst>
            </a:pPr>
            <a:r>
              <a:rPr lang="en-US"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dirty="0">
                <a:effectLst/>
                <a:latin typeface="Times New Roman" panose="02020603050405020304" pitchFamily="18" charset="0"/>
                <a:ea typeface="Segoe UI" panose="020B0502040204020203" pitchFamily="34" charset="0"/>
                <a:cs typeface="Times New Roman" panose="02020603050405020304" pitchFamily="18" charset="0"/>
              </a:rPr>
              <a:t>-Trả lời câu hỏi trong hộp chức năng Luyện tập ở trang 30 - SGK.</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9267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D6AEAA9-DBAC-4FEA-8428-F1C88AADDE7F}"/>
              </a:ext>
            </a:extLst>
          </p:cNvPr>
          <p:cNvGraphicFramePr>
            <a:graphicFrameLocks noGrp="1"/>
          </p:cNvGraphicFramePr>
          <p:nvPr>
            <p:extLst>
              <p:ext uri="{D42A27DB-BD31-4B8C-83A1-F6EECF244321}">
                <p14:modId xmlns:p14="http://schemas.microsoft.com/office/powerpoint/2010/main" val="3595562666"/>
              </p:ext>
            </p:extLst>
          </p:nvPr>
        </p:nvGraphicFramePr>
        <p:xfrm>
          <a:off x="332509" y="893305"/>
          <a:ext cx="11333017" cy="1963502"/>
        </p:xfrm>
        <a:graphic>
          <a:graphicData uri="http://schemas.openxmlformats.org/drawingml/2006/table">
            <a:tbl>
              <a:tblPr firstRow="1" firstCol="1" bandRow="1">
                <a:tableStyleId>{D7AC3CCA-C797-4891-BE02-D94E43425B78}</a:tableStyleId>
              </a:tblPr>
              <a:tblGrid>
                <a:gridCol w="3314849">
                  <a:extLst>
                    <a:ext uri="{9D8B030D-6E8A-4147-A177-3AD203B41FA5}">
                      <a16:colId xmlns:a16="http://schemas.microsoft.com/office/drawing/2014/main" val="1293329850"/>
                    </a:ext>
                  </a:extLst>
                </a:gridCol>
                <a:gridCol w="1744203">
                  <a:extLst>
                    <a:ext uri="{9D8B030D-6E8A-4147-A177-3AD203B41FA5}">
                      <a16:colId xmlns:a16="http://schemas.microsoft.com/office/drawing/2014/main" val="3641136381"/>
                    </a:ext>
                  </a:extLst>
                </a:gridCol>
                <a:gridCol w="1920225">
                  <a:extLst>
                    <a:ext uri="{9D8B030D-6E8A-4147-A177-3AD203B41FA5}">
                      <a16:colId xmlns:a16="http://schemas.microsoft.com/office/drawing/2014/main" val="4122834831"/>
                    </a:ext>
                  </a:extLst>
                </a:gridCol>
                <a:gridCol w="2086398">
                  <a:extLst>
                    <a:ext uri="{9D8B030D-6E8A-4147-A177-3AD203B41FA5}">
                      <a16:colId xmlns:a16="http://schemas.microsoft.com/office/drawing/2014/main" val="2552800811"/>
                    </a:ext>
                  </a:extLst>
                </a:gridCol>
                <a:gridCol w="2267342">
                  <a:extLst>
                    <a:ext uri="{9D8B030D-6E8A-4147-A177-3AD203B41FA5}">
                      <a16:colId xmlns:a16="http://schemas.microsoft.com/office/drawing/2014/main" val="3599930165"/>
                    </a:ext>
                  </a:extLst>
                </a:gridCol>
              </a:tblGrid>
              <a:tr h="866222">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nhiệt</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Ưu điểm</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Nhược điểm</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Thực phẩm áp dụng</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7949711"/>
                  </a:ext>
                </a:extLst>
              </a:tr>
              <a:tr h="318326">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pPr>
                      <a:r>
                        <a:rPr lang="en-US" sz="2000" dirty="0">
                          <a:effectLst/>
                          <a:latin typeface="Times New Roman" panose="02020603050405020304" pitchFamily="18" charset="0"/>
                          <a:cs typeface="Times New Roman" panose="02020603050405020304" pitchFamily="18" charset="0"/>
                        </a:rPr>
                        <a:t> </a:t>
                      </a:r>
                    </a:p>
                    <a:p>
                      <a:pPr algn="just">
                        <a:lnSpc>
                          <a:spcPct val="12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pPr>
                      <a:r>
                        <a:rPr lang="vi-VN"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pPr>
                      <a:r>
                        <a:rPr lang="vi-VN"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7693207"/>
                  </a:ext>
                </a:extLst>
              </a:tr>
            </a:tbl>
          </a:graphicData>
        </a:graphic>
      </p:graphicFrame>
      <p:graphicFrame>
        <p:nvGraphicFramePr>
          <p:cNvPr id="8" name="Table 7">
            <a:extLst>
              <a:ext uri="{FF2B5EF4-FFF2-40B4-BE49-F238E27FC236}">
                <a16:creationId xmlns:a16="http://schemas.microsoft.com/office/drawing/2014/main" id="{2C3299EE-2321-485C-9EBE-C2BF7A825747}"/>
              </a:ext>
            </a:extLst>
          </p:cNvPr>
          <p:cNvGraphicFramePr>
            <a:graphicFrameLocks noGrp="1"/>
          </p:cNvGraphicFramePr>
          <p:nvPr>
            <p:extLst>
              <p:ext uri="{D42A27DB-BD31-4B8C-83A1-F6EECF244321}">
                <p14:modId xmlns:p14="http://schemas.microsoft.com/office/powerpoint/2010/main" val="3006892284"/>
              </p:ext>
            </p:extLst>
          </p:nvPr>
        </p:nvGraphicFramePr>
        <p:xfrm>
          <a:off x="332509" y="4204549"/>
          <a:ext cx="11333017" cy="1752600"/>
        </p:xfrm>
        <a:graphic>
          <a:graphicData uri="http://schemas.openxmlformats.org/drawingml/2006/table">
            <a:tbl>
              <a:tblPr firstRow="1" firstCol="1" bandRow="1">
                <a:tableStyleId>{D7AC3CCA-C797-4891-BE02-D94E43425B78}</a:tableStyleId>
              </a:tblPr>
              <a:tblGrid>
                <a:gridCol w="3671455">
                  <a:extLst>
                    <a:ext uri="{9D8B030D-6E8A-4147-A177-3AD203B41FA5}">
                      <a16:colId xmlns:a16="http://schemas.microsoft.com/office/drawing/2014/main" val="486375369"/>
                    </a:ext>
                  </a:extLst>
                </a:gridCol>
                <a:gridCol w="1387597">
                  <a:extLst>
                    <a:ext uri="{9D8B030D-6E8A-4147-A177-3AD203B41FA5}">
                      <a16:colId xmlns:a16="http://schemas.microsoft.com/office/drawing/2014/main" val="2963967791"/>
                    </a:ext>
                  </a:extLst>
                </a:gridCol>
                <a:gridCol w="1920225">
                  <a:extLst>
                    <a:ext uri="{9D8B030D-6E8A-4147-A177-3AD203B41FA5}">
                      <a16:colId xmlns:a16="http://schemas.microsoft.com/office/drawing/2014/main" val="1873349552"/>
                    </a:ext>
                  </a:extLst>
                </a:gridCol>
                <a:gridCol w="2086398">
                  <a:extLst>
                    <a:ext uri="{9D8B030D-6E8A-4147-A177-3AD203B41FA5}">
                      <a16:colId xmlns:a16="http://schemas.microsoft.com/office/drawing/2014/main" val="2612955182"/>
                    </a:ext>
                  </a:extLst>
                </a:gridCol>
                <a:gridCol w="2267342">
                  <a:extLst>
                    <a:ext uri="{9D8B030D-6E8A-4147-A177-3AD203B41FA5}">
                      <a16:colId xmlns:a16="http://schemas.microsoft.com/office/drawing/2014/main" val="768547155"/>
                    </a:ext>
                  </a:extLst>
                </a:gridCol>
              </a:tblGrid>
              <a:tr h="0">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nhiệt</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Đặc điểm</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dirty="0" err="1">
                          <a:effectLst/>
                          <a:latin typeface="Times New Roman" panose="02020603050405020304" pitchFamily="18" charset="0"/>
                          <a:cs typeface="Times New Roman" panose="02020603050405020304" pitchFamily="18" charset="0"/>
                        </a:rPr>
                        <a:t>Ưu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Nhược điểm</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ctr">
                        <a:lnSpc>
                          <a:spcPct val="115000"/>
                        </a:lnSpc>
                        <a:tabLst>
                          <a:tab pos="436880" algn="l"/>
                        </a:tabLst>
                      </a:pPr>
                      <a:r>
                        <a:rPr lang="en-US" sz="2000">
                          <a:effectLst/>
                          <a:latin typeface="Times New Roman" panose="02020603050405020304" pitchFamily="18" charset="0"/>
                          <a:cs typeface="Times New Roman" panose="02020603050405020304" pitchFamily="18" charset="0"/>
                        </a:rPr>
                        <a:t>Thực phẩm áp dụng</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63278"/>
                  </a:ext>
                </a:extLst>
              </a:tr>
              <a:tr h="0">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 </a:t>
                      </a:r>
                    </a:p>
                    <a:p>
                      <a:pPr indent="228600" algn="just">
                        <a:lnSpc>
                          <a:spcPct val="115000"/>
                        </a:lnSpc>
                        <a:tabLst>
                          <a:tab pos="436880" algn="l"/>
                        </a:tabLs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lnSpc>
                          <a:spcPct val="115000"/>
                        </a:lnSpc>
                        <a:tabLst>
                          <a:tab pos="436880" algn="l"/>
                        </a:tabLst>
                      </a:pP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20000"/>
                        </a:lnSpc>
                      </a:pPr>
                      <a:r>
                        <a:rPr lang="vi-VN"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8600" algn="just">
                        <a:lnSpc>
                          <a:spcPct val="115000"/>
                        </a:lnSpc>
                        <a:tabLst>
                          <a:tab pos="436880" algn="l"/>
                        </a:tabLst>
                      </a:pPr>
                      <a:r>
                        <a:rPr lang="en-US"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2176514"/>
                  </a:ext>
                </a:extLst>
              </a:tr>
            </a:tbl>
          </a:graphicData>
        </a:graphic>
      </p:graphicFrame>
      <p:sp>
        <p:nvSpPr>
          <p:cNvPr id="10" name="TextBox 9">
            <a:extLst>
              <a:ext uri="{FF2B5EF4-FFF2-40B4-BE49-F238E27FC236}">
                <a16:creationId xmlns:a16="http://schemas.microsoft.com/office/drawing/2014/main" id="{BDC7B70F-9E97-40A6-A346-D9300D9DA74F}"/>
              </a:ext>
            </a:extLst>
          </p:cNvPr>
          <p:cNvSpPr txBox="1"/>
          <p:nvPr/>
        </p:nvSpPr>
        <p:spPr>
          <a:xfrm>
            <a:off x="4059381" y="256918"/>
            <a:ext cx="4073237" cy="483017"/>
          </a:xfrm>
          <a:prstGeom prst="rect">
            <a:avLst/>
          </a:prstGeom>
          <a:noFill/>
        </p:spPr>
        <p:txBody>
          <a:bodyPr wrap="square">
            <a:spAutoFit/>
          </a:bodyPr>
          <a:lstStyle/>
          <a:p>
            <a:pPr marL="228600" indent="228600">
              <a:lnSpc>
                <a:spcPct val="115000"/>
              </a:lnSpc>
              <a:spcAft>
                <a:spcPts val="500"/>
              </a:spcAft>
              <a:tabLst>
                <a:tab pos="540385" algn="l"/>
              </a:tabLst>
            </a:pP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PHIẾU HỌC TẬP SỐ </a:t>
            </a:r>
            <a:r>
              <a:rPr lang="vi-VN" sz="2400" b="1" dirty="0">
                <a:effectLst/>
                <a:latin typeface="Times New Roman" panose="02020603050405020304" pitchFamily="18" charset="0"/>
                <a:ea typeface="Segoe UI" panose="020B0502040204020203" pitchFamily="34" charset="0"/>
                <a:cs typeface="Times New Roman" panose="02020603050405020304" pitchFamily="18" charset="0"/>
              </a:rPr>
              <a:t>2</a:t>
            </a:r>
            <a:endParaRPr lang="vi-VN" sz="24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30B4CC7-3B7F-4C51-88F7-9B1FE45EE0E0}"/>
              </a:ext>
            </a:extLst>
          </p:cNvPr>
          <p:cNvSpPr txBox="1"/>
          <p:nvPr/>
        </p:nvSpPr>
        <p:spPr>
          <a:xfrm>
            <a:off x="4059381" y="3429000"/>
            <a:ext cx="4378036" cy="483017"/>
          </a:xfrm>
          <a:prstGeom prst="rect">
            <a:avLst/>
          </a:prstGeom>
          <a:noFill/>
        </p:spPr>
        <p:txBody>
          <a:bodyPr wrap="square">
            <a:spAutoFit/>
          </a:bodyPr>
          <a:lstStyle/>
          <a:p>
            <a:pPr marL="228600" indent="228600">
              <a:lnSpc>
                <a:spcPct val="115000"/>
              </a:lnSpc>
              <a:spcAft>
                <a:spcPts val="500"/>
              </a:spcAft>
              <a:tabLst>
                <a:tab pos="540385" algn="l"/>
              </a:tabLst>
            </a:pP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PHIẾU HỌC TẬP SỐ 3</a:t>
            </a:r>
            <a:endParaRPr lang="vi-VN"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6425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B27FF9A-6118-4BD2-A885-EADEDE8A2E47}"/>
              </a:ext>
            </a:extLst>
          </p:cNvPr>
          <p:cNvGraphicFramePr>
            <a:graphicFrameLocks noGrp="1"/>
          </p:cNvGraphicFramePr>
          <p:nvPr>
            <p:extLst>
              <p:ext uri="{D42A27DB-BD31-4B8C-83A1-F6EECF244321}">
                <p14:modId xmlns:p14="http://schemas.microsoft.com/office/powerpoint/2010/main" val="3455127346"/>
              </p:ext>
            </p:extLst>
          </p:nvPr>
        </p:nvGraphicFramePr>
        <p:xfrm>
          <a:off x="228196" y="665713"/>
          <a:ext cx="11735608" cy="6196885"/>
        </p:xfrm>
        <a:graphic>
          <a:graphicData uri="http://schemas.openxmlformats.org/drawingml/2006/table">
            <a:tbl>
              <a:tblPr firstRow="1" firstCol="1" bandRow="1">
                <a:tableStyleId>{D7AC3CCA-C797-4891-BE02-D94E43425B78}</a:tableStyleId>
              </a:tblPr>
              <a:tblGrid>
                <a:gridCol w="2214558">
                  <a:extLst>
                    <a:ext uri="{9D8B030D-6E8A-4147-A177-3AD203B41FA5}">
                      <a16:colId xmlns:a16="http://schemas.microsoft.com/office/drawing/2014/main" val="2968472027"/>
                    </a:ext>
                  </a:extLst>
                </a:gridCol>
                <a:gridCol w="2802610">
                  <a:extLst>
                    <a:ext uri="{9D8B030D-6E8A-4147-A177-3AD203B41FA5}">
                      <a16:colId xmlns:a16="http://schemas.microsoft.com/office/drawing/2014/main" val="1263640141"/>
                    </a:ext>
                  </a:extLst>
                </a:gridCol>
                <a:gridCol w="2350539">
                  <a:extLst>
                    <a:ext uri="{9D8B030D-6E8A-4147-A177-3AD203B41FA5}">
                      <a16:colId xmlns:a16="http://schemas.microsoft.com/office/drawing/2014/main" val="2317185740"/>
                    </a:ext>
                  </a:extLst>
                </a:gridCol>
                <a:gridCol w="2350539">
                  <a:extLst>
                    <a:ext uri="{9D8B030D-6E8A-4147-A177-3AD203B41FA5}">
                      <a16:colId xmlns:a16="http://schemas.microsoft.com/office/drawing/2014/main" val="2917384884"/>
                    </a:ext>
                  </a:extLst>
                </a:gridCol>
                <a:gridCol w="2017362">
                  <a:extLst>
                    <a:ext uri="{9D8B030D-6E8A-4147-A177-3AD203B41FA5}">
                      <a16:colId xmlns:a16="http://schemas.microsoft.com/office/drawing/2014/main" val="3935685947"/>
                    </a:ext>
                  </a:extLst>
                </a:gridCol>
              </a:tblGrid>
              <a:tr h="1097773">
                <a:tc>
                  <a:txBody>
                    <a:bodyPr/>
                    <a:lstStyle/>
                    <a:p>
                      <a:pPr indent="228600" algn="ctr">
                        <a:lnSpc>
                          <a:spcPct val="115000"/>
                        </a:lnSpc>
                        <a:tabLst>
                          <a:tab pos="436880" algn="l"/>
                        </a:tabLst>
                      </a:pPr>
                      <a:r>
                        <a:rPr lang="en-US" sz="2000" dirty="0" err="1">
                          <a:solidFill>
                            <a:schemeClr val="tx1"/>
                          </a:solidFill>
                          <a:effectLst/>
                          <a:latin typeface="Times New Roman" panose="02020603050405020304" pitchFamily="18" charset="0"/>
                          <a:cs typeface="Times New Roman" panose="02020603050405020304" pitchFamily="18" charset="0"/>
                        </a:rPr>
                        <a:t>Các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phương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pháp</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chế</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biến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phẩm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có</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nhiệt</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ctr">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Đặc điểm</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ctr">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Ưu điểm</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ctr">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Nhược điểm</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ctr">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Thực phẩm áp dụng</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extLst>
                  <a:ext uri="{0D108BD9-81ED-4DB2-BD59-A6C34878D82A}">
                    <a16:rowId xmlns:a16="http://schemas.microsoft.com/office/drawing/2014/main" val="3816147422"/>
                  </a:ext>
                </a:extLst>
              </a:tr>
              <a:tr h="1474464">
                <a:tc>
                  <a:txBody>
                    <a:bodyPr/>
                    <a:lstStyle/>
                    <a:p>
                      <a:pPr indent="228600" algn="just">
                        <a:lnSpc>
                          <a:spcPct val="115000"/>
                        </a:lnSpc>
                        <a:tabLst>
                          <a:tab pos="436880" algn="l"/>
                        </a:tabLst>
                      </a:pPr>
                      <a:endParaRPr lang="vi-VN" sz="2000" dirty="0">
                        <a:solidFill>
                          <a:schemeClr val="tx1"/>
                        </a:solidFill>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err="1">
                          <a:solidFill>
                            <a:schemeClr val="tx1"/>
                          </a:solidFill>
                          <a:effectLst/>
                          <a:latin typeface="Times New Roman" panose="02020603050405020304" pitchFamily="18" charset="0"/>
                          <a:cs typeface="Times New Roman" panose="02020603050405020304" pitchFamily="18" charset="0"/>
                        </a:rPr>
                        <a:t>Luộc</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a:t>
                      </a:r>
                      <a:r>
                        <a:rPr lang="vi-VN" sz="2000" dirty="0">
                          <a:solidFill>
                            <a:schemeClr val="tx1"/>
                          </a:solidFill>
                          <a:effectLst/>
                          <a:latin typeface="Times New Roman" panose="02020603050405020304" pitchFamily="18" charset="0"/>
                          <a:cs typeface="Times New Roman" panose="02020603050405020304" pitchFamily="18" charset="0"/>
                        </a:rPr>
                        <a:t>Là phương pháp làm chín thực phẩm trong nước </a:t>
                      </a:r>
                    </a:p>
                    <a:p>
                      <a:pPr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a:solidFill>
                            <a:schemeClr val="tx1"/>
                          </a:solidFill>
                          <a:effectLst/>
                          <a:latin typeface="Times New Roman" panose="02020603050405020304" pitchFamily="18" charset="0"/>
                          <a:cs typeface="Times New Roman" panose="02020603050405020304" pitchFamily="18" charset="0"/>
                        </a:rPr>
                        <a:t>-P</a:t>
                      </a:r>
                      <a:r>
                        <a:rPr lang="vi-VN" sz="2000">
                          <a:solidFill>
                            <a:schemeClr val="tx1"/>
                          </a:solidFill>
                          <a:effectLst/>
                          <a:latin typeface="Times New Roman" panose="02020603050405020304" pitchFamily="18" charset="0"/>
                          <a:cs typeface="Times New Roman" panose="02020603050405020304" pitchFamily="18" charset="0"/>
                        </a:rPr>
                        <a:t>hù hợp chế biến nhiều loại thực phẩm,đơn giản và dễ thực hiện.</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a:solidFill>
                            <a:schemeClr val="tx1"/>
                          </a:solidFill>
                          <a:effectLst/>
                          <a:latin typeface="Times New Roman" panose="02020603050405020304" pitchFamily="18" charset="0"/>
                          <a:cs typeface="Times New Roman" panose="02020603050405020304" pitchFamily="18" charset="0"/>
                        </a:rPr>
                        <a:t>-M</a:t>
                      </a:r>
                      <a:r>
                        <a:rPr lang="vi-VN" sz="2000">
                          <a:solidFill>
                            <a:schemeClr val="tx1"/>
                          </a:solidFill>
                          <a:effectLst/>
                          <a:latin typeface="Times New Roman" panose="02020603050405020304" pitchFamily="18" charset="0"/>
                          <a:cs typeface="Times New Roman" panose="02020603050405020304" pitchFamily="18" charset="0"/>
                        </a:rPr>
                        <a:t>ột số loại vitamin trong thực </a:t>
                      </a:r>
                      <a:r>
                        <a:rPr lang="en-US" sz="2000">
                          <a:solidFill>
                            <a:schemeClr val="tx1"/>
                          </a:solidFill>
                          <a:effectLst/>
                          <a:latin typeface="Times New Roman" panose="02020603050405020304" pitchFamily="18" charset="0"/>
                          <a:cs typeface="Times New Roman" panose="02020603050405020304" pitchFamily="18" charset="0"/>
                        </a:rPr>
                        <a:t>phẩm có thể bị hoà tan trong nước</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hịt, trứng, hải sản, rau, củ... </a:t>
                      </a:r>
                    </a:p>
                    <a:p>
                      <a:pPr indent="228600" algn="just">
                        <a:lnSpc>
                          <a:spcPct val="115000"/>
                        </a:lnSpc>
                        <a:tabLst>
                          <a:tab pos="436880" algn="l"/>
                        </a:tabLst>
                      </a:pP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extLst>
                  <a:ext uri="{0D108BD9-81ED-4DB2-BD59-A6C34878D82A}">
                    <a16:rowId xmlns:a16="http://schemas.microsoft.com/office/drawing/2014/main" val="1908409339"/>
                  </a:ext>
                </a:extLst>
              </a:tr>
              <a:tr h="1125099">
                <a:tc>
                  <a:txBody>
                    <a:bodyPr/>
                    <a:lstStyle/>
                    <a:p>
                      <a:pPr indent="228600" algn="just">
                        <a:lnSpc>
                          <a:spcPct val="115000"/>
                        </a:lnSpc>
                        <a:tabLst>
                          <a:tab pos="436880" algn="l"/>
                        </a:tabLst>
                      </a:pPr>
                      <a:endParaRPr lang="vi-VN" sz="2000" dirty="0">
                        <a:solidFill>
                          <a:schemeClr val="tx1"/>
                        </a:solidFill>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a:solidFill>
                            <a:schemeClr val="tx1"/>
                          </a:solidFill>
                          <a:effectLst/>
                          <a:latin typeface="Times New Roman" panose="02020603050405020304" pitchFamily="18" charset="0"/>
                          <a:cs typeface="Times New Roman" panose="02020603050405020304" pitchFamily="18" charset="0"/>
                        </a:rPr>
                        <a:t>Kho</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-L</a:t>
                      </a:r>
                      <a:r>
                        <a:rPr lang="vi-VN" sz="2000" dirty="0">
                          <a:solidFill>
                            <a:schemeClr val="tx1"/>
                          </a:solidFill>
                          <a:effectLst/>
                          <a:latin typeface="Times New Roman" panose="02020603050405020304" pitchFamily="18" charset="0"/>
                          <a:cs typeface="Times New Roman" panose="02020603050405020304" pitchFamily="18" charset="0"/>
                        </a:rPr>
                        <a:t>à làm chín thực phẩm trong lượng nước vừa phải với vị mặn đậm đà</a:t>
                      </a:r>
                      <a:r>
                        <a:rPr lang="en-US" sz="2000" dirty="0">
                          <a:solidFill>
                            <a:schemeClr val="tx1"/>
                          </a:solidFill>
                          <a:effectLst/>
                          <a:latin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2364" marR="42364" marT="0" marB="0"/>
                </a:tc>
                <a:tc>
                  <a:txBody>
                    <a:bodyPr/>
                    <a:lstStyle/>
                    <a:p>
                      <a:pPr indent="-228600" algn="just">
                        <a:lnSpc>
                          <a:spcPct val="120000"/>
                        </a:lnSpc>
                      </a:pPr>
                      <a:r>
                        <a:rPr lang="vi-VN" sz="2000">
                          <a:solidFill>
                            <a:schemeClr val="tx1"/>
                          </a:solidFill>
                          <a:effectLst/>
                          <a:latin typeface="Times New Roman" panose="02020603050405020304" pitchFamily="18" charset="0"/>
                          <a:cs typeface="Times New Roman" panose="02020603050405020304" pitchFamily="18" charset="0"/>
                        </a:rPr>
                        <a:t>- </a:t>
                      </a:r>
                      <a:r>
                        <a:rPr lang="en-US" sz="2000">
                          <a:solidFill>
                            <a:schemeClr val="tx1"/>
                          </a:solidFill>
                          <a:effectLst/>
                          <a:latin typeface="Times New Roman" panose="02020603050405020304" pitchFamily="18" charset="0"/>
                          <a:cs typeface="Times New Roman" panose="02020603050405020304" pitchFamily="18" charset="0"/>
                        </a:rPr>
                        <a:t>M</a:t>
                      </a:r>
                      <a:r>
                        <a:rPr lang="vi-VN" sz="2000">
                          <a:solidFill>
                            <a:schemeClr val="tx1"/>
                          </a:solidFill>
                          <a:effectLst/>
                          <a:latin typeface="Times New Roman" panose="02020603050405020304" pitchFamily="18" charset="0"/>
                          <a:cs typeface="Times New Roman" panose="02020603050405020304" pitchFamily="18" charset="0"/>
                        </a:rPr>
                        <a:t>ón ăn mềm, có hương vị đậm đà.</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l">
                        <a:lnSpc>
                          <a:spcPct val="120000"/>
                        </a:lnSpc>
                        <a:spcAft>
                          <a:spcPts val="300"/>
                        </a:spcAft>
                        <a:tabLst>
                          <a:tab pos="245745" algn="l"/>
                        </a:tabLst>
                      </a:pPr>
                      <a:r>
                        <a:rPr lang="vi-VN" sz="2000">
                          <a:solidFill>
                            <a:schemeClr val="tx1"/>
                          </a:solidFill>
                          <a:effectLst/>
                          <a:latin typeface="Times New Roman" panose="02020603050405020304" pitchFamily="18" charset="0"/>
                          <a:cs typeface="Times New Roman" panose="02020603050405020304" pitchFamily="18" charset="0"/>
                        </a:rPr>
                        <a:t>- </a:t>
                      </a:r>
                      <a:r>
                        <a:rPr lang="en-US" sz="2000">
                          <a:solidFill>
                            <a:schemeClr val="tx1"/>
                          </a:solidFill>
                          <a:effectLst/>
                          <a:latin typeface="Times New Roman" panose="02020603050405020304" pitchFamily="18" charset="0"/>
                          <a:cs typeface="Times New Roman" panose="02020603050405020304" pitchFamily="18" charset="0"/>
                        </a:rPr>
                        <a:t>T</a:t>
                      </a:r>
                      <a:r>
                        <a:rPr lang="vi-VN" sz="2000">
                          <a:solidFill>
                            <a:schemeClr val="tx1"/>
                          </a:solidFill>
                          <a:effectLst/>
                          <a:latin typeface="Times New Roman" panose="02020603050405020304" pitchFamily="18" charset="0"/>
                          <a:cs typeface="Times New Roman" panose="02020603050405020304" pitchFamily="18" charset="0"/>
                        </a:rPr>
                        <a:t>hời gian chế biến lâu. </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just">
                        <a:lnSpc>
                          <a:spcPct val="120000"/>
                        </a:lnSpc>
                      </a:pPr>
                      <a:r>
                        <a:rPr lang="en-US" sz="2000">
                          <a:solidFill>
                            <a:schemeClr val="tx1"/>
                          </a:solidFill>
                          <a:effectLst/>
                          <a:latin typeface="Times New Roman" panose="02020603050405020304" pitchFamily="18" charset="0"/>
                          <a:cs typeface="Times New Roman" panose="02020603050405020304" pitchFamily="18" charset="0"/>
                        </a:rPr>
                        <a:t>C</a:t>
                      </a:r>
                      <a:r>
                        <a:rPr lang="vi-VN" sz="2000">
                          <a:solidFill>
                            <a:schemeClr val="tx1"/>
                          </a:solidFill>
                          <a:effectLst/>
                          <a:latin typeface="Times New Roman" panose="02020603050405020304" pitchFamily="18" charset="0"/>
                          <a:cs typeface="Times New Roman" panose="02020603050405020304" pitchFamily="18" charset="0"/>
                        </a:rPr>
                        <a:t>á, thịt, củ cải... </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extLst>
                  <a:ext uri="{0D108BD9-81ED-4DB2-BD59-A6C34878D82A}">
                    <a16:rowId xmlns:a16="http://schemas.microsoft.com/office/drawing/2014/main" val="1567129154"/>
                  </a:ext>
                </a:extLst>
              </a:tr>
              <a:tr h="1097621">
                <a:tc>
                  <a:txBody>
                    <a:bodyPr/>
                    <a:lstStyle/>
                    <a:p>
                      <a:pPr indent="228600" algn="just">
                        <a:lnSpc>
                          <a:spcPct val="115000"/>
                        </a:lnSpc>
                        <a:tabLst>
                          <a:tab pos="436880" algn="l"/>
                        </a:tabLst>
                      </a:pPr>
                      <a:endParaRPr lang="vi-VN" sz="2000" dirty="0">
                        <a:solidFill>
                          <a:schemeClr val="tx1"/>
                        </a:solidFill>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err="1">
                          <a:solidFill>
                            <a:schemeClr val="tx1"/>
                          </a:solidFill>
                          <a:effectLst/>
                          <a:latin typeface="Times New Roman" panose="02020603050405020304" pitchFamily="18" charset="0"/>
                          <a:cs typeface="Times New Roman" panose="02020603050405020304" pitchFamily="18" charset="0"/>
                        </a:rPr>
                        <a:t>Nướng</a:t>
                      </a:r>
                      <a:r>
                        <a:rPr lang="en-US" sz="2000" dirty="0">
                          <a:solidFill>
                            <a:schemeClr val="tx1"/>
                          </a:solidFill>
                          <a:effectLst/>
                          <a:latin typeface="Times New Roman" panose="02020603050405020304" pitchFamily="18" charset="0"/>
                          <a:cs typeface="Times New Roman" panose="02020603050405020304" pitchFamily="18" charset="0"/>
                        </a:rPr>
                        <a:t> </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-L</a:t>
                      </a:r>
                      <a:r>
                        <a:rPr lang="vi-VN" sz="2000" dirty="0">
                          <a:solidFill>
                            <a:schemeClr val="tx1"/>
                          </a:solidFill>
                          <a:effectLst/>
                          <a:latin typeface="Times New Roman" panose="02020603050405020304" pitchFamily="18" charset="0"/>
                          <a:cs typeface="Times New Roman" panose="02020603050405020304" pitchFamily="18" charset="0"/>
                        </a:rPr>
                        <a:t>à làm chín thực phẩm bằng sức nóng trực tiếp của nguồn nhiệt,  </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marR="63500" algn="just">
                        <a:lnSpc>
                          <a:spcPct val="120000"/>
                        </a:lnSpc>
                      </a:pPr>
                      <a:r>
                        <a:rPr lang="en-US" sz="2000">
                          <a:solidFill>
                            <a:schemeClr val="tx1"/>
                          </a:solidFill>
                          <a:effectLst/>
                          <a:latin typeface="Times New Roman" panose="02020603050405020304" pitchFamily="18" charset="0"/>
                          <a:cs typeface="Times New Roman" panose="02020603050405020304" pitchFamily="18" charset="0"/>
                        </a:rPr>
                        <a:t>M</a:t>
                      </a:r>
                      <a:r>
                        <a:rPr lang="vi-VN" sz="2000">
                          <a:solidFill>
                            <a:schemeClr val="tx1"/>
                          </a:solidFill>
                          <a:effectLst/>
                          <a:latin typeface="Times New Roman" panose="02020603050405020304" pitchFamily="18" charset="0"/>
                          <a:cs typeface="Times New Roman" panose="02020603050405020304" pitchFamily="18" charset="0"/>
                        </a:rPr>
                        <a:t>ón ăn có hương vị hấp dẫn.</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tabLst>
                          <a:tab pos="3660775" algn="r"/>
                          <a:tab pos="3898265" algn="r"/>
                          <a:tab pos="4157345" algn="r"/>
                          <a:tab pos="4422775" algn="r"/>
                          <a:tab pos="4824730" algn="r"/>
                        </a:tabLst>
                      </a:pPr>
                      <a:r>
                        <a:rPr lang="en-US" sz="2000">
                          <a:solidFill>
                            <a:schemeClr val="tx1"/>
                          </a:solidFill>
                          <a:effectLst/>
                          <a:latin typeface="Times New Roman" panose="02020603050405020304" pitchFamily="18" charset="0"/>
                          <a:cs typeface="Times New Roman" panose="02020603050405020304" pitchFamily="18" charset="0"/>
                        </a:rPr>
                        <a:t>T</a:t>
                      </a:r>
                      <a:r>
                        <a:rPr lang="vi-VN" sz="2000">
                          <a:solidFill>
                            <a:schemeClr val="tx1"/>
                          </a:solidFill>
                          <a:effectLst/>
                          <a:latin typeface="Times New Roman" panose="02020603050405020304" pitchFamily="18" charset="0"/>
                          <a:cs typeface="Times New Roman" panose="02020603050405020304" pitchFamily="18" charset="0"/>
                        </a:rPr>
                        <a:t>hực phẩm dễ bị cháy, gây	 bi</a:t>
                      </a:r>
                      <a:r>
                        <a:rPr lang="en-US" sz="2000">
                          <a:solidFill>
                            <a:schemeClr val="tx1"/>
                          </a:solidFill>
                          <a:effectLst/>
                          <a:latin typeface="Times New Roman" panose="02020603050405020304" pitchFamily="18" charset="0"/>
                          <a:cs typeface="Times New Roman" panose="02020603050405020304" pitchFamily="18" charset="0"/>
                        </a:rPr>
                        <a:t>ế</a:t>
                      </a:r>
                      <a:r>
                        <a:rPr lang="vi-VN" sz="2000">
                          <a:solidFill>
                            <a:schemeClr val="tx1"/>
                          </a:solidFill>
                          <a:effectLst/>
                          <a:latin typeface="Times New Roman" panose="02020603050405020304" pitchFamily="18" charset="0"/>
                          <a:cs typeface="Times New Roman" panose="02020603050405020304" pitchFamily="18" charset="0"/>
                        </a:rPr>
                        <a:t>n chất.</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algn="just">
                        <a:lnSpc>
                          <a:spcPct val="120000"/>
                        </a:lnSpc>
                      </a:pPr>
                      <a:r>
                        <a:rPr lang="en-US" sz="2000">
                          <a:solidFill>
                            <a:schemeClr val="tx1"/>
                          </a:solidFill>
                          <a:effectLst/>
                          <a:latin typeface="Times New Roman" panose="02020603050405020304" pitchFamily="18" charset="0"/>
                          <a:cs typeface="Times New Roman" panose="02020603050405020304" pitchFamily="18" charset="0"/>
                        </a:rPr>
                        <a:t>T</a:t>
                      </a:r>
                      <a:r>
                        <a:rPr lang="vi-VN" sz="2000">
                          <a:solidFill>
                            <a:schemeClr val="tx1"/>
                          </a:solidFill>
                          <a:effectLst/>
                          <a:latin typeface="Times New Roman" panose="02020603050405020304" pitchFamily="18" charset="0"/>
                          <a:cs typeface="Times New Roman" panose="02020603050405020304" pitchFamily="18" charset="0"/>
                        </a:rPr>
                        <a:t>hịt, cá, khoai lang, khoai tây </a:t>
                      </a:r>
                    </a:p>
                    <a:p>
                      <a:pPr indent="228600" algn="just">
                        <a:lnSpc>
                          <a:spcPct val="115000"/>
                        </a:lnSpc>
                        <a:tabLst>
                          <a:tab pos="436880" algn="l"/>
                        </a:tabLst>
                      </a:pPr>
                      <a:r>
                        <a:rPr lang="en-US" sz="2000">
                          <a:solidFill>
                            <a:schemeClr val="tx1"/>
                          </a:solidFill>
                          <a:effectLst/>
                          <a:latin typeface="Times New Roman" panose="02020603050405020304" pitchFamily="18" charset="0"/>
                          <a:cs typeface="Times New Roman" panose="02020603050405020304" pitchFamily="18" charset="0"/>
                        </a:rPr>
                        <a:t> </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extLst>
                  <a:ext uri="{0D108BD9-81ED-4DB2-BD59-A6C34878D82A}">
                    <a16:rowId xmlns:a16="http://schemas.microsoft.com/office/drawing/2014/main" val="2411857840"/>
                  </a:ext>
                </a:extLst>
              </a:tr>
              <a:tr h="1097621">
                <a:tc>
                  <a:txBody>
                    <a:bodyPr/>
                    <a:lstStyle/>
                    <a:p>
                      <a:pPr indent="228600" algn="just">
                        <a:lnSpc>
                          <a:spcPct val="115000"/>
                        </a:lnSpc>
                        <a:tabLst>
                          <a:tab pos="436880" algn="l"/>
                        </a:tabLst>
                      </a:pPr>
                      <a:endParaRPr lang="vi-VN" sz="2000" dirty="0">
                        <a:solidFill>
                          <a:schemeClr val="tx1"/>
                        </a:solidFill>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000" dirty="0" err="1">
                          <a:solidFill>
                            <a:schemeClr val="tx1"/>
                          </a:solidFill>
                          <a:effectLst/>
                          <a:latin typeface="Times New Roman" panose="02020603050405020304" pitchFamily="18" charset="0"/>
                          <a:cs typeface="Times New Roman" panose="02020603050405020304" pitchFamily="18" charset="0"/>
                        </a:rPr>
                        <a:t>Rán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chiên</a:t>
                      </a:r>
                      <a:r>
                        <a:rPr lang="en-US" sz="2000" dirty="0">
                          <a:solidFill>
                            <a:schemeClr val="tx1"/>
                          </a:solidFill>
                          <a:effectLst/>
                          <a:latin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just">
                        <a:lnSpc>
                          <a:spcPct val="120000"/>
                        </a:lnSpc>
                      </a:pPr>
                      <a:r>
                        <a:rPr lang="en-US" sz="2000" dirty="0">
                          <a:solidFill>
                            <a:schemeClr val="tx1"/>
                          </a:solidFill>
                          <a:effectLst/>
                          <a:latin typeface="Times New Roman" panose="02020603050405020304" pitchFamily="18" charset="0"/>
                          <a:cs typeface="Times New Roman" panose="02020603050405020304" pitchFamily="18" charset="0"/>
                        </a:rPr>
                        <a:t>L</a:t>
                      </a:r>
                      <a:r>
                        <a:rPr lang="vi-VN" sz="2000" dirty="0">
                          <a:solidFill>
                            <a:schemeClr val="tx1"/>
                          </a:solidFill>
                          <a:effectLst/>
                          <a:latin typeface="Times New Roman" panose="02020603050405020304" pitchFamily="18" charset="0"/>
                          <a:cs typeface="Times New Roman" panose="02020603050405020304" pitchFamily="18" charset="0"/>
                        </a:rPr>
                        <a:t>à làm chín thực phẩm trong chất béo ở nhiệt độ cao </a:t>
                      </a:r>
                      <a:endParaRPr lang="vi-VN" sz="20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2364" marR="42364" marT="0" marB="0"/>
                </a:tc>
                <a:tc>
                  <a:txBody>
                    <a:bodyPr/>
                    <a:lstStyle/>
                    <a:p>
                      <a:pPr indent="228600" algn="just">
                        <a:lnSpc>
                          <a:spcPct val="115000"/>
                        </a:lnSpc>
                        <a:tabLst>
                          <a:tab pos="436880" algn="l"/>
                        </a:tabLst>
                      </a:pPr>
                      <a:r>
                        <a:rPr lang="en-US" sz="2000" dirty="0">
                          <a:solidFill>
                            <a:schemeClr val="tx1"/>
                          </a:solidFill>
                          <a:effectLst/>
                          <a:latin typeface="Times New Roman" panose="02020603050405020304" pitchFamily="18" charset="0"/>
                          <a:cs typeface="Times New Roman" panose="02020603050405020304" pitchFamily="18" charset="0"/>
                        </a:rPr>
                        <a:t>M</a:t>
                      </a:r>
                      <a:r>
                        <a:rPr lang="vi-VN" sz="2000" dirty="0">
                          <a:solidFill>
                            <a:schemeClr val="tx1"/>
                          </a:solidFill>
                          <a:effectLst/>
                          <a:latin typeface="Times New Roman" panose="02020603050405020304" pitchFamily="18" charset="0"/>
                          <a:cs typeface="Times New Roman" panose="02020603050405020304" pitchFamily="18" charset="0"/>
                        </a:rPr>
                        <a:t>ón ăn có độ giòn, độ ngậy.</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just">
                        <a:lnSpc>
                          <a:spcPct val="115000"/>
                        </a:lnSpc>
                        <a:tabLst>
                          <a:tab pos="436880" algn="l"/>
                        </a:tabLst>
                      </a:pPr>
                      <a:r>
                        <a:rPr lang="en-US" sz="2000" dirty="0">
                          <a:solidFill>
                            <a:schemeClr val="tx1"/>
                          </a:solidFill>
                          <a:effectLst/>
                          <a:latin typeface="Times New Roman" panose="02020603050405020304" pitchFamily="18" charset="0"/>
                          <a:cs typeface="Times New Roman" panose="02020603050405020304" pitchFamily="18" charset="0"/>
                        </a:rPr>
                        <a:t>M</a:t>
                      </a:r>
                      <a:r>
                        <a:rPr lang="vi-VN" sz="2000" dirty="0">
                          <a:solidFill>
                            <a:schemeClr val="tx1"/>
                          </a:solidFill>
                          <a:effectLst/>
                          <a:latin typeface="Times New Roman" panose="02020603050405020304" pitchFamily="18" charset="0"/>
                          <a:cs typeface="Times New Roman" panose="02020603050405020304" pitchFamily="18" charset="0"/>
                        </a:rPr>
                        <a:t>ón ăn nhiều chất béo.</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tc>
                  <a:txBody>
                    <a:bodyPr/>
                    <a:lstStyle/>
                    <a:p>
                      <a:pPr indent="228600" algn="just">
                        <a:lnSpc>
                          <a:spcPct val="115000"/>
                        </a:lnSpc>
                        <a:tabLst>
                          <a:tab pos="436880" algn="l"/>
                        </a:tabLst>
                      </a:pPr>
                      <a:r>
                        <a:rPr lang="en-US" sz="2000" dirty="0">
                          <a:solidFill>
                            <a:schemeClr val="tx1"/>
                          </a:solidFill>
                          <a:effectLst/>
                          <a:latin typeface="Times New Roman" panose="02020603050405020304" pitchFamily="18" charset="0"/>
                          <a:cs typeface="Times New Roman" panose="02020603050405020304" pitchFamily="18" charset="0"/>
                        </a:rPr>
                        <a:t>T</a:t>
                      </a:r>
                      <a:r>
                        <a:rPr lang="vi-VN" sz="2000" dirty="0">
                          <a:solidFill>
                            <a:schemeClr val="tx1"/>
                          </a:solidFill>
                          <a:effectLst/>
                          <a:latin typeface="Times New Roman" panose="02020603050405020304" pitchFamily="18" charset="0"/>
                          <a:cs typeface="Times New Roman" panose="02020603050405020304" pitchFamily="18" charset="0"/>
                        </a:rPr>
                        <a:t>hịt gà, cá, khoai tây, ngô</a:t>
                      </a:r>
                      <a:r>
                        <a:rPr lang="en-US" sz="2000" dirty="0">
                          <a:solidFill>
                            <a:schemeClr val="tx1"/>
                          </a:solidFill>
                          <a:effectLst/>
                          <a:latin typeface="Times New Roman" panose="02020603050405020304" pitchFamily="18" charset="0"/>
                          <a:cs typeface="Times New Roman" panose="02020603050405020304" pitchFamily="18" charset="0"/>
                        </a:rPr>
                        <a:t>.</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364" marR="42364" marT="0" marB="0"/>
                </a:tc>
                <a:extLst>
                  <a:ext uri="{0D108BD9-81ED-4DB2-BD59-A6C34878D82A}">
                    <a16:rowId xmlns:a16="http://schemas.microsoft.com/office/drawing/2014/main" val="1120980807"/>
                  </a:ext>
                </a:extLst>
              </a:tr>
            </a:tbl>
          </a:graphicData>
        </a:graphic>
      </p:graphicFrame>
      <p:sp>
        <p:nvSpPr>
          <p:cNvPr id="5" name="TextBox 4">
            <a:extLst>
              <a:ext uri="{FF2B5EF4-FFF2-40B4-BE49-F238E27FC236}">
                <a16:creationId xmlns:a16="http://schemas.microsoft.com/office/drawing/2014/main" id="{251917C2-EB3A-403E-A9DD-F04652FED33B}"/>
              </a:ext>
            </a:extLst>
          </p:cNvPr>
          <p:cNvSpPr txBox="1"/>
          <p:nvPr/>
        </p:nvSpPr>
        <p:spPr>
          <a:xfrm>
            <a:off x="3186547" y="164940"/>
            <a:ext cx="5098474" cy="483017"/>
          </a:xfrm>
          <a:prstGeom prst="rect">
            <a:avLst/>
          </a:prstGeom>
          <a:noFill/>
        </p:spPr>
        <p:txBody>
          <a:bodyPr wrap="square">
            <a:spAutoFit/>
          </a:bodyPr>
          <a:lstStyle/>
          <a:p>
            <a:pPr marL="228600" indent="228600">
              <a:lnSpc>
                <a:spcPct val="115000"/>
              </a:lnSpc>
              <a:spcAft>
                <a:spcPts val="500"/>
              </a:spcAft>
              <a:tabLst>
                <a:tab pos="540385" algn="l"/>
              </a:tabLst>
            </a:pPr>
            <a:r>
              <a:rPr lang="en-US" sz="2400" b="1" dirty="0">
                <a:latin typeface="Times New Roman" panose="02020603050405020304" pitchFamily="18" charset="0"/>
                <a:ea typeface="Segoe UI" panose="020B0502040204020203" pitchFamily="34" charset="0"/>
                <a:cs typeface="Times New Roman" panose="02020603050405020304" pitchFamily="18" charset="0"/>
              </a:rPr>
              <a:t>ĐÁP ÁN </a:t>
            </a: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PHIẾU HỌC TẬP SỐ </a:t>
            </a:r>
            <a:r>
              <a:rPr lang="vi-VN" sz="2400" b="1" dirty="0">
                <a:effectLst/>
                <a:latin typeface="Times New Roman" panose="02020603050405020304" pitchFamily="18" charset="0"/>
                <a:ea typeface="Segoe UI" panose="020B0502040204020203" pitchFamily="34" charset="0"/>
                <a:cs typeface="Times New Roman" panose="02020603050405020304" pitchFamily="18" charset="0"/>
              </a:rPr>
              <a:t>2</a:t>
            </a:r>
            <a:endParaRPr lang="vi-VN"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3073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82125D-6CBA-4F97-BF5D-F808FDE6259D}"/>
              </a:ext>
            </a:extLst>
          </p:cNvPr>
          <p:cNvGraphicFramePr>
            <a:graphicFrameLocks noGrp="1"/>
          </p:cNvGraphicFramePr>
          <p:nvPr>
            <p:extLst>
              <p:ext uri="{D42A27DB-BD31-4B8C-83A1-F6EECF244321}">
                <p14:modId xmlns:p14="http://schemas.microsoft.com/office/powerpoint/2010/main" val="3275731671"/>
              </p:ext>
            </p:extLst>
          </p:nvPr>
        </p:nvGraphicFramePr>
        <p:xfrm>
          <a:off x="-365759" y="216620"/>
          <a:ext cx="12710160" cy="7149918"/>
        </p:xfrm>
        <a:graphic>
          <a:graphicData uri="http://schemas.openxmlformats.org/drawingml/2006/table">
            <a:tbl>
              <a:tblPr firstRow="1" firstCol="1" bandRow="1">
                <a:tableStyleId>{D7AC3CCA-C797-4891-BE02-D94E43425B78}</a:tableStyleId>
              </a:tblPr>
              <a:tblGrid>
                <a:gridCol w="2442243">
                  <a:extLst>
                    <a:ext uri="{9D8B030D-6E8A-4147-A177-3AD203B41FA5}">
                      <a16:colId xmlns:a16="http://schemas.microsoft.com/office/drawing/2014/main" val="2056048177"/>
                    </a:ext>
                  </a:extLst>
                </a:gridCol>
                <a:gridCol w="2773373">
                  <a:extLst>
                    <a:ext uri="{9D8B030D-6E8A-4147-A177-3AD203B41FA5}">
                      <a16:colId xmlns:a16="http://schemas.microsoft.com/office/drawing/2014/main" val="428913028"/>
                    </a:ext>
                  </a:extLst>
                </a:gridCol>
                <a:gridCol w="2443511">
                  <a:extLst>
                    <a:ext uri="{9D8B030D-6E8A-4147-A177-3AD203B41FA5}">
                      <a16:colId xmlns:a16="http://schemas.microsoft.com/office/drawing/2014/main" val="2503108902"/>
                    </a:ext>
                  </a:extLst>
                </a:gridCol>
                <a:gridCol w="2443511">
                  <a:extLst>
                    <a:ext uri="{9D8B030D-6E8A-4147-A177-3AD203B41FA5}">
                      <a16:colId xmlns:a16="http://schemas.microsoft.com/office/drawing/2014/main" val="2512783596"/>
                    </a:ext>
                  </a:extLst>
                </a:gridCol>
                <a:gridCol w="2607522">
                  <a:extLst>
                    <a:ext uri="{9D8B030D-6E8A-4147-A177-3AD203B41FA5}">
                      <a16:colId xmlns:a16="http://schemas.microsoft.com/office/drawing/2014/main" val="2697285943"/>
                    </a:ext>
                  </a:extLst>
                </a:gridCol>
              </a:tblGrid>
              <a:tr h="2028260">
                <a:tc>
                  <a:txBody>
                    <a:bodyPr/>
                    <a:lstStyle/>
                    <a:p>
                      <a:pPr indent="228600" algn="ctr">
                        <a:lnSpc>
                          <a:spcPct val="115000"/>
                        </a:lnSpc>
                        <a:tabLst>
                          <a:tab pos="436880" algn="l"/>
                        </a:tabLst>
                      </a:pPr>
                      <a:r>
                        <a:rPr lang="en-US" sz="2400">
                          <a:effectLst/>
                          <a:latin typeface="Times New Roman" panose="02020603050405020304" pitchFamily="18" charset="0"/>
                          <a:cs typeface="Times New Roman" panose="02020603050405020304" pitchFamily="18" charset="0"/>
                        </a:rPr>
                        <a:t>Các phương pháp chế biến thực phẩm không sử dụng nhiệt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ctr">
                        <a:lnSpc>
                          <a:spcPct val="115000"/>
                        </a:lnSpc>
                        <a:tabLst>
                          <a:tab pos="436880" algn="l"/>
                        </a:tabLst>
                      </a:pPr>
                      <a:r>
                        <a:rPr lang="en-US" sz="2400">
                          <a:effectLst/>
                          <a:latin typeface="Times New Roman" panose="02020603050405020304" pitchFamily="18" charset="0"/>
                          <a:cs typeface="Times New Roman" panose="02020603050405020304" pitchFamily="18" charset="0"/>
                        </a:rPr>
                        <a:t>Đặc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ctr">
                        <a:lnSpc>
                          <a:spcPct val="115000"/>
                        </a:lnSpc>
                        <a:tabLst>
                          <a:tab pos="436880" algn="l"/>
                        </a:tabLst>
                      </a:pPr>
                      <a:r>
                        <a:rPr lang="en-US" sz="2400">
                          <a:effectLst/>
                          <a:latin typeface="Times New Roman" panose="02020603050405020304" pitchFamily="18" charset="0"/>
                          <a:cs typeface="Times New Roman" panose="02020603050405020304" pitchFamily="18" charset="0"/>
                        </a:rPr>
                        <a:t>Ưu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ctr">
                        <a:lnSpc>
                          <a:spcPct val="115000"/>
                        </a:lnSpc>
                        <a:tabLst>
                          <a:tab pos="436880" algn="l"/>
                        </a:tabLst>
                      </a:pPr>
                      <a:r>
                        <a:rPr lang="en-US" sz="2400">
                          <a:effectLst/>
                          <a:latin typeface="Times New Roman" panose="02020603050405020304" pitchFamily="18" charset="0"/>
                          <a:cs typeface="Times New Roman" panose="02020603050405020304" pitchFamily="18" charset="0"/>
                        </a:rPr>
                        <a:t>Nhược điểm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ctr">
                        <a:lnSpc>
                          <a:spcPct val="115000"/>
                        </a:lnSpc>
                        <a:tabLst>
                          <a:tab pos="436880" algn="l"/>
                        </a:tabLst>
                      </a:pPr>
                      <a:r>
                        <a:rPr lang="en-US" sz="2400">
                          <a:effectLst/>
                          <a:latin typeface="Times New Roman" panose="02020603050405020304" pitchFamily="18" charset="0"/>
                          <a:cs typeface="Times New Roman" panose="02020603050405020304" pitchFamily="18" charset="0"/>
                        </a:rPr>
                        <a:t>Thực phẩm áp dụng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extLst>
                  <a:ext uri="{0D108BD9-81ED-4DB2-BD59-A6C34878D82A}">
                    <a16:rowId xmlns:a16="http://schemas.microsoft.com/office/drawing/2014/main" val="1502227586"/>
                  </a:ext>
                </a:extLst>
              </a:tr>
              <a:tr h="2945386">
                <a:tc>
                  <a:txBody>
                    <a:bodyPr/>
                    <a:lstStyle/>
                    <a:p>
                      <a:pPr indent="228600" algn="just">
                        <a:lnSpc>
                          <a:spcPct val="115000"/>
                        </a:lnSpc>
                        <a:tabLst>
                          <a:tab pos="436880" algn="l"/>
                        </a:tabLst>
                      </a:pPr>
                      <a:endParaRPr lang="vi-VN" sz="24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endParaRPr lang="vi-VN" sz="24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400" dirty="0" err="1">
                          <a:effectLst/>
                          <a:latin typeface="Times New Roman" panose="02020603050405020304" pitchFamily="18" charset="0"/>
                          <a:cs typeface="Times New Roman" panose="02020603050405020304" pitchFamily="18" charset="0"/>
                        </a:rPr>
                        <a:t>Trộn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hỗn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20000"/>
                        </a:lnSpc>
                      </a:pPr>
                      <a:r>
                        <a:rPr lang="vi-VN" sz="2400">
                          <a:effectLst/>
                          <a:latin typeface="Times New Roman" panose="02020603050405020304" pitchFamily="18" charset="0"/>
                          <a:cs typeface="Times New Roman" panose="02020603050405020304" pitchFamily="18" charset="0"/>
                        </a:rPr>
                        <a:t>Là phương pháp trộn các thực phẩm đã được sơ chế hoặc làm chín, kết hợp với các gia vị tạo thành món ăn.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56536" marR="56536" marT="0" marB="0"/>
                </a:tc>
                <a:tc>
                  <a:txBody>
                    <a:bodyPr/>
                    <a:lstStyle/>
                    <a:p>
                      <a:pPr indent="-228600" algn="just">
                        <a:lnSpc>
                          <a:spcPct val="120000"/>
                        </a:lnSpc>
                      </a:pPr>
                      <a:r>
                        <a:rPr lang="vi-VN" sz="2400">
                          <a:effectLst/>
                          <a:latin typeface="Times New Roman" panose="02020603050405020304" pitchFamily="18" charset="0"/>
                          <a:cs typeface="Times New Roman" panose="02020603050405020304" pitchFamily="18" charset="0"/>
                        </a:rPr>
                        <a:t>Dễ làm, thực phẩm giữ nguyên được màu sắc, mùi vị và chất dinh dưỡng.</a:t>
                      </a:r>
                    </a:p>
                    <a:p>
                      <a:pPr indent="228600" algn="just">
                        <a:lnSpc>
                          <a:spcPct val="115000"/>
                        </a:lnSpc>
                        <a:tabLst>
                          <a:tab pos="436880" algn="l"/>
                        </a:tabLs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20000"/>
                        </a:lnSpc>
                      </a:pPr>
                      <a:r>
                        <a:rPr lang="en-US" sz="2400">
                          <a:effectLst/>
                          <a:latin typeface="Times New Roman" panose="02020603050405020304" pitchFamily="18" charset="0"/>
                          <a:cs typeface="Times New Roman" panose="02020603050405020304" pitchFamily="18" charset="0"/>
                        </a:rPr>
                        <a:t>C</a:t>
                      </a:r>
                      <a:r>
                        <a:rPr lang="vi-VN" sz="2400">
                          <a:effectLst/>
                          <a:latin typeface="Times New Roman" panose="02020603050405020304" pitchFamily="18" charset="0"/>
                          <a:cs typeface="Times New Roman" panose="02020603050405020304" pitchFamily="18" charset="0"/>
                        </a:rPr>
                        <a:t>ầu kì trong việc lựa chọn, bảo quản và chế biến để đảm bảo an toàn vệ sinh thực phẩm.</a:t>
                      </a:r>
                    </a:p>
                    <a:p>
                      <a:pPr indent="228600" algn="just">
                        <a:lnSpc>
                          <a:spcPct val="115000"/>
                        </a:lnSpc>
                        <a:tabLst>
                          <a:tab pos="436880" algn="l"/>
                        </a:tabLs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15000"/>
                        </a:lnSpc>
                        <a:tabLst>
                          <a:tab pos="436880" algn="l"/>
                        </a:tabLst>
                      </a:pPr>
                      <a:r>
                        <a:rPr lang="vi-VN" sz="2400">
                          <a:effectLst/>
                          <a:latin typeface="Times New Roman" panose="02020603050405020304" pitchFamily="18" charset="0"/>
                          <a:cs typeface="Times New Roman" panose="02020603050405020304" pitchFamily="18" charset="0"/>
                        </a:rPr>
                        <a:t>Trộn dầu dấm, nộm,...</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extLst>
                  <a:ext uri="{0D108BD9-81ED-4DB2-BD59-A6C34878D82A}">
                    <a16:rowId xmlns:a16="http://schemas.microsoft.com/office/drawing/2014/main" val="3813912222"/>
                  </a:ext>
                </a:extLst>
              </a:tr>
              <a:tr h="2098808">
                <a:tc>
                  <a:txBody>
                    <a:bodyPr/>
                    <a:lstStyle/>
                    <a:p>
                      <a:pPr indent="228600" algn="just">
                        <a:lnSpc>
                          <a:spcPct val="115000"/>
                        </a:lnSpc>
                        <a:tabLst>
                          <a:tab pos="436880" algn="l"/>
                        </a:tabLst>
                      </a:pPr>
                      <a:endParaRPr lang="vi-VN" sz="2400" dirty="0">
                        <a:effectLst/>
                        <a:latin typeface="Times New Roman" panose="02020603050405020304" pitchFamily="18" charset="0"/>
                        <a:cs typeface="Times New Roman" panose="02020603050405020304" pitchFamily="18" charset="0"/>
                      </a:endParaRPr>
                    </a:p>
                    <a:p>
                      <a:pPr indent="228600" algn="just">
                        <a:lnSpc>
                          <a:spcPct val="115000"/>
                        </a:lnSpc>
                        <a:tabLst>
                          <a:tab pos="436880" algn="l"/>
                        </a:tabLst>
                      </a:pPr>
                      <a:r>
                        <a:rPr lang="en-US" sz="2400" dirty="0" err="1">
                          <a:effectLst/>
                          <a:latin typeface="Times New Roman" panose="02020603050405020304" pitchFamily="18" charset="0"/>
                          <a:cs typeface="Times New Roman" panose="02020603050405020304" pitchFamily="18" charset="0"/>
                        </a:rPr>
                        <a:t>Muối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chua</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20000"/>
                        </a:lnSpc>
                      </a:pPr>
                      <a:r>
                        <a:rPr lang="en-US" sz="2400">
                          <a:effectLst/>
                          <a:latin typeface="Times New Roman" panose="02020603050405020304" pitchFamily="18" charset="0"/>
                          <a:cs typeface="Times New Roman" panose="02020603050405020304" pitchFamily="18" charset="0"/>
                        </a:rPr>
                        <a:t>L</a:t>
                      </a:r>
                      <a:r>
                        <a:rPr lang="vi-VN" sz="2400">
                          <a:effectLst/>
                          <a:latin typeface="Times New Roman" panose="02020603050405020304" pitchFamily="18" charset="0"/>
                          <a:cs typeface="Times New Roman" panose="02020603050405020304" pitchFamily="18" charset="0"/>
                        </a:rPr>
                        <a:t>à phương pháp làm thực phẩm lên men vi sinh trong thời gian cần thiết</a:t>
                      </a: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56536" marR="56536" marT="0" marB="0"/>
                </a:tc>
                <a:tc>
                  <a:txBody>
                    <a:bodyPr/>
                    <a:lstStyle/>
                    <a:p>
                      <a:pPr marR="12700" indent="-228600" algn="just">
                        <a:lnSpc>
                          <a:spcPct val="120000"/>
                        </a:lnSpc>
                      </a:pPr>
                      <a:r>
                        <a:rPr lang="en-US" sz="2400">
                          <a:effectLst/>
                          <a:latin typeface="Times New Roman" panose="02020603050405020304" pitchFamily="18" charset="0"/>
                          <a:cs typeface="Times New Roman" panose="02020603050405020304" pitchFamily="18" charset="0"/>
                        </a:rPr>
                        <a:t>D</a:t>
                      </a:r>
                      <a:r>
                        <a:rPr lang="vi-VN" sz="2400">
                          <a:effectLst/>
                          <a:latin typeface="Times New Roman" panose="02020603050405020304" pitchFamily="18" charset="0"/>
                          <a:cs typeface="Times New Roman" panose="02020603050405020304" pitchFamily="18" charset="0"/>
                        </a:rPr>
                        <a:t>ễ làm, món ăn có vị chua nên kích thích vị giác khi ăn.</a:t>
                      </a:r>
                    </a:p>
                    <a:p>
                      <a:pPr indent="228600" algn="just">
                        <a:lnSpc>
                          <a:spcPct val="115000"/>
                        </a:lnSpc>
                        <a:tabLst>
                          <a:tab pos="436880" algn="l"/>
                        </a:tabLs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15000"/>
                        </a:lnSpc>
                        <a:tabLst>
                          <a:tab pos="436880" algn="l"/>
                        </a:tabLst>
                      </a:pPr>
                      <a:r>
                        <a:rPr lang="en-US" sz="2400">
                          <a:effectLst/>
                          <a:latin typeface="Times New Roman" panose="02020603050405020304" pitchFamily="18" charset="0"/>
                          <a:cs typeface="Times New Roman" panose="02020603050405020304" pitchFamily="18" charset="0"/>
                        </a:rPr>
                        <a:t>M</a:t>
                      </a:r>
                      <a:r>
                        <a:rPr lang="vi-VN" sz="2400">
                          <a:effectLst/>
                          <a:latin typeface="Times New Roman" panose="02020603050405020304" pitchFamily="18" charset="0"/>
                          <a:cs typeface="Times New Roman" panose="02020603050405020304" pitchFamily="18" charset="0"/>
                        </a:rPr>
                        <a:t>ón ăn có nhiều muối, không tốt cho dạ dày</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tc>
                  <a:txBody>
                    <a:bodyPr/>
                    <a:lstStyle/>
                    <a:p>
                      <a:pPr indent="-228600" algn="just">
                        <a:lnSpc>
                          <a:spcPct val="120000"/>
                        </a:lnSpc>
                      </a:pPr>
                      <a:r>
                        <a:rPr lang="en-US" sz="2400" dirty="0">
                          <a:effectLst/>
                          <a:latin typeface="Times New Roman" panose="02020603050405020304" pitchFamily="18" charset="0"/>
                          <a:cs typeface="Times New Roman" panose="02020603050405020304" pitchFamily="18" charset="0"/>
                        </a:rPr>
                        <a:t>R</a:t>
                      </a:r>
                      <a:r>
                        <a:rPr lang="vi-VN" sz="2400" dirty="0">
                          <a:effectLst/>
                          <a:latin typeface="Times New Roman" panose="02020603050405020304" pitchFamily="18" charset="0"/>
                          <a:cs typeface="Times New Roman" panose="02020603050405020304" pitchFamily="18" charset="0"/>
                        </a:rPr>
                        <a:t>au cải bắp, rau cải bẹ, su hào…</a:t>
                      </a:r>
                    </a:p>
                    <a:p>
                      <a:pPr indent="228600" algn="just">
                        <a:lnSpc>
                          <a:spcPct val="115000"/>
                        </a:lnSpc>
                        <a:tabLst>
                          <a:tab pos="436880" algn="l"/>
                        </a:tabLst>
                      </a:pP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36" marR="56536" marT="0" marB="0"/>
                </a:tc>
                <a:extLst>
                  <a:ext uri="{0D108BD9-81ED-4DB2-BD59-A6C34878D82A}">
                    <a16:rowId xmlns:a16="http://schemas.microsoft.com/office/drawing/2014/main" val="1859144805"/>
                  </a:ext>
                </a:extLst>
              </a:tr>
            </a:tbl>
          </a:graphicData>
        </a:graphic>
      </p:graphicFrame>
      <p:sp>
        <p:nvSpPr>
          <p:cNvPr id="5" name="TextBox 4">
            <a:extLst>
              <a:ext uri="{FF2B5EF4-FFF2-40B4-BE49-F238E27FC236}">
                <a16:creationId xmlns:a16="http://schemas.microsoft.com/office/drawing/2014/main" id="{3BBE0DAC-4B31-4439-B8F4-84658DD91368}"/>
              </a:ext>
            </a:extLst>
          </p:cNvPr>
          <p:cNvSpPr txBox="1"/>
          <p:nvPr/>
        </p:nvSpPr>
        <p:spPr>
          <a:xfrm>
            <a:off x="3579222" y="-300445"/>
            <a:ext cx="5917475" cy="517065"/>
          </a:xfrm>
          <a:prstGeom prst="rect">
            <a:avLst/>
          </a:prstGeom>
          <a:noFill/>
        </p:spPr>
        <p:txBody>
          <a:bodyPr wrap="square">
            <a:spAutoFit/>
          </a:bodyPr>
          <a:lstStyle/>
          <a:p>
            <a:pPr marL="228600" indent="228600">
              <a:lnSpc>
                <a:spcPct val="115000"/>
              </a:lnSpc>
              <a:spcAft>
                <a:spcPts val="500"/>
              </a:spcAft>
              <a:tabLst>
                <a:tab pos="540385" algn="l"/>
              </a:tabLst>
            </a:pPr>
            <a:r>
              <a:rPr lang="en-US" sz="2400" b="1" dirty="0">
                <a:latin typeface="Times New Roman" panose="02020603050405020304" pitchFamily="18" charset="0"/>
                <a:ea typeface="Segoe UI" panose="020B0502040204020203" pitchFamily="34" charset="0"/>
                <a:cs typeface="Times New Roman" panose="02020603050405020304" pitchFamily="18" charset="0"/>
              </a:rPr>
              <a:t>ĐÁP ÁN </a:t>
            </a:r>
            <a:r>
              <a:rPr lang="en-US" sz="2400" b="1" dirty="0">
                <a:effectLst/>
                <a:latin typeface="Times New Roman" panose="02020603050405020304" pitchFamily="18" charset="0"/>
                <a:ea typeface="Segoe UI" panose="020B0502040204020203" pitchFamily="34" charset="0"/>
                <a:cs typeface="Times New Roman" panose="02020603050405020304" pitchFamily="18" charset="0"/>
              </a:rPr>
              <a:t>PHIẾU HỌC TẬP SỐ 3</a:t>
            </a:r>
            <a:endParaRPr lang="vi-VN"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1741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32378-95DE-4F8D-9430-B1A1452A0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78" y="1535290"/>
            <a:ext cx="2173822" cy="2615599"/>
          </a:xfrm>
          <a:prstGeom prst="rect">
            <a:avLst/>
          </a:prstGeom>
        </p:spPr>
      </p:pic>
      <p:sp>
        <p:nvSpPr>
          <p:cNvPr id="12" name="Arrow: Pentagon 11">
            <a:extLst>
              <a:ext uri="{FF2B5EF4-FFF2-40B4-BE49-F238E27FC236}">
                <a16:creationId xmlns:a16="http://schemas.microsoft.com/office/drawing/2014/main" id="{B8736083-20A1-4E52-87CA-4A23D361305D}"/>
              </a:ext>
            </a:extLst>
          </p:cNvPr>
          <p:cNvSpPr/>
          <p:nvPr/>
        </p:nvSpPr>
        <p:spPr>
          <a:xfrm>
            <a:off x="2893161" y="1541603"/>
            <a:ext cx="4976227" cy="261559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vi-VN" sz="2400" dirty="0">
                <a:solidFill>
                  <a:schemeClr val="tx1"/>
                </a:solidFill>
                <a:latin typeface="Times New Roman" panose="02020603050405020304" pitchFamily="18" charset="0"/>
                <a:cs typeface="Times New Roman" panose="02020603050405020304" pitchFamily="18" charset="0"/>
              </a:rPr>
              <a:t>Trong các món ăn chế biến có sử dụng nhiệt, món nướng được coi là món ăn có nguy cơ mất vệ sinh an toàn thực phẩm nhất.</a:t>
            </a:r>
          </a:p>
        </p:txBody>
      </p:sp>
      <p:pic>
        <p:nvPicPr>
          <p:cNvPr id="13" name="Picture 12">
            <a:extLst>
              <a:ext uri="{FF2B5EF4-FFF2-40B4-BE49-F238E27FC236}">
                <a16:creationId xmlns:a16="http://schemas.microsoft.com/office/drawing/2014/main" id="{73A94B54-82EE-42D9-B524-521CBF765F30}"/>
              </a:ext>
            </a:extLst>
          </p:cNvPr>
          <p:cNvPicPr>
            <a:picLocks noChangeAspect="1"/>
          </p:cNvPicPr>
          <p:nvPr/>
        </p:nvPicPr>
        <p:blipFill>
          <a:blip r:embed="rId3"/>
          <a:stretch>
            <a:fillRect/>
          </a:stretch>
        </p:blipFill>
        <p:spPr>
          <a:xfrm>
            <a:off x="7947948" y="1532725"/>
            <a:ext cx="3592893" cy="2615599"/>
          </a:xfrm>
          <a:prstGeom prst="rect">
            <a:avLst/>
          </a:prstGeom>
        </p:spPr>
      </p:pic>
    </p:spTree>
    <p:extLst>
      <p:ext uri="{BB962C8B-B14F-4D97-AF65-F5344CB8AC3E}">
        <p14:creationId xmlns:p14="http://schemas.microsoft.com/office/powerpoint/2010/main" val="1938930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674065F3-CEE2-4ABD-920D-45EE78B6A594}"/>
              </a:ext>
            </a:extLst>
          </p:cNvPr>
          <p:cNvSpPr/>
          <p:nvPr/>
        </p:nvSpPr>
        <p:spPr>
          <a:xfrm>
            <a:off x="3476189" y="1535787"/>
            <a:ext cx="8246785" cy="261559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vi-VN" sz="2400" dirty="0">
                <a:solidFill>
                  <a:schemeClr val="tx1"/>
                </a:solidFill>
                <a:latin typeface="Times New Roman" panose="02020603050405020304" pitchFamily="18" charset="0"/>
                <a:cs typeface="Times New Roman" panose="02020603050405020304" pitchFamily="18" charset="0"/>
              </a:rPr>
              <a:t>Chuyên gia dinh dưỡng khuyến cáo sử dụng nhiều món ăn được chế biến bằng phương pháp rán, nướng có thể làm tăng nguy cơ mắc các bệnh béo phì, tim mạch, tiểu đường... </a:t>
            </a:r>
          </a:p>
          <a:p>
            <a:pPr marL="285750" indent="-285750">
              <a:buFont typeface="Wingdings" panose="05000000000000000000" pitchFamily="2" charset="2"/>
              <a:buChar char="Ø"/>
            </a:pPr>
            <a:r>
              <a:rPr lang="vi-VN" sz="2400" dirty="0">
                <a:solidFill>
                  <a:schemeClr val="tx1"/>
                </a:solidFill>
                <a:latin typeface="Times New Roman" panose="02020603050405020304" pitchFamily="18" charset="0"/>
                <a:cs typeface="Times New Roman" panose="02020603050405020304" pitchFamily="18" charset="0"/>
              </a:rPr>
              <a:t>Khi chế biến không đúng cách , thực phẩm bị biến chất có khả năng gây ung thư đường tiêu hóa, dạ dày.</a:t>
            </a:r>
          </a:p>
        </p:txBody>
      </p:sp>
      <p:pic>
        <p:nvPicPr>
          <p:cNvPr id="8" name="Picture 7">
            <a:extLst>
              <a:ext uri="{FF2B5EF4-FFF2-40B4-BE49-F238E27FC236}">
                <a16:creationId xmlns:a16="http://schemas.microsoft.com/office/drawing/2014/main" id="{E1B66717-B13A-4366-B734-0369E8510CE3}"/>
              </a:ext>
            </a:extLst>
          </p:cNvPr>
          <p:cNvPicPr>
            <a:picLocks noChangeAspect="1"/>
          </p:cNvPicPr>
          <p:nvPr/>
        </p:nvPicPr>
        <p:blipFill>
          <a:blip r:embed="rId2"/>
          <a:stretch>
            <a:fillRect/>
          </a:stretch>
        </p:blipFill>
        <p:spPr>
          <a:xfrm>
            <a:off x="524446" y="1526909"/>
            <a:ext cx="2805280" cy="2615599"/>
          </a:xfrm>
          <a:prstGeom prst="rect">
            <a:avLst/>
          </a:prstGeom>
        </p:spPr>
      </p:pic>
    </p:spTree>
    <p:extLst>
      <p:ext uri="{BB962C8B-B14F-4D97-AF65-F5344CB8AC3E}">
        <p14:creationId xmlns:p14="http://schemas.microsoft.com/office/powerpoint/2010/main" val="55564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3AFA4-202F-4EDF-92FF-29F6C00619D9}"/>
              </a:ext>
            </a:extLst>
          </p:cNvPr>
          <p:cNvPicPr>
            <a:picLocks noChangeAspect="1"/>
          </p:cNvPicPr>
          <p:nvPr/>
        </p:nvPicPr>
        <p:blipFill>
          <a:blip r:embed="rId2"/>
          <a:stretch>
            <a:fillRect/>
          </a:stretch>
        </p:blipFill>
        <p:spPr>
          <a:xfrm>
            <a:off x="1175473" y="595744"/>
            <a:ext cx="2608431" cy="1676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F67FA5B1-D0A7-4256-A925-AAB3EB41AFAE}"/>
              </a:ext>
            </a:extLst>
          </p:cNvPr>
          <p:cNvPicPr>
            <a:picLocks noChangeAspect="1"/>
          </p:cNvPicPr>
          <p:nvPr/>
        </p:nvPicPr>
        <p:blipFill>
          <a:blip r:embed="rId3"/>
          <a:stretch>
            <a:fillRect/>
          </a:stretch>
        </p:blipFill>
        <p:spPr>
          <a:xfrm>
            <a:off x="1175473" y="2407876"/>
            <a:ext cx="2624451" cy="2042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A2FB4B6F-9D93-4253-BC1A-8983F951F404}"/>
              </a:ext>
            </a:extLst>
          </p:cNvPr>
          <p:cNvPicPr>
            <a:picLocks noChangeAspect="1"/>
          </p:cNvPicPr>
          <p:nvPr/>
        </p:nvPicPr>
        <p:blipFill>
          <a:blip r:embed="rId4"/>
          <a:stretch>
            <a:fillRect/>
          </a:stretch>
        </p:blipFill>
        <p:spPr>
          <a:xfrm>
            <a:off x="1175473" y="4585854"/>
            <a:ext cx="2624451" cy="1991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A4C148EA-3DE6-4D15-A21F-18432C108A5B}"/>
              </a:ext>
            </a:extLst>
          </p:cNvPr>
          <p:cNvPicPr>
            <a:picLocks noChangeAspect="1"/>
          </p:cNvPicPr>
          <p:nvPr/>
        </p:nvPicPr>
        <p:blipFill>
          <a:blip r:embed="rId5"/>
          <a:stretch>
            <a:fillRect/>
          </a:stretch>
        </p:blipFill>
        <p:spPr>
          <a:xfrm>
            <a:off x="7897091" y="1302327"/>
            <a:ext cx="3934691" cy="27850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 name="Straight Arrow Connector 2">
            <a:extLst>
              <a:ext uri="{FF2B5EF4-FFF2-40B4-BE49-F238E27FC236}">
                <a16:creationId xmlns:a16="http://schemas.microsoft.com/office/drawing/2014/main" id="{1370CCEB-BD78-4B5E-91D3-3DBDB6C8841B}"/>
              </a:ext>
            </a:extLst>
          </p:cNvPr>
          <p:cNvCxnSpPr/>
          <p:nvPr/>
        </p:nvCxnSpPr>
        <p:spPr>
          <a:xfrm>
            <a:off x="4073236" y="1433944"/>
            <a:ext cx="3532909" cy="973932"/>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9FCCD4B-B8FD-4BED-BF0E-CA3EFE2D9E58}"/>
              </a:ext>
            </a:extLst>
          </p:cNvPr>
          <p:cNvCxnSpPr/>
          <p:nvPr/>
        </p:nvCxnSpPr>
        <p:spPr>
          <a:xfrm flipV="1">
            <a:off x="4073236" y="2694838"/>
            <a:ext cx="3532909" cy="734161"/>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54A5A4-B43E-40C4-AD9B-50642F010C32}"/>
              </a:ext>
            </a:extLst>
          </p:cNvPr>
          <p:cNvCxnSpPr/>
          <p:nvPr/>
        </p:nvCxnSpPr>
        <p:spPr>
          <a:xfrm flipV="1">
            <a:off x="3920836" y="3061918"/>
            <a:ext cx="3685309" cy="2258227"/>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id="{82586DF0-F8EE-4E26-8310-6F8E9FA29E87}"/>
              </a:ext>
            </a:extLst>
          </p:cNvPr>
          <p:cNvSpPr/>
          <p:nvPr/>
        </p:nvSpPr>
        <p:spPr>
          <a:xfrm>
            <a:off x="4667431" y="4366219"/>
            <a:ext cx="5529514" cy="2211139"/>
          </a:xfrm>
          <a:prstGeom prst="cloudCallout">
            <a:avLst>
              <a:gd name="adj1" fmla="val -52240"/>
              <a:gd name="adj2" fmla="val -5318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000" dirty="0">
              <a:solidFill>
                <a:schemeClr val="tx2">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759B65B-5F5D-489A-98F1-BBD1A721985F}"/>
              </a:ext>
            </a:extLst>
          </p:cNvPr>
          <p:cNvSpPr/>
          <p:nvPr/>
        </p:nvSpPr>
        <p:spPr>
          <a:xfrm>
            <a:off x="3458817" y="87912"/>
            <a:ext cx="5274365" cy="1015663"/>
          </a:xfrm>
          <a:prstGeom prst="rect">
            <a:avLst/>
          </a:prstGeom>
          <a:noFill/>
        </p:spPr>
        <p:txBody>
          <a:bodyPr wrap="square" lIns="91440" tIns="45720" rIns="91440" bIns="45720">
            <a:spAutoFit/>
          </a:bodyPr>
          <a:lstStyle/>
          <a:p>
            <a:pPr algn="ctr"/>
            <a:r>
              <a:rPr lang="en-US" sz="6000" b="1" dirty="0">
                <a:ln w="12700">
                  <a:solidFill>
                    <a:schemeClr val="accent3">
                      <a:lumMod val="50000"/>
                    </a:schemeClr>
                  </a:solidFill>
                  <a:prstDash val="solid"/>
                </a:ln>
                <a:solidFill>
                  <a:srgbClr val="FF3300"/>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K</a:t>
            </a:r>
            <a:r>
              <a:rPr lang="en-US" sz="6000" b="1" dirty="0">
                <a:ln w="12700">
                  <a:solidFill>
                    <a:schemeClr val="accent3">
                      <a:lumMod val="50000"/>
                    </a:schemeClr>
                  </a:solidFill>
                  <a:prstDash val="solid"/>
                </a:ln>
                <a:solidFill>
                  <a:srgbClr val="FFC000"/>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H</a:t>
            </a:r>
            <a:r>
              <a:rPr lang="en-US" sz="6000" b="1" dirty="0">
                <a:ln w="12700">
                  <a:solidFill>
                    <a:schemeClr val="accent3">
                      <a:lumMod val="50000"/>
                    </a:schemeClr>
                  </a:solidFill>
                  <a:prstDash val="solid"/>
                </a:ln>
                <a:solidFill>
                  <a:srgbClr val="00B050"/>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Ở</a:t>
            </a:r>
            <a:r>
              <a:rPr lang="en-US" sz="6000" b="1" dirty="0">
                <a:ln w="12700">
                  <a:solidFill>
                    <a:schemeClr val="accent3">
                      <a:lumMod val="50000"/>
                    </a:schemeClr>
                  </a:solidFill>
                  <a:prstDash val="solid"/>
                </a:ln>
                <a:solidFill>
                  <a:srgbClr val="FF99FF"/>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I</a:t>
            </a: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 </a:t>
            </a:r>
            <a:r>
              <a:rPr lang="en-US" sz="6000" b="1" dirty="0">
                <a:ln w="12700">
                  <a:solidFill>
                    <a:schemeClr val="accent3">
                      <a:lumMod val="50000"/>
                    </a:schemeClr>
                  </a:solidFill>
                  <a:prstDash val="solid"/>
                </a:ln>
                <a:solidFill>
                  <a:schemeClr val="accent2">
                    <a:lumMod val="40000"/>
                    <a:lumOff val="60000"/>
                  </a:schemeClr>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Đ</a:t>
            </a:r>
            <a:r>
              <a:rPr lang="en-US" sz="6000" b="1" dirty="0">
                <a:ln w="12700">
                  <a:solidFill>
                    <a:schemeClr val="accent3">
                      <a:lumMod val="50000"/>
                    </a:schemeClr>
                  </a:solidFill>
                  <a:prstDash val="solid"/>
                </a:ln>
                <a:solidFill>
                  <a:srgbClr val="FFFF00"/>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Ộ</a:t>
            </a:r>
            <a:r>
              <a:rPr lang="en-US" sz="6000" b="1" dirty="0">
                <a:ln w="12700">
                  <a:solidFill>
                    <a:schemeClr val="accent3">
                      <a:lumMod val="50000"/>
                    </a:schemeClr>
                  </a:solidFill>
                  <a:prstDash val="solid"/>
                </a:ln>
                <a:solidFill>
                  <a:schemeClr val="tx2">
                    <a:lumMod val="90000"/>
                  </a:schemeClr>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N</a:t>
            </a:r>
            <a:r>
              <a:rPr lang="en-US" sz="6000" b="1" dirty="0">
                <a:ln w="12700">
                  <a:solidFill>
                    <a:schemeClr val="accent3">
                      <a:lumMod val="50000"/>
                    </a:schemeClr>
                  </a:solidFill>
                  <a:prstDash val="solid"/>
                </a:ln>
                <a:solidFill>
                  <a:srgbClr val="FF66FF"/>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G</a:t>
            </a:r>
            <a:endParaRPr lang="vi-VN" sz="6000" b="1" dirty="0">
              <a:ln w="12700">
                <a:solidFill>
                  <a:schemeClr val="accent3">
                    <a:lumMod val="50000"/>
                  </a:schemeClr>
                </a:solidFill>
                <a:prstDash val="solid"/>
              </a:ln>
              <a:solidFill>
                <a:srgbClr val="FF66FF"/>
              </a:solidFill>
              <a:effectLst>
                <a:innerShdw blurRad="177800">
                  <a:schemeClr val="accent3">
                    <a:lumMod val="50000"/>
                  </a:schemeClr>
                </a:innerShdw>
              </a:effectLst>
            </a:endParaRPr>
          </a:p>
        </p:txBody>
      </p:sp>
    </p:spTree>
    <p:extLst>
      <p:ext uri="{BB962C8B-B14F-4D97-AF65-F5344CB8AC3E}">
        <p14:creationId xmlns:p14="http://schemas.microsoft.com/office/powerpoint/2010/main" val="16432191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E73A18D-14C9-4F96-AD87-4C16098FB7BC}"/>
              </a:ext>
            </a:extLst>
          </p:cNvPr>
          <p:cNvGraphicFramePr>
            <a:graphicFrameLocks noGrp="1"/>
          </p:cNvGraphicFramePr>
          <p:nvPr>
            <p:extLst>
              <p:ext uri="{D42A27DB-BD31-4B8C-83A1-F6EECF244321}">
                <p14:modId xmlns:p14="http://schemas.microsoft.com/office/powerpoint/2010/main" val="666409378"/>
              </p:ext>
            </p:extLst>
          </p:nvPr>
        </p:nvGraphicFramePr>
        <p:xfrm>
          <a:off x="637310" y="1039092"/>
          <a:ext cx="10834253" cy="5608320"/>
        </p:xfrm>
        <a:graphic>
          <a:graphicData uri="http://schemas.openxmlformats.org/drawingml/2006/table">
            <a:tbl>
              <a:tblPr firstRow="1" firstCol="1" bandRow="1">
                <a:tableStyleId>{D7AC3CCA-C797-4891-BE02-D94E43425B78}</a:tableStyleId>
              </a:tblPr>
              <a:tblGrid>
                <a:gridCol w="1427017">
                  <a:extLst>
                    <a:ext uri="{9D8B030D-6E8A-4147-A177-3AD203B41FA5}">
                      <a16:colId xmlns:a16="http://schemas.microsoft.com/office/drawing/2014/main" val="4217994658"/>
                    </a:ext>
                  </a:extLst>
                </a:gridCol>
                <a:gridCol w="4378037">
                  <a:extLst>
                    <a:ext uri="{9D8B030D-6E8A-4147-A177-3AD203B41FA5}">
                      <a16:colId xmlns:a16="http://schemas.microsoft.com/office/drawing/2014/main" val="2263781215"/>
                    </a:ext>
                  </a:extLst>
                </a:gridCol>
                <a:gridCol w="5029199">
                  <a:extLst>
                    <a:ext uri="{9D8B030D-6E8A-4147-A177-3AD203B41FA5}">
                      <a16:colId xmlns:a16="http://schemas.microsoft.com/office/drawing/2014/main" val="1930887738"/>
                    </a:ext>
                  </a:extLst>
                </a:gridCol>
              </a:tblGrid>
              <a:tr h="685398">
                <a:tc>
                  <a:txBody>
                    <a:bodyPr/>
                    <a:lstStyle/>
                    <a:p>
                      <a:pPr indent="228600" algn="ctr">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Nhóm phương</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pháp</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tc>
                <a:tc>
                  <a:txBody>
                    <a:bodyPr/>
                    <a:lstStyle/>
                    <a:p>
                      <a:pPr indent="228600" algn="ctr">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Chế biến món ăn</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   có sử dụng nhiệt</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5">
                        <a:lumMod val="40000"/>
                        <a:lumOff val="60000"/>
                      </a:schemeClr>
                    </a:solidFill>
                  </a:tcPr>
                </a:tc>
                <a:tc>
                  <a:txBody>
                    <a:bodyPr/>
                    <a:lstStyle/>
                    <a:p>
                      <a:pPr indent="228600" algn="ctr">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Chế biến món ăn</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không sử dụng nhiệt</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2">
                        <a:lumMod val="40000"/>
                        <a:lumOff val="60000"/>
                      </a:schemeClr>
                    </a:solidFill>
                  </a:tcPr>
                </a:tc>
                <a:extLst>
                  <a:ext uri="{0D108BD9-81ED-4DB2-BD59-A6C34878D82A}">
                    <a16:rowId xmlns:a16="http://schemas.microsoft.com/office/drawing/2014/main" val="357867886"/>
                  </a:ext>
                </a:extLst>
              </a:tr>
              <a:tr h="685398">
                <a:tc>
                  <a:txBody>
                    <a:bodyPr/>
                    <a:lstStyle/>
                    <a:p>
                      <a:pPr indent="228600" algn="ctr">
                        <a:lnSpc>
                          <a:spcPct val="115000"/>
                        </a:lnSpc>
                        <a:tabLst>
                          <a:tab pos="436880" algn="l"/>
                        </a:tabLst>
                      </a:pPr>
                      <a:r>
                        <a:rPr lang="vi-VN" sz="2000">
                          <a:solidFill>
                            <a:schemeClr val="tx1"/>
                          </a:solidFill>
                          <a:effectLst/>
                          <a:latin typeface="Times New Roman" panose="02020603050405020304" pitchFamily="18" charset="0"/>
                          <a:cs typeface="Times New Roman" panose="02020603050405020304" pitchFamily="18" charset="0"/>
                        </a:rPr>
                        <a:t>Bản chất</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tc>
                <a:tc>
                  <a:txBody>
                    <a:bodyPr/>
                    <a:lstStyle/>
                    <a:p>
                      <a:pPr indent="228600" algn="l">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Sử dụng nhiệt độ cao để làm</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chín thực phẩm.</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5">
                        <a:lumMod val="40000"/>
                        <a:lumOff val="60000"/>
                      </a:schemeClr>
                    </a:solidFill>
                  </a:tcPr>
                </a:tc>
                <a:tc>
                  <a:txBody>
                    <a:bodyPr/>
                    <a:lstStyle/>
                    <a:p>
                      <a:pPr indent="228600" algn="l">
                        <a:lnSpc>
                          <a:spcPct val="115000"/>
                        </a:lnSpc>
                        <a:tabLst>
                          <a:tab pos="436880" algn="l"/>
                        </a:tabLst>
                      </a:pPr>
                      <a:r>
                        <a:rPr lang="vi-VN" sz="2000">
                          <a:solidFill>
                            <a:schemeClr val="tx1"/>
                          </a:solidFill>
                          <a:effectLst/>
                          <a:latin typeface="Times New Roman" panose="02020603050405020304" pitchFamily="18" charset="0"/>
                          <a:cs typeface="Times New Roman" panose="02020603050405020304" pitchFamily="18" charset="0"/>
                        </a:rPr>
                        <a:t>Sử dụng gấn như trực tiếp các loại thực phẩm ngay sau khi sơ chế.</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2">
                        <a:lumMod val="40000"/>
                        <a:lumOff val="60000"/>
                      </a:schemeClr>
                    </a:solidFill>
                  </a:tcPr>
                </a:tc>
                <a:extLst>
                  <a:ext uri="{0D108BD9-81ED-4DB2-BD59-A6C34878D82A}">
                    <a16:rowId xmlns:a16="http://schemas.microsoft.com/office/drawing/2014/main" val="2636356382"/>
                  </a:ext>
                </a:extLst>
              </a:tr>
              <a:tr h="1624631">
                <a:tc>
                  <a:txBody>
                    <a:bodyPr/>
                    <a:lstStyle/>
                    <a:p>
                      <a:pPr indent="228600" algn="ctr">
                        <a:lnSpc>
                          <a:spcPct val="115000"/>
                        </a:lnSpc>
                        <a:tabLst>
                          <a:tab pos="436880" algn="l"/>
                        </a:tabLst>
                      </a:pPr>
                      <a:r>
                        <a:rPr lang="vi-VN" sz="2000">
                          <a:solidFill>
                            <a:schemeClr val="tx1"/>
                          </a:solidFill>
                          <a:effectLst/>
                          <a:latin typeface="Times New Roman" panose="02020603050405020304" pitchFamily="18" charset="0"/>
                          <a:cs typeface="Times New Roman" panose="02020603050405020304" pitchFamily="18" charset="0"/>
                        </a:rPr>
                        <a:t>Ưu điểm</a:t>
                      </a:r>
                      <a:endParaRPr lang="vi-VN"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tc>
                <a:tc>
                  <a:txBody>
                    <a:bodyPr/>
                    <a:lstStyle/>
                    <a:p>
                      <a:pPr indent="228600" algn="l">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Món ăn hấp dẫn, nhiều màu sắc, hương vị, phù hợp với nhiều đ</a:t>
                      </a:r>
                      <a:r>
                        <a:rPr lang="en-US" sz="2000" dirty="0">
                          <a:solidFill>
                            <a:schemeClr val="tx1"/>
                          </a:solidFill>
                          <a:effectLst/>
                          <a:latin typeface="Times New Roman" panose="02020603050405020304" pitchFamily="18" charset="0"/>
                          <a:cs typeface="Times New Roman" panose="02020603050405020304" pitchFamily="18" charset="0"/>
                        </a:rPr>
                        <a:t>ố</a:t>
                      </a:r>
                      <a:r>
                        <a:rPr lang="vi-VN" sz="2000" dirty="0">
                          <a:solidFill>
                            <a:schemeClr val="tx1"/>
                          </a:solidFill>
                          <a:effectLst/>
                          <a:latin typeface="Times New Roman" panose="02020603050405020304" pitchFamily="18" charset="0"/>
                          <a:cs typeface="Times New Roman" panose="02020603050405020304" pitchFamily="18" charset="0"/>
                        </a:rPr>
                        <a:t>i tượng sử dụng.</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5">
                        <a:lumMod val="40000"/>
                        <a:lumOff val="60000"/>
                      </a:schemeClr>
                    </a:solidFill>
                  </a:tcPr>
                </a:tc>
                <a:tc>
                  <a:txBody>
                    <a:bodyPr/>
                    <a:lstStyle/>
                    <a:p>
                      <a:pPr indent="228600" algn="l">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Gần như giữ nguyên được các chất dinh dưỡng có trong thực phẩm.</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    Món ăn thường được chế biến đơn giản, có vị thanh nhẹ, dễ ăn, không gây ngấy, tốt cho sức khoẻ.</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solidFill>
                      <a:schemeClr val="accent2">
                        <a:lumMod val="40000"/>
                        <a:lumOff val="60000"/>
                      </a:schemeClr>
                    </a:solidFill>
                  </a:tcPr>
                </a:tc>
                <a:extLst>
                  <a:ext uri="{0D108BD9-81ED-4DB2-BD59-A6C34878D82A}">
                    <a16:rowId xmlns:a16="http://schemas.microsoft.com/office/drawing/2014/main" val="367064112"/>
                  </a:ext>
                </a:extLst>
              </a:tr>
              <a:tr h="2094247">
                <a:tc>
                  <a:txBody>
                    <a:bodyPr/>
                    <a:lstStyle/>
                    <a:p>
                      <a:pPr indent="228600" algn="ctr">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Nhược điểm</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ctr"/>
                </a:tc>
                <a:tc>
                  <a:txBody>
                    <a:bodyPr/>
                    <a:lstStyle/>
                    <a:p>
                      <a:pPr indent="228600" algn="l">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Chế biến cầu kì, một số chất</a:t>
                      </a:r>
                      <a:br>
                        <a:rPr lang="vi-VN" sz="2000" dirty="0">
                          <a:solidFill>
                            <a:schemeClr val="tx1"/>
                          </a:solidFill>
                          <a:effectLst/>
                          <a:latin typeface="Times New Roman" panose="02020603050405020304" pitchFamily="18" charset="0"/>
                          <a:cs typeface="Times New Roman" panose="02020603050405020304" pitchFamily="18" charset="0"/>
                        </a:rPr>
                      </a:br>
                      <a:r>
                        <a:rPr lang="vi-VN" sz="2000" dirty="0">
                          <a:solidFill>
                            <a:schemeClr val="tx1"/>
                          </a:solidFill>
                          <a:effectLst/>
                          <a:latin typeface="Times New Roman" panose="02020603050405020304" pitchFamily="18" charset="0"/>
                          <a:cs typeface="Times New Roman" panose="02020603050405020304" pitchFamily="18" charset="0"/>
                        </a:rPr>
                        <a:t>dinh dưỡng trong món ăn bị mất hoặc biến đổi chất, trong quá trình chế biến có thể gây mất an toàn, có một số món ăn không tốt cho sức khỏe nếu sử dụng nhiều.</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b">
                    <a:solidFill>
                      <a:schemeClr val="accent5">
                        <a:lumMod val="40000"/>
                        <a:lumOff val="60000"/>
                      </a:schemeClr>
                    </a:solidFill>
                  </a:tcPr>
                </a:tc>
                <a:tc>
                  <a:txBody>
                    <a:bodyPr/>
                    <a:lstStyle/>
                    <a:p>
                      <a:pPr indent="228600" algn="l">
                        <a:lnSpc>
                          <a:spcPct val="115000"/>
                        </a:lnSpc>
                        <a:tabLst>
                          <a:tab pos="436880" algn="l"/>
                        </a:tabLst>
                      </a:pPr>
                      <a:r>
                        <a:rPr lang="vi-VN" sz="2000" dirty="0">
                          <a:solidFill>
                            <a:schemeClr val="tx1"/>
                          </a:solidFill>
                          <a:effectLst/>
                          <a:latin typeface="Times New Roman" panose="02020603050405020304" pitchFamily="18" charset="0"/>
                          <a:cs typeface="Times New Roman" panose="02020603050405020304" pitchFamily="18" charset="0"/>
                        </a:rPr>
                        <a:t>Món ăn ít có mùi vị, màu sắc hấp dẫn người sử dụng, không tạo ra sự đa dạng như các món ăn được chế biến bằng phương pháp sử dụng nhiệt, đặc biệt cần chú ý đến các vấn đề vệ sinh an toàn thực phẩm.</a:t>
                      </a:r>
                      <a:endParaRPr lang="vi-V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87" marR="52487" marT="0" marB="0" anchor="b">
                    <a:solidFill>
                      <a:schemeClr val="accent2">
                        <a:lumMod val="40000"/>
                        <a:lumOff val="60000"/>
                      </a:schemeClr>
                    </a:solidFill>
                  </a:tcPr>
                </a:tc>
                <a:extLst>
                  <a:ext uri="{0D108BD9-81ED-4DB2-BD59-A6C34878D82A}">
                    <a16:rowId xmlns:a16="http://schemas.microsoft.com/office/drawing/2014/main" val="1505185834"/>
                  </a:ext>
                </a:extLst>
              </a:tr>
            </a:tbl>
          </a:graphicData>
        </a:graphic>
      </p:graphicFrame>
      <p:sp>
        <p:nvSpPr>
          <p:cNvPr id="5" name="TextBox 4">
            <a:extLst>
              <a:ext uri="{FF2B5EF4-FFF2-40B4-BE49-F238E27FC236}">
                <a16:creationId xmlns:a16="http://schemas.microsoft.com/office/drawing/2014/main" id="{97B2D6A2-B549-463E-B59A-0612A9278ED3}"/>
              </a:ext>
            </a:extLst>
          </p:cNvPr>
          <p:cNvSpPr txBox="1"/>
          <p:nvPr/>
        </p:nvSpPr>
        <p:spPr>
          <a:xfrm>
            <a:off x="4724401" y="429491"/>
            <a:ext cx="2175163" cy="400110"/>
          </a:xfrm>
          <a:prstGeom prst="rect">
            <a:avLst/>
          </a:prstGeom>
          <a:noFill/>
        </p:spPr>
        <p:txBody>
          <a:bodyPr wrap="square" rtlCol="0">
            <a:spAutoFit/>
          </a:bodyPr>
          <a:lstStyle/>
          <a:p>
            <a:r>
              <a:rPr lang="vi-VN" sz="2000" b="1" dirty="0">
                <a:latin typeface="+mj-lt"/>
              </a:rPr>
              <a:t>BẢNG SO SÁNH</a:t>
            </a:r>
          </a:p>
        </p:txBody>
      </p:sp>
    </p:spTree>
    <p:extLst>
      <p:ext uri="{BB962C8B-B14F-4D97-AF65-F5344CB8AC3E}">
        <p14:creationId xmlns:p14="http://schemas.microsoft.com/office/powerpoint/2010/main" val="947698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32855F42-F7FC-45FD-8FD4-7A5F3352D831}"/>
              </a:ext>
            </a:extLst>
          </p:cNvPr>
          <p:cNvSpPr/>
          <p:nvPr/>
        </p:nvSpPr>
        <p:spPr>
          <a:xfrm>
            <a:off x="540333" y="1593273"/>
            <a:ext cx="4476848" cy="2452254"/>
          </a:xfrm>
          <a:prstGeom prst="cloudCallout">
            <a:avLst>
              <a:gd name="adj1" fmla="val 72592"/>
              <a:gd name="adj2" fmla="val 2613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mj-lt"/>
              </a:rPr>
              <a:t>Bạn muốn trở thành </a:t>
            </a:r>
            <a:r>
              <a:rPr lang="vi-VN" sz="2800" b="1" dirty="0">
                <a:solidFill>
                  <a:srgbClr val="C00000"/>
                </a:solidFill>
                <a:latin typeface="+mj-lt"/>
              </a:rPr>
              <a:t>ĐẦU BẾP </a:t>
            </a:r>
            <a:r>
              <a:rPr lang="vi-VN" sz="2800" b="1" dirty="0">
                <a:latin typeface="+mj-lt"/>
              </a:rPr>
              <a:t>không?</a:t>
            </a:r>
          </a:p>
        </p:txBody>
      </p:sp>
      <p:pic>
        <p:nvPicPr>
          <p:cNvPr id="2" name="Picture 1">
            <a:extLst>
              <a:ext uri="{FF2B5EF4-FFF2-40B4-BE49-F238E27FC236}">
                <a16:creationId xmlns:a16="http://schemas.microsoft.com/office/drawing/2014/main" id="{5734FD7C-58F5-44D9-B0A9-0F38FC891B6A}"/>
              </a:ext>
            </a:extLst>
          </p:cNvPr>
          <p:cNvPicPr>
            <a:picLocks noChangeAspect="1"/>
          </p:cNvPicPr>
          <p:nvPr/>
        </p:nvPicPr>
        <p:blipFill>
          <a:blip r:embed="rId2"/>
          <a:stretch>
            <a:fillRect/>
          </a:stretch>
        </p:blipFill>
        <p:spPr>
          <a:xfrm>
            <a:off x="6206837" y="1593273"/>
            <a:ext cx="5306290" cy="3264477"/>
          </a:xfrm>
          <a:prstGeom prst="rect">
            <a:avLst/>
          </a:prstGeom>
        </p:spPr>
      </p:pic>
    </p:spTree>
    <p:extLst>
      <p:ext uri="{BB962C8B-B14F-4D97-AF65-F5344CB8AC3E}">
        <p14:creationId xmlns:p14="http://schemas.microsoft.com/office/powerpoint/2010/main" val="3592688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3667C0-C037-4DF5-ADA3-AE5949237AA1}"/>
              </a:ext>
            </a:extLst>
          </p:cNvPr>
          <p:cNvSpPr/>
          <p:nvPr/>
        </p:nvSpPr>
        <p:spPr>
          <a:xfrm>
            <a:off x="637304" y="1217901"/>
            <a:ext cx="5043060" cy="417281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2">
                    <a:lumMod val="10000"/>
                  </a:schemeClr>
                </a:solidFill>
                <a:latin typeface="+mj-lt"/>
              </a:rPr>
              <a:t>ĐẦU BẾP</a:t>
            </a:r>
          </a:p>
          <a:p>
            <a:pPr marL="342900" indent="-342900" algn="just">
              <a:buFont typeface="Wingdings" panose="05000000000000000000" pitchFamily="2" charset="2"/>
              <a:buChar char="Ø"/>
            </a:pPr>
            <a:r>
              <a:rPr lang="vi-VN" sz="2400" dirty="0">
                <a:solidFill>
                  <a:schemeClr val="tx2">
                    <a:lumMod val="10000"/>
                  </a:schemeClr>
                </a:solidFill>
                <a:latin typeface="+mj-lt"/>
              </a:rPr>
              <a:t>Là tên gọi dành cho những người chế biến món ăn ở các nhà hàng, quán ăn, khách sạn,...</a:t>
            </a:r>
          </a:p>
          <a:p>
            <a:pPr marL="342900" indent="-342900" algn="just">
              <a:buFont typeface="Wingdings" panose="05000000000000000000" pitchFamily="2" charset="2"/>
              <a:buChar char="Ø"/>
            </a:pPr>
            <a:r>
              <a:rPr lang="vi-VN" sz="2400" dirty="0">
                <a:solidFill>
                  <a:schemeClr val="tx2">
                    <a:lumMod val="10000"/>
                  </a:schemeClr>
                </a:solidFill>
                <a:latin typeface="+mj-lt"/>
              </a:rPr>
              <a:t>Nghề đầu bếp đòi hỏi sự tỉ mỉ, kiên nhẫn và khéo léo.</a:t>
            </a:r>
          </a:p>
        </p:txBody>
      </p:sp>
      <p:pic>
        <p:nvPicPr>
          <p:cNvPr id="3" name="Picture 2">
            <a:extLst>
              <a:ext uri="{FF2B5EF4-FFF2-40B4-BE49-F238E27FC236}">
                <a16:creationId xmlns:a16="http://schemas.microsoft.com/office/drawing/2014/main" id="{6435B23A-050D-4733-AF69-13D848C8662E}"/>
              </a:ext>
            </a:extLst>
          </p:cNvPr>
          <p:cNvPicPr>
            <a:picLocks noChangeAspect="1"/>
          </p:cNvPicPr>
          <p:nvPr/>
        </p:nvPicPr>
        <p:blipFill>
          <a:blip r:embed="rId2"/>
          <a:stretch>
            <a:fillRect/>
          </a:stretch>
        </p:blipFill>
        <p:spPr>
          <a:xfrm>
            <a:off x="5839696" y="1217902"/>
            <a:ext cx="5715000" cy="4172816"/>
          </a:xfrm>
          <a:prstGeom prst="rect">
            <a:avLst/>
          </a:prstGeom>
        </p:spPr>
      </p:pic>
    </p:spTree>
    <p:extLst>
      <p:ext uri="{BB962C8B-B14F-4D97-AF65-F5344CB8AC3E}">
        <p14:creationId xmlns:p14="http://schemas.microsoft.com/office/powerpoint/2010/main" val="3230403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AA2F1A1-5B75-49E4-9A38-98445CA9F0E8}"/>
              </a:ext>
            </a:extLst>
          </p:cNvPr>
          <p:cNvSpPr txBox="1"/>
          <p:nvPr/>
        </p:nvSpPr>
        <p:spPr>
          <a:xfrm>
            <a:off x="1260763" y="1326321"/>
            <a:ext cx="10155382" cy="3349956"/>
          </a:xfrm>
          <a:prstGeom prst="rect">
            <a:avLst/>
          </a:prstGeom>
          <a:noFill/>
        </p:spPr>
        <p:txBody>
          <a:bodyPr wrap="square">
            <a:spAutoFit/>
          </a:bodyPr>
          <a:lstStyle/>
          <a:p>
            <a:pPr indent="228600">
              <a:lnSpc>
                <a:spcPct val="150000"/>
              </a:lnSpc>
            </a:pPr>
            <a:r>
              <a:rPr lang="vi-VN" sz="2400" b="1" i="1" dirty="0">
                <a:effectLst/>
                <a:latin typeface="Times New Roman" panose="02020603050405020304" pitchFamily="18" charset="0"/>
                <a:ea typeface="Times New Roman" panose="02020603050405020304" pitchFamily="18" charset="0"/>
              </a:rPr>
              <a:t>Câu 1. Bảo quản thực phẩm có vai trò gì?</a:t>
            </a:r>
            <a:endParaRPr lang="vi-VN" sz="2400" b="1" dirty="0">
              <a:effectLst/>
              <a:latin typeface="Times New Roman" panose="02020603050405020304" pitchFamily="18" charset="0"/>
              <a:ea typeface="Times New Roman" panose="02020603050405020304" pitchFamily="18" charset="0"/>
            </a:endParaRPr>
          </a:p>
          <a:p>
            <a:pPr indent="241300">
              <a:lnSpc>
                <a:spcPct val="150000"/>
              </a:lnSpc>
            </a:pPr>
            <a:r>
              <a:rPr lang="vi-VN" sz="2400" dirty="0">
                <a:effectLst/>
                <a:latin typeface="Times New Roman" panose="02020603050405020304" pitchFamily="18" charset="0"/>
                <a:ea typeface="Times New Roman" panose="02020603050405020304" pitchFamily="18" charset="0"/>
              </a:rPr>
              <a:t>A. Làm chậm quá trình thực phẩm bị hư hỏng.</a:t>
            </a:r>
          </a:p>
          <a:p>
            <a:pPr indent="241300">
              <a:lnSpc>
                <a:spcPct val="150000"/>
              </a:lnSpc>
            </a:pPr>
            <a:r>
              <a:rPr lang="vi-VN" sz="2400" dirty="0">
                <a:effectLst/>
                <a:latin typeface="Times New Roman" panose="02020603050405020304" pitchFamily="18" charset="0"/>
                <a:ea typeface="Times New Roman" panose="02020603050405020304" pitchFamily="18" charset="0"/>
              </a:rPr>
              <a:t>B. Đảm bảo chất lượng và chất dinh dưỡng của thực phẩm trong thời gian dài.</a:t>
            </a:r>
          </a:p>
          <a:p>
            <a:pPr marL="419100" indent="-165100">
              <a:lnSpc>
                <a:spcPct val="150000"/>
              </a:lnSpc>
            </a:pPr>
            <a:r>
              <a:rPr lang="en-US" sz="2400" dirty="0">
                <a:effectLst/>
                <a:latin typeface="Times New Roman" panose="02020603050405020304" pitchFamily="18" charset="0"/>
                <a:ea typeface="Times New Roman" panose="02020603050405020304" pitchFamily="18" charset="0"/>
              </a:rPr>
              <a:t>C</a:t>
            </a:r>
            <a:r>
              <a:rPr lang="vi-VN" sz="2400" dirty="0">
                <a:effectLst/>
                <a:latin typeface="Times New Roman" panose="02020603050405020304" pitchFamily="18" charset="0"/>
                <a:ea typeface="Times New Roman" panose="02020603050405020304" pitchFamily="18" charset="0"/>
              </a:rPr>
              <a:t>. Làm chậm quá trình thực phẩm bị hư hỏng, kéo dài thời gian sử dụng mà vẫn được đảm bảo chất lượng và chất dinh dưỡng của thực phẩm.</a:t>
            </a:r>
          </a:p>
          <a:p>
            <a:pPr indent="241300">
              <a:lnSpc>
                <a:spcPct val="150000"/>
              </a:lnSpc>
            </a:pPr>
            <a:r>
              <a:rPr lang="vi-VN" sz="2400" dirty="0">
                <a:effectLst/>
                <a:latin typeface="Times New Roman" panose="02020603050405020304" pitchFamily="18" charset="0"/>
                <a:ea typeface="Times New Roman" panose="02020603050405020304" pitchFamily="18" charset="0"/>
              </a:rPr>
              <a:t>D. Ngăn chặn việc thực phẩm bị hư hỏng.</a:t>
            </a:r>
          </a:p>
        </p:txBody>
      </p:sp>
      <p:sp>
        <p:nvSpPr>
          <p:cNvPr id="7" name="Flowchart: Decision 6">
            <a:extLst>
              <a:ext uri="{FF2B5EF4-FFF2-40B4-BE49-F238E27FC236}">
                <a16:creationId xmlns:a16="http://schemas.microsoft.com/office/drawing/2014/main" id="{1B05BAE8-E727-4D8F-A7B7-5E56AFBF5854}"/>
              </a:ext>
            </a:extLst>
          </p:cNvPr>
          <p:cNvSpPr/>
          <p:nvPr/>
        </p:nvSpPr>
        <p:spPr>
          <a:xfrm>
            <a:off x="1447243" y="3001299"/>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96865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BDB20E6-44B7-4BCD-BC3A-C39C3477F619}"/>
              </a:ext>
            </a:extLst>
          </p:cNvPr>
          <p:cNvSpPr txBox="1"/>
          <p:nvPr/>
        </p:nvSpPr>
        <p:spPr>
          <a:xfrm>
            <a:off x="1981200" y="1640982"/>
            <a:ext cx="8880764" cy="3349956"/>
          </a:xfrm>
          <a:prstGeom prst="rect">
            <a:avLst/>
          </a:prstGeom>
          <a:noFill/>
        </p:spPr>
        <p:txBody>
          <a:bodyPr wrap="square">
            <a:spAutoFit/>
          </a:bodyPr>
          <a:lstStyle/>
          <a:p>
            <a:pPr indent="228600">
              <a:lnSpc>
                <a:spcPct val="150000"/>
              </a:lnSpc>
            </a:pPr>
            <a:r>
              <a:rPr lang="vi-VN" sz="2400" b="1" i="1" dirty="0">
                <a:effectLst/>
                <a:latin typeface="+mj-lt"/>
                <a:ea typeface="Times New Roman" panose="02020603050405020304" pitchFamily="18" charset="0"/>
              </a:rPr>
              <a:t>Câu 2. Ch</a:t>
            </a:r>
            <a:r>
              <a:rPr lang="en-US" sz="2400" b="1" i="1" dirty="0">
                <a:effectLst/>
                <a:latin typeface="+mj-lt"/>
                <a:ea typeface="Times New Roman" panose="02020603050405020304" pitchFamily="18" charset="0"/>
              </a:rPr>
              <a:t>ế</a:t>
            </a:r>
            <a:r>
              <a:rPr lang="vi-VN" sz="2400" b="1" i="1" dirty="0">
                <a:effectLst/>
                <a:latin typeface="+mj-lt"/>
                <a:ea typeface="Times New Roman" panose="02020603050405020304" pitchFamily="18" charset="0"/>
              </a:rPr>
              <a:t> biến thực phẩm có vai trò gì?</a:t>
            </a:r>
            <a:endParaRPr lang="vi-VN" sz="2400" b="1" dirty="0">
              <a:effectLst/>
              <a:latin typeface="+mj-lt"/>
              <a:ea typeface="Times New Roman" panose="02020603050405020304" pitchFamily="18" charset="0"/>
            </a:endParaRPr>
          </a:p>
          <a:p>
            <a:pPr lvl="0">
              <a:lnSpc>
                <a:spcPct val="150000"/>
              </a:lnSpc>
              <a:buClr>
                <a:srgbClr val="2B2A2B"/>
              </a:buClr>
              <a:buSzPts val="1000"/>
              <a:tabLst>
                <a:tab pos="478155" algn="l"/>
              </a:tabLst>
            </a:pPr>
            <a:r>
              <a:rPr lang="vi-VN" sz="2400" u="none" strike="noStrike" spc="0" dirty="0">
                <a:effectLst/>
                <a:latin typeface="+mj-lt"/>
                <a:ea typeface="Arial" panose="020B0604020202020204" pitchFamily="34" charset="0"/>
                <a:cs typeface="Arial" panose="020B0604020202020204" pitchFamily="34" charset="0"/>
              </a:rPr>
              <a:t>A. Xử lí thực phẩm để tạo ra các món ăn.</a:t>
            </a:r>
          </a:p>
          <a:p>
            <a:pPr lvl="0">
              <a:lnSpc>
                <a:spcPct val="150000"/>
              </a:lnSpc>
              <a:buClr>
                <a:srgbClr val="2B2A2B"/>
              </a:buClr>
              <a:buSzPts val="1000"/>
              <a:tabLst>
                <a:tab pos="478155" algn="l"/>
              </a:tabLst>
            </a:pPr>
            <a:r>
              <a:rPr lang="vi-VN" sz="2400" u="none" strike="noStrike" spc="0" dirty="0">
                <a:effectLst/>
                <a:latin typeface="+mj-lt"/>
                <a:ea typeface="Arial" panose="020B0604020202020204" pitchFamily="34" charset="0"/>
                <a:cs typeface="Arial" panose="020B0604020202020204" pitchFamily="34" charset="0"/>
              </a:rPr>
              <a:t>B. Xử lí thực phẩm để bảo quản thực phẩm.</a:t>
            </a:r>
            <a:br>
              <a:rPr lang="vi-VN" sz="2400" u="none" strike="noStrike" spc="0" dirty="0">
                <a:effectLst/>
                <a:latin typeface="+mj-lt"/>
                <a:ea typeface="Arial" panose="020B0604020202020204" pitchFamily="34" charset="0"/>
                <a:cs typeface="Arial" panose="020B0604020202020204" pitchFamily="34" charset="0"/>
              </a:rPr>
            </a:br>
            <a:r>
              <a:rPr lang="en-US" sz="2400" dirty="0">
                <a:effectLst/>
                <a:latin typeface="+mj-lt"/>
                <a:ea typeface="Times New Roman" panose="02020603050405020304" pitchFamily="18" charset="0"/>
              </a:rPr>
              <a:t>C</a:t>
            </a:r>
            <a:r>
              <a:rPr lang="vi-VN" sz="2400" dirty="0">
                <a:effectLst/>
                <a:latin typeface="+mj-lt"/>
                <a:ea typeface="Times New Roman" panose="02020603050405020304" pitchFamily="18" charset="0"/>
              </a:rPr>
              <a:t>. Tạo ra các món ăn đầy đủ chất dinh dưỡng, đa dạng và hấp dẫn.</a:t>
            </a:r>
          </a:p>
          <a:p>
            <a:pPr lvl="0">
              <a:lnSpc>
                <a:spcPct val="150000"/>
              </a:lnSpc>
              <a:buClr>
                <a:srgbClr val="2B2A2B"/>
              </a:buClr>
              <a:buSzPts val="1000"/>
              <a:tabLst>
                <a:tab pos="478155" algn="l"/>
              </a:tabLst>
            </a:pPr>
            <a:r>
              <a:rPr lang="vi-VN" sz="2400" dirty="0">
                <a:effectLst/>
                <a:latin typeface="+mj-lt"/>
                <a:ea typeface="Times New Roman" panose="02020603050405020304" pitchFamily="18" charset="0"/>
              </a:rPr>
              <a:t>D. Xử lí thực phẩm để tạo ra món ăn đầy đủ chất dinh dưỡng, đa dạng và hấp dẫn.</a:t>
            </a:r>
          </a:p>
        </p:txBody>
      </p:sp>
      <p:sp>
        <p:nvSpPr>
          <p:cNvPr id="7" name="Flowchart: Decision 6">
            <a:extLst>
              <a:ext uri="{FF2B5EF4-FFF2-40B4-BE49-F238E27FC236}">
                <a16:creationId xmlns:a16="http://schemas.microsoft.com/office/drawing/2014/main" id="{F59D25CD-5DE4-43EF-8D51-5B6A9B159F53}"/>
              </a:ext>
            </a:extLst>
          </p:cNvPr>
          <p:cNvSpPr/>
          <p:nvPr/>
        </p:nvSpPr>
        <p:spPr>
          <a:xfrm>
            <a:off x="1876734" y="3913607"/>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611575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D1CF313-1A77-47D3-87C4-921D6A66D45A}"/>
              </a:ext>
            </a:extLst>
          </p:cNvPr>
          <p:cNvSpPr txBox="1"/>
          <p:nvPr/>
        </p:nvSpPr>
        <p:spPr>
          <a:xfrm>
            <a:off x="1357746" y="1830077"/>
            <a:ext cx="8063345" cy="3349956"/>
          </a:xfrm>
          <a:prstGeom prst="rect">
            <a:avLst/>
          </a:prstGeom>
          <a:noFill/>
        </p:spPr>
        <p:txBody>
          <a:bodyPr wrap="square">
            <a:spAutoFit/>
          </a:bodyPr>
          <a:lstStyle/>
          <a:p>
            <a:pPr indent="228600">
              <a:lnSpc>
                <a:spcPct val="150000"/>
              </a:lnSpc>
            </a:pPr>
            <a:r>
              <a:rPr lang="vi-VN" sz="2400" b="1" i="1" dirty="0">
                <a:effectLst/>
                <a:latin typeface="+mj-lt"/>
                <a:ea typeface="Times New Roman" panose="02020603050405020304" pitchFamily="18" charset="0"/>
              </a:rPr>
              <a:t>Câu 3. Biện pháp nào s</a:t>
            </a:r>
            <a:r>
              <a:rPr lang="en-US" sz="2400" b="1" i="1" dirty="0">
                <a:effectLst/>
                <a:latin typeface="+mj-lt"/>
                <a:ea typeface="Times New Roman" panose="02020603050405020304" pitchFamily="18" charset="0"/>
              </a:rPr>
              <a:t>a</a:t>
            </a:r>
            <a:r>
              <a:rPr lang="vi-VN" sz="2400" b="1" i="1" dirty="0">
                <a:effectLst/>
                <a:latin typeface="+mj-lt"/>
                <a:ea typeface="Times New Roman" panose="02020603050405020304" pitchFamily="18" charset="0"/>
              </a:rPr>
              <a:t>u đây có tác dụng phòng tránh nhiễm độc thực phẩm?</a:t>
            </a:r>
            <a:endParaRPr lang="vi-VN" sz="2400" b="1" dirty="0">
              <a:effectLst/>
              <a:latin typeface="+mj-lt"/>
              <a:ea typeface="Times New Roman" panose="02020603050405020304" pitchFamily="18" charset="0"/>
            </a:endParaRPr>
          </a:p>
          <a:p>
            <a:pPr lvl="0">
              <a:lnSpc>
                <a:spcPct val="150000"/>
              </a:lnSpc>
              <a:buClr>
                <a:srgbClr val="2B2A2B"/>
              </a:buClr>
              <a:buSzPts val="1000"/>
              <a:tabLst>
                <a:tab pos="490855" algn="l"/>
              </a:tabLst>
            </a:pPr>
            <a:r>
              <a:rPr lang="vi-VN" sz="2400" u="none" strike="noStrike" spc="0" dirty="0">
                <a:effectLst/>
                <a:latin typeface="+mj-lt"/>
                <a:ea typeface="Arial" panose="020B0604020202020204" pitchFamily="34" charset="0"/>
                <a:cs typeface="Arial" panose="020B0604020202020204" pitchFamily="34" charset="0"/>
              </a:rPr>
              <a:t>A. Không ăn những thức ăn nhiễm độc tố.</a:t>
            </a:r>
          </a:p>
          <a:p>
            <a:pPr lvl="0">
              <a:lnSpc>
                <a:spcPct val="150000"/>
              </a:lnSpc>
              <a:buClr>
                <a:srgbClr val="2B2A2B"/>
              </a:buClr>
              <a:buSzPts val="1000"/>
              <a:tabLst>
                <a:tab pos="490855" algn="l"/>
              </a:tabLst>
            </a:pPr>
            <a:r>
              <a:rPr lang="vi-VN" sz="2400" u="none" strike="noStrike" spc="0" dirty="0">
                <a:effectLst/>
                <a:latin typeface="+mj-lt"/>
                <a:ea typeface="Arial" panose="020B0604020202020204" pitchFamily="34" charset="0"/>
                <a:cs typeface="Arial" panose="020B0604020202020204" pitchFamily="34" charset="0"/>
              </a:rPr>
              <a:t>B. Dùng thức ăn không có nguồn gốc rõ ràng.</a:t>
            </a:r>
            <a:endParaRPr lang="en-US" sz="2400" u="none" strike="noStrike" spc="0" dirty="0">
              <a:effectLst/>
              <a:latin typeface="+mj-lt"/>
              <a:ea typeface="Arial" panose="020B0604020202020204" pitchFamily="34" charset="0"/>
              <a:cs typeface="Arial" panose="020B0604020202020204" pitchFamily="34" charset="0"/>
            </a:endParaRPr>
          </a:p>
          <a:p>
            <a:pPr lvl="0">
              <a:lnSpc>
                <a:spcPct val="150000"/>
              </a:lnSpc>
              <a:buClr>
                <a:srgbClr val="2B2A2B"/>
              </a:buClr>
              <a:buSzPts val="1000"/>
              <a:tabLst>
                <a:tab pos="490855" algn="l"/>
              </a:tabLst>
            </a:pPr>
            <a:r>
              <a:rPr lang="en-US" sz="2400" dirty="0">
                <a:effectLst/>
                <a:latin typeface="+mj-lt"/>
                <a:ea typeface="Times New Roman" panose="02020603050405020304" pitchFamily="18" charset="0"/>
              </a:rPr>
              <a:t>C</a:t>
            </a:r>
            <a:r>
              <a:rPr lang="vi-VN" sz="2400" dirty="0">
                <a:effectLst/>
                <a:latin typeface="+mj-lt"/>
                <a:ea typeface="Times New Roman" panose="02020603050405020304" pitchFamily="18" charset="0"/>
              </a:rPr>
              <a:t>. Sử dụng đ</a:t>
            </a:r>
            <a:r>
              <a:rPr lang="en-US" sz="2400" dirty="0">
                <a:effectLst/>
                <a:latin typeface="+mj-lt"/>
                <a:ea typeface="Times New Roman" panose="02020603050405020304" pitchFamily="18" charset="0"/>
              </a:rPr>
              <a:t>ồ</a:t>
            </a:r>
            <a:r>
              <a:rPr lang="vi-VN" sz="2400" dirty="0">
                <a:effectLst/>
                <a:latin typeface="+mj-lt"/>
                <a:ea typeface="Times New Roman" panose="02020603050405020304" pitchFamily="18" charset="0"/>
              </a:rPr>
              <a:t> hộp hết hạn sử dụng.</a:t>
            </a:r>
          </a:p>
          <a:p>
            <a:pPr lvl="0">
              <a:lnSpc>
                <a:spcPct val="150000"/>
              </a:lnSpc>
              <a:buClr>
                <a:srgbClr val="2B2A2B"/>
              </a:buClr>
              <a:buSzPts val="1000"/>
              <a:tabLst>
                <a:tab pos="490855" algn="l"/>
              </a:tabLst>
            </a:pPr>
            <a:r>
              <a:rPr lang="vi-VN" sz="2400" dirty="0">
                <a:effectLst/>
                <a:latin typeface="+mj-lt"/>
                <a:ea typeface="Times New Roman" panose="02020603050405020304" pitchFamily="18" charset="0"/>
              </a:rPr>
              <a:t>D. Ăn khoai tây mọc mẩm.</a:t>
            </a:r>
          </a:p>
        </p:txBody>
      </p:sp>
      <p:sp>
        <p:nvSpPr>
          <p:cNvPr id="7" name="Flowchart: Decision 6">
            <a:extLst>
              <a:ext uri="{FF2B5EF4-FFF2-40B4-BE49-F238E27FC236}">
                <a16:creationId xmlns:a16="http://schemas.microsoft.com/office/drawing/2014/main" id="{8C5A303D-23A2-4B1A-B0BA-81641B22A42B}"/>
              </a:ext>
            </a:extLst>
          </p:cNvPr>
          <p:cNvSpPr/>
          <p:nvPr/>
        </p:nvSpPr>
        <p:spPr>
          <a:xfrm>
            <a:off x="1293192" y="2985352"/>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443235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DE177B7-CFB6-48DF-AFE7-888985E4185F}"/>
              </a:ext>
            </a:extLst>
          </p:cNvPr>
          <p:cNvSpPr txBox="1"/>
          <p:nvPr/>
        </p:nvSpPr>
        <p:spPr>
          <a:xfrm>
            <a:off x="1274617" y="1849680"/>
            <a:ext cx="9642764" cy="3656450"/>
          </a:xfrm>
          <a:prstGeom prst="rect">
            <a:avLst/>
          </a:prstGeom>
          <a:noFill/>
        </p:spPr>
        <p:txBody>
          <a:bodyPr wrap="square">
            <a:spAutoFit/>
          </a:bodyPr>
          <a:lstStyle/>
          <a:p>
            <a:pPr indent="228600" algn="just">
              <a:lnSpc>
                <a:spcPct val="122000"/>
              </a:lnSpc>
            </a:pPr>
            <a:r>
              <a:rPr lang="vi-VN" sz="2400" b="1" i="1" dirty="0">
                <a:effectLst/>
                <a:latin typeface="+mj-lt"/>
                <a:ea typeface="Times New Roman" panose="02020603050405020304" pitchFamily="18" charset="0"/>
              </a:rPr>
              <a:t>Câu 4. Trong những biện pháp sau, biện pháp nào đảm bảo an toàn vệ sinh thực phẩm?</a:t>
            </a:r>
            <a:endParaRPr lang="vi-VN" sz="2400" b="1" dirty="0">
              <a:effectLst/>
              <a:latin typeface="+mj-lt"/>
              <a:ea typeface="Times New Roman" panose="02020603050405020304" pitchFamily="18" charset="0"/>
            </a:endParaRPr>
          </a:p>
          <a:p>
            <a:pPr lvl="0" algn="just">
              <a:lnSpc>
                <a:spcPct val="122000"/>
              </a:lnSpc>
              <a:buClr>
                <a:srgbClr val="2B2A2B"/>
              </a:buClr>
              <a:buSzPts val="1000"/>
              <a:tabLst>
                <a:tab pos="490855" algn="l"/>
              </a:tabLst>
            </a:pPr>
            <a:r>
              <a:rPr lang="vi-VN" sz="2400" u="none" strike="noStrike" spc="0" dirty="0">
                <a:effectLst/>
                <a:latin typeface="+mj-lt"/>
                <a:ea typeface="Arial" panose="020B0604020202020204" pitchFamily="34" charset="0"/>
                <a:cs typeface="Arial" panose="020B0604020202020204" pitchFamily="34" charset="0"/>
              </a:rPr>
              <a:t>A. Sử dụng chung thớt để chế biến thực phẩm sống và thực phẩm chín trong cùng một thời điểm.</a:t>
            </a:r>
          </a:p>
          <a:p>
            <a:pPr lvl="0" algn="just">
              <a:lnSpc>
                <a:spcPct val="122000"/>
              </a:lnSpc>
              <a:buClr>
                <a:srgbClr val="2B2A2B"/>
              </a:buClr>
              <a:buSzPts val="1000"/>
              <a:tabLst>
                <a:tab pos="490855" algn="l"/>
              </a:tabLst>
            </a:pPr>
            <a:r>
              <a:rPr lang="vi-VN" sz="2400" u="none" strike="noStrike" spc="0" dirty="0">
                <a:effectLst/>
                <a:latin typeface="+mj-lt"/>
                <a:ea typeface="Arial" panose="020B0604020202020204" pitchFamily="34" charset="0"/>
                <a:cs typeface="Arial" panose="020B0604020202020204" pitchFamily="34" charset="0"/>
              </a:rPr>
              <a:t>B. Chỉ sử dụng thực phẩm đóng hộp có ghi rõ thông tin cơ sở sản xuất, thành phần dinh dưỡng, còn hạn sử dụng.</a:t>
            </a:r>
            <a:endParaRPr lang="en-US" sz="2400" u="none" strike="noStrike" spc="0" dirty="0">
              <a:effectLst/>
              <a:latin typeface="+mj-lt"/>
              <a:ea typeface="Arial" panose="020B0604020202020204" pitchFamily="34" charset="0"/>
              <a:cs typeface="Arial" panose="020B0604020202020204" pitchFamily="34" charset="0"/>
            </a:endParaRPr>
          </a:p>
          <a:p>
            <a:pPr lvl="0" algn="just">
              <a:lnSpc>
                <a:spcPct val="122000"/>
              </a:lnSpc>
              <a:buClr>
                <a:srgbClr val="2B2A2B"/>
              </a:buClr>
              <a:buSzPts val="1000"/>
              <a:tabLst>
                <a:tab pos="490855" algn="l"/>
              </a:tabLst>
            </a:pPr>
            <a:r>
              <a:rPr lang="en-US" sz="2400" dirty="0">
                <a:effectLst/>
                <a:latin typeface="+mj-lt"/>
                <a:ea typeface="Times New Roman" panose="02020603050405020304" pitchFamily="18" charset="0"/>
              </a:rPr>
              <a:t>C</a:t>
            </a:r>
            <a:r>
              <a:rPr lang="vi-VN" sz="2400" dirty="0">
                <a:effectLst/>
                <a:latin typeface="+mj-lt"/>
                <a:ea typeface="Times New Roman" panose="02020603050405020304" pitchFamily="18" charset="0"/>
              </a:rPr>
              <a:t>. Để lẫn thực phẩm sống và thực phẩm chín với nhau.</a:t>
            </a:r>
          </a:p>
          <a:p>
            <a:pPr lvl="0" algn="just">
              <a:lnSpc>
                <a:spcPct val="122000"/>
              </a:lnSpc>
              <a:buClr>
                <a:srgbClr val="2B2A2B"/>
              </a:buClr>
              <a:buSzPts val="1000"/>
              <a:tabLst>
                <a:tab pos="490855" algn="l"/>
              </a:tabLst>
            </a:pPr>
            <a:r>
              <a:rPr lang="vi-VN" sz="2400" dirty="0">
                <a:effectLst/>
                <a:latin typeface="+mj-lt"/>
                <a:ea typeface="Times New Roman" panose="02020603050405020304" pitchFamily="18" charset="0"/>
              </a:rPr>
              <a:t>D. Không che đậy thực phẩm sau khi nâu chín.</a:t>
            </a:r>
          </a:p>
        </p:txBody>
      </p:sp>
      <p:sp>
        <p:nvSpPr>
          <p:cNvPr id="8" name="Flowchart: Decision 7">
            <a:extLst>
              <a:ext uri="{FF2B5EF4-FFF2-40B4-BE49-F238E27FC236}">
                <a16:creationId xmlns:a16="http://schemas.microsoft.com/office/drawing/2014/main" id="{D98C03B1-77C6-4FCB-996F-FD14BF6EC5C2}"/>
              </a:ext>
            </a:extLst>
          </p:cNvPr>
          <p:cNvSpPr/>
          <p:nvPr/>
        </p:nvSpPr>
        <p:spPr>
          <a:xfrm>
            <a:off x="1184008" y="3636340"/>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8055096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A8AC44F-CB15-44A1-B35B-80992FAF36D1}"/>
              </a:ext>
            </a:extLst>
          </p:cNvPr>
          <p:cNvSpPr txBox="1"/>
          <p:nvPr/>
        </p:nvSpPr>
        <p:spPr>
          <a:xfrm>
            <a:off x="1953490" y="1835481"/>
            <a:ext cx="9319390" cy="2195794"/>
          </a:xfrm>
          <a:prstGeom prst="rect">
            <a:avLst/>
          </a:prstGeom>
          <a:noFill/>
        </p:spPr>
        <p:txBody>
          <a:bodyPr wrap="square">
            <a:spAutoFit/>
          </a:bodyPr>
          <a:lstStyle/>
          <a:p>
            <a:pPr indent="228600">
              <a:lnSpc>
                <a:spcPct val="200000"/>
              </a:lnSpc>
            </a:pPr>
            <a:r>
              <a:rPr lang="vi-VN" sz="2400" i="1" dirty="0">
                <a:effectLst/>
                <a:latin typeface="Times New Roman" panose="02020603050405020304" pitchFamily="18" charset="0"/>
                <a:ea typeface="Times New Roman" panose="02020603050405020304" pitchFamily="18" charset="0"/>
              </a:rPr>
              <a:t>Câu 5. Phương pháp nào sau đây là phương pháp bảo quản thực phẩm?</a:t>
            </a:r>
            <a:endParaRPr lang="vi-VN" sz="2400" dirty="0">
              <a:effectLst/>
              <a:latin typeface="Times New Roman" panose="02020603050405020304" pitchFamily="18" charset="0"/>
              <a:ea typeface="Times New Roman" panose="02020603050405020304" pitchFamily="18" charset="0"/>
            </a:endParaRPr>
          </a:p>
          <a:p>
            <a:pPr indent="254000">
              <a:lnSpc>
                <a:spcPct val="200000"/>
              </a:lnSpc>
              <a:tabLst>
                <a:tab pos="2235200" algn="l"/>
              </a:tabLst>
            </a:pPr>
            <a:r>
              <a:rPr lang="vi-VN" sz="2400" dirty="0">
                <a:effectLst/>
                <a:latin typeface="Times New Roman" panose="02020603050405020304" pitchFamily="18" charset="0"/>
                <a:ea typeface="Times New Roman" panose="02020603050405020304" pitchFamily="18" charset="0"/>
              </a:rPr>
              <a:t>A. Làm lạnh và đông lạnh.</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B. Luộc và trộn hỗn hợp.</a:t>
            </a:r>
          </a:p>
          <a:p>
            <a:pPr indent="254000">
              <a:lnSpc>
                <a:spcPct val="200000"/>
              </a:lnSpc>
              <a:tabLst>
                <a:tab pos="2235200" algn="l"/>
              </a:tabLst>
            </a:pPr>
            <a:r>
              <a:rPr lang="en-US" sz="2400" dirty="0">
                <a:effectLst/>
                <a:latin typeface="Times New Roman" panose="02020603050405020304" pitchFamily="18" charset="0"/>
                <a:ea typeface="Times New Roman" panose="02020603050405020304" pitchFamily="18" charset="0"/>
              </a:rPr>
              <a:t>C</a:t>
            </a:r>
            <a:r>
              <a:rPr lang="vi-VN" sz="2400" dirty="0">
                <a:effectLst/>
                <a:latin typeface="Times New Roman" panose="02020603050405020304" pitchFamily="18" charset="0"/>
                <a:ea typeface="Times New Roman" panose="02020603050405020304" pitchFamily="18" charset="0"/>
              </a:rPr>
              <a:t>. Làm chín thực phẩm.</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D. Nướng và muối chua.  </a:t>
            </a:r>
          </a:p>
        </p:txBody>
      </p:sp>
      <p:sp>
        <p:nvSpPr>
          <p:cNvPr id="7" name="Flowchart: Decision 6">
            <a:extLst>
              <a:ext uri="{FF2B5EF4-FFF2-40B4-BE49-F238E27FC236}">
                <a16:creationId xmlns:a16="http://schemas.microsoft.com/office/drawing/2014/main" id="{E83F49BB-EDEA-4DC0-8151-9208A445A7D9}"/>
              </a:ext>
            </a:extLst>
          </p:cNvPr>
          <p:cNvSpPr/>
          <p:nvPr/>
        </p:nvSpPr>
        <p:spPr>
          <a:xfrm>
            <a:off x="2112262" y="2784461"/>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136227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499A243-AB05-4EDA-8EE9-2E0AF0341D76}"/>
              </a:ext>
            </a:extLst>
          </p:cNvPr>
          <p:cNvSpPr txBox="1"/>
          <p:nvPr/>
        </p:nvSpPr>
        <p:spPr>
          <a:xfrm>
            <a:off x="1392381" y="1326321"/>
            <a:ext cx="9407236" cy="2934458"/>
          </a:xfrm>
          <a:prstGeom prst="rect">
            <a:avLst/>
          </a:prstGeom>
          <a:noFill/>
        </p:spPr>
        <p:txBody>
          <a:bodyPr wrap="square">
            <a:spAutoFit/>
          </a:bodyPr>
          <a:lstStyle/>
          <a:p>
            <a:pPr indent="228600" algn="just">
              <a:lnSpc>
                <a:spcPct val="200000"/>
              </a:lnSpc>
            </a:pPr>
            <a:r>
              <a:rPr lang="vi-VN" sz="2400" i="1" dirty="0">
                <a:effectLst/>
                <a:latin typeface="Times New Roman" panose="02020603050405020304" pitchFamily="18" charset="0"/>
                <a:ea typeface="Times New Roman" panose="02020603050405020304" pitchFamily="18" charset="0"/>
              </a:rPr>
              <a:t>Câu 6. Nhóm phương pháp nào sau đây </a:t>
            </a:r>
            <a:r>
              <a:rPr lang="vi-VN" sz="2400" b="1" i="1" dirty="0">
                <a:effectLst/>
                <a:latin typeface="Times New Roman" panose="02020603050405020304" pitchFamily="18" charset="0"/>
                <a:ea typeface="Times New Roman" panose="02020603050405020304" pitchFamily="18" charset="0"/>
              </a:rPr>
              <a:t>không phải </a:t>
            </a:r>
            <a:r>
              <a:rPr lang="vi-VN" sz="2400" i="1" dirty="0">
                <a:effectLst/>
                <a:latin typeface="Times New Roman" panose="02020603050405020304" pitchFamily="18" charset="0"/>
                <a:ea typeface="Times New Roman" panose="02020603050405020304" pitchFamily="18" charset="0"/>
              </a:rPr>
              <a:t>là phương pháp chế biến thực phẩm?</a:t>
            </a:r>
            <a:endParaRPr lang="vi-VN" sz="2400" dirty="0">
              <a:effectLst/>
              <a:latin typeface="Times New Roman" panose="02020603050405020304" pitchFamily="18" charset="0"/>
              <a:ea typeface="Times New Roman" panose="02020603050405020304" pitchFamily="18" charset="0"/>
            </a:endParaRPr>
          </a:p>
          <a:p>
            <a:pPr indent="254000">
              <a:lnSpc>
                <a:spcPct val="200000"/>
              </a:lnSpc>
              <a:tabLst>
                <a:tab pos="2235200" algn="l"/>
              </a:tabLst>
            </a:pPr>
            <a:r>
              <a:rPr lang="vi-VN" sz="2400" dirty="0">
                <a:effectLst/>
                <a:latin typeface="Times New Roman" panose="02020603050405020304" pitchFamily="18" charset="0"/>
                <a:ea typeface="Times New Roman" panose="02020603050405020304" pitchFamily="18" charset="0"/>
              </a:rPr>
              <a:t>A. Ướp và phơi.</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B. Rang và nướng.</a:t>
            </a:r>
          </a:p>
          <a:p>
            <a:pPr indent="254000">
              <a:lnSpc>
                <a:spcPct val="200000"/>
              </a:lnSpc>
              <a:tabLst>
                <a:tab pos="2235200" algn="l"/>
              </a:tabLst>
            </a:pPr>
            <a:r>
              <a:rPr lang="vi-VN" sz="2400" dirty="0">
                <a:latin typeface="Times New Roman" panose="02020603050405020304" pitchFamily="18" charset="0"/>
                <a:ea typeface="Times New Roman" panose="02020603050405020304" pitchFamily="18" charset="0"/>
              </a:rPr>
              <a:t>C. </a:t>
            </a:r>
            <a:r>
              <a:rPr lang="vi-VN" sz="2400" dirty="0">
                <a:effectLst/>
                <a:latin typeface="Times New Roman" panose="02020603050405020304" pitchFamily="18" charset="0"/>
                <a:ea typeface="Times New Roman" panose="02020603050405020304" pitchFamily="18" charset="0"/>
              </a:rPr>
              <a:t>Xào và muối chua.</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D. Rán và trộn dầu giấm.</a:t>
            </a:r>
          </a:p>
        </p:txBody>
      </p:sp>
      <p:sp>
        <p:nvSpPr>
          <p:cNvPr id="7" name="Flowchart: Decision 6">
            <a:extLst>
              <a:ext uri="{FF2B5EF4-FFF2-40B4-BE49-F238E27FC236}">
                <a16:creationId xmlns:a16="http://schemas.microsoft.com/office/drawing/2014/main" id="{F40CFC06-6C40-4787-8D16-02CA52F56CE6}"/>
              </a:ext>
            </a:extLst>
          </p:cNvPr>
          <p:cNvSpPr/>
          <p:nvPr/>
        </p:nvSpPr>
        <p:spPr>
          <a:xfrm>
            <a:off x="1571934" y="2971497"/>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664086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1DDDA-C0BA-4390-9876-C216425C83AD}"/>
              </a:ext>
            </a:extLst>
          </p:cNvPr>
          <p:cNvSpPr>
            <a:spLocks noGrp="1"/>
          </p:cNvSpPr>
          <p:nvPr>
            <p:ph type="title"/>
          </p:nvPr>
        </p:nvSpPr>
        <p:spPr>
          <a:xfrm>
            <a:off x="919119" y="0"/>
            <a:ext cx="10353761" cy="1326321"/>
          </a:xfrm>
        </p:spPr>
        <p:txBody>
          <a:bodyPr>
            <a:normAutofit/>
          </a:bodyPr>
          <a:lstStyle/>
          <a:p>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24EB9CA-7C4C-42D5-9EE5-6553092E343F}"/>
              </a:ext>
            </a:extLst>
          </p:cNvPr>
          <p:cNvSpPr txBox="1"/>
          <p:nvPr/>
        </p:nvSpPr>
        <p:spPr>
          <a:xfrm>
            <a:off x="1348609" y="1863190"/>
            <a:ext cx="9070008" cy="4042453"/>
          </a:xfrm>
          <a:prstGeom prst="rect">
            <a:avLst/>
          </a:prstGeom>
          <a:noFill/>
        </p:spPr>
        <p:txBody>
          <a:bodyPr wrap="square">
            <a:spAutoFit/>
          </a:bodyPr>
          <a:lstStyle/>
          <a:p>
            <a:pPr indent="228600" algn="just">
              <a:lnSpc>
                <a:spcPct val="150000"/>
              </a:lnSpc>
            </a:pPr>
            <a:r>
              <a:rPr lang="vi-VN" sz="2400" i="1" dirty="0">
                <a:effectLst/>
                <a:latin typeface="Times New Roman" panose="02020603050405020304" pitchFamily="18" charset="0"/>
                <a:ea typeface="Times New Roman" panose="02020603050405020304" pitchFamily="18" charset="0"/>
              </a:rPr>
              <a:t>Câu</a:t>
            </a:r>
            <a:r>
              <a:rPr lang="vi-VN" sz="2400" dirty="0">
                <a:effectLst/>
                <a:latin typeface="Times New Roman" panose="02020603050405020304" pitchFamily="18" charset="0"/>
                <a:ea typeface="Times New Roman" panose="02020603050405020304" pitchFamily="18" charset="0"/>
              </a:rPr>
              <a:t> 7. </a:t>
            </a:r>
            <a:r>
              <a:rPr lang="vi-VN" sz="2400" i="1" dirty="0">
                <a:effectLst/>
                <a:latin typeface="Times New Roman" panose="02020603050405020304" pitchFamily="18" charset="0"/>
                <a:ea typeface="Times New Roman" panose="02020603050405020304" pitchFamily="18" charset="0"/>
              </a:rPr>
              <a:t>Chất dinh dưỡng nào trong thực phẩm dễ bị hao tổn nhiều trong quá trình chế biến?</a:t>
            </a:r>
            <a:endParaRPr lang="vi-VN" sz="2400" dirty="0">
              <a:effectLst/>
              <a:latin typeface="Times New Roman" panose="02020603050405020304" pitchFamily="18" charset="0"/>
              <a:ea typeface="Times New Roman" panose="02020603050405020304" pitchFamily="18" charset="0"/>
            </a:endParaRPr>
          </a:p>
          <a:p>
            <a:pPr indent="254000">
              <a:lnSpc>
                <a:spcPct val="200000"/>
              </a:lnSpc>
              <a:tabLst>
                <a:tab pos="2235200" algn="l"/>
              </a:tabLst>
            </a:pPr>
            <a:r>
              <a:rPr lang="vi-VN" sz="2400" dirty="0">
                <a:effectLst/>
                <a:latin typeface="Times New Roman" panose="02020603050405020304" pitchFamily="18" charset="0"/>
                <a:ea typeface="Times New Roman" panose="02020603050405020304" pitchFamily="18" charset="0"/>
              </a:rPr>
              <a:t>A. Chất béo.										B. Tinh bột.</a:t>
            </a:r>
          </a:p>
          <a:p>
            <a:pPr indent="228600">
              <a:lnSpc>
                <a:spcPct val="200000"/>
              </a:lnSpc>
              <a:tabLst>
                <a:tab pos="436880" algn="l"/>
              </a:tabLst>
            </a:pPr>
            <a:r>
              <a:rPr lang="en-US" sz="2400" dirty="0">
                <a:effectLst/>
                <a:latin typeface="Times New Roman" panose="02020603050405020304" pitchFamily="18" charset="0"/>
                <a:ea typeface="Times New Roman" panose="02020603050405020304" pitchFamily="18" charset="0"/>
              </a:rPr>
              <a:t>C</a:t>
            </a:r>
            <a:r>
              <a:rPr lang="vi-VN" sz="2400" dirty="0">
                <a:effectLst/>
                <a:latin typeface="Times New Roman" panose="02020603050405020304" pitchFamily="18" charset="0"/>
                <a:ea typeface="Times New Roman" panose="02020603050405020304" pitchFamily="18" charset="0"/>
              </a:rPr>
              <a:t>. Vitamin.	</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					      D. Chất đạm.</a:t>
            </a:r>
          </a:p>
        </p:txBody>
      </p:sp>
      <p:sp>
        <p:nvSpPr>
          <p:cNvPr id="7" name="Flowchart: Decision 6">
            <a:extLst>
              <a:ext uri="{FF2B5EF4-FFF2-40B4-BE49-F238E27FC236}">
                <a16:creationId xmlns:a16="http://schemas.microsoft.com/office/drawing/2014/main" id="{4E840107-3211-45F4-B99F-4F1BCF809FA6}"/>
              </a:ext>
            </a:extLst>
          </p:cNvPr>
          <p:cNvSpPr/>
          <p:nvPr/>
        </p:nvSpPr>
        <p:spPr>
          <a:xfrm>
            <a:off x="1489414" y="3913607"/>
            <a:ext cx="567938" cy="644539"/>
          </a:xfrm>
          <a:prstGeom prst="flowChartDecisio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777381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10A567-3288-4D17-809A-1D6072931E4A}"/>
              </a:ext>
            </a:extLst>
          </p:cNvPr>
          <p:cNvPicPr>
            <a:picLocks noChangeAspect="1"/>
          </p:cNvPicPr>
          <p:nvPr/>
        </p:nvPicPr>
        <p:blipFill>
          <a:blip r:embed="rId2"/>
          <a:stretch>
            <a:fillRect/>
          </a:stretch>
        </p:blipFill>
        <p:spPr>
          <a:xfrm>
            <a:off x="7994808" y="1828805"/>
            <a:ext cx="2579563" cy="2224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Content Placeholder 3">
            <a:extLst>
              <a:ext uri="{FF2B5EF4-FFF2-40B4-BE49-F238E27FC236}">
                <a16:creationId xmlns:a16="http://schemas.microsoft.com/office/drawing/2014/main" id="{36A3BD29-D916-412D-89F4-E29FDE4D3C1F}"/>
              </a:ext>
            </a:extLst>
          </p:cNvPr>
          <p:cNvPicPr>
            <a:picLocks noGrp="1" noChangeAspect="1"/>
          </p:cNvPicPr>
          <p:nvPr>
            <p:ph idx="1"/>
          </p:nvPr>
        </p:nvPicPr>
        <p:blipFill>
          <a:blip r:embed="rId3"/>
          <a:stretch>
            <a:fillRect/>
          </a:stretch>
        </p:blipFill>
        <p:spPr>
          <a:xfrm>
            <a:off x="643844" y="4023845"/>
            <a:ext cx="2404459" cy="2224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236B8300-A301-41D0-A2AC-2818B9FF4EC0}"/>
              </a:ext>
            </a:extLst>
          </p:cNvPr>
          <p:cNvPicPr>
            <a:picLocks noChangeAspect="1"/>
          </p:cNvPicPr>
          <p:nvPr/>
        </p:nvPicPr>
        <p:blipFill>
          <a:blip r:embed="rId4"/>
          <a:stretch>
            <a:fillRect/>
          </a:stretch>
        </p:blipFill>
        <p:spPr>
          <a:xfrm>
            <a:off x="827923" y="1822340"/>
            <a:ext cx="2404460" cy="20920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17DAA664-645F-434A-B165-4FD93CE35010}"/>
              </a:ext>
            </a:extLst>
          </p:cNvPr>
          <p:cNvPicPr>
            <a:picLocks noChangeAspect="1"/>
          </p:cNvPicPr>
          <p:nvPr/>
        </p:nvPicPr>
        <p:blipFill>
          <a:blip r:embed="rId5"/>
          <a:stretch>
            <a:fillRect/>
          </a:stretch>
        </p:blipFill>
        <p:spPr>
          <a:xfrm>
            <a:off x="9631083" y="3567550"/>
            <a:ext cx="2436226" cy="2224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E835ED42-E51D-4337-9321-69A0099B5622}"/>
              </a:ext>
            </a:extLst>
          </p:cNvPr>
          <p:cNvPicPr>
            <a:picLocks noChangeAspect="1"/>
          </p:cNvPicPr>
          <p:nvPr/>
        </p:nvPicPr>
        <p:blipFill>
          <a:blip r:embed="rId6"/>
          <a:stretch>
            <a:fillRect/>
          </a:stretch>
        </p:blipFill>
        <p:spPr>
          <a:xfrm>
            <a:off x="7023670" y="3985533"/>
            <a:ext cx="2579563" cy="20920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098343FE-4812-4EA7-A785-9D51B6F20758}"/>
              </a:ext>
            </a:extLst>
          </p:cNvPr>
          <p:cNvSpPr txBox="1"/>
          <p:nvPr/>
        </p:nvSpPr>
        <p:spPr>
          <a:xfrm>
            <a:off x="643844" y="969818"/>
            <a:ext cx="3124592" cy="461665"/>
          </a:xfrm>
          <a:prstGeom prst="rect">
            <a:avLst/>
          </a:prstGeom>
          <a:noFill/>
        </p:spPr>
        <p:txBody>
          <a:bodyPr wrap="square" rtlCol="0">
            <a:spAutoFit/>
          </a:bodyPr>
          <a:lstStyle/>
          <a:p>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Thực</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phẩm</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tươi</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sống</a:t>
            </a:r>
            <a:endParaRPr lang="vi-VN" sz="2400" b="1" dirty="0">
              <a:solidFill>
                <a:schemeClr val="accent6">
                  <a:lumMod val="40000"/>
                  <a:lumOff val="6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DD2F2E3-4E31-4671-996F-8B143C66484D}"/>
              </a:ext>
            </a:extLst>
          </p:cNvPr>
          <p:cNvSpPr txBox="1"/>
          <p:nvPr/>
        </p:nvSpPr>
        <p:spPr>
          <a:xfrm>
            <a:off x="7994808" y="1066800"/>
            <a:ext cx="2171745" cy="461665"/>
          </a:xfrm>
          <a:prstGeom prst="rect">
            <a:avLst/>
          </a:prstGeom>
          <a:noFill/>
        </p:spPr>
        <p:txBody>
          <a:bodyPr wrap="square" rtlCol="0">
            <a:spAutoFit/>
          </a:bodyPr>
          <a:lstStyle/>
          <a:p>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Một</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số</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món</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40000"/>
                    <a:lumOff val="60000"/>
                  </a:schemeClr>
                </a:solidFill>
                <a:latin typeface="Times New Roman" panose="02020603050405020304" pitchFamily="18" charset="0"/>
                <a:cs typeface="Times New Roman" panose="02020603050405020304" pitchFamily="18" charset="0"/>
              </a:rPr>
              <a:t>ăn</a:t>
            </a:r>
            <a:r>
              <a:rPr lang="en-US" sz="2400" b="1" dirty="0">
                <a:solidFill>
                  <a:schemeClr val="accent6">
                    <a:lumMod val="40000"/>
                    <a:lumOff val="60000"/>
                  </a:schemeClr>
                </a:solidFill>
                <a:latin typeface="Times New Roman" panose="02020603050405020304" pitchFamily="18" charset="0"/>
                <a:cs typeface="Times New Roman" panose="02020603050405020304" pitchFamily="18" charset="0"/>
              </a:rPr>
              <a:t> </a:t>
            </a:r>
            <a:endParaRPr lang="vi-VN" sz="2400" b="1" dirty="0">
              <a:solidFill>
                <a:schemeClr val="accent6">
                  <a:lumMod val="40000"/>
                  <a:lumOff val="60000"/>
                </a:schemeClr>
              </a:solidFill>
              <a:latin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4351E44A-6404-4F21-B584-C7C82B83E369}"/>
              </a:ext>
            </a:extLst>
          </p:cNvPr>
          <p:cNvSpPr/>
          <p:nvPr/>
        </p:nvSpPr>
        <p:spPr>
          <a:xfrm>
            <a:off x="3435354" y="3846983"/>
            <a:ext cx="3311237" cy="353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hought Bubble: Cloud 11">
            <a:extLst>
              <a:ext uri="{FF2B5EF4-FFF2-40B4-BE49-F238E27FC236}">
                <a16:creationId xmlns:a16="http://schemas.microsoft.com/office/drawing/2014/main" id="{BF9E3DF9-52C1-4D0B-8A5F-B5AC6B023727}"/>
              </a:ext>
            </a:extLst>
          </p:cNvPr>
          <p:cNvSpPr/>
          <p:nvPr/>
        </p:nvSpPr>
        <p:spPr>
          <a:xfrm>
            <a:off x="4003964" y="858982"/>
            <a:ext cx="3311237" cy="2013485"/>
          </a:xfrm>
          <a:prstGeom prst="cloudCallout">
            <a:avLst>
              <a:gd name="adj1" fmla="val 59502"/>
              <a:gd name="adj2" fmla="val 3497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2">
                    <a:lumMod val="10000"/>
                  </a:schemeClr>
                </a:solidFill>
                <a:latin typeface="Times New Roman" panose="02020603050405020304" pitchFamily="18" charset="0"/>
                <a:cs typeface="Times New Roman" panose="02020603050405020304" pitchFamily="18" charset="0"/>
              </a:rPr>
              <a:t>Thế</a:t>
            </a:r>
            <a:r>
              <a:rPr lang="en-US" sz="2800" b="1" dirty="0">
                <a:solidFill>
                  <a:schemeClr val="tx2">
                    <a:lumMod val="10000"/>
                  </a:schemeClr>
                </a:solidFill>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latin typeface="Times New Roman" panose="02020603050405020304" pitchFamily="18" charset="0"/>
                <a:cs typeface="Times New Roman" panose="02020603050405020304" pitchFamily="18" charset="0"/>
              </a:rPr>
              <a:t>nào</a:t>
            </a:r>
            <a:r>
              <a:rPr lang="en-US" sz="2800" b="1" dirty="0">
                <a:solidFill>
                  <a:schemeClr val="tx2">
                    <a:lumMod val="10000"/>
                  </a:schemeClr>
                </a:solidFill>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latin typeface="Times New Roman" panose="02020603050405020304" pitchFamily="18" charset="0"/>
                <a:cs typeface="Times New Roman" panose="02020603050405020304" pitchFamily="18" charset="0"/>
              </a:rPr>
              <a:t>là</a:t>
            </a:r>
            <a:r>
              <a:rPr lang="en-US" sz="2800" b="1" dirty="0">
                <a:solidFill>
                  <a:schemeClr val="tx2">
                    <a:lumMod val="10000"/>
                  </a:schemeClr>
                </a:solidFill>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latin typeface="Times New Roman" panose="02020603050405020304" pitchFamily="18" charset="0"/>
                <a:cs typeface="Times New Roman" panose="02020603050405020304" pitchFamily="18" charset="0"/>
              </a:rPr>
              <a:t>món</a:t>
            </a:r>
            <a:r>
              <a:rPr lang="en-US" sz="2800" b="1" dirty="0">
                <a:solidFill>
                  <a:schemeClr val="tx2">
                    <a:lumMod val="10000"/>
                  </a:schemeClr>
                </a:solidFill>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latin typeface="Times New Roman" panose="02020603050405020304" pitchFamily="18" charset="0"/>
                <a:cs typeface="Times New Roman" panose="02020603050405020304" pitchFamily="18" charset="0"/>
              </a:rPr>
              <a:t>ăn</a:t>
            </a:r>
            <a:r>
              <a:rPr lang="en-US" sz="2800" b="1" dirty="0">
                <a:solidFill>
                  <a:schemeClr val="tx2">
                    <a:lumMod val="10000"/>
                  </a:schemeClr>
                </a:solidFill>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latin typeface="Times New Roman" panose="02020603050405020304" pitchFamily="18" charset="0"/>
                <a:cs typeface="Times New Roman" panose="02020603050405020304" pitchFamily="18" charset="0"/>
              </a:rPr>
              <a:t>ngon</a:t>
            </a:r>
            <a:r>
              <a:rPr lang="en-US" sz="2800" b="1" dirty="0">
                <a:solidFill>
                  <a:schemeClr val="tx2">
                    <a:lumMod val="10000"/>
                  </a:schemeClr>
                </a:solidFill>
                <a:latin typeface="Times New Roman" panose="02020603050405020304" pitchFamily="18" charset="0"/>
                <a:cs typeface="Times New Roman" panose="02020603050405020304" pitchFamily="18" charset="0"/>
              </a:rPr>
              <a:t>?</a:t>
            </a:r>
            <a:endParaRPr lang="vi-VN" sz="2800" b="1" dirty="0">
              <a:solidFill>
                <a:schemeClr val="tx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25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320"/>
            <a:ext cx="10353761" cy="1326321"/>
          </a:xfrm>
        </p:spPr>
        <p:txBody>
          <a:bodyPr>
            <a:normAutofit/>
          </a:bodyPr>
          <a:lstStyle/>
          <a:p>
            <a:r>
              <a:rPr lang="en-US" sz="4000" dirty="0">
                <a:latin typeface="Times New Roman" panose="02020603050405020304" pitchFamily="18" charset="0"/>
                <a:cs typeface="Times New Roman" panose="02020603050405020304" pitchFamily="18" charset="0"/>
              </a:rPr>
              <a:t>VẬN DỤNG</a:t>
            </a:r>
          </a:p>
        </p:txBody>
      </p:sp>
      <p:sp>
        <p:nvSpPr>
          <p:cNvPr id="5" name="Thought Bubble: Cloud 4">
            <a:extLst>
              <a:ext uri="{FF2B5EF4-FFF2-40B4-BE49-F238E27FC236}">
                <a16:creationId xmlns:a16="http://schemas.microsoft.com/office/drawing/2014/main" id="{F546CC31-3347-46E5-87E1-0A5BFCAA5B81}"/>
              </a:ext>
            </a:extLst>
          </p:cNvPr>
          <p:cNvSpPr/>
          <p:nvPr/>
        </p:nvSpPr>
        <p:spPr>
          <a:xfrm>
            <a:off x="1172212" y="1806487"/>
            <a:ext cx="9121715" cy="2723950"/>
          </a:xfrm>
          <a:prstGeom prst="cloudCallout">
            <a:avLst>
              <a:gd name="adj1" fmla="val 62275"/>
              <a:gd name="adj2" fmla="val -5497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nSpc>
                <a:spcPct val="115000"/>
              </a:lnSpc>
              <a:spcAft>
                <a:spcPts val="400"/>
              </a:spcAft>
            </a:pP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a:t>
            </a:r>
          </a:p>
          <a:p>
            <a:pPr indent="228600">
              <a:lnSpc>
                <a:spcPct val="115000"/>
              </a:lnSpc>
              <a:spcAft>
                <a:spcPts val="400"/>
              </a:spcAft>
            </a:pPr>
            <a:r>
              <a:rPr lang="en-US" sz="2800" b="1"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1.</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Gia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đình</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em</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thường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sử</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pháp</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chế</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biến</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phẩm</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p>
          <a:p>
            <a:pPr indent="228600">
              <a:lnSpc>
                <a:spcPct val="115000"/>
              </a:lnSpc>
              <a:spcAft>
                <a:spcPts val="400"/>
              </a:spcAft>
            </a:pPr>
            <a:r>
              <a:rPr lang="en-US" sz="2800" b="1"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2.</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Em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đề</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xuất</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sử</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thêm</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pháp</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chế</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biến</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sz="2800" dirty="0">
                <a:solidFill>
                  <a:schemeClr val="tx2">
                    <a:lumMod val="10000"/>
                  </a:schemeClr>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vi-VN" sz="2800" dirty="0">
              <a:solidFill>
                <a:schemeClr val="tx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vi-VN" sz="2800" dirty="0">
              <a:solidFill>
                <a:schemeClr val="tx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10430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320"/>
            <a:ext cx="10353761" cy="1326321"/>
          </a:xfrm>
        </p:spPr>
        <p:txBody>
          <a:bodyPr>
            <a:normAutofit/>
          </a:bodyPr>
          <a:lstStyle/>
          <a:p>
            <a:r>
              <a:rPr lang="en-US" sz="4000" dirty="0" err="1">
                <a:solidFill>
                  <a:srgbClr val="FFFF00"/>
                </a:solidFill>
                <a:latin typeface="Times New Roman" panose="02020603050405020304" pitchFamily="18" charset="0"/>
                <a:cs typeface="Times New Roman" panose="02020603050405020304" pitchFamily="18" charset="0"/>
              </a:rPr>
              <a:t>Hướng</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dẫn</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về</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nhà</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5607843-07BC-4DA9-95AF-BE6B71F2263B}"/>
              </a:ext>
            </a:extLst>
          </p:cNvPr>
          <p:cNvSpPr txBox="1"/>
          <p:nvPr/>
        </p:nvSpPr>
        <p:spPr>
          <a:xfrm>
            <a:off x="1413164" y="1814945"/>
            <a:ext cx="9854392" cy="2591094"/>
          </a:xfrm>
          <a:prstGeom prst="rect">
            <a:avLst/>
          </a:prstGeom>
          <a:noFill/>
        </p:spPr>
        <p:txBody>
          <a:bodyPr wrap="square" rtlCol="0">
            <a:spAutoFit/>
          </a:bodyPr>
          <a:lstStyle/>
          <a:p>
            <a:pPr marL="571500" indent="-571500" algn="just">
              <a:lnSpc>
                <a:spcPct val="107000"/>
              </a:lnSpc>
              <a:spcAft>
                <a:spcPts val="800"/>
              </a:spcAft>
              <a:buFont typeface="Wingdings" panose="05000000000000000000" pitchFamily="2" charset="2"/>
              <a:buChar char="Ø"/>
            </a:pPr>
            <a:r>
              <a:rPr lang="en-US" sz="3600" dirty="0" err="1">
                <a:latin typeface="Times New Roman" panose="02020603050405020304" pitchFamily="18" charset="0"/>
                <a:ea typeface="Arial" panose="020B0604020202020204" pitchFamily="34" charset="0"/>
                <a:cs typeface="Times New Roman" panose="02020603050405020304" pitchFamily="18" charset="0"/>
              </a:rPr>
              <a:t>L</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àm</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SBT</a:t>
            </a:r>
            <a:endParaRPr lang="vi-VN" sz="3600" dirty="0">
              <a:effectLst/>
              <a:latin typeface="Times New Roman" panose="02020603050405020304" pitchFamily="18" charset="0"/>
              <a:ea typeface="Arial" panose="020B0604020202020204" pitchFamily="34" charset="0"/>
              <a:cs typeface="Times New Roman" panose="02020603050405020304" pitchFamily="18" charset="0"/>
            </a:endParaRPr>
          </a:p>
          <a:p>
            <a:pPr marL="571500" indent="-571500" algn="just">
              <a:lnSpc>
                <a:spcPct val="107000"/>
              </a:lnSpc>
              <a:spcAft>
                <a:spcPts val="800"/>
              </a:spcAft>
              <a:buFont typeface="Wingdings" panose="05000000000000000000" pitchFamily="2" charset="2"/>
              <a:buChar char="Ø"/>
            </a:pP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hộp</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3600" dirty="0">
                <a:effectLst/>
                <a:latin typeface="Times New Roman" panose="02020603050405020304" pitchFamily="18" charset="0"/>
                <a:ea typeface="Arial" panose="020B0604020202020204" pitchFamily="34" charset="0"/>
                <a:cs typeface="Times New Roman" panose="02020603050405020304" pitchFamily="18" charset="0"/>
              </a:rPr>
              <a:t> tr31</a:t>
            </a:r>
            <a:r>
              <a:rPr lang="en-US" sz="3600" dirty="0">
                <a:latin typeface="Times New Roman" panose="02020603050405020304" pitchFamily="18" charset="0"/>
                <a:ea typeface="Arial" panose="020B0604020202020204" pitchFamily="34" charset="0"/>
                <a:cs typeface="Times New Roman" panose="02020603050405020304" pitchFamily="18" charset="0"/>
              </a:rPr>
              <a:t>.</a:t>
            </a:r>
            <a:endParaRPr lang="vi-VN" sz="3600" dirty="0">
              <a:effectLst/>
              <a:latin typeface="Times New Roman" panose="02020603050405020304" pitchFamily="18" charset="0"/>
              <a:ea typeface="Arial" panose="020B0604020202020204" pitchFamily="34" charset="0"/>
              <a:cs typeface="Times New Roman" panose="02020603050405020304" pitchFamily="18" charset="0"/>
            </a:endParaRPr>
          </a:p>
          <a:p>
            <a:r>
              <a:rPr lang="en-US" sz="3600" dirty="0">
                <a:effectLst/>
                <a:latin typeface="Times New Roman" panose="02020603050405020304" pitchFamily="18" charset="0"/>
                <a:ea typeface="Arial" panose="020B0604020202020204" pitchFamily="34" charset="0"/>
              </a:rPr>
              <a:t/>
            </a:r>
            <a:br>
              <a:rPr lang="en-US" sz="3600" dirty="0">
                <a:effectLst/>
                <a:latin typeface="Times New Roman" panose="02020603050405020304" pitchFamily="18" charset="0"/>
                <a:ea typeface="Arial" panose="020B0604020202020204" pitchFamily="34" charset="0"/>
              </a:rPr>
            </a:br>
            <a:endParaRPr lang="vi-VN" sz="3600" dirty="0"/>
          </a:p>
        </p:txBody>
      </p:sp>
    </p:spTree>
    <p:extLst>
      <p:ext uri="{BB962C8B-B14F-4D97-AF65-F5344CB8AC3E}">
        <p14:creationId xmlns:p14="http://schemas.microsoft.com/office/powerpoint/2010/main" val="3691387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10A567-3288-4D17-809A-1D6072931E4A}"/>
              </a:ext>
            </a:extLst>
          </p:cNvPr>
          <p:cNvPicPr>
            <a:picLocks noChangeAspect="1"/>
          </p:cNvPicPr>
          <p:nvPr/>
        </p:nvPicPr>
        <p:blipFill>
          <a:blip r:embed="rId2"/>
          <a:stretch>
            <a:fillRect/>
          </a:stretch>
        </p:blipFill>
        <p:spPr>
          <a:xfrm>
            <a:off x="5043790" y="4407630"/>
            <a:ext cx="2579563" cy="2224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17DAA664-645F-434A-B165-4FD93CE35010}"/>
              </a:ext>
            </a:extLst>
          </p:cNvPr>
          <p:cNvPicPr>
            <a:picLocks noChangeAspect="1"/>
          </p:cNvPicPr>
          <p:nvPr/>
        </p:nvPicPr>
        <p:blipFill>
          <a:blip r:embed="rId3"/>
          <a:stretch>
            <a:fillRect/>
          </a:stretch>
        </p:blipFill>
        <p:spPr>
          <a:xfrm>
            <a:off x="8481037" y="4407630"/>
            <a:ext cx="2436226" cy="2224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E835ED42-E51D-4337-9321-69A0099B5622}"/>
              </a:ext>
            </a:extLst>
          </p:cNvPr>
          <p:cNvPicPr>
            <a:picLocks noChangeAspect="1"/>
          </p:cNvPicPr>
          <p:nvPr/>
        </p:nvPicPr>
        <p:blipFill>
          <a:blip r:embed="rId4"/>
          <a:stretch>
            <a:fillRect/>
          </a:stretch>
        </p:blipFill>
        <p:spPr>
          <a:xfrm>
            <a:off x="1606543" y="4539715"/>
            <a:ext cx="2579563" cy="20920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hought Bubble: Cloud 11">
            <a:extLst>
              <a:ext uri="{FF2B5EF4-FFF2-40B4-BE49-F238E27FC236}">
                <a16:creationId xmlns:a16="http://schemas.microsoft.com/office/drawing/2014/main" id="{BF9E3DF9-52C1-4D0B-8A5F-B5AC6B023727}"/>
              </a:ext>
            </a:extLst>
          </p:cNvPr>
          <p:cNvSpPr/>
          <p:nvPr/>
        </p:nvSpPr>
        <p:spPr>
          <a:xfrm>
            <a:off x="1454727" y="0"/>
            <a:ext cx="9296399" cy="2872467"/>
          </a:xfrm>
          <a:prstGeom prst="cloudCallout">
            <a:avLst>
              <a:gd name="adj1" fmla="val -8629"/>
              <a:gd name="adj2" fmla="val 7490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mj-lt"/>
                <a:cs typeface="Times New Roman" panose="02020603050405020304" pitchFamily="18" charset="0"/>
              </a:rPr>
              <a:t>M</a:t>
            </a:r>
            <a:r>
              <a:rPr lang="vi-VN" sz="2400" b="0" i="0" dirty="0">
                <a:solidFill>
                  <a:srgbClr val="000000"/>
                </a:solidFill>
                <a:effectLst/>
                <a:latin typeface="+mj-lt"/>
                <a:cs typeface="Times New Roman" panose="02020603050405020304" pitchFamily="18" charset="0"/>
              </a:rPr>
              <a:t>ón ăn ngon phải phù hợp khẩu vị, tâm trạng và sức khỏe của thực khách. Về nguyên liệu, món ăn phải được chế biến từ những</a:t>
            </a:r>
            <a:r>
              <a:rPr lang="vi-VN" sz="2400" b="0" i="0" dirty="0">
                <a:solidFill>
                  <a:srgbClr val="C00000"/>
                </a:solidFill>
                <a:effectLst/>
                <a:latin typeface="+mj-lt"/>
                <a:cs typeface="Times New Roman" panose="02020603050405020304" pitchFamily="18" charset="0"/>
              </a:rPr>
              <a:t> thực phẩm tươi ngon</a:t>
            </a:r>
            <a:r>
              <a:rPr lang="vi-VN" sz="2400" b="0" i="0" dirty="0">
                <a:solidFill>
                  <a:srgbClr val="000000"/>
                </a:solidFill>
                <a:effectLst/>
                <a:latin typeface="+mj-lt"/>
                <a:cs typeface="Times New Roman" panose="02020603050405020304" pitchFamily="18" charset="0"/>
              </a:rPr>
              <a:t>, </a:t>
            </a:r>
            <a:r>
              <a:rPr lang="vi-VN" sz="2400" b="0" i="0" dirty="0">
                <a:solidFill>
                  <a:srgbClr val="C00000"/>
                </a:solidFill>
                <a:effectLst/>
                <a:latin typeface="+mj-lt"/>
                <a:cs typeface="Times New Roman" panose="02020603050405020304" pitchFamily="18" charset="0"/>
              </a:rPr>
              <a:t>hợp vệ sinh </a:t>
            </a:r>
            <a:r>
              <a:rPr lang="vi-VN" sz="2400" b="0" i="0" dirty="0">
                <a:solidFill>
                  <a:srgbClr val="000000"/>
                </a:solidFill>
                <a:effectLst/>
                <a:latin typeface="+mj-lt"/>
                <a:cs typeface="Times New Roman" panose="02020603050405020304" pitchFamily="18" charset="0"/>
              </a:rPr>
              <a:t>và tạo sự ngon miệng không chỉ bằng vị giác mà còn ở thị giác</a:t>
            </a:r>
            <a:endParaRPr lang="vi-VN" sz="2400" b="1" dirty="0">
              <a:solidFill>
                <a:schemeClr val="tx2">
                  <a:lumMod val="1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3024509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6E5182-D1F3-4C9D-AEDA-FAE780935ABC}"/>
              </a:ext>
            </a:extLst>
          </p:cNvPr>
          <p:cNvPicPr>
            <a:picLocks noChangeAspect="1"/>
          </p:cNvPicPr>
          <p:nvPr/>
        </p:nvPicPr>
        <p:blipFill>
          <a:blip r:embed="rId2"/>
          <a:stretch>
            <a:fillRect/>
          </a:stretch>
        </p:blipFill>
        <p:spPr>
          <a:xfrm>
            <a:off x="2650150" y="135757"/>
            <a:ext cx="7789989" cy="2408129"/>
          </a:xfrm>
          <a:prstGeom prst="rect">
            <a:avLst/>
          </a:prstGeom>
          <a:ln>
            <a:noFill/>
          </a:ln>
        </p:spPr>
      </p:pic>
      <p:sp>
        <p:nvSpPr>
          <p:cNvPr id="5" name="Oval 4">
            <a:extLst>
              <a:ext uri="{FF2B5EF4-FFF2-40B4-BE49-F238E27FC236}">
                <a16:creationId xmlns:a16="http://schemas.microsoft.com/office/drawing/2014/main" id="{EA9E830F-AB45-4DDD-906E-66DB011AC699}"/>
              </a:ext>
            </a:extLst>
          </p:cNvPr>
          <p:cNvSpPr/>
          <p:nvPr/>
        </p:nvSpPr>
        <p:spPr>
          <a:xfrm>
            <a:off x="241925" y="2031784"/>
            <a:ext cx="2748838" cy="19328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Times New Roman" panose="02020603050405020304" pitchFamily="18" charset="0"/>
                <a:cs typeface="Times New Roman" panose="02020603050405020304" pitchFamily="18" charset="0"/>
              </a:rPr>
              <a:t>I.KHÁI QUÁT VỀ BẢO QUẢN VÀ CHẾ BIẾN THỰC PHẨM </a:t>
            </a:r>
            <a:endParaRPr lang="vi-VN" sz="2000" b="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CBB1DA47-A751-458A-B3D5-A6C062F7B065}"/>
              </a:ext>
            </a:extLst>
          </p:cNvPr>
          <p:cNvSpPr/>
          <p:nvPr/>
        </p:nvSpPr>
        <p:spPr>
          <a:xfrm>
            <a:off x="2188511" y="4608857"/>
            <a:ext cx="2748838" cy="19328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Times New Roman" panose="02020603050405020304" pitchFamily="18" charset="0"/>
                <a:cs typeface="Times New Roman" panose="02020603050405020304" pitchFamily="18" charset="0"/>
              </a:rPr>
              <a:t>II. MỘT SỐ PHƯƠNG PHÁP BẢO QUẢN THỰC PHẨM</a:t>
            </a:r>
            <a:endParaRPr lang="vi-VN" sz="2000" b="1" dirty="0">
              <a:solidFill>
                <a:schemeClr val="tx2">
                  <a:lumMod val="10000"/>
                </a:schemeClr>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8ED6E6CB-32EB-44F0-8F75-05D9B28F846B}"/>
              </a:ext>
            </a:extLst>
          </p:cNvPr>
          <p:cNvCxnSpPr>
            <a:cxnSpLocks/>
          </p:cNvCxnSpPr>
          <p:nvPr/>
        </p:nvCxnSpPr>
        <p:spPr>
          <a:xfrm flipH="1">
            <a:off x="3274146" y="2646060"/>
            <a:ext cx="2821855" cy="352157"/>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7D503CF-18BE-4C43-B2E2-E3F342911BBF}"/>
              </a:ext>
            </a:extLst>
          </p:cNvPr>
          <p:cNvCxnSpPr>
            <a:cxnSpLocks/>
          </p:cNvCxnSpPr>
          <p:nvPr/>
        </p:nvCxnSpPr>
        <p:spPr>
          <a:xfrm>
            <a:off x="6096000" y="2646060"/>
            <a:ext cx="1297855" cy="1791896"/>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E650AFE-B7B4-495B-B991-F04579C90FF1}"/>
              </a:ext>
            </a:extLst>
          </p:cNvPr>
          <p:cNvSpPr/>
          <p:nvPr/>
        </p:nvSpPr>
        <p:spPr>
          <a:xfrm>
            <a:off x="6785916" y="4437956"/>
            <a:ext cx="2748838" cy="19328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Times New Roman" panose="02020603050405020304" pitchFamily="18" charset="0"/>
                <a:cs typeface="Times New Roman" panose="02020603050405020304" pitchFamily="18" charset="0"/>
              </a:rPr>
              <a:t>III. MỘT SỐ PHƯƠNG PHÁP CHẾ BIẾN THỰC PHẨM</a:t>
            </a:r>
            <a:endParaRPr lang="vi-VN" sz="2000" b="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69C1909-4BF6-4B41-AA0E-E99862ACAC9C}"/>
              </a:ext>
            </a:extLst>
          </p:cNvPr>
          <p:cNvSpPr/>
          <p:nvPr/>
        </p:nvSpPr>
        <p:spPr>
          <a:xfrm>
            <a:off x="9201252" y="1961299"/>
            <a:ext cx="2748838" cy="193286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Times New Roman" panose="02020603050405020304" pitchFamily="18" charset="0"/>
                <a:cs typeface="Times New Roman" panose="02020603050405020304" pitchFamily="18" charset="0"/>
              </a:rPr>
              <a:t>IV. THỰC HÀNH</a:t>
            </a:r>
            <a:endParaRPr lang="vi-VN" sz="2000" b="1" dirty="0">
              <a:solidFill>
                <a:schemeClr val="tx2">
                  <a:lumMod val="10000"/>
                </a:schemeClr>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DB6066-A31F-4607-AC8D-17C9852F9347}"/>
              </a:ext>
            </a:extLst>
          </p:cNvPr>
          <p:cNvCxnSpPr>
            <a:cxnSpLocks/>
            <a:stCxn id="4" idx="2"/>
          </p:cNvCxnSpPr>
          <p:nvPr/>
        </p:nvCxnSpPr>
        <p:spPr>
          <a:xfrm flipH="1">
            <a:off x="5033639" y="2543886"/>
            <a:ext cx="1511506" cy="1827656"/>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E442D51-BD01-407C-89C4-C9FF59CCF7F1}"/>
              </a:ext>
            </a:extLst>
          </p:cNvPr>
          <p:cNvCxnSpPr>
            <a:cxnSpLocks/>
            <a:stCxn id="4" idx="2"/>
            <a:endCxn id="10" idx="2"/>
          </p:cNvCxnSpPr>
          <p:nvPr/>
        </p:nvCxnSpPr>
        <p:spPr>
          <a:xfrm>
            <a:off x="6545145" y="2543886"/>
            <a:ext cx="2656107" cy="383847"/>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851C3-0F02-4102-8944-D9CEDA4CD106}"/>
              </a:ext>
            </a:extLst>
          </p:cNvPr>
          <p:cNvSpPr txBox="1"/>
          <p:nvPr/>
        </p:nvSpPr>
        <p:spPr>
          <a:xfrm>
            <a:off x="3562930" y="512868"/>
            <a:ext cx="2393540" cy="523220"/>
          </a:xfrm>
          <a:prstGeom prst="rect">
            <a:avLst/>
          </a:prstGeom>
          <a:noFill/>
        </p:spPr>
        <p:txBody>
          <a:bodyPr wrap="none" rtlCol="0">
            <a:spAutoFit/>
          </a:bodyPr>
          <a:lstStyle/>
          <a:p>
            <a:r>
              <a:rPr lang="en-US" sz="2800" smtClean="0">
                <a:solidFill>
                  <a:srgbClr val="FFFF00"/>
                </a:solidFill>
                <a:latin typeface="Times New Roman" panose="02020603050405020304" pitchFamily="18" charset="0"/>
                <a:cs typeface="Times New Roman" panose="02020603050405020304" pitchFamily="18" charset="0"/>
              </a:rPr>
              <a:t>TIẾT 12,13,14.</a:t>
            </a:r>
            <a:endParaRPr lang="en-US" sz="280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7242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1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125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461CA3-3E27-4A4D-9376-18AB0BB6411B}"/>
              </a:ext>
            </a:extLst>
          </p:cNvPr>
          <p:cNvSpPr txBox="1"/>
          <p:nvPr/>
        </p:nvSpPr>
        <p:spPr>
          <a:xfrm>
            <a:off x="3941794" y="1145984"/>
            <a:ext cx="6096000" cy="1569660"/>
          </a:xfrm>
          <a:prstGeom prst="rect">
            <a:avLst/>
          </a:prstGeom>
          <a:solidFill>
            <a:schemeClr val="accent6">
              <a:lumMod val="20000"/>
              <a:lumOff val="80000"/>
            </a:schemeClr>
          </a:solidFill>
        </p:spPr>
        <p:txBody>
          <a:bodyPr wrap="square">
            <a:spAutoFit/>
          </a:bodyPr>
          <a:lstStyle/>
          <a:p>
            <a:r>
              <a:rPr lang="vi-VN" sz="2400" b="0" i="0" dirty="0">
                <a:solidFill>
                  <a:schemeClr val="tx2">
                    <a:lumMod val="25000"/>
                  </a:schemeClr>
                </a:solidFill>
                <a:effectLst/>
                <a:latin typeface="+mj-lt"/>
              </a:rPr>
              <a:t>Theo số liệu thống kê của Cục An toàn thực phẩm (Bộ Y tế), năm 2020, cả nước ghi nhận 139 vụ NÐTP với hơn 3.000 người ngộ độc, trong đó có 30 người chết.</a:t>
            </a:r>
            <a:endParaRPr lang="vi-VN" sz="2400" dirty="0">
              <a:solidFill>
                <a:schemeClr val="tx2">
                  <a:lumMod val="25000"/>
                </a:schemeClr>
              </a:solidFill>
              <a:latin typeface="+mj-lt"/>
            </a:endParaRPr>
          </a:p>
        </p:txBody>
      </p:sp>
      <p:grpSp>
        <p:nvGrpSpPr>
          <p:cNvPr id="8" name="Group 7">
            <a:extLst>
              <a:ext uri="{FF2B5EF4-FFF2-40B4-BE49-F238E27FC236}">
                <a16:creationId xmlns:a16="http://schemas.microsoft.com/office/drawing/2014/main" id="{095965C5-1228-4555-8777-D4A4E110F81E}"/>
              </a:ext>
            </a:extLst>
          </p:cNvPr>
          <p:cNvGrpSpPr/>
          <p:nvPr/>
        </p:nvGrpSpPr>
        <p:grpSpPr>
          <a:xfrm>
            <a:off x="2151109" y="1122213"/>
            <a:ext cx="1685298" cy="1593432"/>
            <a:chOff x="918555" y="1242791"/>
            <a:chExt cx="2050025" cy="1528942"/>
          </a:xfrm>
        </p:grpSpPr>
        <p:pic>
          <p:nvPicPr>
            <p:cNvPr id="9" name="Picture 8">
              <a:extLst>
                <a:ext uri="{FF2B5EF4-FFF2-40B4-BE49-F238E27FC236}">
                  <a16:creationId xmlns:a16="http://schemas.microsoft.com/office/drawing/2014/main" id="{035460EC-254F-4E30-97FD-70F2FF178E7F}"/>
                </a:ext>
              </a:extLst>
            </p:cNvPr>
            <p:cNvPicPr>
              <a:picLocks noChangeAspect="1"/>
            </p:cNvPicPr>
            <p:nvPr/>
          </p:nvPicPr>
          <p:blipFill>
            <a:blip r:embed="rId2"/>
            <a:stretch>
              <a:fillRect/>
            </a:stretch>
          </p:blipFill>
          <p:spPr>
            <a:xfrm>
              <a:off x="918555" y="1242791"/>
              <a:ext cx="1528942" cy="1528942"/>
            </a:xfrm>
            <a:prstGeom prst="rect">
              <a:avLst/>
            </a:prstGeom>
          </p:spPr>
        </p:pic>
        <p:sp>
          <p:nvSpPr>
            <p:cNvPr id="10" name="Rectangle 9">
              <a:extLst>
                <a:ext uri="{FF2B5EF4-FFF2-40B4-BE49-F238E27FC236}">
                  <a16:creationId xmlns:a16="http://schemas.microsoft.com/office/drawing/2014/main" id="{DBBCDDD9-7678-4660-AAD5-39A1827AE925}"/>
                </a:ext>
              </a:extLst>
            </p:cNvPr>
            <p:cNvSpPr/>
            <p:nvPr/>
          </p:nvSpPr>
          <p:spPr>
            <a:xfrm>
              <a:off x="2174537" y="1242791"/>
              <a:ext cx="794043" cy="151529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1400" b="1" dirty="0">
                  <a:solidFill>
                    <a:srgbClr val="FF0000"/>
                  </a:solidFill>
                  <a:latin typeface="+mj-lt"/>
                </a:rPr>
                <a:t>BẠN CÓ BIẾT</a:t>
              </a:r>
            </a:p>
          </p:txBody>
        </p:sp>
      </p:grpSp>
      <p:pic>
        <p:nvPicPr>
          <p:cNvPr id="11" name="Picture 10">
            <a:extLst>
              <a:ext uri="{FF2B5EF4-FFF2-40B4-BE49-F238E27FC236}">
                <a16:creationId xmlns:a16="http://schemas.microsoft.com/office/drawing/2014/main" id="{DA4DBB7B-18C5-4585-9501-DD5712904816}"/>
              </a:ext>
            </a:extLst>
          </p:cNvPr>
          <p:cNvPicPr>
            <a:picLocks noChangeAspect="1"/>
          </p:cNvPicPr>
          <p:nvPr/>
        </p:nvPicPr>
        <p:blipFill>
          <a:blip r:embed="rId3"/>
          <a:stretch>
            <a:fillRect/>
          </a:stretch>
        </p:blipFill>
        <p:spPr>
          <a:xfrm>
            <a:off x="807220" y="3164212"/>
            <a:ext cx="6201641" cy="3303443"/>
          </a:xfrm>
          <a:prstGeom prst="rect">
            <a:avLst/>
          </a:prstGeom>
        </p:spPr>
      </p:pic>
      <p:pic>
        <p:nvPicPr>
          <p:cNvPr id="12" name="Picture 11">
            <a:extLst>
              <a:ext uri="{FF2B5EF4-FFF2-40B4-BE49-F238E27FC236}">
                <a16:creationId xmlns:a16="http://schemas.microsoft.com/office/drawing/2014/main" id="{53484268-B818-4921-AB92-DBF2F655863B}"/>
              </a:ext>
            </a:extLst>
          </p:cNvPr>
          <p:cNvPicPr>
            <a:picLocks noChangeAspect="1"/>
          </p:cNvPicPr>
          <p:nvPr/>
        </p:nvPicPr>
        <p:blipFill>
          <a:blip r:embed="rId4"/>
          <a:stretch>
            <a:fillRect/>
          </a:stretch>
        </p:blipFill>
        <p:spPr>
          <a:xfrm>
            <a:off x="7142196" y="3164212"/>
            <a:ext cx="4648026" cy="3289220"/>
          </a:xfrm>
          <a:prstGeom prst="rect">
            <a:avLst/>
          </a:prstGeom>
        </p:spPr>
      </p:pic>
    </p:spTree>
    <p:extLst>
      <p:ext uri="{BB962C8B-B14F-4D97-AF65-F5344CB8AC3E}">
        <p14:creationId xmlns:p14="http://schemas.microsoft.com/office/powerpoint/2010/main" val="1606635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A4DBB7B-18C5-4585-9501-DD5712904816}"/>
              </a:ext>
            </a:extLst>
          </p:cNvPr>
          <p:cNvPicPr>
            <a:picLocks noChangeAspect="1"/>
          </p:cNvPicPr>
          <p:nvPr/>
        </p:nvPicPr>
        <p:blipFill>
          <a:blip r:embed="rId2"/>
          <a:stretch>
            <a:fillRect/>
          </a:stretch>
        </p:blipFill>
        <p:spPr>
          <a:xfrm>
            <a:off x="807220" y="3164212"/>
            <a:ext cx="6201641" cy="3303443"/>
          </a:xfrm>
          <a:prstGeom prst="rect">
            <a:avLst/>
          </a:prstGeom>
        </p:spPr>
      </p:pic>
      <p:pic>
        <p:nvPicPr>
          <p:cNvPr id="12" name="Picture 11">
            <a:extLst>
              <a:ext uri="{FF2B5EF4-FFF2-40B4-BE49-F238E27FC236}">
                <a16:creationId xmlns:a16="http://schemas.microsoft.com/office/drawing/2014/main" id="{53484268-B818-4921-AB92-DBF2F655863B}"/>
              </a:ext>
            </a:extLst>
          </p:cNvPr>
          <p:cNvPicPr>
            <a:picLocks noChangeAspect="1"/>
          </p:cNvPicPr>
          <p:nvPr/>
        </p:nvPicPr>
        <p:blipFill>
          <a:blip r:embed="rId3"/>
          <a:stretch>
            <a:fillRect/>
          </a:stretch>
        </p:blipFill>
        <p:spPr>
          <a:xfrm>
            <a:off x="7142196" y="3164212"/>
            <a:ext cx="4648026" cy="3289220"/>
          </a:xfrm>
          <a:prstGeom prst="rect">
            <a:avLst/>
          </a:prstGeom>
        </p:spPr>
      </p:pic>
      <p:pic>
        <p:nvPicPr>
          <p:cNvPr id="2" name="Picture 1">
            <a:extLst>
              <a:ext uri="{FF2B5EF4-FFF2-40B4-BE49-F238E27FC236}">
                <a16:creationId xmlns:a16="http://schemas.microsoft.com/office/drawing/2014/main" id="{9BC40C85-AD31-4687-AB56-07B4EFB22A5F}"/>
              </a:ext>
            </a:extLst>
          </p:cNvPr>
          <p:cNvPicPr>
            <a:picLocks noChangeAspect="1"/>
          </p:cNvPicPr>
          <p:nvPr/>
        </p:nvPicPr>
        <p:blipFill>
          <a:blip r:embed="rId4"/>
          <a:stretch>
            <a:fillRect/>
          </a:stretch>
        </p:blipFill>
        <p:spPr>
          <a:xfrm>
            <a:off x="1285645" y="1227035"/>
            <a:ext cx="1280271" cy="1572904"/>
          </a:xfrm>
          <a:prstGeom prst="rect">
            <a:avLst/>
          </a:prstGeom>
        </p:spPr>
      </p:pic>
      <p:sp>
        <p:nvSpPr>
          <p:cNvPr id="13" name="Thought Bubble: Cloud 12">
            <a:extLst>
              <a:ext uri="{FF2B5EF4-FFF2-40B4-BE49-F238E27FC236}">
                <a16:creationId xmlns:a16="http://schemas.microsoft.com/office/drawing/2014/main" id="{7395DC36-43BA-41D7-A160-8A4DDE3A1E2B}"/>
              </a:ext>
            </a:extLst>
          </p:cNvPr>
          <p:cNvSpPr/>
          <p:nvPr/>
        </p:nvSpPr>
        <p:spPr>
          <a:xfrm>
            <a:off x="3545224" y="968590"/>
            <a:ext cx="3311237" cy="2013485"/>
          </a:xfrm>
          <a:prstGeom prst="cloudCallout">
            <a:avLst>
              <a:gd name="adj1" fmla="val -76900"/>
              <a:gd name="adj2" fmla="val 1571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Times New Roman" panose="02020603050405020304" pitchFamily="18" charset="0"/>
                <a:cs typeface="Times New Roman" panose="02020603050405020304" pitchFamily="18" charset="0"/>
              </a:rPr>
              <a:t>Theo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em</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các</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vụ</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ngộ</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độc</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thường</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có</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nguyên</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nhân</a:t>
            </a:r>
            <a:r>
              <a:rPr lang="en-US" sz="2000" b="1" dirty="0">
                <a:solidFill>
                  <a:schemeClr val="tx2">
                    <a:lumMod val="10000"/>
                  </a:schemeClr>
                </a:solidFill>
                <a:latin typeface="Times New Roman" panose="02020603050405020304" pitchFamily="18" charset="0"/>
                <a:cs typeface="Times New Roman" panose="02020603050405020304" pitchFamily="18" charset="0"/>
              </a:rPr>
              <a:t> do </a:t>
            </a:r>
            <a:r>
              <a:rPr lang="en-US" sz="2000" b="1" dirty="0" err="1">
                <a:solidFill>
                  <a:schemeClr val="tx2">
                    <a:lumMod val="10000"/>
                  </a:schemeClr>
                </a:solidFill>
                <a:latin typeface="Times New Roman" panose="02020603050405020304" pitchFamily="18" charset="0"/>
                <a:cs typeface="Times New Roman" panose="02020603050405020304" pitchFamily="18" charset="0"/>
              </a:rPr>
              <a:t>đâu</a:t>
            </a:r>
            <a:r>
              <a:rPr lang="en-US" sz="2000" b="1" dirty="0">
                <a:solidFill>
                  <a:schemeClr val="tx2">
                    <a:lumMod val="10000"/>
                  </a:schemeClr>
                </a:solidFill>
                <a:latin typeface="Times New Roman" panose="02020603050405020304" pitchFamily="18" charset="0"/>
                <a:cs typeface="Times New Roman" panose="02020603050405020304" pitchFamily="18" charset="0"/>
              </a:rPr>
              <a:t> ?</a:t>
            </a:r>
            <a:endParaRPr lang="vi-VN" sz="2000" b="1" dirty="0">
              <a:solidFill>
                <a:schemeClr val="tx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063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171CFB-8E11-47E2-8BB3-53E64BF17247}"/>
              </a:ext>
            </a:extLst>
          </p:cNvPr>
          <p:cNvSpPr txBox="1"/>
          <p:nvPr/>
        </p:nvSpPr>
        <p:spPr>
          <a:xfrm>
            <a:off x="124691" y="390345"/>
            <a:ext cx="9199418"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I.KHÁI QUÁT VỀ BẢO QUẢN VÀ CHẾ BIẾN THỰC PHẨM </a:t>
            </a:r>
            <a:endParaRPr lang="vi-VN" sz="24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A4DBB7B-18C5-4585-9501-DD5712904816}"/>
              </a:ext>
            </a:extLst>
          </p:cNvPr>
          <p:cNvPicPr>
            <a:picLocks noChangeAspect="1"/>
          </p:cNvPicPr>
          <p:nvPr/>
        </p:nvPicPr>
        <p:blipFill>
          <a:blip r:embed="rId2"/>
          <a:stretch>
            <a:fillRect/>
          </a:stretch>
        </p:blipFill>
        <p:spPr>
          <a:xfrm>
            <a:off x="807220" y="3164212"/>
            <a:ext cx="6201641" cy="3303443"/>
          </a:xfrm>
          <a:prstGeom prst="rect">
            <a:avLst/>
          </a:prstGeom>
        </p:spPr>
      </p:pic>
      <p:pic>
        <p:nvPicPr>
          <p:cNvPr id="12" name="Picture 11">
            <a:extLst>
              <a:ext uri="{FF2B5EF4-FFF2-40B4-BE49-F238E27FC236}">
                <a16:creationId xmlns:a16="http://schemas.microsoft.com/office/drawing/2014/main" id="{53484268-B818-4921-AB92-DBF2F655863B}"/>
              </a:ext>
            </a:extLst>
          </p:cNvPr>
          <p:cNvPicPr>
            <a:picLocks noChangeAspect="1"/>
          </p:cNvPicPr>
          <p:nvPr/>
        </p:nvPicPr>
        <p:blipFill>
          <a:blip r:embed="rId3"/>
          <a:stretch>
            <a:fillRect/>
          </a:stretch>
        </p:blipFill>
        <p:spPr>
          <a:xfrm>
            <a:off x="7142196" y="3164212"/>
            <a:ext cx="4648026" cy="3289220"/>
          </a:xfrm>
          <a:prstGeom prst="rect">
            <a:avLst/>
          </a:prstGeom>
        </p:spPr>
      </p:pic>
      <p:sp>
        <p:nvSpPr>
          <p:cNvPr id="8" name="TextBox 7">
            <a:extLst>
              <a:ext uri="{FF2B5EF4-FFF2-40B4-BE49-F238E27FC236}">
                <a16:creationId xmlns:a16="http://schemas.microsoft.com/office/drawing/2014/main" id="{C3051144-20D1-4565-8637-24864D6F4644}"/>
              </a:ext>
            </a:extLst>
          </p:cNvPr>
          <p:cNvSpPr txBox="1"/>
          <p:nvPr/>
        </p:nvSpPr>
        <p:spPr>
          <a:xfrm>
            <a:off x="1267691" y="1407946"/>
            <a:ext cx="9656618" cy="1200329"/>
          </a:xfrm>
          <a:prstGeom prst="rect">
            <a:avLst/>
          </a:prstGeom>
          <a:solidFill>
            <a:schemeClr val="accent6">
              <a:lumMod val="20000"/>
              <a:lumOff val="80000"/>
            </a:schemeClr>
          </a:solidFill>
        </p:spPr>
        <p:txBody>
          <a:bodyPr wrap="square">
            <a:spAutoFit/>
          </a:bodyPr>
          <a:lstStyle/>
          <a:p>
            <a:r>
              <a:rPr lang="vi-VN" sz="2400" i="0" dirty="0">
                <a:solidFill>
                  <a:srgbClr val="333333"/>
                </a:solidFill>
                <a:effectLst/>
                <a:latin typeface="+mj-lt"/>
              </a:rPr>
              <a:t>Nguyên nhân dẫn đến các vụ NÐTP là do nguyên liệu và sản phẩm có chứa độc tố; do quá trình chế biến và bảo quản thực phẩm không bảo đảm; do các chất phụ gia…</a:t>
            </a:r>
            <a:endParaRPr lang="vi-VN" sz="2400" dirty="0">
              <a:latin typeface="+mj-lt"/>
            </a:endParaRPr>
          </a:p>
        </p:txBody>
      </p:sp>
    </p:spTree>
    <p:extLst>
      <p:ext uri="{BB962C8B-B14F-4D97-AF65-F5344CB8AC3E}">
        <p14:creationId xmlns:p14="http://schemas.microsoft.com/office/powerpoint/2010/main" val="1439715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1120</TotalTime>
  <Words>2482</Words>
  <Application>Microsoft Office PowerPoint</Application>
  <PresentationFormat>Widescreen</PresentationFormat>
  <Paragraphs>274</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Segoe UI</vt:lpstr>
      <vt:lpstr>Tahoma</vt:lpstr>
      <vt:lpstr>Times New Roman</vt:lpstr>
      <vt:lpstr>Wingdings</vt:lpstr>
      <vt:lpstr>Office Theme</vt:lpstr>
      <vt:lpstr>    CÔNG NGHỆ 6 –KNTT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lpstr>Luyện tập</vt:lpstr>
      <vt:lpstr>VẬN DỤNG</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CÔNG NGHỆ 6 –KNTT </dc:title>
  <dc:creator>manhhung1407@gmail.com</dc:creator>
  <cp:lastModifiedBy>Windows User</cp:lastModifiedBy>
  <cp:revision>30</cp:revision>
  <dcterms:created xsi:type="dcterms:W3CDTF">2021-09-21T14:31:54Z</dcterms:created>
  <dcterms:modified xsi:type="dcterms:W3CDTF">2024-12-10T01:42:50Z</dcterms:modified>
</cp:coreProperties>
</file>