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429" r:id="rId3"/>
    <p:sldId id="257" r:id="rId4"/>
    <p:sldId id="256" r:id="rId5"/>
    <p:sldId id="527" r:id="rId6"/>
    <p:sldId id="280" r:id="rId7"/>
    <p:sldId id="518" r:id="rId8"/>
    <p:sldId id="519" r:id="rId9"/>
    <p:sldId id="520" r:id="rId10"/>
    <p:sldId id="521" r:id="rId11"/>
    <p:sldId id="522" r:id="rId12"/>
    <p:sldId id="279" r:id="rId13"/>
    <p:sldId id="524" r:id="rId14"/>
    <p:sldId id="525" r:id="rId15"/>
    <p:sldId id="526" r:id="rId16"/>
    <p:sldId id="523" r:id="rId17"/>
    <p:sldId id="528" r:id="rId18"/>
    <p:sldId id="258" r:id="rId19"/>
    <p:sldId id="530" r:id="rId20"/>
    <p:sldId id="529" r:id="rId21"/>
    <p:sldId id="531" r:id="rId22"/>
    <p:sldId id="532" r:id="rId23"/>
    <p:sldId id="259" r:id="rId24"/>
    <p:sldId id="534" r:id="rId25"/>
    <p:sldId id="535" r:id="rId26"/>
    <p:sldId id="537" r:id="rId27"/>
    <p:sldId id="536" r:id="rId28"/>
    <p:sldId id="538" r:id="rId29"/>
    <p:sldId id="539" r:id="rId30"/>
    <p:sldId id="540" r:id="rId31"/>
    <p:sldId id="541" r:id="rId32"/>
    <p:sldId id="542" r:id="rId33"/>
    <p:sldId id="543" r:id="rId34"/>
    <p:sldId id="544" r:id="rId35"/>
    <p:sldId id="267" r:id="rId36"/>
    <p:sldId id="268" r:id="rId37"/>
    <p:sldId id="269" r:id="rId38"/>
    <p:sldId id="270" r:id="rId39"/>
    <p:sldId id="271" r:id="rId40"/>
    <p:sldId id="272" r:id="rId41"/>
    <p:sldId id="273" r:id="rId42"/>
    <p:sldId id="274" r:id="rId43"/>
    <p:sldId id="275" r:id="rId44"/>
    <p:sldId id="276" r:id="rId45"/>
    <p:sldId id="263" r:id="rId46"/>
    <p:sldId id="264" r:id="rId47"/>
    <p:sldId id="265" r:id="rId48"/>
    <p:sldId id="51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490"/>
    <a:srgbClr val="CD0505"/>
    <a:srgbClr val="D96C75"/>
    <a:srgbClr val="C8C7CC"/>
    <a:srgbClr val="6DB7EF"/>
    <a:srgbClr val="136AAE"/>
    <a:srgbClr val="304D73"/>
    <a:srgbClr val="44546A"/>
    <a:srgbClr val="28D8E9"/>
    <a:srgbClr val="CEC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4660"/>
  </p:normalViewPr>
  <p:slideViewPr>
    <p:cSldViewPr snapToGrid="0" showGuides="1">
      <p:cViewPr varScale="1">
        <p:scale>
          <a:sx n="123" d="100"/>
          <a:sy n="123" d="100"/>
        </p:scale>
        <p:origin x="90" y="10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56B6-A992-4A45-BDF1-F7A2E9353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239A33-24BF-4FB9-8930-3D9E95358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6B74C-E6A1-4220-916B-8871EAA7084E}"/>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5" name="Footer Placeholder 4">
            <a:extLst>
              <a:ext uri="{FF2B5EF4-FFF2-40B4-BE49-F238E27FC236}">
                <a16:creationId xmlns:a16="http://schemas.microsoft.com/office/drawing/2014/main" id="{9D29D96E-FB6C-4BAE-A510-6E5DFA9D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D2B9F-6810-436D-A2FC-0B0D04DCC131}"/>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67997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F15F-9BB6-4E76-9F61-B85DAC820D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AF264-4F37-4B5A-AB7B-E27ECB67C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9FE98-26C3-495C-9A27-2887DDB5A147}"/>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5" name="Footer Placeholder 4">
            <a:extLst>
              <a:ext uri="{FF2B5EF4-FFF2-40B4-BE49-F238E27FC236}">
                <a16:creationId xmlns:a16="http://schemas.microsoft.com/office/drawing/2014/main" id="{C702129C-25C4-4AD2-B56C-7BAEC3D5E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72ACE-261B-4690-9EFE-CD696D743D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17820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4373D-8D32-48D4-8FC1-E3E78C0B3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D252A-6105-4D30-A1BE-06B4D92F79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1C767-CC64-435A-A713-4554C360141D}"/>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5" name="Footer Placeholder 4">
            <a:extLst>
              <a:ext uri="{FF2B5EF4-FFF2-40B4-BE49-F238E27FC236}">
                <a16:creationId xmlns:a16="http://schemas.microsoft.com/office/drawing/2014/main" id="{9AD63F46-929C-4B4C-89B6-1C2C1AC05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0E3DC-183B-405E-8CDC-5D3AFC01EE49}"/>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4194946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D2E1-CBFE-7692-6E1E-7B7A84DBEB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0F3DB-BF63-5C37-9B42-76304C253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DF5443-222C-CB8C-8E28-85E5423EA5E8}"/>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5" name="Footer Placeholder 4">
            <a:extLst>
              <a:ext uri="{FF2B5EF4-FFF2-40B4-BE49-F238E27FC236}">
                <a16:creationId xmlns:a16="http://schemas.microsoft.com/office/drawing/2014/main" id="{7D0490D1-8216-D93C-AC4B-0ADD03731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20699-2864-3DE4-FA10-2DB823BB8617}"/>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673428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FC97-EA09-9BD1-80A5-8E44522D3C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BC874-4CC2-6E14-F630-0D4E7F284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4885F-CA93-EC93-1316-63266A7A8EB6}"/>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5" name="Footer Placeholder 4">
            <a:extLst>
              <a:ext uri="{FF2B5EF4-FFF2-40B4-BE49-F238E27FC236}">
                <a16:creationId xmlns:a16="http://schemas.microsoft.com/office/drawing/2014/main" id="{ED4FB164-28C9-82DC-D17F-A9A542E55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7075C-83E5-FDD5-A989-BE5DA4D40049}"/>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907905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4CCF-2EDB-CCB1-C03C-890169B8B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C377E6-0E99-29E8-0019-D968DD8E5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0E2427-E48B-9194-2EF6-EF64AA959646}"/>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5" name="Footer Placeholder 4">
            <a:extLst>
              <a:ext uri="{FF2B5EF4-FFF2-40B4-BE49-F238E27FC236}">
                <a16:creationId xmlns:a16="http://schemas.microsoft.com/office/drawing/2014/main" id="{D5E146CD-4ED4-FED9-7239-F47B545CF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2EF-20FA-3AD4-13C8-AF09F41D5AB3}"/>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1734181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2ACBD-327E-CC6A-B825-0C659A378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A5028-1A89-8330-4F36-C52CE309AC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0471F-CE99-AEC6-DFAA-91A6722416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1BB0DB-880A-23F6-9C02-6219142F8FB3}"/>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6" name="Footer Placeholder 5">
            <a:extLst>
              <a:ext uri="{FF2B5EF4-FFF2-40B4-BE49-F238E27FC236}">
                <a16:creationId xmlns:a16="http://schemas.microsoft.com/office/drawing/2014/main" id="{7609FF66-A716-24F3-ACA5-009BCD572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2051B-4B4A-1478-1F91-74B73755933B}"/>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2260929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C53D-D3CC-9808-7BFF-E53372B18D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146E3F-6D98-A5A4-CF8C-756EA0FDE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C2A05-40F8-A10E-38C6-D34A1CFC38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07A631-0646-E87F-4D77-87B0D10B4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113BA7-6E50-77C6-6470-4FC0919B28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4AAC63-63D4-B1C4-496E-725B7718D657}"/>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8" name="Footer Placeholder 7">
            <a:extLst>
              <a:ext uri="{FF2B5EF4-FFF2-40B4-BE49-F238E27FC236}">
                <a16:creationId xmlns:a16="http://schemas.microsoft.com/office/drawing/2014/main" id="{5C467ED8-F428-23A7-BE05-F936E97E7E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661B03-ECA6-0012-68AF-200959C0B75F}"/>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398494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19B3-2A0A-FE6A-2BA1-AC57D8052D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7DC8E0-4A79-6028-E9A4-F8C81EA4AD51}"/>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4" name="Footer Placeholder 3">
            <a:extLst>
              <a:ext uri="{FF2B5EF4-FFF2-40B4-BE49-F238E27FC236}">
                <a16:creationId xmlns:a16="http://schemas.microsoft.com/office/drawing/2014/main" id="{7BB53012-2BD7-C2A1-FADA-E4CD7CC81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53AC3D-DAC6-D782-FAF4-85CDD0C5FE42}"/>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2640838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82F71-365C-B9EC-4B4E-BAD81764C7E7}"/>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3" name="Footer Placeholder 2">
            <a:extLst>
              <a:ext uri="{FF2B5EF4-FFF2-40B4-BE49-F238E27FC236}">
                <a16:creationId xmlns:a16="http://schemas.microsoft.com/office/drawing/2014/main" id="{0EF1678D-F358-6FEA-FB5D-8E89A439A7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10579-1E1F-749D-BCD9-C93D3F8E9A4A}"/>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510370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0057-A921-262B-1C7F-EF6F1FF37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7C87A-E1ED-3A0C-F7AA-7003269D62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8986F-45D8-5A76-373D-8FB38F8E1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E7266-DBDD-0E9E-778D-4D23228B8117}"/>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6" name="Footer Placeholder 5">
            <a:extLst>
              <a:ext uri="{FF2B5EF4-FFF2-40B4-BE49-F238E27FC236}">
                <a16:creationId xmlns:a16="http://schemas.microsoft.com/office/drawing/2014/main" id="{98D1B566-9E1D-BF30-0C10-2C728CDDF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FED23-0700-CD68-3C74-3D5BCD610660}"/>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344483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303C-A8E0-429E-8DFC-7E11DCB4F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50EBF-3A9B-4A0D-B071-2E18BE74D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5842A-FD3B-4F59-9EA9-50E427A01C48}"/>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5" name="Footer Placeholder 4">
            <a:extLst>
              <a:ext uri="{FF2B5EF4-FFF2-40B4-BE49-F238E27FC236}">
                <a16:creationId xmlns:a16="http://schemas.microsoft.com/office/drawing/2014/main" id="{7038C128-DDA6-4536-9441-135CA65C8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8D68C-D56B-4B31-A7B3-A181AEA2CD7E}"/>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05349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9E7A7-2881-D18D-0D55-037A7BB01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2532F-EC35-9C11-A546-0385974A14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100372-394B-634F-A0FC-74C3F6D78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CC082D-C654-EA3E-C74E-C5C817BAD48B}"/>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6" name="Footer Placeholder 5">
            <a:extLst>
              <a:ext uri="{FF2B5EF4-FFF2-40B4-BE49-F238E27FC236}">
                <a16:creationId xmlns:a16="http://schemas.microsoft.com/office/drawing/2014/main" id="{CC20F69E-3313-A0A6-C579-785B68062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78825-37B1-7BEE-79A6-A1BAAB463163}"/>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226013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90C9-9EB2-32AA-4E20-B05093F28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C16D63-F3CC-453C-7561-0B5F5C816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3F54-B3BD-2156-C96F-CF340EF5288A}"/>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5" name="Footer Placeholder 4">
            <a:extLst>
              <a:ext uri="{FF2B5EF4-FFF2-40B4-BE49-F238E27FC236}">
                <a16:creationId xmlns:a16="http://schemas.microsoft.com/office/drawing/2014/main" id="{400F14C6-68A5-4B50-B19B-6861BB274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EE5D2-7BFC-D451-A2F7-07FB0BCE4A84}"/>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4022533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535BB-4A7A-994C-305D-07F4139EB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5D369-EB42-075E-3162-8DAE801AD1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63D18-F1FA-74FF-5C46-AF3E2F25A685}"/>
              </a:ext>
            </a:extLst>
          </p:cNvPr>
          <p:cNvSpPr>
            <a:spLocks noGrp="1"/>
          </p:cNvSpPr>
          <p:nvPr>
            <p:ph type="dt" sz="half" idx="10"/>
          </p:nvPr>
        </p:nvSpPr>
        <p:spPr/>
        <p:txBody>
          <a:bodyPr/>
          <a:lstStyle/>
          <a:p>
            <a:fld id="{B4A9FD64-07AC-4637-872F-437A620F89C0}" type="datetimeFigureOut">
              <a:rPr lang="en-US" smtClean="0"/>
              <a:t>1/5/2025</a:t>
            </a:fld>
            <a:endParaRPr lang="en-US"/>
          </a:p>
        </p:txBody>
      </p:sp>
      <p:sp>
        <p:nvSpPr>
          <p:cNvPr id="5" name="Footer Placeholder 4">
            <a:extLst>
              <a:ext uri="{FF2B5EF4-FFF2-40B4-BE49-F238E27FC236}">
                <a16:creationId xmlns:a16="http://schemas.microsoft.com/office/drawing/2014/main" id="{F988F129-C024-9F3D-D72A-0B1876E8D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BA106-130E-2086-7A46-109DAAA1D047}"/>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409386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DD3C-E234-41B7-AAC1-EDDDE790A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4F6EC-4650-4E39-88FF-6839B855E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537407-013D-4CC9-ADCD-4A11CFA1A4AF}"/>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5" name="Footer Placeholder 4">
            <a:extLst>
              <a:ext uri="{FF2B5EF4-FFF2-40B4-BE49-F238E27FC236}">
                <a16:creationId xmlns:a16="http://schemas.microsoft.com/office/drawing/2014/main" id="{C196D211-001C-4722-8A10-6080099B2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419D8-14FF-4D48-B95F-40BB094A8136}"/>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61101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DBA5-25BD-4D5B-864A-71E61A6AA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03712-64C3-4452-9AFC-F1F1EA64D3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425387-34EA-4F65-ABC7-6A1D76BF0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0999D-6000-4832-8F9A-F66ABE5829B6}"/>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6" name="Footer Placeholder 5">
            <a:extLst>
              <a:ext uri="{FF2B5EF4-FFF2-40B4-BE49-F238E27FC236}">
                <a16:creationId xmlns:a16="http://schemas.microsoft.com/office/drawing/2014/main" id="{D8F912FC-D325-4D96-98EB-3A96778FE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C275A-E3F5-4987-90FE-F4186CB4C35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51373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6125-232F-485D-B5AE-253B348EF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5561AE-AD69-4039-A6C6-60C5B45EF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9DDE84-BE33-4903-887F-E867EEB8C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C9DD4-002A-4000-AF1A-9197D3446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40F96-C3EA-4DE7-B5AE-64EBC35B91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820E8-1B8B-47AB-9708-C2AAEA5BBB95}"/>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8" name="Footer Placeholder 7">
            <a:extLst>
              <a:ext uri="{FF2B5EF4-FFF2-40B4-BE49-F238E27FC236}">
                <a16:creationId xmlns:a16="http://schemas.microsoft.com/office/drawing/2014/main" id="{2DF9DA4B-6A19-4824-90DA-DD919DBD4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83A48D-74ED-414C-9E04-385FC67427A8}"/>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26565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7345-3639-4E36-84A7-C2F392369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473736-1C26-4383-A2A3-C8C3C6758301}"/>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4" name="Footer Placeholder 3">
            <a:extLst>
              <a:ext uri="{FF2B5EF4-FFF2-40B4-BE49-F238E27FC236}">
                <a16:creationId xmlns:a16="http://schemas.microsoft.com/office/drawing/2014/main" id="{56799296-192C-452D-A923-704BBA445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4D3F4-2505-48C7-B1D9-9A6E15B3E3D4}"/>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144846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46871-2CC8-4AC6-8805-C32D821FCF77}"/>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3" name="Footer Placeholder 2">
            <a:extLst>
              <a:ext uri="{FF2B5EF4-FFF2-40B4-BE49-F238E27FC236}">
                <a16:creationId xmlns:a16="http://schemas.microsoft.com/office/drawing/2014/main" id="{382DF178-3F97-4ABD-9BCE-D3D7F4B0E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EB3FBE-94E4-4E2A-877D-857C6525D5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78291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220B-482B-4B98-BDD0-747222C27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CFAEB8-CFE1-4106-805B-DF45B6CF5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8A59D-1805-47EA-8317-D31B86697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F3D85-3ADC-4118-9816-8DC203238A3C}"/>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6" name="Footer Placeholder 5">
            <a:extLst>
              <a:ext uri="{FF2B5EF4-FFF2-40B4-BE49-F238E27FC236}">
                <a16:creationId xmlns:a16="http://schemas.microsoft.com/office/drawing/2014/main" id="{06E118DE-666D-4CA7-8DF1-8F8DA3BC4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AFC5E-DEF8-4DD3-8220-254EF11D920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48879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47FE-BEB4-4D7B-8411-3AEDF20B3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A0E04C-508C-491C-A018-C3846D384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B4ACC6-8F62-4422-B702-32AE9BEF5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8569A-2A28-4321-B62F-6A4EB9C44333}"/>
              </a:ext>
            </a:extLst>
          </p:cNvPr>
          <p:cNvSpPr>
            <a:spLocks noGrp="1"/>
          </p:cNvSpPr>
          <p:nvPr>
            <p:ph type="dt" sz="half" idx="10"/>
          </p:nvPr>
        </p:nvSpPr>
        <p:spPr/>
        <p:txBody>
          <a:bodyPr/>
          <a:lstStyle/>
          <a:p>
            <a:fld id="{CC547E52-4A09-4CC0-9185-E6C306C67BA7}" type="datetimeFigureOut">
              <a:rPr lang="en-US" smtClean="0"/>
              <a:t>1/5/2025</a:t>
            </a:fld>
            <a:endParaRPr lang="en-US"/>
          </a:p>
        </p:txBody>
      </p:sp>
      <p:sp>
        <p:nvSpPr>
          <p:cNvPr id="6" name="Footer Placeholder 5">
            <a:extLst>
              <a:ext uri="{FF2B5EF4-FFF2-40B4-BE49-F238E27FC236}">
                <a16:creationId xmlns:a16="http://schemas.microsoft.com/office/drawing/2014/main" id="{DB472874-03E2-431D-8FA0-7D48E0451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7A9E-4CA0-45E4-B8C5-4C38F5C9DBE7}"/>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35710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82B92-49C6-40CB-8318-75018D42D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A50AD-2FF3-459F-B9F3-88B2D6D3F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FEBA9-8370-4663-B088-0FD60E8B6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7E52-4A09-4CC0-9185-E6C306C67BA7}" type="datetimeFigureOut">
              <a:rPr lang="en-US" smtClean="0"/>
              <a:t>1/5/2025</a:t>
            </a:fld>
            <a:endParaRPr lang="en-US"/>
          </a:p>
        </p:txBody>
      </p:sp>
      <p:sp>
        <p:nvSpPr>
          <p:cNvPr id="5" name="Footer Placeholder 4">
            <a:extLst>
              <a:ext uri="{FF2B5EF4-FFF2-40B4-BE49-F238E27FC236}">
                <a16:creationId xmlns:a16="http://schemas.microsoft.com/office/drawing/2014/main" id="{E12527FE-B4CF-4A9D-9A69-03AB593221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0B0AB-BE61-460F-BE8E-1F58AA06E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D2155-B1F6-4384-88E5-3BC529398DCF}" type="slidenum">
              <a:rPr lang="en-US" smtClean="0"/>
              <a:t>‹#›</a:t>
            </a:fld>
            <a:endParaRPr lang="en-US"/>
          </a:p>
        </p:txBody>
      </p:sp>
    </p:spTree>
    <p:extLst>
      <p:ext uri="{BB962C8B-B14F-4D97-AF65-F5344CB8AC3E}">
        <p14:creationId xmlns:p14="http://schemas.microsoft.com/office/powerpoint/2010/main" val="294382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DEA1B-6E6F-D268-BD56-E2C7F346EA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8AF00A-7B3E-44F9-77BE-B7DB22160E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C0C3D-EB10-A15F-F2DF-7DD9608EE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9FD64-07AC-4637-872F-437A620F89C0}" type="datetimeFigureOut">
              <a:rPr lang="en-US" smtClean="0"/>
              <a:t>1/5/2025</a:t>
            </a:fld>
            <a:endParaRPr lang="en-US"/>
          </a:p>
        </p:txBody>
      </p:sp>
      <p:sp>
        <p:nvSpPr>
          <p:cNvPr id="5" name="Footer Placeholder 4">
            <a:extLst>
              <a:ext uri="{FF2B5EF4-FFF2-40B4-BE49-F238E27FC236}">
                <a16:creationId xmlns:a16="http://schemas.microsoft.com/office/drawing/2014/main" id="{70F31023-90E4-9866-ADB6-A81427703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4E1719-EECB-4049-5395-CB04A8DA2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92F77-9B5B-47FB-BEAA-F535A8CBCE5A}" type="slidenum">
              <a:rPr lang="en-US" smtClean="0"/>
              <a:t>‹#›</a:t>
            </a:fld>
            <a:endParaRPr lang="en-US"/>
          </a:p>
        </p:txBody>
      </p:sp>
    </p:spTree>
    <p:extLst>
      <p:ext uri="{BB962C8B-B14F-4D97-AF65-F5344CB8AC3E}">
        <p14:creationId xmlns:p14="http://schemas.microsoft.com/office/powerpoint/2010/main" val="3100760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10" Type="http://schemas.openxmlformats.org/officeDocument/2006/relationships/image" Target="../media/image8.svg"/><Relationship Id="rId4" Type="http://schemas.openxmlformats.org/officeDocument/2006/relationships/image" Target="../media/image28.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32.jpeg"/><Relationship Id="rId5" Type="http://schemas.openxmlformats.org/officeDocument/2006/relationships/image" Target="../media/image39.png"/><Relationship Id="rId10" Type="http://schemas.openxmlformats.org/officeDocument/2006/relationships/image" Target="../media/image31.jpeg"/><Relationship Id="rId4" Type="http://schemas.openxmlformats.org/officeDocument/2006/relationships/image" Target="../media/image23.png"/><Relationship Id="rId9" Type="http://schemas.openxmlformats.org/officeDocument/2006/relationships/image" Target="../media/image3.jpeg"/></Relationships>
</file>

<file path=ppt/slides/_rels/slide2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4.jpeg"/><Relationship Id="rId7"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8.svg"/><Relationship Id="rId10"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7.gif"/><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5.wdp"/><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7D9ECE-AA3B-747F-72FC-F32392761B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7196" y="1611954"/>
            <a:ext cx="8273578" cy="5515719"/>
          </a:xfrm>
          <a:prstGeom prst="rect">
            <a:avLst/>
          </a:prstGeom>
        </p:spPr>
      </p:pic>
      <p:sp>
        <p:nvSpPr>
          <p:cNvPr id="4" name="TextBox 3">
            <a:extLst>
              <a:ext uri="{FF2B5EF4-FFF2-40B4-BE49-F238E27FC236}">
                <a16:creationId xmlns:a16="http://schemas.microsoft.com/office/drawing/2014/main" id="{06AF496D-3F18-92DD-640D-A308A4A0681B}"/>
              </a:ext>
            </a:extLst>
          </p:cNvPr>
          <p:cNvSpPr txBox="1"/>
          <p:nvPr/>
        </p:nvSpPr>
        <p:spPr>
          <a:xfrm>
            <a:off x="1164683" y="311285"/>
            <a:ext cx="1005860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rPr>
              <a:t>CHÀO MỪNG CÁC EM ĐẾN VỚI BUỔI HỌC</a:t>
            </a:r>
            <a:endParaRPr kumimoji="0" lang="en-US" sz="54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507760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2870587" y="377516"/>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163338" y="1743628"/>
            <a:ext cx="7826243" cy="1754326"/>
          </a:xfrm>
          <a:prstGeom prst="rect">
            <a:avLst/>
          </a:prstGeom>
          <a:noFill/>
        </p:spPr>
        <p:txBody>
          <a:bodyPr wrap="square" rtlCol="0">
            <a:spAutoFit/>
          </a:bodyPr>
          <a:lstStyle/>
          <a:p>
            <a:r>
              <a:rPr lang="en-US" sz="3600" dirty="0" err="1">
                <a:solidFill>
                  <a:srgbClr val="1A3490"/>
                </a:solidFill>
                <a:latin typeface="#9Slide07 IcielBaliho Script" pitchFamily="2" charset="0"/>
              </a:rPr>
              <a:t>Thí</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nghiệm</a:t>
            </a:r>
            <a:r>
              <a:rPr lang="en-US" sz="3600" dirty="0">
                <a:solidFill>
                  <a:srgbClr val="1A3490"/>
                </a:solidFill>
                <a:latin typeface="#9Slide07 IcielBaliho Script" pitchFamily="2" charset="0"/>
              </a:rPr>
              <a:t> Oersted </a:t>
            </a:r>
            <a:r>
              <a:rPr lang="en-US" sz="3600" dirty="0" err="1">
                <a:solidFill>
                  <a:srgbClr val="1A3490"/>
                </a:solidFill>
                <a:latin typeface="#9Slide07 IcielBaliho Script" pitchFamily="2" charset="0"/>
              </a:rPr>
              <a:t>cho</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thấy</a:t>
            </a:r>
            <a:r>
              <a:rPr lang="en-US" sz="3600" dirty="0">
                <a:solidFill>
                  <a:srgbClr val="1A3490"/>
                </a:solidFill>
                <a:latin typeface="#9Slide07 IcielBaliho Script" pitchFamily="2" charset="0"/>
              </a:rPr>
              <a:t> có </a:t>
            </a:r>
            <a:r>
              <a:rPr lang="en-US" sz="3600" dirty="0" err="1">
                <a:solidFill>
                  <a:srgbClr val="1A3490"/>
                </a:solidFill>
                <a:latin typeface="#9Slide07 IcielBaliho Script" pitchFamily="2" charset="0"/>
              </a:rPr>
              <a:t>điểm</a:t>
            </a:r>
            <a:r>
              <a:rPr lang="en-US" sz="3600" dirty="0">
                <a:solidFill>
                  <a:srgbClr val="1A3490"/>
                </a:solidFill>
                <a:latin typeface="#9Slide07 IcielBaliho Script" pitchFamily="2" charset="0"/>
              </a:rPr>
              <a:t> nào </a:t>
            </a:r>
            <a:r>
              <a:rPr lang="en-US" sz="3600" dirty="0" err="1">
                <a:solidFill>
                  <a:srgbClr val="1A3490"/>
                </a:solidFill>
                <a:latin typeface="#9Slide07 IcielBaliho Script" pitchFamily="2" charset="0"/>
              </a:rPr>
              <a:t>giống</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nhau</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giữa</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không</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gian</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quanh</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nam</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châm</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và</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dòng</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điện</a:t>
            </a:r>
            <a:r>
              <a:rPr lang="en-US" sz="3600" dirty="0">
                <a:solidFill>
                  <a:srgbClr val="1A3490"/>
                </a:solidFill>
                <a:latin typeface="#9Slide07 IcielBaliho Script" pitchFamily="2" charset="0"/>
              </a:rPr>
              <a:t>.</a:t>
            </a: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1816707"/>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547639" y="4179641"/>
            <a:ext cx="7734497" cy="1569660"/>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Điểm giống nhau giữa không gian quanh nam châm và dòng điện trong thí nghiệm Oersted: không gian quanh nam châm và không gian quanh dây dẫn mang dòng điện đều có từ trường.</a:t>
            </a:r>
            <a:endParaRPr lang="en-US" sz="24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Oval 197">
            <a:extLst>
              <a:ext uri="{FF2B5EF4-FFF2-40B4-BE49-F238E27FC236}">
                <a16:creationId xmlns:a16="http://schemas.microsoft.com/office/drawing/2014/main" id="{FE31D6EF-BF29-4CD4-A72C-C9DF66C0934B}"/>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9" name="Picture 4">
            <a:extLst>
              <a:ext uri="{FF2B5EF4-FFF2-40B4-BE49-F238E27FC236}">
                <a16:creationId xmlns:a16="http://schemas.microsoft.com/office/drawing/2014/main" id="{3E0ECF93-2083-4A45-EE7B-11BE2B801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00" name="TextBox 199">
            <a:extLst>
              <a:ext uri="{FF2B5EF4-FFF2-40B4-BE49-F238E27FC236}">
                <a16:creationId xmlns:a16="http://schemas.microsoft.com/office/drawing/2014/main" id="{441EF347-0164-9DA6-9B06-37F9BA9AC399}"/>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grpSp>
        <p:nvGrpSpPr>
          <p:cNvPr id="201" name="Group 200">
            <a:extLst>
              <a:ext uri="{FF2B5EF4-FFF2-40B4-BE49-F238E27FC236}">
                <a16:creationId xmlns:a16="http://schemas.microsoft.com/office/drawing/2014/main" id="{04F85984-8C25-2FDE-316F-BDEBB91A2A54}"/>
              </a:ext>
            </a:extLst>
          </p:cNvPr>
          <p:cNvGrpSpPr/>
          <p:nvPr/>
        </p:nvGrpSpPr>
        <p:grpSpPr>
          <a:xfrm>
            <a:off x="0" y="953302"/>
            <a:ext cx="1349259" cy="489894"/>
            <a:chOff x="9301953" y="2521456"/>
            <a:chExt cx="1463750" cy="578023"/>
          </a:xfrm>
          <a:solidFill>
            <a:srgbClr val="D96C75"/>
          </a:solidFill>
        </p:grpSpPr>
        <p:sp>
          <p:nvSpPr>
            <p:cNvPr id="202" name="Arrow: Pentagon 201">
              <a:extLst>
                <a:ext uri="{FF2B5EF4-FFF2-40B4-BE49-F238E27FC236}">
                  <a16:creationId xmlns:a16="http://schemas.microsoft.com/office/drawing/2014/main" id="{680A8A20-8967-7E0C-FA07-8DD63BD23605}"/>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Arrow: Chevron 202">
              <a:extLst>
                <a:ext uri="{FF2B5EF4-FFF2-40B4-BE49-F238E27FC236}">
                  <a16:creationId xmlns:a16="http://schemas.microsoft.com/office/drawing/2014/main" id="{A45CCCC3-0809-15D6-5BDE-D2ED2221D106}"/>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4" name="TextBox 203">
            <a:extLst>
              <a:ext uri="{FF2B5EF4-FFF2-40B4-BE49-F238E27FC236}">
                <a16:creationId xmlns:a16="http://schemas.microsoft.com/office/drawing/2014/main" id="{3F0239FA-BB8C-48C7-D063-327DC2CA74AE}"/>
              </a:ext>
            </a:extLst>
          </p:cNvPr>
          <p:cNvSpPr txBox="1"/>
          <p:nvPr/>
        </p:nvSpPr>
        <p:spPr>
          <a:xfrm>
            <a:off x="1349259" y="910422"/>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4159897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846875-D872-A044-CDC1-F9C69C882DCB}"/>
              </a:ext>
            </a:extLst>
          </p:cNvPr>
          <p:cNvSpPr/>
          <p:nvPr/>
        </p:nvSpPr>
        <p:spPr>
          <a:xfrm>
            <a:off x="1019337" y="1322962"/>
            <a:ext cx="9951396" cy="4595571"/>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1A394349-5141-6020-8EDA-8D1812BB5945}"/>
              </a:ext>
            </a:extLst>
          </p:cNvPr>
          <p:cNvSpPr/>
          <p:nvPr/>
        </p:nvSpPr>
        <p:spPr>
          <a:xfrm>
            <a:off x="913239" y="969574"/>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E10BA97B-CF62-1EDE-F86B-1A739AEAF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39" y="1079974"/>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CA147F2-B3BF-B7EE-0405-6680BA473CD0}"/>
              </a:ext>
            </a:extLst>
          </p:cNvPr>
          <p:cNvSpPr txBox="1"/>
          <p:nvPr/>
        </p:nvSpPr>
        <p:spPr>
          <a:xfrm>
            <a:off x="1205508" y="958522"/>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
        <p:nvSpPr>
          <p:cNvPr id="26" name="TextBox 25">
            <a:extLst>
              <a:ext uri="{FF2B5EF4-FFF2-40B4-BE49-F238E27FC236}">
                <a16:creationId xmlns:a16="http://schemas.microsoft.com/office/drawing/2014/main" id="{2C970695-628D-9CF5-27B9-FC28F9C5AFF3}"/>
              </a:ext>
            </a:extLst>
          </p:cNvPr>
          <p:cNvSpPr txBox="1"/>
          <p:nvPr/>
        </p:nvSpPr>
        <p:spPr>
          <a:xfrm>
            <a:off x="1145623" y="1687258"/>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tồn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tại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a:t>
            </a:r>
          </a:p>
        </p:txBody>
      </p:sp>
      <p:pic>
        <p:nvPicPr>
          <p:cNvPr id="27" name="Picture 26">
            <a:extLst>
              <a:ext uri="{FF2B5EF4-FFF2-40B4-BE49-F238E27FC236}">
                <a16:creationId xmlns:a16="http://schemas.microsoft.com/office/drawing/2014/main" id="{CA3423C8-AFA0-3839-F6D4-55556AE989B9}"/>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3352690" y="3087869"/>
            <a:ext cx="1609965" cy="1847324"/>
          </a:xfrm>
          <a:prstGeom prst="rect">
            <a:avLst/>
          </a:prstGeom>
        </p:spPr>
      </p:pic>
      <p:pic>
        <p:nvPicPr>
          <p:cNvPr id="3074" name="Picture 2" descr="Bài 13: Dòng điện trong kim loại - Vật lý lớp 11 - Lecttr">
            <a:extLst>
              <a:ext uri="{FF2B5EF4-FFF2-40B4-BE49-F238E27FC236}">
                <a16:creationId xmlns:a16="http://schemas.microsoft.com/office/drawing/2014/main" id="{CF5FA7BA-159E-0B9A-483E-64930CE14A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1" b="97552" l="2500" r="97070">
                        <a14:foregroundMark x1="12383" y1="84948" x2="2500" y2="97604"/>
                        <a14:foregroundMark x1="24609" y1="84375" x2="29063" y2="87656"/>
                        <a14:foregroundMark x1="35781" y1="75885" x2="29297" y2="83854"/>
                        <a14:foregroundMark x1="84180" y1="7656" x2="97070" y2="3281"/>
                        <a14:foregroundMark x1="31836" y1="78281" x2="18750" y2="93333"/>
                        <a14:foregroundMark x1="18750" y1="93333" x2="18672" y2="93750"/>
                        <a14:foregroundMark x1="24922" y1="87240" x2="21641" y2="94323"/>
                        <a14:foregroundMark x1="71094" y1="29948" x2="84727" y2="11198"/>
                        <a14:foregroundMark x1="70664" y1="45833" x2="70156" y2="55313"/>
                        <a14:foregroundMark x1="72148" y1="48229" x2="71328" y2="56719"/>
                        <a14:foregroundMark x1="70781" y1="45365" x2="70820" y2="56510"/>
                        <a14:foregroundMark x1="70820" y1="56510" x2="7066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6152597" y="2926073"/>
            <a:ext cx="2508350" cy="188126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7920613-F144-F7A7-31DB-3443C0D1D684}"/>
              </a:ext>
            </a:extLst>
          </p:cNvPr>
          <p:cNvSpPr txBox="1"/>
          <p:nvPr/>
        </p:nvSpPr>
        <p:spPr>
          <a:xfrm>
            <a:off x="1255300" y="5011531"/>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dụng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vật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liệu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nó</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364492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animEffect transition="in" filter="fade">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6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14906" r="135" b="721"/>
          <a:stretch/>
        </p:blipFill>
        <p:spPr bwMode="auto">
          <a:xfrm>
            <a:off x="-169685" y="-77539"/>
            <a:ext cx="12329847" cy="69355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203224" y="-169359"/>
            <a:ext cx="12395224" cy="7105180"/>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0613837-C368-7CC7-593C-7C3E470B4333}"/>
              </a:ext>
            </a:extLst>
          </p:cNvPr>
          <p:cNvSpPr txBox="1"/>
          <p:nvPr/>
        </p:nvSpPr>
        <p:spPr>
          <a:xfrm>
            <a:off x="972722" y="255117"/>
            <a:ext cx="10517132" cy="1154162"/>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Tại</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các</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phòng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chụp</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cộng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hưởng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từ</a:t>
            </a:r>
            <a:r>
              <a:rPr lang="vi-VN" sz="2400" dirty="0">
                <a:solidFill>
                  <a:schemeClr val="bg1"/>
                </a:solidFill>
                <a:latin typeface="#9Slide03 Arima Madurai Black" panose="00000A00000000000000" pitchFamily="2" charset="0"/>
                <a:cs typeface="#9Slide03 Arima Madurai Black" panose="00000A00000000000000" pitchFamily="2" charset="0"/>
              </a:rPr>
              <a:t> (MRI) trong bệnh viện, có các nam châm tạo nên từ trường mạnh, có thể ảnh hưởng đến</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A5346978-54C0-E3E7-2E44-9B65C4388E1C}"/>
              </a:ext>
            </a:extLst>
          </p:cNvPr>
          <p:cNvSpPr txBox="1"/>
          <p:nvPr/>
        </p:nvSpPr>
        <p:spPr>
          <a:xfrm>
            <a:off x="1302620" y="532116"/>
            <a:ext cx="9586759" cy="600164"/>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1. Hoạt động của các thiết bị điện tử: đồng hồ, điện thoại, thẻ từ ...</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873446A3-144B-AAB7-ED8F-04D9521074F7}"/>
              </a:ext>
            </a:extLst>
          </p:cNvPr>
          <p:cNvSpPr txBox="1"/>
          <p:nvPr/>
        </p:nvSpPr>
        <p:spPr>
          <a:xfrm>
            <a:off x="1783928" y="571027"/>
            <a:ext cx="8420920" cy="600164"/>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2. Sức khỏe của con người như gây chóng mặt, buồn nôn ...</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12" name="Picture 11">
            <a:extLst>
              <a:ext uri="{FF2B5EF4-FFF2-40B4-BE49-F238E27FC236}">
                <a16:creationId xmlns:a16="http://schemas.microsoft.com/office/drawing/2014/main" id="{CAF9A40E-2617-71A4-0155-D10AF87A3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825" y="6517415"/>
            <a:ext cx="1602222" cy="1380963"/>
          </a:xfrm>
          <a:prstGeom prst="rect">
            <a:avLst/>
          </a:prstGeom>
        </p:spPr>
      </p:pic>
    </p:spTree>
    <p:extLst>
      <p:ext uri="{BB962C8B-B14F-4D97-AF65-F5344CB8AC3E}">
        <p14:creationId xmlns:p14="http://schemas.microsoft.com/office/powerpoint/2010/main" val="3464047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22" presetClass="entr" presetSubtype="1" fill="hold" grpId="0" nodeType="withEffect">
                                  <p:stCondLst>
                                    <p:cond delay="0"/>
                                  </p:stCondLst>
                                  <p:iterate type="lt">
                                    <p:tmPct val="6000"/>
                                  </p:iterate>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1" fill="hold" grpId="0" nodeType="withEffect">
                                  <p:stCondLst>
                                    <p:cond delay="0"/>
                                  </p:stCondLst>
                                  <p:iterate type="lt">
                                    <p:tmPct val="6000"/>
                                  </p:iterate>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10" grpId="0"/>
      <p:bldP spid="10" grpId="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FEAD0B-EA35-A4B9-63C9-40931A1E0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048" y="76037"/>
            <a:ext cx="5492399" cy="473392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1612787" y="5110044"/>
            <a:ext cx="8420920" cy="684803"/>
          </a:xfrm>
          <a:prstGeom prst="rect">
            <a:avLst/>
          </a:prstGeom>
          <a:noFill/>
        </p:spPr>
        <p:txBody>
          <a:bodyPr wrap="square" rtlCol="0">
            <a:spAutoFit/>
          </a:bodyPr>
          <a:lstStyle/>
          <a:p>
            <a:pPr algn="ctr">
              <a:lnSpc>
                <a:spcPct val="150000"/>
              </a:lnSpc>
            </a:pPr>
            <a:r>
              <a:rPr lang="vi-VN" sz="2800" dirty="0">
                <a:solidFill>
                  <a:srgbClr val="1A3490"/>
                </a:solidFill>
                <a:latin typeface="#9Slide03 Arima Madurai Black" panose="00000A00000000000000" pitchFamily="2" charset="0"/>
                <a:cs typeface="#9Slide03 Arima Madurai Black" panose="00000A00000000000000" pitchFamily="2" charset="0"/>
              </a:rPr>
              <a:t>Vì vậy thường có bảng cảnh báo từ trường mạnh</a:t>
            </a:r>
            <a:endParaRPr lang="en-US" sz="2800" dirty="0">
              <a:solidFill>
                <a:srgbClr val="1A3490"/>
              </a:solidFill>
              <a:latin typeface="#9Slide03 Arima Madurai Black" panose="00000A00000000000000" pitchFamily="2" charset="0"/>
              <a:cs typeface="#9Slide03 Arima Madurai Black" panose="00000A00000000000000" pitchFamily="2" charset="0"/>
            </a:endParaRPr>
          </a:p>
        </p:txBody>
      </p:sp>
      <p:sp>
        <p:nvSpPr>
          <p:cNvPr id="15" name="Oval 14">
            <a:extLst>
              <a:ext uri="{FF2B5EF4-FFF2-40B4-BE49-F238E27FC236}">
                <a16:creationId xmlns:a16="http://schemas.microsoft.com/office/drawing/2014/main" id="{732DAD16-E5D7-7FFF-3B25-B40C36836B42}"/>
              </a:ext>
            </a:extLst>
          </p:cNvPr>
          <p:cNvSpPr/>
          <p:nvPr/>
        </p:nvSpPr>
        <p:spPr>
          <a:xfrm>
            <a:off x="649763" y="568123"/>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9A17D3B1-844C-B93B-4BFC-213B933C5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63" y="678523"/>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D86FA1B-30FB-B2BE-AD21-FC5761185A81}"/>
              </a:ext>
            </a:extLst>
          </p:cNvPr>
          <p:cNvSpPr txBox="1"/>
          <p:nvPr/>
        </p:nvSpPr>
        <p:spPr>
          <a:xfrm>
            <a:off x="942032" y="557071"/>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177018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6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2503810" y="-149060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10640161" y="5405807"/>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2024860" y="692411"/>
            <a:ext cx="8420920" cy="902363"/>
          </a:xfrm>
          <a:prstGeom prst="rect">
            <a:avLst/>
          </a:prstGeom>
          <a:noFill/>
        </p:spPr>
        <p:txBody>
          <a:bodyPr wrap="square" rtlCol="0">
            <a:spAutoFit/>
          </a:bodyPr>
          <a:lstStyle/>
          <a:p>
            <a:pPr algn="ctr">
              <a:lnSpc>
                <a:spcPct val="150000"/>
              </a:lnSpc>
            </a:pPr>
            <a:r>
              <a:rPr lang="vi-VN" sz="4000" dirty="0">
                <a:solidFill>
                  <a:srgbClr val="1A3490"/>
                </a:solidFill>
                <a:latin typeface="#9Slide07 IcielBaliho Script" pitchFamily="2" charset="0"/>
                <a:cs typeface="#9Slide03 Arima Madurai Black" panose="00000A00000000000000" pitchFamily="2" charset="0"/>
              </a:rPr>
              <a:t>Xung quanh vật nào sau đây có từ trường</a:t>
            </a:r>
            <a:endParaRPr lang="en-US" sz="4000" dirty="0">
              <a:solidFill>
                <a:srgbClr val="1A3490"/>
              </a:solidFill>
              <a:latin typeface="#9Slide07 IcielBaliho Script" pitchFamily="2" charset="0"/>
              <a:cs typeface="#9Slide03 Arima Madurai Black" panose="00000A00000000000000" pitchFamily="2" charset="0"/>
            </a:endParaRPr>
          </a:p>
        </p:txBody>
      </p:sp>
      <p:grpSp>
        <p:nvGrpSpPr>
          <p:cNvPr id="11" name="Group 10">
            <a:extLst>
              <a:ext uri="{FF2B5EF4-FFF2-40B4-BE49-F238E27FC236}">
                <a16:creationId xmlns:a16="http://schemas.microsoft.com/office/drawing/2014/main" id="{7906271B-5C6D-22ED-D216-681C5A18F2E6}"/>
              </a:ext>
            </a:extLst>
          </p:cNvPr>
          <p:cNvGrpSpPr/>
          <p:nvPr/>
        </p:nvGrpSpPr>
        <p:grpSpPr>
          <a:xfrm>
            <a:off x="956005" y="643256"/>
            <a:ext cx="1150937" cy="1158448"/>
            <a:chOff x="7667526" y="1730139"/>
            <a:chExt cx="4093347" cy="4120062"/>
          </a:xfrm>
        </p:grpSpPr>
        <p:grpSp>
          <p:nvGrpSpPr>
            <p:cNvPr id="13" name="Graphic 5">
              <a:extLst>
                <a:ext uri="{FF2B5EF4-FFF2-40B4-BE49-F238E27FC236}">
                  <a16:creationId xmlns:a16="http://schemas.microsoft.com/office/drawing/2014/main" id="{1D8B6386-7473-46D1-4FFF-0AD369FEC23A}"/>
                </a:ext>
              </a:extLst>
            </p:cNvPr>
            <p:cNvGrpSpPr/>
            <p:nvPr/>
          </p:nvGrpSpPr>
          <p:grpSpPr>
            <a:xfrm>
              <a:off x="7719266" y="1738963"/>
              <a:ext cx="3992479" cy="3127215"/>
              <a:chOff x="1218616" y="1609419"/>
              <a:chExt cx="2994359" cy="2345411"/>
            </a:xfrm>
          </p:grpSpPr>
          <p:sp>
            <p:nvSpPr>
              <p:cNvPr id="141" name="Freeform: Shape 140">
                <a:extLst>
                  <a:ext uri="{FF2B5EF4-FFF2-40B4-BE49-F238E27FC236}">
                    <a16:creationId xmlns:a16="http://schemas.microsoft.com/office/drawing/2014/main" id="{5ACF634E-5B78-0FB4-4C08-FEC408197D44}"/>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27D3E6EF-4EE9-3DD0-2223-8F6A5229A42D}"/>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15DD9CD0-04CA-6868-C7AB-F7E68ED84537}"/>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A226A209-49F3-CAE1-D0D2-82A780D1F7E4}"/>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C3CD6E81-ABE2-05DF-5E20-D122ABAAAB4A}"/>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805FD05B-FCA8-ADB5-386F-A145B3417476}"/>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AB2AEA70-0C2B-8DF7-A074-F7CC2B685C62}"/>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76EAE676-2D88-B3CF-FE10-33575F553D8B}"/>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CCDA07A-B53C-1CCA-6BB8-C5A1D71AF8A9}"/>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0" name="Freeform: Shape 149">
                <a:extLst>
                  <a:ext uri="{FF2B5EF4-FFF2-40B4-BE49-F238E27FC236}">
                    <a16:creationId xmlns:a16="http://schemas.microsoft.com/office/drawing/2014/main" id="{C7B226F5-3CDF-E04E-1D9F-BC022C1CD34C}"/>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0920C07D-9FB7-B5CB-73D8-45E92756C233}"/>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0915EB0-8126-5A57-AC47-B5407FDB1E4A}"/>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1CB559B8-A3E4-021C-2EC7-E7E3B3316B68}"/>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1D9C268-12EB-2F89-4C9A-F62DA5427058}"/>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3C2A4948-CFA7-D782-39E7-B403F4514FF3}"/>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DBEADED5-72CF-B4B7-69CB-C6BB163656B2}"/>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F8404366-DD3D-922C-FE77-7FD37B2C1B7A}"/>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237D5561-302A-A750-E2E7-551ED0CFCF07}"/>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0B609A21-5C35-77AA-F239-BF2D408B555E}"/>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9F9E9B22-DCED-277E-BA53-301388CC321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031F5B9B-1AFD-43D4-BE73-37E07BED3CFE}"/>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CFAC5464-0510-5E2B-C465-93D952731F51}"/>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11FA5C8B-551C-37F1-09BF-A44713CCFB5A}"/>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72D6D98B-1510-B23F-DD74-70FC61F733A5}"/>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926D2BE3-B7CF-0207-9730-D0D0D39C978B}"/>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4BBF91D5-5CAA-2E64-91B7-037568631E54}"/>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0BC4F2ED-BBDD-00A9-28B9-4DF096B4E12D}"/>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35B87D74-67A2-37A3-EACE-5C3FE93D3844}"/>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58E8B3CF-169B-E88C-8D2A-6273FB396E87}"/>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39FCA034-AAC3-81FC-0730-D5BE1EBF0A31}"/>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63B11103-C0E5-FE1F-3C57-5351C2588D40}"/>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B54E61F6-0551-DFBC-7EEB-2BC17F942A45}"/>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3915A61F-4251-8C3C-F0BA-40BEAC7DA9EB}"/>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1C31E001-7AFD-70C1-DFF3-7CD2701D230C}"/>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E68C9BA6-8AAF-7D96-ED52-0DEFC15E2AD4}"/>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4263AB57-BAB6-6AF5-7011-33ED277B3F64}"/>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D5934A81-8410-DCCD-92CA-CB6BC0D022D0}"/>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7B2B7709-7ABC-B2C3-3640-EE5D3B1FEFBF}"/>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0EE902DF-AB99-F6E8-BD73-55580375F6F1}"/>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83110656-FB5C-BD7A-22A8-904974C553E4}"/>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CD886A6E-B353-C19C-1137-E5EA1CE1AA74}"/>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703102DF-9A5F-BCEC-16C9-40B4938D4988}"/>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6F9C6C47-1077-A0F9-98DD-7C8A0DBA2D78}"/>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0DBE46F4-B829-F496-63EE-1135328E230B}"/>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14" name="Freeform: Shape 13">
              <a:extLst>
                <a:ext uri="{FF2B5EF4-FFF2-40B4-BE49-F238E27FC236}">
                  <a16:creationId xmlns:a16="http://schemas.microsoft.com/office/drawing/2014/main" id="{D9865DC1-3930-53CC-70BF-6EB42249A19C}"/>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 name="Freeform: Shape 14">
              <a:extLst>
                <a:ext uri="{FF2B5EF4-FFF2-40B4-BE49-F238E27FC236}">
                  <a16:creationId xmlns:a16="http://schemas.microsoft.com/office/drawing/2014/main" id="{FD06377A-3CE8-F6C6-A677-9B0C812F0667}"/>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16" name="Graphic 5">
              <a:extLst>
                <a:ext uri="{FF2B5EF4-FFF2-40B4-BE49-F238E27FC236}">
                  <a16:creationId xmlns:a16="http://schemas.microsoft.com/office/drawing/2014/main" id="{26DC53C4-A8DF-8EA5-1FB6-C491DC885F30}"/>
                </a:ext>
              </a:extLst>
            </p:cNvPr>
            <p:cNvGrpSpPr/>
            <p:nvPr/>
          </p:nvGrpSpPr>
          <p:grpSpPr>
            <a:xfrm>
              <a:off x="10580914" y="3966952"/>
              <a:ext cx="1031992" cy="1386933"/>
              <a:chOff x="3364852" y="3280411"/>
              <a:chExt cx="773994" cy="1040200"/>
            </a:xfrm>
          </p:grpSpPr>
          <p:sp>
            <p:nvSpPr>
              <p:cNvPr id="107" name="Freeform: Shape 106">
                <a:extLst>
                  <a:ext uri="{FF2B5EF4-FFF2-40B4-BE49-F238E27FC236}">
                    <a16:creationId xmlns:a16="http://schemas.microsoft.com/office/drawing/2014/main" id="{AB36BCA1-A179-4DD2-6835-14D165FED695}"/>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57542CAB-7C5D-7C52-39AC-7013BDBF3CD3}"/>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F440E103-0093-E4CF-3E29-07B4AB417AFF}"/>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ABD59136-A75D-6658-9AD0-6C0C83B92B42}"/>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C3BCBED1-B2A5-EF86-0D7E-2A0B3874DB45}"/>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6DFDA286-2F91-412F-9AAF-8777D546500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6AD3C0E2-F356-6FEC-8BAC-84B3813D2190}"/>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8C7CF378-2A2C-467F-644E-2CC22C0267D3}"/>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DC1A5D62-2D79-E8EF-8B7A-E43656EAEA0E}"/>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E39108BF-030C-2462-13F1-FB1815B05F9F}"/>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753DA050-ED00-0A62-C7B3-676C9F9A5668}"/>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47B9DF27-7102-57CA-7C4F-379E7AD2D98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39708672-6D42-1E76-CAE1-1D758A5F5994}"/>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5EBB97ED-0246-BF27-6902-DF6D0D0E13E5}"/>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2D6D7556-817C-86EB-3694-A51B210E3938}"/>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D123C7A1-98E0-57C6-7D58-C244D43B33B2}"/>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13A96DCC-1E15-6B01-15CF-CA215819CF00}"/>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2E5F2182-6E05-E8B7-FBDF-FA6B1495D783}"/>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546F8BA5-BD94-07C6-8876-97970C76CBD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3E54C0E8-6CBA-1F5E-1FA8-88CF15A85E4F}"/>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04460AB0-AEC1-CD4B-0FDA-B0FA8D8FD07F}"/>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CF36BF9B-1C12-6361-4121-3BD90C3CAF95}"/>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30A074F9-B570-7199-536E-9A02EB6CB217}"/>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5C9A0853-6F55-D569-42D8-CACB92568D0D}"/>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700213BF-95D9-84A2-0857-5D9B8A3472A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16745654-3007-2E43-A663-F02A8DE555CD}"/>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2B07F34-8356-0AED-0175-0CED2C4358E6}"/>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69EA823F-BE3E-CF29-0340-F5CDCF2DA2B5}"/>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ADA56572-B662-B2B5-C9EB-0D4DA3A70822}"/>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965B5BAA-1B38-576C-C9EB-D53E0AC74F15}"/>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5F9F45FE-AC80-5782-396C-4C1E5526BCB7}"/>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EE5A351B-70D0-AC4B-97C9-7A64D7352BED}"/>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238BD340-1B2D-0D5A-2855-208E73BEA75A}"/>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A7A7E0E8-1609-04B8-D476-470B0992B551}"/>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17" name="Graphic 5">
              <a:extLst>
                <a:ext uri="{FF2B5EF4-FFF2-40B4-BE49-F238E27FC236}">
                  <a16:creationId xmlns:a16="http://schemas.microsoft.com/office/drawing/2014/main" id="{5DBDCD18-8128-DA00-FE00-3FED783D695D}"/>
                </a:ext>
              </a:extLst>
            </p:cNvPr>
            <p:cNvGrpSpPr/>
            <p:nvPr/>
          </p:nvGrpSpPr>
          <p:grpSpPr>
            <a:xfrm>
              <a:off x="8877948" y="2220963"/>
              <a:ext cx="2048049" cy="3407965"/>
              <a:chOff x="2087627" y="1970919"/>
              <a:chExt cx="1536037" cy="2555974"/>
            </a:xfrm>
          </p:grpSpPr>
          <p:sp>
            <p:nvSpPr>
              <p:cNvPr id="104" name="Freeform: Shape 103">
                <a:extLst>
                  <a:ext uri="{FF2B5EF4-FFF2-40B4-BE49-F238E27FC236}">
                    <a16:creationId xmlns:a16="http://schemas.microsoft.com/office/drawing/2014/main" id="{ADDA80D8-2BA5-9D00-2875-74D02287E403}"/>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1FF66A07-F27D-F750-4F67-CABD6DCB15B8}"/>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7CC042DC-1BF8-1EFC-91D7-F4052F0F099D}"/>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3" name="Graphic 5">
              <a:extLst>
                <a:ext uri="{FF2B5EF4-FFF2-40B4-BE49-F238E27FC236}">
                  <a16:creationId xmlns:a16="http://schemas.microsoft.com/office/drawing/2014/main" id="{47360B1F-7DDE-4700-4E9B-CD75FE9FF7CC}"/>
                </a:ext>
              </a:extLst>
            </p:cNvPr>
            <p:cNvGrpSpPr/>
            <p:nvPr/>
          </p:nvGrpSpPr>
          <p:grpSpPr>
            <a:xfrm>
              <a:off x="7903618" y="2373648"/>
              <a:ext cx="1183931" cy="3342981"/>
              <a:chOff x="1356880" y="2085433"/>
              <a:chExt cx="887948" cy="2507236"/>
            </a:xfrm>
          </p:grpSpPr>
          <p:sp>
            <p:nvSpPr>
              <p:cNvPr id="33" name="Freeform: Shape 32">
                <a:extLst>
                  <a:ext uri="{FF2B5EF4-FFF2-40B4-BE49-F238E27FC236}">
                    <a16:creationId xmlns:a16="http://schemas.microsoft.com/office/drawing/2014/main" id="{7C3EAE1F-12F0-8C3B-83D7-A2370CB13430}"/>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4" name="Freeform: Shape 33">
                <a:extLst>
                  <a:ext uri="{FF2B5EF4-FFF2-40B4-BE49-F238E27FC236}">
                    <a16:creationId xmlns:a16="http://schemas.microsoft.com/office/drawing/2014/main" id="{D7E93C5A-6D27-8BE8-6F8C-7CDECC17C9D1}"/>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8F149F0E-5682-05DF-F1E3-F9AF56CA7EAE}"/>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6" name="Freeform: Shape 35">
                <a:extLst>
                  <a:ext uri="{FF2B5EF4-FFF2-40B4-BE49-F238E27FC236}">
                    <a16:creationId xmlns:a16="http://schemas.microsoft.com/office/drawing/2014/main" id="{125D2C3F-F1A2-FDD5-902F-7E78BD177B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1E4C1858-989C-84EC-1410-7B6A72503FD7}"/>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0191BD23-5341-40C7-8E95-A1FC483EA9A9}"/>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9D94F844-2B3F-C20B-F235-9987FD48884B}"/>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256A2460-BB3F-EED0-73CB-37F4C09C0E7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1CEC49E0-8096-2E67-102E-FA5E83694D39}"/>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2" name="Freeform: Shape 41">
                <a:extLst>
                  <a:ext uri="{FF2B5EF4-FFF2-40B4-BE49-F238E27FC236}">
                    <a16:creationId xmlns:a16="http://schemas.microsoft.com/office/drawing/2014/main" id="{508A42D6-051C-7F90-F3A3-F4214BFB4F80}"/>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AC0C7A83-64F2-24E5-EB4E-EE4E50933E7B}"/>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B055BF8B-C034-5DE3-0A06-22D76ED5F92C}"/>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9F06D59E-2A2F-6E58-856E-D41B78862A24}"/>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3FEC9BEA-7C1A-CB3C-97B3-400D6E34DCDB}"/>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BF615462-1115-5326-5049-6B3E7416E9BB}"/>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496F9BD-6F87-21A4-57CE-8E04AB240A4A}"/>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A4588790-3190-E94D-D469-5C1BE51B0EAB}"/>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94BDFBE1-BC7B-A9C7-9D65-F10A2D754E40}"/>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190F2970-824B-2ED9-8A80-607BD1A24CC2}"/>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BACB8E7E-ACD5-9072-C74C-3EA2E0F3D57F}"/>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01C4A7E6-BF58-91E5-01CF-FD0512DBB48F}"/>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F6641EA-5B6E-29AE-BD80-FC81F8699A82}"/>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842DF1EC-6615-FFD7-8C28-A87B9500CE99}"/>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03688856-7EB3-21B9-19F2-B072049D4FCF}"/>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63B5E5EE-81B1-2734-9B88-CAF28F386810}"/>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36C4358C-61CD-BE76-C3A0-4584122D302E}"/>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D32BFC8E-F7F7-B899-FACA-AF8F6B6385D0}"/>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C1FF34E7-4192-AEB8-CB2D-2F2580AD0179}"/>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D1829BA4-970F-EC57-5CB7-B273E1E342D4}"/>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8AB7B9CE-0C52-B1C5-9612-E1E1E0922F7F}"/>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91F12A5-8C31-64FA-8572-06B2106D232F}"/>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B74737-4B49-3F1E-35C5-4EF56419BEB1}"/>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A8531788-8AC9-B94D-8827-A7334620011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EF688EEF-ECB5-69C3-42AD-B0CA527B00DA}"/>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45B165D2-E429-3DF5-7813-D8B64F42EDE0}"/>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BC603155-7348-074F-53F6-2B4CA858F9D1}"/>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75590803-800A-6746-8596-3265C45BBF0E}"/>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57B537A3-D708-7CE4-230E-0332ABFACB74}"/>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DD042838-407C-95C2-B6E7-8506800A6CFE}"/>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92C0DD0-F6C7-61FA-3E1D-467008CA3BA2}"/>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3D580CAC-389A-21BF-2557-31A9D930C07C}"/>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F77BC506-D55E-643D-EC79-5631392A12E4}"/>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0DB46986-44FC-4CB4-35B1-3E3C0E0C7582}"/>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7CE983B7-ED65-5141-0929-093642A98E0D}"/>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3111EE51-D45D-9A1D-E96E-26066F4E80C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1C98BE76-BEAC-CC5E-E340-F066ECC473B9}"/>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91E7FA92-2C82-7453-724C-64F70A908FD4}"/>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FA1A6FFC-D6F0-BA6B-17AB-89FE46CCF126}"/>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61101499-55C4-A9C2-1501-572566C5EF0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4DD37D92-02A1-F071-36B7-B6C3F05AD275}"/>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78EC0B01-7A8B-F419-7E04-0B3290822693}"/>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568D4F9C-FF7F-F3BB-54B3-6A6C4D0522AE}"/>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FB6437F-6384-3882-82AD-7C770CE1EBA1}"/>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5F73E6D0-0B6E-DC57-83CC-4426CD206524}"/>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EA8E7511-42DA-812D-06CC-30F0103F5D2D}"/>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6314AFFD-E0FC-4934-2463-46291BCBB5C3}"/>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091D9E6D-9D11-65A8-9910-65615057789A}"/>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E1D00167-BA1A-C39A-BFA1-0E2106B9613F}"/>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622373C9-862A-ED9D-18FE-49147CF3C8B5}"/>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E5577BB0-163C-9DFE-553B-7A12F7E2135E}"/>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18F8426B-CDE0-81FE-B054-DB7A3938D75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B5CB9F1A-DF5A-BBE6-4996-C4E07D7A608E}"/>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721A0932-FE06-D707-DDBF-303245DDEDBD}"/>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F210B62A-9CAF-27DF-3D0C-43729C8BC576}"/>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1570A6A-17C3-88F2-B6A1-3F5823AB4F03}"/>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79413F7A-A4F1-2BCB-A654-C0861762E6DD}"/>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3AD28A63-90B0-6210-6D1A-44E7778CBB10}"/>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04F5E891-1E7E-3D48-D77C-4D2DF4891A77}"/>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691C6D37-D85E-B0E4-08AF-187902726C3B}"/>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43712A81-A563-346D-6468-6C57EE300B23}"/>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816631B-919E-2047-FEB9-643EAC1E7DC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4" name="Graphic 5">
              <a:extLst>
                <a:ext uri="{FF2B5EF4-FFF2-40B4-BE49-F238E27FC236}">
                  <a16:creationId xmlns:a16="http://schemas.microsoft.com/office/drawing/2014/main" id="{ECE0D5B9-AE5E-654E-A419-0496489469D8}"/>
                </a:ext>
              </a:extLst>
            </p:cNvPr>
            <p:cNvGrpSpPr/>
            <p:nvPr/>
          </p:nvGrpSpPr>
          <p:grpSpPr>
            <a:xfrm>
              <a:off x="8560752" y="1730139"/>
              <a:ext cx="605953" cy="680956"/>
              <a:chOff x="1849730" y="1602801"/>
              <a:chExt cx="454465" cy="510717"/>
            </a:xfrm>
          </p:grpSpPr>
          <p:sp>
            <p:nvSpPr>
              <p:cNvPr id="25" name="Freeform: Shape 24">
                <a:extLst>
                  <a:ext uri="{FF2B5EF4-FFF2-40B4-BE49-F238E27FC236}">
                    <a16:creationId xmlns:a16="http://schemas.microsoft.com/office/drawing/2014/main" id="{7BE4D617-1FFA-7BAA-31A6-BC913A75D406}"/>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6" name="Freeform: Shape 25">
                <a:extLst>
                  <a:ext uri="{FF2B5EF4-FFF2-40B4-BE49-F238E27FC236}">
                    <a16:creationId xmlns:a16="http://schemas.microsoft.com/office/drawing/2014/main" id="{2A853C19-4952-E73E-616F-B28C041349CC}"/>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7" name="Freeform: Shape 26">
                <a:extLst>
                  <a:ext uri="{FF2B5EF4-FFF2-40B4-BE49-F238E27FC236}">
                    <a16:creationId xmlns:a16="http://schemas.microsoft.com/office/drawing/2014/main" id="{7CBEF8DA-A2CA-7408-6CDB-BB3D3E4C2AF2}"/>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8" name="Freeform: Shape 27">
                <a:extLst>
                  <a:ext uri="{FF2B5EF4-FFF2-40B4-BE49-F238E27FC236}">
                    <a16:creationId xmlns:a16="http://schemas.microsoft.com/office/drawing/2014/main" id="{533168A9-F4D3-29CE-F6AF-21CB5E45E0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9" name="Freeform: Shape 28">
                <a:extLst>
                  <a:ext uri="{FF2B5EF4-FFF2-40B4-BE49-F238E27FC236}">
                    <a16:creationId xmlns:a16="http://schemas.microsoft.com/office/drawing/2014/main" id="{CF81C381-FDC9-A796-930C-9388ECDD8DE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876F9F93-1E0C-9ABC-98C2-BC9B32E7A82E}"/>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1" name="Freeform: Shape 30">
                <a:extLst>
                  <a:ext uri="{FF2B5EF4-FFF2-40B4-BE49-F238E27FC236}">
                    <a16:creationId xmlns:a16="http://schemas.microsoft.com/office/drawing/2014/main" id="{C49D2E48-2D8E-B2C7-0EC8-78C66E72D5E4}"/>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2" name="Freeform: Shape 31">
                <a:extLst>
                  <a:ext uri="{FF2B5EF4-FFF2-40B4-BE49-F238E27FC236}">
                    <a16:creationId xmlns:a16="http://schemas.microsoft.com/office/drawing/2014/main" id="{F625E9CC-8629-B407-8B72-B91D5F94E946}"/>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5" name="Picture 4">
            <a:extLst>
              <a:ext uri="{FF2B5EF4-FFF2-40B4-BE49-F238E27FC236}">
                <a16:creationId xmlns:a16="http://schemas.microsoft.com/office/drawing/2014/main" id="{DEF1CC45-7353-0E1A-4904-2F3B53496D8B}"/>
              </a:ext>
            </a:extLst>
          </p:cNvPr>
          <p:cNvPicPr>
            <a:picLocks noChangeAspect="1"/>
          </p:cNvPicPr>
          <p:nvPr/>
        </p:nvPicPr>
        <p:blipFill>
          <a:blip r:embed="rId3"/>
          <a:stretch>
            <a:fillRect/>
          </a:stretch>
        </p:blipFill>
        <p:spPr>
          <a:xfrm>
            <a:off x="1485793" y="2406026"/>
            <a:ext cx="4628871" cy="2606633"/>
          </a:xfrm>
          <a:prstGeom prst="rect">
            <a:avLst/>
          </a:prstGeom>
        </p:spPr>
      </p:pic>
      <p:pic>
        <p:nvPicPr>
          <p:cNvPr id="1028" name="Picture 4" descr="Cuộn Dây Đồng Cách Điện 0.1mm | Shopee Việt Nam">
            <a:extLst>
              <a:ext uri="{FF2B5EF4-FFF2-40B4-BE49-F238E27FC236}">
                <a16:creationId xmlns:a16="http://schemas.microsoft.com/office/drawing/2014/main" id="{0953F637-DA02-2445-3C10-A8C086342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76582" y="1690923"/>
            <a:ext cx="3720904" cy="3720904"/>
          </a:xfrm>
          <a:prstGeom prst="rect">
            <a:avLst/>
          </a:prstGeom>
          <a:noFill/>
          <a:extLst>
            <a:ext uri="{909E8E84-426E-40DD-AFC4-6F175D3DCCD1}">
              <a14:hiddenFill xmlns:a14="http://schemas.microsoft.com/office/drawing/2010/main">
                <a:solidFill>
                  <a:srgbClr val="FFFFFF"/>
                </a:solidFill>
              </a14:hiddenFill>
            </a:ext>
          </a:extLst>
        </p:spPr>
      </p:pic>
      <p:sp>
        <p:nvSpPr>
          <p:cNvPr id="185" name="TextBox 184">
            <a:extLst>
              <a:ext uri="{FF2B5EF4-FFF2-40B4-BE49-F238E27FC236}">
                <a16:creationId xmlns:a16="http://schemas.microsoft.com/office/drawing/2014/main" id="{5E9B4EE0-93AC-EFBD-0A58-C70C4DA84CF5}"/>
              </a:ext>
            </a:extLst>
          </p:cNvPr>
          <p:cNvSpPr txBox="1"/>
          <p:nvPr/>
        </p:nvSpPr>
        <p:spPr>
          <a:xfrm>
            <a:off x="1728885" y="5408644"/>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Bóng đèn điện đang sáng</a:t>
            </a:r>
            <a:endParaRPr lang="en-US" sz="2400" dirty="0">
              <a:latin typeface="#9Slide03 Arima Madurai Black" panose="00000A00000000000000" pitchFamily="2" charset="0"/>
              <a:cs typeface="#9Slide03 Arima Madurai Black" panose="00000A00000000000000" pitchFamily="2" charset="0"/>
            </a:endParaRPr>
          </a:p>
        </p:txBody>
      </p:sp>
      <p:sp>
        <p:nvSpPr>
          <p:cNvPr id="186" name="TextBox 185">
            <a:extLst>
              <a:ext uri="{FF2B5EF4-FFF2-40B4-BE49-F238E27FC236}">
                <a16:creationId xmlns:a16="http://schemas.microsoft.com/office/drawing/2014/main" id="{41DD8B7F-7099-DE03-3281-55FA5EE61FCB}"/>
              </a:ext>
            </a:extLst>
          </p:cNvPr>
          <p:cNvSpPr txBox="1"/>
          <p:nvPr/>
        </p:nvSpPr>
        <p:spPr>
          <a:xfrm>
            <a:off x="7176582" y="5417273"/>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Cuộn dây đồng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62377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1" fill="hold" grpId="0" nodeType="withEffect">
                                  <p:stCondLst>
                                    <p:cond delay="0"/>
                                  </p:stCondLst>
                                  <p:iterate type="lt">
                                    <p:tmPct val="6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iterate type="lt">
                                    <p:tmPct val="6000"/>
                                  </p:iterate>
                                  <p:childTnLst>
                                    <p:set>
                                      <p:cBhvr>
                                        <p:cTn id="22" dur="1" fill="hold">
                                          <p:stCondLst>
                                            <p:cond delay="0"/>
                                          </p:stCondLst>
                                        </p:cTn>
                                        <p:tgtEl>
                                          <p:spTgt spid="185"/>
                                        </p:tgtEl>
                                        <p:attrNameLst>
                                          <p:attrName>style.visibility</p:attrName>
                                        </p:attrNameLst>
                                      </p:cBhvr>
                                      <p:to>
                                        <p:strVal val="visible"/>
                                      </p:to>
                                    </p:set>
                                    <p:animEffect transition="in" filter="wipe(up)">
                                      <p:cBhvr>
                                        <p:cTn id="23" dur="500"/>
                                        <p:tgtEl>
                                          <p:spTgt spid="18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6000"/>
                                  </p:iterate>
                                  <p:childTnLst>
                                    <p:set>
                                      <p:cBhvr>
                                        <p:cTn id="33" dur="1" fill="hold">
                                          <p:stCondLst>
                                            <p:cond delay="0"/>
                                          </p:stCondLst>
                                        </p:cTn>
                                        <p:tgtEl>
                                          <p:spTgt spid="186"/>
                                        </p:tgtEl>
                                        <p:attrNameLst>
                                          <p:attrName>style.visibility</p:attrName>
                                        </p:attrNameLst>
                                      </p:cBhvr>
                                      <p:to>
                                        <p:strVal val="visible"/>
                                      </p:to>
                                    </p:set>
                                    <p:animEffect transition="in" filter="wipe(up)">
                                      <p:cBhvr>
                                        <p:cTn id="34" dur="500"/>
                                        <p:tgtEl>
                                          <p:spTgt spid="18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85"/>
                                        </p:tgtEl>
                                        <p:attrNameLst>
                                          <p:attrName>fillcolor</p:attrName>
                                        </p:attrNameLst>
                                      </p:cBhvr>
                                      <p:to>
                                        <a:schemeClr val="accent2"/>
                                      </p:to>
                                    </p:animClr>
                                    <p:set>
                                      <p:cBhvr>
                                        <p:cTn id="39" dur="2000" fill="hold"/>
                                        <p:tgtEl>
                                          <p:spTgt spid="185"/>
                                        </p:tgtEl>
                                        <p:attrNameLst>
                                          <p:attrName>fill.type</p:attrName>
                                        </p:attrNameLst>
                                      </p:cBhvr>
                                      <p:to>
                                        <p:strVal val="solid"/>
                                      </p:to>
                                    </p:set>
                                    <p:set>
                                      <p:cBhvr>
                                        <p:cTn id="40" dur="2000" fill="hold"/>
                                        <p:tgtEl>
                                          <p:spTgt spid="1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5" grpId="0"/>
      <p:bldP spid="18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BCF71042-3147-4D8C-938D-D34178D1D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3615">
            <a:off x="4091279" y="2157524"/>
            <a:ext cx="4009442" cy="710764"/>
          </a:xfrm>
          <a:prstGeom prst="rect">
            <a:avLst/>
          </a:prstGeom>
        </p:spPr>
      </p:pic>
      <p:sp>
        <p:nvSpPr>
          <p:cNvPr id="8" name="TextBox 7">
            <a:extLst>
              <a:ext uri="{FF2B5EF4-FFF2-40B4-BE49-F238E27FC236}">
                <a16:creationId xmlns:a16="http://schemas.microsoft.com/office/drawing/2014/main" id="{AEA80426-E8DA-465D-BF98-60EA15F6EB40}"/>
              </a:ext>
            </a:extLst>
          </p:cNvPr>
          <p:cNvSpPr txBox="1"/>
          <p:nvPr/>
        </p:nvSpPr>
        <p:spPr>
          <a:xfrm>
            <a:off x="702145" y="4544468"/>
            <a:ext cx="10787709" cy="1865126"/>
          </a:xfrm>
          <a:prstGeom prst="rect">
            <a:avLst/>
          </a:prstGeom>
          <a:noFill/>
        </p:spPr>
        <p:txBody>
          <a:bodyPr wrap="square">
            <a:spAutoFit/>
          </a:bodyPr>
          <a:lstStyle/>
          <a:p>
            <a:pPr algn="ctr">
              <a:lnSpc>
                <a:spcPct val="120000"/>
              </a:lnSpc>
            </a:pPr>
            <a:r>
              <a:rPr lang="vi-VN" sz="2400" dirty="0">
                <a:latin typeface="#9Slide03 Arima Madurai Black" panose="00000A00000000000000" pitchFamily="2" charset="0"/>
                <a:cs typeface="#9Slide03 Arima Madurai Black" panose="00000A00000000000000" pitchFamily="2" charset="0"/>
              </a:rPr>
              <a:t>Ta đã biết xung quanh </a:t>
            </a:r>
            <a:r>
              <a:rPr lang="vi-VN" sz="2400" dirty="0">
                <a:solidFill>
                  <a:schemeClr val="accent6"/>
                </a:solidFill>
                <a:latin typeface="#9Slide03 Arima Madurai Black" panose="00000A00000000000000" pitchFamily="2" charset="0"/>
                <a:cs typeface="#9Slide03 Arima Madurai Black" panose="00000A00000000000000" pitchFamily="2" charset="0"/>
              </a:rPr>
              <a:t>nam châm</a:t>
            </a:r>
            <a:r>
              <a:rPr lang="vi-VN" sz="2400" dirty="0">
                <a:latin typeface="#9Slide03 Arima Madurai Black" panose="00000A00000000000000" pitchFamily="2" charset="0"/>
                <a:cs typeface="#9Slide03 Arima Madurai Black" panose="00000A00000000000000" pitchFamily="2" charset="0"/>
              </a:rPr>
              <a:t>, xung quanh </a:t>
            </a:r>
            <a:r>
              <a:rPr lang="vi-VN" sz="2400" dirty="0">
                <a:solidFill>
                  <a:schemeClr val="accent6"/>
                </a:solidFill>
                <a:latin typeface="#9Slide03 Arima Madurai Black" panose="00000A00000000000000" pitchFamily="2" charset="0"/>
                <a:cs typeface="#9Slide03 Arima Madurai Black" panose="00000A00000000000000" pitchFamily="2" charset="0"/>
              </a:rPr>
              <a:t>dòng điện</a:t>
            </a:r>
            <a:r>
              <a:rPr lang="vi-VN" sz="2400" dirty="0">
                <a:latin typeface="#9Slide03 Arima Madurai Black" panose="00000A00000000000000" pitchFamily="2" charset="0"/>
                <a:cs typeface="#9Slide03 Arima Madurai Black" panose="00000A00000000000000" pitchFamily="2" charset="0"/>
              </a:rPr>
              <a:t> có </a:t>
            </a:r>
            <a:r>
              <a:rPr lang="vi-VN" sz="2400" dirty="0">
                <a:solidFill>
                  <a:schemeClr val="accent6"/>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Bằng mắt thường chúng ta không thể nhìn thấy </a:t>
            </a:r>
            <a:r>
              <a:rPr lang="vi-VN" sz="2400" dirty="0">
                <a:solidFill>
                  <a:schemeClr val="accent6"/>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Vậy làm thế nào để có thể hình dung ra </a:t>
            </a:r>
            <a:r>
              <a:rPr lang="vi-VN" sz="2400" dirty="0">
                <a:solidFill>
                  <a:schemeClr val="accent6"/>
                </a:solidFill>
                <a:latin typeface="#9Slide03 Arima Madurai Black" panose="00000A00000000000000" pitchFamily="2" charset="0"/>
                <a:cs typeface="#9Slide03 Arima Madurai Black" panose="00000A00000000000000" pitchFamily="2" charset="0"/>
              </a:rPr>
              <a:t>từ trường </a:t>
            </a:r>
            <a:r>
              <a:rPr lang="vi-VN" sz="2400" dirty="0">
                <a:latin typeface="#9Slide03 Arima Madurai Black" panose="00000A00000000000000" pitchFamily="2" charset="0"/>
                <a:cs typeface="#9Slide03 Arima Madurai Black" panose="00000A00000000000000" pitchFamily="2" charset="0"/>
              </a:rPr>
              <a:t>và nghiên cứu </a:t>
            </a:r>
            <a:r>
              <a:rPr lang="vi-VN" sz="2400" dirty="0">
                <a:solidFill>
                  <a:schemeClr val="accent6"/>
                </a:solidFill>
                <a:latin typeface="#9Slide03 Arima Madurai Black" panose="00000A00000000000000" pitchFamily="2" charset="0"/>
                <a:cs typeface="#9Slide03 Arima Madurai Black" panose="00000A00000000000000" pitchFamily="2" charset="0"/>
              </a:rPr>
              <a:t>từ tính </a:t>
            </a:r>
            <a:r>
              <a:rPr lang="vi-VN" sz="2400" dirty="0">
                <a:latin typeface="#9Slide03 Arima Madurai Black" panose="00000A00000000000000" pitchFamily="2" charset="0"/>
                <a:cs typeface="#9Slide03 Arima Madurai Black" panose="00000A00000000000000" pitchFamily="2" charset="0"/>
              </a:rPr>
              <a:t>của nó một cách dễ dàng, thuận lợi ?</a:t>
            </a:r>
            <a:endParaRPr lang="en-US" sz="2400" dirty="0">
              <a:latin typeface="#9Slide03 Arima Madurai Black" panose="00000A00000000000000" pitchFamily="2" charset="0"/>
              <a:cs typeface="#9Slide03 Arima Madurai Black" panose="00000A00000000000000" pitchFamily="2" charset="0"/>
            </a:endParaRPr>
          </a:p>
        </p:txBody>
      </p:sp>
      <p:pic>
        <p:nvPicPr>
          <p:cNvPr id="11" name="Picture 10" descr="Logo, icon&#10;&#10;Description automatically generated">
            <a:extLst>
              <a:ext uri="{FF2B5EF4-FFF2-40B4-BE49-F238E27FC236}">
                <a16:creationId xmlns:a16="http://schemas.microsoft.com/office/drawing/2014/main" id="{368C6FCD-F768-42B9-95E9-3D87E5381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3810162" y="1840111"/>
            <a:ext cx="516612" cy="516612"/>
          </a:xfrm>
          <a:prstGeom prst="rect">
            <a:avLst/>
          </a:prstGeom>
        </p:spPr>
      </p:pic>
      <p:pic>
        <p:nvPicPr>
          <p:cNvPr id="12" name="Picture 11" descr="Logo, icon&#10;&#10;Description automatically generated">
            <a:extLst>
              <a:ext uri="{FF2B5EF4-FFF2-40B4-BE49-F238E27FC236}">
                <a16:creationId xmlns:a16="http://schemas.microsoft.com/office/drawing/2014/main" id="{DB2B5954-926D-432F-B8DC-EAD45AD73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620112">
            <a:off x="2957299" y="2589989"/>
            <a:ext cx="1071050" cy="1071050"/>
          </a:xfrm>
          <a:prstGeom prst="rect">
            <a:avLst/>
          </a:prstGeom>
        </p:spPr>
      </p:pic>
      <p:pic>
        <p:nvPicPr>
          <p:cNvPr id="13" name="Picture 12" descr="Logo, icon&#10;&#10;Description automatically generated">
            <a:extLst>
              <a:ext uri="{FF2B5EF4-FFF2-40B4-BE49-F238E27FC236}">
                <a16:creationId xmlns:a16="http://schemas.microsoft.com/office/drawing/2014/main" id="{A71C88DF-02B4-46E3-A360-04DE900528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58605">
            <a:off x="4600498" y="3200400"/>
            <a:ext cx="883452" cy="883452"/>
          </a:xfrm>
          <a:prstGeom prst="rect">
            <a:avLst/>
          </a:prstGeom>
        </p:spPr>
      </p:pic>
      <p:pic>
        <p:nvPicPr>
          <p:cNvPr id="14" name="Picture 13" descr="Logo, icon&#10;&#10;Description automatically generated">
            <a:extLst>
              <a:ext uri="{FF2B5EF4-FFF2-40B4-BE49-F238E27FC236}">
                <a16:creationId xmlns:a16="http://schemas.microsoft.com/office/drawing/2014/main" id="{189B0D20-C2F6-4AC8-B970-89C6D260E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79496">
            <a:off x="7508398" y="1019364"/>
            <a:ext cx="516612" cy="516612"/>
          </a:xfrm>
          <a:prstGeom prst="rect">
            <a:avLst/>
          </a:prstGeom>
        </p:spPr>
      </p:pic>
      <p:pic>
        <p:nvPicPr>
          <p:cNvPr id="15" name="Picture 14" descr="Logo, icon&#10;&#10;Description automatically generated">
            <a:extLst>
              <a:ext uri="{FF2B5EF4-FFF2-40B4-BE49-F238E27FC236}">
                <a16:creationId xmlns:a16="http://schemas.microsoft.com/office/drawing/2014/main" id="{69545878-9C65-4049-8570-746BEFE200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8605">
            <a:off x="8245010" y="2549159"/>
            <a:ext cx="698769" cy="698769"/>
          </a:xfrm>
          <a:prstGeom prst="rect">
            <a:avLst/>
          </a:prstGeom>
        </p:spPr>
      </p:pic>
      <p:pic>
        <p:nvPicPr>
          <p:cNvPr id="16" name="Picture 15" descr="Logo, icon&#10;&#10;Description automatically generated">
            <a:extLst>
              <a:ext uri="{FF2B5EF4-FFF2-40B4-BE49-F238E27FC236}">
                <a16:creationId xmlns:a16="http://schemas.microsoft.com/office/drawing/2014/main" id="{5BE0E667-5A6A-41E0-AF4C-20A63CBE6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8222055" y="1405308"/>
            <a:ext cx="516612" cy="516612"/>
          </a:xfrm>
          <a:prstGeom prst="rect">
            <a:avLst/>
          </a:prstGeom>
        </p:spPr>
      </p:pic>
      <p:pic>
        <p:nvPicPr>
          <p:cNvPr id="17" name="Picture 16" descr="Logo, icon&#10;&#10;Description automatically generated">
            <a:extLst>
              <a:ext uri="{FF2B5EF4-FFF2-40B4-BE49-F238E27FC236}">
                <a16:creationId xmlns:a16="http://schemas.microsoft.com/office/drawing/2014/main" id="{A405CEEA-5DCF-4A89-887C-15D7CFE3FF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41777">
            <a:off x="4922545" y="1947508"/>
            <a:ext cx="386750" cy="386750"/>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7331EDD1-A7B8-7998-CFCB-9641C7A93AC6}"/>
              </a:ext>
            </a:extLst>
          </p:cNvPr>
          <p:cNvSpPr/>
          <p:nvPr/>
        </p:nvSpPr>
        <p:spPr>
          <a:xfrm>
            <a:off x="759047" y="46641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55DDCBA7-A3F0-F266-2349-DBF1CF0EC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447" y="57681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9868247-55A8-60D4-0970-A5D6006CF3B2}"/>
              </a:ext>
            </a:extLst>
          </p:cNvPr>
          <p:cNvSpPr txBox="1"/>
          <p:nvPr/>
        </p:nvSpPr>
        <p:spPr>
          <a:xfrm>
            <a:off x="1051316" y="455359"/>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30701087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32" presetClass="emph" presetSubtype="0" repeatCount="indefinite" fill="remove" nodeType="withEffect">
                                  <p:stCondLst>
                                    <p:cond delay="0"/>
                                  </p:stCondLst>
                                  <p:childTnLst>
                                    <p:animRot by="120000">
                                      <p:cBhvr>
                                        <p:cTn id="30" dur="150" fill="hold">
                                          <p:stCondLst>
                                            <p:cond delay="0"/>
                                          </p:stCondLst>
                                        </p:cTn>
                                        <p:tgtEl>
                                          <p:spTgt spid="4"/>
                                        </p:tgtEl>
                                        <p:attrNameLst>
                                          <p:attrName>r</p:attrName>
                                        </p:attrNameLst>
                                      </p:cBhvr>
                                    </p:animRot>
                                    <p:animRot by="-240000">
                                      <p:cBhvr>
                                        <p:cTn id="31" dur="300" fill="hold">
                                          <p:stCondLst>
                                            <p:cond delay="300"/>
                                          </p:stCondLst>
                                        </p:cTn>
                                        <p:tgtEl>
                                          <p:spTgt spid="4"/>
                                        </p:tgtEl>
                                        <p:attrNameLst>
                                          <p:attrName>r</p:attrName>
                                        </p:attrNameLst>
                                      </p:cBhvr>
                                    </p:animRot>
                                    <p:animRot by="240000">
                                      <p:cBhvr>
                                        <p:cTn id="32" dur="300" fill="hold">
                                          <p:stCondLst>
                                            <p:cond delay="600"/>
                                          </p:stCondLst>
                                        </p:cTn>
                                        <p:tgtEl>
                                          <p:spTgt spid="4"/>
                                        </p:tgtEl>
                                        <p:attrNameLst>
                                          <p:attrName>r</p:attrName>
                                        </p:attrNameLst>
                                      </p:cBhvr>
                                    </p:animRot>
                                    <p:animRot by="-240000">
                                      <p:cBhvr>
                                        <p:cTn id="33" dur="300" fill="hold">
                                          <p:stCondLst>
                                            <p:cond delay="900"/>
                                          </p:stCondLst>
                                        </p:cTn>
                                        <p:tgtEl>
                                          <p:spTgt spid="4"/>
                                        </p:tgtEl>
                                        <p:attrNameLst>
                                          <p:attrName>r</p:attrName>
                                        </p:attrNameLst>
                                      </p:cBhvr>
                                    </p:animRot>
                                    <p:animRot by="120000">
                                      <p:cBhvr>
                                        <p:cTn id="34" dur="300" fill="hold">
                                          <p:stCondLst>
                                            <p:cond delay="1200"/>
                                          </p:stCondLst>
                                        </p:cTn>
                                        <p:tgtEl>
                                          <p:spTgt spid="4"/>
                                        </p:tgtEl>
                                        <p:attrNameLst>
                                          <p:attrName>r</p:attrName>
                                        </p:attrNameLst>
                                      </p:cBhvr>
                                    </p:animRot>
                                  </p:childTnLst>
                                </p:cTn>
                              </p:par>
                              <p:par>
                                <p:cTn id="35" presetID="8" presetClass="emph" presetSubtype="0" repeatCount="indefinite" decel="100000" autoRev="1" fill="hold" nodeType="withEffect">
                                  <p:stCondLst>
                                    <p:cond delay="0"/>
                                  </p:stCondLst>
                                  <p:childTnLst>
                                    <p:animRot by="21600000">
                                      <p:cBhvr>
                                        <p:cTn id="36" dur="6000" fill="hold"/>
                                        <p:tgtEl>
                                          <p:spTgt spid="14"/>
                                        </p:tgtEl>
                                        <p:attrNameLst>
                                          <p:attrName>r</p:attrName>
                                        </p:attrNameLst>
                                      </p:cBhvr>
                                    </p:animRot>
                                  </p:childTnLst>
                                </p:cTn>
                              </p:par>
                              <p:par>
                                <p:cTn id="37" presetID="8" presetClass="emph" presetSubtype="0" repeatCount="indefinite" decel="100000" autoRev="1" fill="hold" nodeType="withEffect">
                                  <p:stCondLst>
                                    <p:cond delay="300"/>
                                  </p:stCondLst>
                                  <p:childTnLst>
                                    <p:animRot by="21600000">
                                      <p:cBhvr>
                                        <p:cTn id="38" dur="6000" fill="hold"/>
                                        <p:tgtEl>
                                          <p:spTgt spid="11"/>
                                        </p:tgtEl>
                                        <p:attrNameLst>
                                          <p:attrName>r</p:attrName>
                                        </p:attrNameLst>
                                      </p:cBhvr>
                                    </p:animRot>
                                  </p:childTnLst>
                                </p:cTn>
                              </p:par>
                              <p:par>
                                <p:cTn id="39" presetID="8" presetClass="emph" presetSubtype="0" repeatCount="indefinite" decel="100000" autoRev="1" fill="hold" nodeType="withEffect">
                                  <p:stCondLst>
                                    <p:cond delay="100"/>
                                  </p:stCondLst>
                                  <p:childTnLst>
                                    <p:animRot by="21600000">
                                      <p:cBhvr>
                                        <p:cTn id="40" dur="6000" fill="hold"/>
                                        <p:tgtEl>
                                          <p:spTgt spid="12"/>
                                        </p:tgtEl>
                                        <p:attrNameLst>
                                          <p:attrName>r</p:attrName>
                                        </p:attrNameLst>
                                      </p:cBhvr>
                                    </p:animRot>
                                  </p:childTnLst>
                                </p:cTn>
                              </p:par>
                              <p:par>
                                <p:cTn id="41" presetID="8" presetClass="emph" presetSubtype="0" repeatCount="indefinite" decel="100000" autoRev="1" fill="hold" nodeType="withEffect">
                                  <p:stCondLst>
                                    <p:cond delay="500"/>
                                  </p:stCondLst>
                                  <p:childTnLst>
                                    <p:animRot by="21600000">
                                      <p:cBhvr>
                                        <p:cTn id="42" dur="6000" fill="hold"/>
                                        <p:tgtEl>
                                          <p:spTgt spid="13"/>
                                        </p:tgtEl>
                                        <p:attrNameLst>
                                          <p:attrName>r</p:attrName>
                                        </p:attrNameLst>
                                      </p:cBhvr>
                                    </p:animRot>
                                  </p:childTnLst>
                                </p:cTn>
                              </p:par>
                              <p:par>
                                <p:cTn id="43" presetID="8" presetClass="emph" presetSubtype="0" repeatCount="indefinite" decel="100000" autoRev="1" fill="hold" nodeType="withEffect">
                                  <p:stCondLst>
                                    <p:cond delay="300"/>
                                  </p:stCondLst>
                                  <p:childTnLst>
                                    <p:animRot by="21600000">
                                      <p:cBhvr>
                                        <p:cTn id="44" dur="6000" fill="hold"/>
                                        <p:tgtEl>
                                          <p:spTgt spid="15"/>
                                        </p:tgtEl>
                                        <p:attrNameLst>
                                          <p:attrName>r</p:attrName>
                                        </p:attrNameLst>
                                      </p:cBhvr>
                                    </p:animRot>
                                  </p:childTnLst>
                                </p:cTn>
                              </p:par>
                              <p:par>
                                <p:cTn id="45" presetID="8" presetClass="emph" presetSubtype="0" repeatCount="indefinite" decel="100000" autoRev="1" fill="hold" nodeType="withEffect">
                                  <p:stCondLst>
                                    <p:cond delay="1100"/>
                                  </p:stCondLst>
                                  <p:childTnLst>
                                    <p:animRot by="21600000">
                                      <p:cBhvr>
                                        <p:cTn id="46" dur="6000" fill="hold"/>
                                        <p:tgtEl>
                                          <p:spTgt spid="16"/>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8" presetClass="emph" presetSubtype="0" repeatCount="indefinite" decel="100000" autoRev="1" fill="hold" nodeType="withEffect">
                                  <p:stCondLst>
                                    <p:cond delay="300"/>
                                  </p:stCondLst>
                                  <p:childTnLst>
                                    <p:animRot by="21600000">
                                      <p:cBhvr>
                                        <p:cTn id="51" dur="6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sp>
        <p:nvSpPr>
          <p:cNvPr id="25" name="Oval 24">
            <a:extLst>
              <a:ext uri="{FF2B5EF4-FFF2-40B4-BE49-F238E27FC236}">
                <a16:creationId xmlns:a16="http://schemas.microsoft.com/office/drawing/2014/main" id="{E0EF3373-E7DF-ACFD-CD6F-425013FAC9EF}"/>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2074965" y="1559702"/>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2713458" y="2195119"/>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5566127" y="2764523"/>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3164328" y="1886021"/>
            <a:ext cx="1200329" cy="1200329"/>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7147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9DEC88C8-1E0D-008B-3896-39A995A00CF1}"/>
              </a:ext>
            </a:extLst>
          </p:cNvPr>
          <p:cNvGrpSpPr/>
          <p:nvPr/>
        </p:nvGrpSpPr>
        <p:grpSpPr>
          <a:xfrm>
            <a:off x="514748" y="275208"/>
            <a:ext cx="660909" cy="660909"/>
            <a:chOff x="514748" y="275208"/>
            <a:chExt cx="777099" cy="777099"/>
          </a:xfrm>
        </p:grpSpPr>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2"/>
            <a:stretch>
              <a:fillRect/>
            </a:stretch>
          </p:blipFill>
          <p:spPr>
            <a:xfrm>
              <a:off x="645293" y="405124"/>
              <a:ext cx="504553" cy="504553"/>
            </a:xfrm>
            <a:prstGeom prst="rect">
              <a:avLst/>
            </a:prstGeom>
          </p:spPr>
        </p:pic>
      </p:grpSp>
      <p:sp>
        <p:nvSpPr>
          <p:cNvPr id="35" name="TextBox 34">
            <a:extLst>
              <a:ext uri="{FF2B5EF4-FFF2-40B4-BE49-F238E27FC236}">
                <a16:creationId xmlns:a16="http://schemas.microsoft.com/office/drawing/2014/main" id="{C5CD4758-2766-B98C-8D9F-EFFCA551FCB2}"/>
              </a:ext>
            </a:extLst>
          </p:cNvPr>
          <p:cNvSpPr txBox="1"/>
          <p:nvPr/>
        </p:nvSpPr>
        <p:spPr>
          <a:xfrm>
            <a:off x="944975" y="279386"/>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979361"/>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918481"/>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41" name="Rectangle: Rounded Corners 40">
            <a:extLst>
              <a:ext uri="{FF2B5EF4-FFF2-40B4-BE49-F238E27FC236}">
                <a16:creationId xmlns:a16="http://schemas.microsoft.com/office/drawing/2014/main" id="{661CA016-44C7-A074-11A7-833EF1463C3F}"/>
              </a:ext>
            </a:extLst>
          </p:cNvPr>
          <p:cNvSpPr/>
          <p:nvPr/>
        </p:nvSpPr>
        <p:spPr>
          <a:xfrm>
            <a:off x="5153022" y="1695193"/>
            <a:ext cx="1885955"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sp>
        <p:nvSpPr>
          <p:cNvPr id="44" name="TextBox 43">
            <a:extLst>
              <a:ext uri="{FF2B5EF4-FFF2-40B4-BE49-F238E27FC236}">
                <a16:creationId xmlns:a16="http://schemas.microsoft.com/office/drawing/2014/main" id="{DDC88CFC-4ADE-7AF6-4419-5042EB1413A7}"/>
              </a:ext>
            </a:extLst>
          </p:cNvPr>
          <p:cNvSpPr txBox="1"/>
          <p:nvPr/>
        </p:nvSpPr>
        <p:spPr>
          <a:xfrm>
            <a:off x="717876" y="5536229"/>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Tấm nhựa trong</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45" name="TextBox 44">
            <a:extLst>
              <a:ext uri="{FF2B5EF4-FFF2-40B4-BE49-F238E27FC236}">
                <a16:creationId xmlns:a16="http://schemas.microsoft.com/office/drawing/2014/main" id="{D23F2B0C-ECFA-5B1E-ECD6-B596A380DCA3}"/>
              </a:ext>
            </a:extLst>
          </p:cNvPr>
          <p:cNvSpPr txBox="1"/>
          <p:nvPr/>
        </p:nvSpPr>
        <p:spPr>
          <a:xfrm>
            <a:off x="4625183" y="5536229"/>
            <a:ext cx="2885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Mạt sắt</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pic>
        <p:nvPicPr>
          <p:cNvPr id="2050" name="Picture 2" descr="Tổng hợp Nhựa Cứng Trong Suốt giá rẻ, bán chạy tháng 7/2022 - BeeCost">
            <a:extLst>
              <a:ext uri="{FF2B5EF4-FFF2-40B4-BE49-F238E27FC236}">
                <a16:creationId xmlns:a16="http://schemas.microsoft.com/office/drawing/2014/main" id="{CFD502D6-0427-A338-EDB0-B6099E162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330" y="2139905"/>
            <a:ext cx="2953528" cy="29535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9CC8845-5429-460E-5007-824F1C3BB093}"/>
              </a:ext>
            </a:extLst>
          </p:cNvPr>
          <p:cNvPicPr>
            <a:picLocks noChangeAspect="1"/>
          </p:cNvPicPr>
          <p:nvPr/>
        </p:nvPicPr>
        <p:blipFill rotWithShape="1">
          <a:blip r:embed="rId4"/>
          <a:srcRect l="4409" t="36577" r="3554" b="4811"/>
          <a:stretch/>
        </p:blipFill>
        <p:spPr>
          <a:xfrm>
            <a:off x="4276530" y="2995126"/>
            <a:ext cx="3638939" cy="2317389"/>
          </a:xfrm>
          <a:prstGeom prst="rect">
            <a:avLst/>
          </a:prstGeom>
        </p:spPr>
      </p:pic>
      <p:pic>
        <p:nvPicPr>
          <p:cNvPr id="50" name="Picture 49">
            <a:extLst>
              <a:ext uri="{FF2B5EF4-FFF2-40B4-BE49-F238E27FC236}">
                <a16:creationId xmlns:a16="http://schemas.microsoft.com/office/drawing/2014/main" id="{A22B3692-0F16-B947-466B-62B777F46D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04" b="65252" l="16796" r="53823">
                        <a14:foregroundMark x1="21521" y1="58488" x2="19502" y2="58488"/>
                        <a14:foregroundMark x1="50473" y1="31366" x2="52363" y2="34416"/>
                        <a14:foregroundMark x1="51847" y1="32759" x2="50601" y2="35279"/>
                        <a14:foregroundMark x1="51418" y1="33223" x2="24656" y2="55968"/>
                        <a14:foregroundMark x1="24656" y1="55968" x2="23668" y2="57626"/>
                        <a14:foregroundMark x1="49012" y1="34682" x2="48625" y2="32361"/>
                        <a14:foregroundMark x1="49699" y1="30504" x2="50902" y2="32162"/>
                        <a14:foregroundMark x1="19115" y1="56830" x2="23668" y2="55371"/>
                        <a14:foregroundMark x1="18986" y1="58687" x2="18986" y2="60743"/>
                        <a14:foregroundMark x1="34235" y1="43369" x2="20962" y2="57029"/>
                        <a14:foregroundMark x1="29167" y1="46883" x2="24313" y2="52653"/>
                        <a14:foregroundMark x1="30112" y1="47480" x2="33033" y2="47878"/>
                        <a14:foregroundMark x1="32131" y1="46021" x2="28608" y2="49536"/>
                        <a14:foregroundMark x1="32904" y1="46220" x2="26890" y2="50000"/>
                        <a14:foregroundMark x1="32904" y1="45027" x2="27148" y2="48939"/>
                        <a14:foregroundMark x1="31186" y1="45822" x2="18299" y2="59284"/>
                        <a14:foregroundMark x1="25687" y1="50597" x2="19502" y2="55371"/>
                        <a14:foregroundMark x1="26761" y1="50995" x2="17354" y2="57029"/>
                        <a14:foregroundMark x1="18814" y1="55968" x2="18686" y2="62599"/>
                        <a14:foregroundMark x1="27019" y1="50398" x2="31314" y2="47082"/>
                        <a14:foregroundMark x1="16838" y1="61538" x2="22981" y2="64456"/>
                        <a14:foregroundMark x1="22723" y1="65318" x2="27964" y2="58687"/>
                        <a14:foregroundMark x1="25387" y1="60743" x2="35739" y2="52851"/>
                        <a14:foregroundMark x1="30885" y1="55769" x2="24184" y2="61340"/>
                        <a14:foregroundMark x1="32259" y1="56366" x2="24742" y2="61340"/>
                        <a14:foregroundMark x1="30756" y1="58289" x2="24184" y2="63859"/>
                        <a14:foregroundMark x1="40292" y1="48939" x2="53050" y2="38196"/>
                        <a14:foregroundMark x1="32517" y1="45225" x2="45275" y2="37135"/>
                        <a14:foregroundMark x1="34665" y1="43767" x2="49399" y2="31101"/>
                        <a14:foregroundMark x1="53823" y1="33223" x2="53565" y2="38992"/>
                        <a14:backgroundMark x1="38273" y1="53515" x2="38273" y2="60544"/>
                        <a14:backgroundMark x1="39218" y1="51658" x2="36125" y2="54509"/>
                      </a14:backgroundRemoval>
                    </a14:imgEffect>
                  </a14:imgLayer>
                </a14:imgProps>
              </a:ext>
              <a:ext uri="{28A0092B-C50C-407E-A947-70E740481C1C}">
                <a14:useLocalDpi xmlns:a14="http://schemas.microsoft.com/office/drawing/2010/main" val="0"/>
              </a:ext>
            </a:extLst>
          </a:blip>
          <a:srcRect l="16865" t="27061" r="44136" b="32217"/>
          <a:stretch/>
        </p:blipFill>
        <p:spPr>
          <a:xfrm>
            <a:off x="8398141" y="2802379"/>
            <a:ext cx="2712888" cy="1834936"/>
          </a:xfrm>
          <a:prstGeom prst="rect">
            <a:avLst/>
          </a:prstGeom>
        </p:spPr>
      </p:pic>
      <p:sp>
        <p:nvSpPr>
          <p:cNvPr id="51" name="TextBox 50">
            <a:extLst>
              <a:ext uri="{FF2B5EF4-FFF2-40B4-BE49-F238E27FC236}">
                <a16:creationId xmlns:a16="http://schemas.microsoft.com/office/drawing/2014/main" id="{13D17148-5430-7D99-AF4D-991962F69432}"/>
              </a:ext>
            </a:extLst>
          </p:cNvPr>
          <p:cNvSpPr txBox="1"/>
          <p:nvPr/>
        </p:nvSpPr>
        <p:spPr>
          <a:xfrm>
            <a:off x="8083334" y="5433677"/>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51745168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animEffect transition="in" filter="fade">
                                      <p:cBhvr>
                                        <p:cTn id="38" dur="500"/>
                                        <p:tgtEl>
                                          <p:spTgt spid="5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45"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935" y="3930441"/>
            <a:ext cx="5042129" cy="893831"/>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2901787" y="3025937"/>
            <a:ext cx="6388424" cy="2702838"/>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2832939" y="3061739"/>
            <a:ext cx="6526121" cy="2631234"/>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grpSp>
        <p:nvGrpSpPr>
          <p:cNvPr id="162" name="Group 161">
            <a:extLst>
              <a:ext uri="{FF2B5EF4-FFF2-40B4-BE49-F238E27FC236}">
                <a16:creationId xmlns:a16="http://schemas.microsoft.com/office/drawing/2014/main" id="{BC71B49C-2BA1-431A-9874-1811FE983476}"/>
              </a:ext>
            </a:extLst>
          </p:cNvPr>
          <p:cNvGrpSpPr/>
          <p:nvPr/>
        </p:nvGrpSpPr>
        <p:grpSpPr>
          <a:xfrm>
            <a:off x="548848" y="2055031"/>
            <a:ext cx="7082033" cy="988942"/>
            <a:chOff x="2938371" y="1040119"/>
            <a:chExt cx="7082033" cy="988942"/>
          </a:xfrm>
        </p:grpSpPr>
        <p:sp>
          <p:nvSpPr>
            <p:cNvPr id="159" name="TextBox 158">
              <a:extLst>
                <a:ext uri="{FF2B5EF4-FFF2-40B4-BE49-F238E27FC236}">
                  <a16:creationId xmlns:a16="http://schemas.microsoft.com/office/drawing/2014/main" id="{ADC26249-9169-482A-A7F6-11A6E2318BB3}"/>
                </a:ext>
              </a:extLst>
            </p:cNvPr>
            <p:cNvSpPr txBox="1"/>
            <p:nvPr/>
          </p:nvSpPr>
          <p:spPr>
            <a:xfrm>
              <a:off x="2938371" y="1040119"/>
              <a:ext cx="6148736" cy="904863"/>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Đặt tấm nhựa trong lên thanh nam châm</a:t>
              </a:r>
            </a:p>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Rắc đều 1 lớp mạt sắt lên tấm nhựa</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1" name="Straight Arrow Connector 160">
              <a:extLst>
                <a:ext uri="{FF2B5EF4-FFF2-40B4-BE49-F238E27FC236}">
                  <a16:creationId xmlns:a16="http://schemas.microsoft.com/office/drawing/2014/main" id="{4AB0F3D4-7597-4B38-83EB-61FB0C186C1E}"/>
                </a:ext>
              </a:extLst>
            </p:cNvPr>
            <p:cNvCxnSpPr>
              <a:cxnSpLocks/>
            </p:cNvCxnSpPr>
            <p:nvPr/>
          </p:nvCxnSpPr>
          <p:spPr>
            <a:xfrm>
              <a:off x="8297437" y="1616338"/>
              <a:ext cx="1722967" cy="41272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9D6F3FC3-F3ED-43F1-B4BE-E1DBD04031BA}"/>
              </a:ext>
            </a:extLst>
          </p:cNvPr>
          <p:cNvGrpSpPr/>
          <p:nvPr/>
        </p:nvGrpSpPr>
        <p:grpSpPr>
          <a:xfrm>
            <a:off x="3836896" y="5279183"/>
            <a:ext cx="2859157" cy="1403101"/>
            <a:chOff x="6151012" y="-611476"/>
            <a:chExt cx="2859157" cy="1403101"/>
          </a:xfrm>
        </p:grpSpPr>
        <p:sp>
          <p:nvSpPr>
            <p:cNvPr id="164" name="TextBox 163">
              <a:extLst>
                <a:ext uri="{FF2B5EF4-FFF2-40B4-BE49-F238E27FC236}">
                  <a16:creationId xmlns:a16="http://schemas.microsoft.com/office/drawing/2014/main" id="{64BE6033-9340-4460-A753-F41508FF02A7}"/>
                </a:ext>
              </a:extLst>
            </p:cNvPr>
            <p:cNvSpPr txBox="1"/>
            <p:nvPr/>
          </p:nvSpPr>
          <p:spPr>
            <a:xfrm>
              <a:off x="6151012" y="293027"/>
              <a:ext cx="2859157" cy="498598"/>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Gõ nhẹ</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5" name="Straight Arrow Connector 164">
              <a:extLst>
                <a:ext uri="{FF2B5EF4-FFF2-40B4-BE49-F238E27FC236}">
                  <a16:creationId xmlns:a16="http://schemas.microsoft.com/office/drawing/2014/main" id="{5FDA243B-B8B5-4082-B33C-B1EE1AFA3926}"/>
                </a:ext>
              </a:extLst>
            </p:cNvPr>
            <p:cNvCxnSpPr>
              <a:cxnSpLocks/>
            </p:cNvCxnSpPr>
            <p:nvPr/>
          </p:nvCxnSpPr>
          <p:spPr>
            <a:xfrm flipV="1">
              <a:off x="7580591" y="-611476"/>
              <a:ext cx="324510" cy="10997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flipH="1">
            <a:off x="10831587" y="668817"/>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4766478" y="621939"/>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Rectangle: Rounded Corners 35">
            <a:extLst>
              <a:ext uri="{FF2B5EF4-FFF2-40B4-BE49-F238E27FC236}">
                <a16:creationId xmlns:a16="http://schemas.microsoft.com/office/drawing/2014/main" id="{FFA364CE-7A8D-9A86-32C4-24BAADE46C9D}"/>
              </a:ext>
            </a:extLst>
          </p:cNvPr>
          <p:cNvSpPr/>
          <p:nvPr/>
        </p:nvSpPr>
        <p:spPr>
          <a:xfrm>
            <a:off x="4085231" y="1165027"/>
            <a:ext cx="4091033"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9Slide07 Cadena" panose="02000503000000020004" pitchFamily="2" charset="0"/>
              </a:rPr>
              <a:t>Tiến Hành Thí Nghiệm</a:t>
            </a:r>
            <a:endParaRPr lang="en-US" sz="2800" dirty="0">
              <a:solidFill>
                <a:schemeClr val="bg1"/>
              </a:solidFill>
              <a:latin typeface="#9Slide07 Cadena" panose="02000503000000020004" pitchFamily="2" charset="0"/>
            </a:endParaRPr>
          </a:p>
        </p:txBody>
      </p:sp>
    </p:spTree>
    <p:extLst>
      <p:ext uri="{BB962C8B-B14F-4D97-AF65-F5344CB8AC3E}">
        <p14:creationId xmlns:p14="http://schemas.microsoft.com/office/powerpoint/2010/main" val="401713233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up)">
                                      <p:cBhvr>
                                        <p:cTn id="19" dur="500"/>
                                        <p:tgtEl>
                                          <p:spTgt spid="162"/>
                                        </p:tgtEl>
                                      </p:cBhvr>
                                    </p:animEffect>
                                  </p:childTnLst>
                                </p:cTn>
                              </p:par>
                              <p:par>
                                <p:cTn id="20" presetID="10" presetClass="entr" presetSubtype="0" fill="hold" nodeType="with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1500"/>
                                        <p:tgtEl>
                                          <p:spTgt spid="1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wipe(down)">
                                      <p:cBhvr>
                                        <p:cTn id="27" dur="500"/>
                                        <p:tgtEl>
                                          <p:spTgt spid="163"/>
                                        </p:tgtEl>
                                      </p:cBhvr>
                                    </p:animEffect>
                                  </p:childTnLst>
                                </p:cTn>
                              </p:par>
                              <p:par>
                                <p:cTn id="28" presetID="32" presetClass="emph" presetSubtype="0" fill="remove" nodeType="withEffect">
                                  <p:stCondLst>
                                    <p:cond delay="0"/>
                                  </p:stCondLst>
                                  <p:childTnLst>
                                    <p:animRot by="120000">
                                      <p:cBhvr>
                                        <p:cTn id="29" dur="150" fill="hold">
                                          <p:stCondLst>
                                            <p:cond delay="0"/>
                                          </p:stCondLst>
                                        </p:cTn>
                                        <p:tgtEl>
                                          <p:spTgt spid="6"/>
                                        </p:tgtEl>
                                        <p:attrNameLst>
                                          <p:attrName>r</p:attrName>
                                        </p:attrNameLst>
                                      </p:cBhvr>
                                    </p:animRot>
                                    <p:animRot by="-240000">
                                      <p:cBhvr>
                                        <p:cTn id="30" dur="300" fill="hold">
                                          <p:stCondLst>
                                            <p:cond delay="300"/>
                                          </p:stCondLst>
                                        </p:cTn>
                                        <p:tgtEl>
                                          <p:spTgt spid="6"/>
                                        </p:tgtEl>
                                        <p:attrNameLst>
                                          <p:attrName>r</p:attrName>
                                        </p:attrNameLst>
                                      </p:cBhvr>
                                    </p:animRot>
                                    <p:animRot by="240000">
                                      <p:cBhvr>
                                        <p:cTn id="31" dur="300" fill="hold">
                                          <p:stCondLst>
                                            <p:cond delay="600"/>
                                          </p:stCondLst>
                                        </p:cTn>
                                        <p:tgtEl>
                                          <p:spTgt spid="6"/>
                                        </p:tgtEl>
                                        <p:attrNameLst>
                                          <p:attrName>r</p:attrName>
                                        </p:attrNameLst>
                                      </p:cBhvr>
                                    </p:animRot>
                                    <p:animRot by="-240000">
                                      <p:cBhvr>
                                        <p:cTn id="32" dur="300" fill="hold">
                                          <p:stCondLst>
                                            <p:cond delay="900"/>
                                          </p:stCondLst>
                                        </p:cTn>
                                        <p:tgtEl>
                                          <p:spTgt spid="6"/>
                                        </p:tgtEl>
                                        <p:attrNameLst>
                                          <p:attrName>r</p:attrName>
                                        </p:attrNameLst>
                                      </p:cBhvr>
                                    </p:animRot>
                                    <p:animRot by="120000">
                                      <p:cBhvr>
                                        <p:cTn id="33" dur="300" fill="hold">
                                          <p:stCondLst>
                                            <p:cond delay="1200"/>
                                          </p:stCondLst>
                                        </p:cTn>
                                        <p:tgtEl>
                                          <p:spTgt spid="6"/>
                                        </p:tgtEl>
                                        <p:attrNameLst>
                                          <p:attrName>r</p:attrName>
                                        </p:attrNameLst>
                                      </p:cBhvr>
                                    </p:animRot>
                                  </p:childTnLst>
                                </p:cTn>
                              </p:par>
                              <p:par>
                                <p:cTn id="34" presetID="10" presetClass="exit" presetSubtype="0" fill="hold" nodeType="withEffect">
                                  <p:stCondLst>
                                    <p:cond delay="0"/>
                                  </p:stCondLst>
                                  <p:childTnLst>
                                    <p:animEffect transition="out" filter="fade">
                                      <p:cBhvr>
                                        <p:cTn id="35" dur="500"/>
                                        <p:tgtEl>
                                          <p:spTgt spid="162"/>
                                        </p:tgtEl>
                                      </p:cBhvr>
                                    </p:animEffect>
                                    <p:set>
                                      <p:cBhvr>
                                        <p:cTn id="36" dur="1" fill="hold">
                                          <p:stCondLst>
                                            <p:cond delay="499"/>
                                          </p:stCondLst>
                                        </p:cTn>
                                        <p:tgtEl>
                                          <p:spTgt spid="16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8"/>
                                        </p:tgtEl>
                                      </p:cBhvr>
                                    </p:animEffect>
                                    <p:set>
                                      <p:cBhvr>
                                        <p:cTn id="39" dur="1" fill="hold">
                                          <p:stCondLst>
                                            <p:cond delay="499"/>
                                          </p:stCondLst>
                                        </p:cTn>
                                        <p:tgtEl>
                                          <p:spTgt spid="15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fade">
                                      <p:cBhvr>
                                        <p:cTn id="4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272" y="4032365"/>
            <a:ext cx="4009442" cy="710764"/>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6610993" y="3313115"/>
            <a:ext cx="5080000" cy="2149265"/>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6612799" y="3303271"/>
            <a:ext cx="5189494" cy="2092326"/>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1163635"/>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1102755"/>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243421" y="2245816"/>
            <a:ext cx="9605759" cy="584775"/>
          </a:xfrm>
          <a:prstGeom prst="rect">
            <a:avLst/>
          </a:prstGeom>
          <a:noFill/>
        </p:spPr>
        <p:txBody>
          <a:bodyPr wrap="square" rtlCol="0">
            <a:spAutoFit/>
          </a:bodyPr>
          <a:lstStyle/>
          <a:p>
            <a:r>
              <a:rPr lang="en-US" sz="3200" dirty="0" err="1">
                <a:solidFill>
                  <a:srgbClr val="1A3490"/>
                </a:solidFill>
                <a:latin typeface="#9Slide07 IcielBaliho Script" pitchFamily="2" charset="0"/>
              </a:rPr>
              <a:t>Nhận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xét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về</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hình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dạng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xếp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mạt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sắt</a:t>
            </a:r>
            <a:r>
              <a:rPr lang="en-US" sz="3200" dirty="0">
                <a:solidFill>
                  <a:srgbClr val="1A3490"/>
                </a:solidFill>
                <a:latin typeface="#9Slide07 IcielBaliho Script" pitchFamily="2" charset="0"/>
              </a:rPr>
              <a:t> ở </a:t>
            </a:r>
            <a:r>
              <a:rPr lang="en-US" sz="3200" dirty="0" err="1">
                <a:solidFill>
                  <a:srgbClr val="1A3490"/>
                </a:solidFill>
                <a:latin typeface="#9Slide07 IcielBaliho Script" pitchFamily="2" charset="0"/>
              </a:rPr>
              <a:t>xung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quanh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a:t>
            </a: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96269" y="1805017"/>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870" y="3397483"/>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73577" y="3465733"/>
            <a:ext cx="4280522" cy="1938992"/>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Các mạt sắt xung quanh nam châm được sắp xếp thành những đường cong kín nối từ cực này sang cực kia của nam châm.</a:t>
            </a:r>
            <a:endParaRPr lang="en-US" sz="2400" dirty="0">
              <a:latin typeface="#9Slide03 Arima Madurai Bold" panose="00000800000000000000" pitchFamily="2" charset="0"/>
              <a:cs typeface="#9Slide03 Arima Madurai Bold" panose="00000800000000000000" pitchFamily="2" charset="0"/>
            </a:endParaRPr>
          </a:p>
        </p:txBody>
      </p:sp>
      <p:sp>
        <p:nvSpPr>
          <p:cNvPr id="231" name="TextBox 230">
            <a:extLst>
              <a:ext uri="{FF2B5EF4-FFF2-40B4-BE49-F238E27FC236}">
                <a16:creationId xmlns:a16="http://schemas.microsoft.com/office/drawing/2014/main" id="{AB3DA13B-FEE7-5969-C5A8-33C7EE475F52}"/>
              </a:ext>
            </a:extLst>
          </p:cNvPr>
          <p:cNvSpPr txBox="1"/>
          <p:nvPr/>
        </p:nvSpPr>
        <p:spPr>
          <a:xfrm>
            <a:off x="645293" y="5631679"/>
            <a:ext cx="9791939" cy="461665"/>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Càng ra xa nam châm, các đường này càng thưa dần và mở rộng ra.</a:t>
            </a:r>
            <a:endParaRPr lang="en-US" dirty="0"/>
          </a:p>
        </p:txBody>
      </p:sp>
    </p:spTree>
    <p:extLst>
      <p:ext uri="{BB962C8B-B14F-4D97-AF65-F5344CB8AC3E}">
        <p14:creationId xmlns:p14="http://schemas.microsoft.com/office/powerpoint/2010/main" val="205998342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par>
                          <p:cTn id="23" fill="hold">
                            <p:stCondLst>
                              <p:cond delay="3640"/>
                            </p:stCondLst>
                            <p:childTnLst>
                              <p:par>
                                <p:cTn id="24" presetID="22" presetClass="entr" presetSubtype="1" fill="hold" grpId="0" nodeType="afterEffect">
                                  <p:stCondLst>
                                    <p:cond delay="0"/>
                                  </p:stCondLst>
                                  <p:iterate type="lt">
                                    <p:tmPct val="6000"/>
                                  </p:iterate>
                                  <p:childTnLst>
                                    <p:set>
                                      <p:cBhvr>
                                        <p:cTn id="25" dur="1" fill="hold">
                                          <p:stCondLst>
                                            <p:cond delay="0"/>
                                          </p:stCondLst>
                                        </p:cTn>
                                        <p:tgtEl>
                                          <p:spTgt spid="231"/>
                                        </p:tgtEl>
                                        <p:attrNameLst>
                                          <p:attrName>style.visibility</p:attrName>
                                        </p:attrNameLst>
                                      </p:cBhvr>
                                      <p:to>
                                        <p:strVal val="visible"/>
                                      </p:to>
                                    </p:set>
                                    <p:animEffect transition="in" filter="wipe(up)">
                                      <p:cBhvr>
                                        <p:cTn id="26"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P spid="2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7E4C9E-E51D-4DD0-426F-501D158060ED}"/>
              </a:ext>
            </a:extLst>
          </p:cNvPr>
          <p:cNvSpPr/>
          <p:nvPr/>
        </p:nvSpPr>
        <p:spPr>
          <a:xfrm>
            <a:off x="10030691" y="-302770"/>
            <a:ext cx="2168359" cy="7581025"/>
          </a:xfrm>
          <a:prstGeom prst="rect">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839779" y="-1140190"/>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460256" y="-808909"/>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734623" y="5636621"/>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AEA80426-E8DA-465D-BF98-60EA15F6EB40}"/>
              </a:ext>
            </a:extLst>
          </p:cNvPr>
          <p:cNvSpPr txBox="1"/>
          <p:nvPr/>
        </p:nvSpPr>
        <p:spPr>
          <a:xfrm>
            <a:off x="10458942" y="183430"/>
            <a:ext cx="1463878" cy="5947334"/>
          </a:xfrm>
          <a:prstGeom prst="rect">
            <a:avLst/>
          </a:prstGeom>
          <a:noFill/>
        </p:spPr>
        <p:txBody>
          <a:bodyPr wrap="square">
            <a:spAutoFit/>
          </a:bodyPr>
          <a:lstStyle/>
          <a:p>
            <a:pPr algn="ctr">
              <a:lnSpc>
                <a:spcPct val="120000"/>
              </a:lnSpc>
            </a:pPr>
            <a:r>
              <a:rPr lang="en-US" sz="3200" b="1" dirty="0" err="1">
                <a:solidFill>
                  <a:schemeClr val="bg1"/>
                </a:solidFill>
                <a:latin typeface="#9Slide03 Arima Madurai Black" panose="00000A00000000000000" pitchFamily="2" charset="0"/>
                <a:cs typeface="#9Slide03 Arima Madurai Black" panose="00000A00000000000000" pitchFamily="2" charset="0"/>
              </a:rPr>
              <a:t>Vùng</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không</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gian</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xung</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quanh</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nam</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châm</a:t>
            </a:r>
            <a:r>
              <a:rPr lang="en-US" sz="3200" b="1" dirty="0">
                <a:solidFill>
                  <a:schemeClr val="bg1"/>
                </a:solidFill>
                <a:latin typeface="#9Slide03 Arima Madurai Black" panose="00000A00000000000000" pitchFamily="2" charset="0"/>
                <a:cs typeface="#9Slide03 Arima Madurai Black" panose="00000A00000000000000" pitchFamily="2" charset="0"/>
              </a:rPr>
              <a:t> có </a:t>
            </a:r>
            <a:r>
              <a:rPr lang="en-US" sz="3200" b="1" dirty="0" err="1">
                <a:solidFill>
                  <a:schemeClr val="bg1"/>
                </a:solidFill>
                <a:latin typeface="#9Slide03 Arima Madurai Black" panose="00000A00000000000000" pitchFamily="2" charset="0"/>
                <a:cs typeface="#9Slide03 Arima Madurai Black" panose="00000A00000000000000" pitchFamily="2" charset="0"/>
              </a:rPr>
              <a:t>tính</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chất</a:t>
            </a:r>
            <a:r>
              <a:rPr lang="en-US" sz="3200" b="1" dirty="0">
                <a:solidFill>
                  <a:schemeClr val="bg1"/>
                </a:solidFill>
                <a:latin typeface="#9Slide03 Arima Madurai Black" panose="00000A00000000000000" pitchFamily="2" charset="0"/>
                <a:cs typeface="#9Slide03 Arima Madurai Black" panose="00000A00000000000000" pitchFamily="2" charset="0"/>
              </a:rPr>
              <a:t> gì?</a:t>
            </a:r>
          </a:p>
        </p:txBody>
      </p:sp>
      <p:pic>
        <p:nvPicPr>
          <p:cNvPr id="23"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A619E042-ECCD-ACFF-AE4D-29E7AB26F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1" y="39563"/>
            <a:ext cx="10233884" cy="682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609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 name="Rectangle: Rounded Corners 231">
            <a:extLst>
              <a:ext uri="{FF2B5EF4-FFF2-40B4-BE49-F238E27FC236}">
                <a16:creationId xmlns:a16="http://schemas.microsoft.com/office/drawing/2014/main" id="{048E0613-8D28-BC94-77AD-27BF8771F3BD}"/>
              </a:ext>
            </a:extLst>
          </p:cNvPr>
          <p:cNvSpPr/>
          <p:nvPr/>
        </p:nvSpPr>
        <p:spPr>
          <a:xfrm>
            <a:off x="1094981" y="1369719"/>
            <a:ext cx="9951396" cy="4651570"/>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a:off x="0" y="5147633"/>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0800000">
            <a:off x="7377954" y="-78368"/>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TextBox 235">
            <a:extLst>
              <a:ext uri="{FF2B5EF4-FFF2-40B4-BE49-F238E27FC236}">
                <a16:creationId xmlns:a16="http://schemas.microsoft.com/office/drawing/2014/main" id="{16860024-5911-BEA2-EDEC-F2C06D2BEE06}"/>
              </a:ext>
            </a:extLst>
          </p:cNvPr>
          <p:cNvSpPr txBox="1"/>
          <p:nvPr/>
        </p:nvSpPr>
        <p:spPr>
          <a:xfrm>
            <a:off x="1333406" y="1835460"/>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Hình ảnh các đường mạt sắt sắp xếp xung quanh nam châm được gọi là từ phổ</a:t>
            </a:r>
            <a:endParaRPr lang="en-US" sz="2400" dirty="0">
              <a:latin typeface="#9Slide03 Arima Madurai Black" panose="00000A00000000000000" pitchFamily="2" charset="0"/>
              <a:cs typeface="#9Slide03 Arima Madurai Black" panose="00000A00000000000000" pitchFamily="2" charset="0"/>
            </a:endParaRPr>
          </a:p>
        </p:txBody>
      </p:sp>
      <p:sp>
        <p:nvSpPr>
          <p:cNvPr id="239" name="TextBox 238">
            <a:extLst>
              <a:ext uri="{FF2B5EF4-FFF2-40B4-BE49-F238E27FC236}">
                <a16:creationId xmlns:a16="http://schemas.microsoft.com/office/drawing/2014/main" id="{A894B57A-90CD-652B-55C7-533468F6FBE2}"/>
              </a:ext>
            </a:extLst>
          </p:cNvPr>
          <p:cNvSpPr txBox="1"/>
          <p:nvPr/>
        </p:nvSpPr>
        <p:spPr>
          <a:xfrm>
            <a:off x="1255300" y="5011531"/>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phổ cho ta hình ảnh trực quan về từ trường</a:t>
            </a:r>
            <a:endParaRPr lang="en-US" sz="2400" dirty="0">
              <a:latin typeface="#9Slide03 Arima Madurai Black" panose="00000A00000000000000" pitchFamily="2" charset="0"/>
              <a:cs typeface="#9Slide03 Arima Madurai Black" panose="00000A00000000000000" pitchFamily="2" charset="0"/>
            </a:endParaRPr>
          </a:p>
        </p:txBody>
      </p:sp>
      <p:sp>
        <p:nvSpPr>
          <p:cNvPr id="243" name="Oval 242">
            <a:extLst>
              <a:ext uri="{FF2B5EF4-FFF2-40B4-BE49-F238E27FC236}">
                <a16:creationId xmlns:a16="http://schemas.microsoft.com/office/drawing/2014/main" id="{A6F70770-7E1B-E193-9B31-DDFA3F80E89E}"/>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44" name="Picture 243">
            <a:extLst>
              <a:ext uri="{FF2B5EF4-FFF2-40B4-BE49-F238E27FC236}">
                <a16:creationId xmlns:a16="http://schemas.microsoft.com/office/drawing/2014/main" id="{B71E115A-18DB-2F0F-43FD-38550B68F710}"/>
              </a:ext>
            </a:extLst>
          </p:cNvPr>
          <p:cNvPicPr>
            <a:picLocks noChangeAspect="1"/>
          </p:cNvPicPr>
          <p:nvPr/>
        </p:nvPicPr>
        <p:blipFill>
          <a:blip r:embed="rId2"/>
          <a:stretch>
            <a:fillRect/>
          </a:stretch>
        </p:blipFill>
        <p:spPr>
          <a:xfrm>
            <a:off x="13164328" y="1886021"/>
            <a:ext cx="1200329" cy="1200329"/>
          </a:xfrm>
          <a:prstGeom prst="rect">
            <a:avLst/>
          </a:prstGeom>
        </p:spPr>
      </p:pic>
      <p:sp>
        <p:nvSpPr>
          <p:cNvPr id="245" name="TextBox 244">
            <a:extLst>
              <a:ext uri="{FF2B5EF4-FFF2-40B4-BE49-F238E27FC236}">
                <a16:creationId xmlns:a16="http://schemas.microsoft.com/office/drawing/2014/main" id="{E8942002-4853-498D-42DB-14127759F1A9}"/>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54"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A46789FF-D2D3-438F-A40F-62FC92388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044" y="3239364"/>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408461CA-8519-A924-C28D-4F856188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777" y="3268584"/>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42" descr="Các đường xung quanh một nam châm, có các mảnh sắt vụn trên một tấm thủy tinh trên nam châm.">
            <a:extLst>
              <a:ext uri="{FF2B5EF4-FFF2-40B4-BE49-F238E27FC236}">
                <a16:creationId xmlns:a16="http://schemas.microsoft.com/office/drawing/2014/main" id="{71D63ED7-6D2C-1934-4AB0-35A6E7E3A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046" y="3262119"/>
            <a:ext cx="2114005" cy="1401550"/>
          </a:xfrm>
          <a:prstGeom prst="rect">
            <a:avLst/>
          </a:prstGeom>
          <a:noFill/>
          <a:extLst>
            <a:ext uri="{909E8E84-426E-40DD-AFC4-6F175D3DCCD1}">
              <a14:hiddenFill xmlns:a14="http://schemas.microsoft.com/office/drawing/2010/main">
                <a:solidFill>
                  <a:srgbClr val="FFFFFF"/>
                </a:solidFill>
              </a14:hiddenFill>
            </a:ext>
          </a:extLst>
        </p:spPr>
      </p:pic>
      <p:sp>
        <p:nvSpPr>
          <p:cNvPr id="257" name="Oval 256">
            <a:extLst>
              <a:ext uri="{FF2B5EF4-FFF2-40B4-BE49-F238E27FC236}">
                <a16:creationId xmlns:a16="http://schemas.microsoft.com/office/drawing/2014/main" id="{06FC2DC4-02D7-9A9A-FAE9-C5EE203B59B4}"/>
              </a:ext>
            </a:extLst>
          </p:cNvPr>
          <p:cNvSpPr/>
          <p:nvPr/>
        </p:nvSpPr>
        <p:spPr>
          <a:xfrm>
            <a:off x="1145623" y="815707"/>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58" name="Picture 257">
            <a:extLst>
              <a:ext uri="{FF2B5EF4-FFF2-40B4-BE49-F238E27FC236}">
                <a16:creationId xmlns:a16="http://schemas.microsoft.com/office/drawing/2014/main" id="{9B80C3D2-9694-51C1-088B-DE7248116107}"/>
              </a:ext>
            </a:extLst>
          </p:cNvPr>
          <p:cNvPicPr>
            <a:picLocks noChangeAspect="1"/>
          </p:cNvPicPr>
          <p:nvPr/>
        </p:nvPicPr>
        <p:blipFill>
          <a:blip r:embed="rId6"/>
          <a:stretch>
            <a:fillRect/>
          </a:stretch>
        </p:blipFill>
        <p:spPr>
          <a:xfrm>
            <a:off x="1276168" y="945623"/>
            <a:ext cx="504553" cy="504553"/>
          </a:xfrm>
          <a:prstGeom prst="rect">
            <a:avLst/>
          </a:prstGeom>
        </p:spPr>
      </p:pic>
      <p:sp>
        <p:nvSpPr>
          <p:cNvPr id="259" name="TextBox 258">
            <a:extLst>
              <a:ext uri="{FF2B5EF4-FFF2-40B4-BE49-F238E27FC236}">
                <a16:creationId xmlns:a16="http://schemas.microsoft.com/office/drawing/2014/main" id="{2A924C69-5E1D-D53D-2C8D-2014701DAFCA}"/>
              </a:ext>
            </a:extLst>
          </p:cNvPr>
          <p:cNvSpPr txBox="1"/>
          <p:nvPr/>
        </p:nvSpPr>
        <p:spPr>
          <a:xfrm>
            <a:off x="1679871" y="921652"/>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779060036"/>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36"/>
                                        </p:tgtEl>
                                        <p:attrNameLst>
                                          <p:attrName>style.visibility</p:attrName>
                                        </p:attrNameLst>
                                      </p:cBhvr>
                                      <p:to>
                                        <p:strVal val="visible"/>
                                      </p:to>
                                    </p:set>
                                    <p:animEffect transition="in" filter="wipe(up)">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 calcmode="lin" valueType="num">
                                      <p:cBhvr>
                                        <p:cTn id="12" dur="500" fill="hold"/>
                                        <p:tgtEl>
                                          <p:spTgt spid="254"/>
                                        </p:tgtEl>
                                        <p:attrNameLst>
                                          <p:attrName>ppt_w</p:attrName>
                                        </p:attrNameLst>
                                      </p:cBhvr>
                                      <p:tavLst>
                                        <p:tav tm="0">
                                          <p:val>
                                            <p:fltVal val="0"/>
                                          </p:val>
                                        </p:tav>
                                        <p:tav tm="100000">
                                          <p:val>
                                            <p:strVal val="#ppt_w"/>
                                          </p:val>
                                        </p:tav>
                                      </p:tavLst>
                                    </p:anim>
                                    <p:anim calcmode="lin" valueType="num">
                                      <p:cBhvr>
                                        <p:cTn id="13" dur="500" fill="hold"/>
                                        <p:tgtEl>
                                          <p:spTgt spid="254"/>
                                        </p:tgtEl>
                                        <p:attrNameLst>
                                          <p:attrName>ppt_h</p:attrName>
                                        </p:attrNameLst>
                                      </p:cBhvr>
                                      <p:tavLst>
                                        <p:tav tm="0">
                                          <p:val>
                                            <p:fltVal val="0"/>
                                          </p:val>
                                        </p:tav>
                                        <p:tav tm="100000">
                                          <p:val>
                                            <p:strVal val="#ppt_h"/>
                                          </p:val>
                                        </p:tav>
                                      </p:tavLst>
                                    </p:anim>
                                    <p:animEffect transition="in" filter="fade">
                                      <p:cBhvr>
                                        <p:cTn id="14" dur="500"/>
                                        <p:tgtEl>
                                          <p:spTgt spid="25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56"/>
                                        </p:tgtEl>
                                        <p:attrNameLst>
                                          <p:attrName>style.visibility</p:attrName>
                                        </p:attrNameLst>
                                      </p:cBhvr>
                                      <p:to>
                                        <p:strVal val="visible"/>
                                      </p:to>
                                    </p:set>
                                    <p:anim calcmode="lin" valueType="num">
                                      <p:cBhvr>
                                        <p:cTn id="18" dur="500" fill="hold"/>
                                        <p:tgtEl>
                                          <p:spTgt spid="256"/>
                                        </p:tgtEl>
                                        <p:attrNameLst>
                                          <p:attrName>ppt_w</p:attrName>
                                        </p:attrNameLst>
                                      </p:cBhvr>
                                      <p:tavLst>
                                        <p:tav tm="0">
                                          <p:val>
                                            <p:fltVal val="0"/>
                                          </p:val>
                                        </p:tav>
                                        <p:tav tm="100000">
                                          <p:val>
                                            <p:strVal val="#ppt_w"/>
                                          </p:val>
                                        </p:tav>
                                      </p:tavLst>
                                    </p:anim>
                                    <p:anim calcmode="lin" valueType="num">
                                      <p:cBhvr>
                                        <p:cTn id="19" dur="500" fill="hold"/>
                                        <p:tgtEl>
                                          <p:spTgt spid="256"/>
                                        </p:tgtEl>
                                        <p:attrNameLst>
                                          <p:attrName>ppt_h</p:attrName>
                                        </p:attrNameLst>
                                      </p:cBhvr>
                                      <p:tavLst>
                                        <p:tav tm="0">
                                          <p:val>
                                            <p:fltVal val="0"/>
                                          </p:val>
                                        </p:tav>
                                        <p:tav tm="100000">
                                          <p:val>
                                            <p:strVal val="#ppt_h"/>
                                          </p:val>
                                        </p:tav>
                                      </p:tavLst>
                                    </p:anim>
                                    <p:animEffect transition="in" filter="fade">
                                      <p:cBhvr>
                                        <p:cTn id="20" dur="500"/>
                                        <p:tgtEl>
                                          <p:spTgt spid="25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55"/>
                                        </p:tgtEl>
                                        <p:attrNameLst>
                                          <p:attrName>style.visibility</p:attrName>
                                        </p:attrNameLst>
                                      </p:cBhvr>
                                      <p:to>
                                        <p:strVal val="visible"/>
                                      </p:to>
                                    </p:set>
                                    <p:anim calcmode="lin" valueType="num">
                                      <p:cBhvr>
                                        <p:cTn id="24" dur="500" fill="hold"/>
                                        <p:tgtEl>
                                          <p:spTgt spid="255"/>
                                        </p:tgtEl>
                                        <p:attrNameLst>
                                          <p:attrName>ppt_w</p:attrName>
                                        </p:attrNameLst>
                                      </p:cBhvr>
                                      <p:tavLst>
                                        <p:tav tm="0">
                                          <p:val>
                                            <p:fltVal val="0"/>
                                          </p:val>
                                        </p:tav>
                                        <p:tav tm="100000">
                                          <p:val>
                                            <p:strVal val="#ppt_w"/>
                                          </p:val>
                                        </p:tav>
                                      </p:tavLst>
                                    </p:anim>
                                    <p:anim calcmode="lin" valueType="num">
                                      <p:cBhvr>
                                        <p:cTn id="25" dur="500" fill="hold"/>
                                        <p:tgtEl>
                                          <p:spTgt spid="255"/>
                                        </p:tgtEl>
                                        <p:attrNameLst>
                                          <p:attrName>ppt_h</p:attrName>
                                        </p:attrNameLst>
                                      </p:cBhvr>
                                      <p:tavLst>
                                        <p:tav tm="0">
                                          <p:val>
                                            <p:fltVal val="0"/>
                                          </p:val>
                                        </p:tav>
                                        <p:tav tm="100000">
                                          <p:val>
                                            <p:strVal val="#ppt_h"/>
                                          </p:val>
                                        </p:tav>
                                      </p:tavLst>
                                    </p:anim>
                                    <p:animEffect transition="in" filter="fade">
                                      <p:cBhvr>
                                        <p:cTn id="26" dur="500"/>
                                        <p:tgtEl>
                                          <p:spTgt spid="2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iterate type="lt">
                                    <p:tmPct val="6000"/>
                                  </p:iterate>
                                  <p:childTnLst>
                                    <p:set>
                                      <p:cBhvr>
                                        <p:cTn id="30" dur="1" fill="hold">
                                          <p:stCondLst>
                                            <p:cond delay="0"/>
                                          </p:stCondLst>
                                        </p:cTn>
                                        <p:tgtEl>
                                          <p:spTgt spid="239"/>
                                        </p:tgtEl>
                                        <p:attrNameLst>
                                          <p:attrName>style.visibility</p:attrName>
                                        </p:attrNameLst>
                                      </p:cBhvr>
                                      <p:to>
                                        <p:strVal val="visible"/>
                                      </p:to>
                                    </p:set>
                                    <p:animEffect transition="in" filter="wipe(up)">
                                      <p:cBhvr>
                                        <p:cTn id="3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4406317" y="7429278"/>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044810" y="8064695"/>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1033357" y="7446817"/>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5" name="Oval 24">
            <a:extLst>
              <a:ext uri="{FF2B5EF4-FFF2-40B4-BE49-F238E27FC236}">
                <a16:creationId xmlns:a16="http://schemas.microsoft.com/office/drawing/2014/main" id="{E0EF3373-E7DF-ACFD-CD6F-425013FAC9EF}"/>
              </a:ext>
            </a:extLst>
          </p:cNvPr>
          <p:cNvSpPr/>
          <p:nvPr/>
        </p:nvSpPr>
        <p:spPr>
          <a:xfrm>
            <a:off x="1237405" y="1430167"/>
            <a:ext cx="4084353" cy="4084353"/>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781757" y="1941107"/>
            <a:ext cx="2995647" cy="2995647"/>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5321756" y="2717691"/>
            <a:ext cx="60921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028875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070805F-B8F0-4C1D-BAD7-FDBE541938BF}"/>
              </a:ext>
            </a:extLst>
          </p:cNvPr>
          <p:cNvSpPr txBox="1"/>
          <p:nvPr/>
        </p:nvSpPr>
        <p:spPr>
          <a:xfrm>
            <a:off x="630935" y="1197153"/>
            <a:ext cx="11078022" cy="1089529"/>
          </a:xfrm>
          <a:prstGeom prst="rect">
            <a:avLst/>
          </a:prstGeom>
          <a:noFill/>
        </p:spPr>
        <p:txBody>
          <a:bodyPr wrap="square" rtlCol="0">
            <a:spAutoFit/>
          </a:bodyPr>
          <a:lstStyle/>
          <a:p>
            <a:pPr algn="ctr">
              <a:lnSpc>
                <a:spcPct val="140000"/>
              </a:lnSpc>
            </a:pPr>
            <a:r>
              <a:rPr lang="en-US" sz="2400" dirty="0" err="1">
                <a:latin typeface="#9Slide03 Arima Madurai Black" panose="00000A00000000000000" pitchFamily="2" charset="0"/>
                <a:cs typeface="#9Slide03 Arima Madurai Black" panose="00000A00000000000000" pitchFamily="2" charset="0"/>
              </a:rPr>
              <a:t>Ngoài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ta </a:t>
            </a:r>
            <a:r>
              <a:rPr lang="en-US" sz="2400" dirty="0" err="1">
                <a:latin typeface="#9Slide03 Arima Madurai Black" panose="00000A00000000000000" pitchFamily="2" charset="0"/>
                <a:cs typeface="#9Slide03 Arima Madurai Black" panose="00000A00000000000000" pitchFamily="2" charset="0"/>
              </a:rPr>
              <a:t>cũng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dùnb</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sức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ảnh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về</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solidFill>
                <a:schemeClr val="accent6"/>
              </a:solidFill>
              <a:latin typeface="#9Slide03 Arima Madurai Black" panose="00000A00000000000000" pitchFamily="2" charset="0"/>
              <a:cs typeface="#9Slide03 Arima Madurai Black" panose="00000A00000000000000" pitchFamily="2" charset="0"/>
            </a:endParaRPr>
          </a:p>
        </p:txBody>
      </p:sp>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2"/>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10609" y="1552027"/>
            <a:ext cx="3318673" cy="538163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B09E01CE-A05D-7AD2-29C7-EF46E97A6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900" y="2756091"/>
            <a:ext cx="2488822" cy="1818290"/>
          </a:xfrm>
          <a:prstGeom prst="rect">
            <a:avLst/>
          </a:prstGeom>
        </p:spPr>
      </p:pic>
    </p:spTree>
    <p:extLst>
      <p:ext uri="{BB962C8B-B14F-4D97-AF65-F5344CB8AC3E}">
        <p14:creationId xmlns:p14="http://schemas.microsoft.com/office/powerpoint/2010/main" val="272860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par>
                                <p:cTn id="8" presetID="14" presetClass="entr" presetSubtype="5"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vertical)">
                                      <p:cBhvr>
                                        <p:cTn id="10" dur="12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73551-216B-5E91-E75B-AE29B0486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643" y="947096"/>
            <a:ext cx="6579394" cy="4806790"/>
          </a:xfrm>
          <a:prstGeom prst="rect">
            <a:avLst/>
          </a:prstGeom>
        </p:spPr>
      </p:pic>
      <p:sp>
        <p:nvSpPr>
          <p:cNvPr id="24" name="TextBox 23">
            <a:extLst>
              <a:ext uri="{FF2B5EF4-FFF2-40B4-BE49-F238E27FC236}">
                <a16:creationId xmlns:a16="http://schemas.microsoft.com/office/drawing/2014/main" id="{5070805F-B8F0-4C1D-BAD7-FDBE541938BF}"/>
              </a:ext>
            </a:extLst>
          </p:cNvPr>
          <p:cNvSpPr txBox="1"/>
          <p:nvPr/>
        </p:nvSpPr>
        <p:spPr>
          <a:xfrm>
            <a:off x="367893" y="5657023"/>
            <a:ext cx="11456214"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Em</a:t>
            </a:r>
            <a:r>
              <a:rPr lang="en-US" sz="2800" dirty="0"/>
              <a:t> </a:t>
            </a:r>
            <a:r>
              <a:rPr lang="en-US" sz="2800" dirty="0" err="1"/>
              <a:t>hãy</a:t>
            </a:r>
            <a:r>
              <a:rPr lang="en-US" sz="2800" dirty="0"/>
              <a:t> </a:t>
            </a:r>
            <a:r>
              <a:rPr lang="en-US" sz="2800" dirty="0" err="1"/>
              <a:t>xác</a:t>
            </a:r>
            <a:r>
              <a:rPr lang="en-US" sz="2800" dirty="0"/>
              <a:t> </a:t>
            </a:r>
            <a:r>
              <a:rPr lang="en-US" sz="2800" dirty="0" err="1"/>
              <a:t>định</a:t>
            </a:r>
            <a:r>
              <a:rPr lang="en-US" sz="2800" dirty="0"/>
              <a:t> </a:t>
            </a:r>
            <a:r>
              <a:rPr lang="en-US" sz="2800" dirty="0" err="1"/>
              <a:t>cực</a:t>
            </a:r>
            <a:r>
              <a:rPr lang="en-US" sz="2800" dirty="0"/>
              <a:t> </a:t>
            </a:r>
            <a:r>
              <a:rPr lang="en-US" sz="2800" dirty="0" err="1"/>
              <a:t>Bắc</a:t>
            </a:r>
            <a:r>
              <a:rPr lang="en-US" sz="2800" dirty="0"/>
              <a:t> </a:t>
            </a:r>
            <a:r>
              <a:rPr lang="en-US" sz="2800" dirty="0" err="1"/>
              <a:t>và</a:t>
            </a:r>
            <a:r>
              <a:rPr lang="en-US" sz="2800" dirty="0"/>
              <a:t> Nam </a:t>
            </a:r>
            <a:r>
              <a:rPr lang="en-US" sz="2800" dirty="0" err="1"/>
              <a:t>của</a:t>
            </a:r>
            <a:r>
              <a:rPr lang="en-US" sz="2800" dirty="0"/>
              <a:t> </a:t>
            </a:r>
            <a:r>
              <a:rPr lang="en-US" sz="2800" dirty="0" err="1"/>
              <a:t>kim</a:t>
            </a:r>
            <a:r>
              <a:rPr lang="en-US" sz="2800" dirty="0"/>
              <a:t> </a:t>
            </a:r>
            <a:r>
              <a:rPr lang="en-US" sz="2800" dirty="0" err="1"/>
              <a:t>nam</a:t>
            </a:r>
            <a:r>
              <a:rPr lang="en-US" sz="2800" dirty="0"/>
              <a:t> </a:t>
            </a:r>
            <a:r>
              <a:rPr lang="en-US" sz="2800" dirty="0" err="1"/>
              <a:t>châm</a:t>
            </a:r>
            <a:r>
              <a:rPr lang="en-US" sz="2800" dirty="0"/>
              <a:t> </a:t>
            </a:r>
            <a:r>
              <a:rPr lang="en-US" sz="2800" dirty="0" err="1"/>
              <a:t>trong</a:t>
            </a:r>
            <a:r>
              <a:rPr lang="en-US" sz="2800" dirty="0"/>
              <a:t> </a:t>
            </a:r>
            <a:r>
              <a:rPr lang="en-US" sz="2800" dirty="0" err="1"/>
              <a:t>Hình</a:t>
            </a:r>
            <a:r>
              <a:rPr lang="en-US" sz="2800" dirty="0"/>
              <a:t> 19.4.</a:t>
            </a:r>
          </a:p>
        </p:txBody>
      </p:sp>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3"/>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Line arrow Clockwise curve">
            <a:extLst>
              <a:ext uri="{FF2B5EF4-FFF2-40B4-BE49-F238E27FC236}">
                <a16:creationId xmlns:a16="http://schemas.microsoft.com/office/drawing/2014/main" id="{3D5CD2CB-032A-4A6B-94DE-0CDA24AFE4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357936" y="4634926"/>
            <a:ext cx="914400" cy="914400"/>
          </a:xfrm>
          <a:prstGeom prst="rect">
            <a:avLst/>
          </a:prstGeom>
        </p:spPr>
      </p:pic>
      <p:sp>
        <p:nvSpPr>
          <p:cNvPr id="16" name="TextBox 15">
            <a:extLst>
              <a:ext uri="{FF2B5EF4-FFF2-40B4-BE49-F238E27FC236}">
                <a16:creationId xmlns:a16="http://schemas.microsoft.com/office/drawing/2014/main" id="{B1E1B96B-0DA1-4636-1D39-137511AA24CF}"/>
              </a:ext>
            </a:extLst>
          </p:cNvPr>
          <p:cNvSpPr txBox="1"/>
          <p:nvPr/>
        </p:nvSpPr>
        <p:spPr>
          <a:xfrm>
            <a:off x="2688460" y="4882854"/>
            <a:ext cx="1863798"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Cực</a:t>
            </a:r>
            <a:r>
              <a:rPr lang="en-US" sz="2800" dirty="0"/>
              <a:t> </a:t>
            </a:r>
            <a:r>
              <a:rPr lang="en-US" sz="2800" dirty="0" err="1"/>
              <a:t>Bắc</a:t>
            </a:r>
            <a:r>
              <a:rPr lang="en-US" sz="2800" dirty="0"/>
              <a:t> </a:t>
            </a:r>
          </a:p>
        </p:txBody>
      </p:sp>
      <p:pic>
        <p:nvPicPr>
          <p:cNvPr id="17" name="Graphic 16" descr="Line arrow Clockwise curve">
            <a:extLst>
              <a:ext uri="{FF2B5EF4-FFF2-40B4-BE49-F238E27FC236}">
                <a16:creationId xmlns:a16="http://schemas.microsoft.com/office/drawing/2014/main" id="{67F4761D-56FE-9FC0-D36A-361FFB84EE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7811718" y="4634926"/>
            <a:ext cx="914400" cy="914400"/>
          </a:xfrm>
          <a:prstGeom prst="rect">
            <a:avLst/>
          </a:prstGeom>
        </p:spPr>
      </p:pic>
      <p:sp>
        <p:nvSpPr>
          <p:cNvPr id="18" name="TextBox 17">
            <a:extLst>
              <a:ext uri="{FF2B5EF4-FFF2-40B4-BE49-F238E27FC236}">
                <a16:creationId xmlns:a16="http://schemas.microsoft.com/office/drawing/2014/main" id="{71E22A21-1ECB-6470-8806-C493DBBAA947}"/>
              </a:ext>
            </a:extLst>
          </p:cNvPr>
          <p:cNvSpPr txBox="1"/>
          <p:nvPr/>
        </p:nvSpPr>
        <p:spPr>
          <a:xfrm>
            <a:off x="8590688" y="4833306"/>
            <a:ext cx="1863798"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Cực</a:t>
            </a:r>
            <a:r>
              <a:rPr lang="en-US" sz="2800" dirty="0"/>
              <a:t> Nam</a:t>
            </a:r>
          </a:p>
        </p:txBody>
      </p:sp>
    </p:spTree>
    <p:extLst>
      <p:ext uri="{BB962C8B-B14F-4D97-AF65-F5344CB8AC3E}">
        <p14:creationId xmlns:p14="http://schemas.microsoft.com/office/powerpoint/2010/main" val="3817333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500"/>
                            </p:stCondLst>
                            <p:childTnLst>
                              <p:par>
                                <p:cTn id="17" presetID="22" presetClass="entr" presetSubtype="8" fill="hold" grpId="0" nodeType="afterEffect">
                                  <p:stCondLst>
                                    <p:cond delay="0"/>
                                  </p:stCondLst>
                                  <p:iterate type="lt">
                                    <p:tmPct val="6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750"/>
                                        <p:tgtEl>
                                          <p:spTgt spid="16"/>
                                        </p:tgtEl>
                                      </p:cBhvr>
                                    </p:animEffect>
                                  </p:childTnLst>
                                </p:cTn>
                              </p:par>
                              <p:par>
                                <p:cTn id="20" presetID="22" presetClass="entr" presetSubtype="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1475"/>
                            </p:stCondLst>
                            <p:childTnLst>
                              <p:par>
                                <p:cTn id="24" presetID="22" presetClass="entr" presetSubtype="8" fill="hold" grpId="0" nodeType="afterEffect">
                                  <p:stCondLst>
                                    <p:cond delay="0"/>
                                  </p:stCondLst>
                                  <p:iterate type="lt">
                                    <p:tmPct val="6000"/>
                                  </p:iterate>
                                  <p:childTnLst>
                                    <p:set>
                                      <p:cBhvr>
                                        <p:cTn id="25" dur="1" fill="hold">
                                          <p:stCondLst>
                                            <p:cond delay="0"/>
                                          </p:stCondLst>
                                        </p:cTn>
                                        <p:tgtEl>
                                          <p:spTgt spid="18"/>
                                        </p:tgtEl>
                                        <p:attrNameLst>
                                          <p:attrName>style.visibility</p:attrName>
                                        </p:attrNameLst>
                                      </p:cBhvr>
                                      <p:to>
                                        <p:strVal val="visible"/>
                                      </p:to>
                                    </p:set>
                                    <p:animEffect transition="in" filter="wipe(left)">
                                      <p:cBhvr>
                                        <p:cTn id="26"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73551-216B-5E91-E75B-AE29B0486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481" y="393175"/>
            <a:ext cx="6728245" cy="4915538"/>
          </a:xfrm>
          <a:prstGeom prst="rect">
            <a:avLst/>
          </a:prstGeom>
        </p:spPr>
      </p:pic>
      <p:pic>
        <p:nvPicPr>
          <p:cNvPr id="4" name="Picture 3">
            <a:extLst>
              <a:ext uri="{FF2B5EF4-FFF2-40B4-BE49-F238E27FC236}">
                <a16:creationId xmlns:a16="http://schemas.microsoft.com/office/drawing/2014/main" id="{90F5EFF6-44CA-2823-6F04-3F3E40E8F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585" y="578370"/>
            <a:ext cx="6086609" cy="4677918"/>
          </a:xfrm>
          <a:prstGeom prst="rect">
            <a:avLst/>
          </a:prstGeom>
        </p:spPr>
      </p:pic>
      <p:sp>
        <p:nvSpPr>
          <p:cNvPr id="24" name="TextBox 23">
            <a:extLst>
              <a:ext uri="{FF2B5EF4-FFF2-40B4-BE49-F238E27FC236}">
                <a16:creationId xmlns:a16="http://schemas.microsoft.com/office/drawing/2014/main" id="{5070805F-B8F0-4C1D-BAD7-FDBE541938BF}"/>
              </a:ext>
            </a:extLst>
          </p:cNvPr>
          <p:cNvSpPr txBox="1"/>
          <p:nvPr/>
        </p:nvSpPr>
        <p:spPr>
          <a:xfrm>
            <a:off x="1283674" y="5038960"/>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Đặt thanh nam châm lên tờ giấy và kim nam châm tại 1 điểm bất kỳ nào đó trong từ trường</a:t>
            </a:r>
            <a:endParaRPr lang="en-US" sz="2800" dirty="0"/>
          </a:p>
        </p:txBody>
      </p:sp>
      <p:sp>
        <p:nvSpPr>
          <p:cNvPr id="89" name="Google Shape;12;p2">
            <a:extLst>
              <a:ext uri="{FF2B5EF4-FFF2-40B4-BE49-F238E27FC236}">
                <a16:creationId xmlns:a16="http://schemas.microsoft.com/office/drawing/2014/main" id="{26B757AB-BC23-48BC-B7CD-4C1C0DD51A9B}"/>
              </a:ext>
            </a:extLst>
          </p:cNvPr>
          <p:cNvSpPr/>
          <p:nvPr/>
        </p:nvSpPr>
        <p:spPr>
          <a:xfrm rot="5168644">
            <a:off x="9545207" y="4190198"/>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rot="15990402">
            <a:off x="-1028921" y="665318"/>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8107328" y="-206746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4"/>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1E1B96B-0DA1-4636-1D39-137511AA24CF}"/>
              </a:ext>
            </a:extLst>
          </p:cNvPr>
          <p:cNvSpPr txBox="1"/>
          <p:nvPr/>
        </p:nvSpPr>
        <p:spPr>
          <a:xfrm>
            <a:off x="1767462" y="5308713"/>
            <a:ext cx="9449111"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Dùng bút đánh dấu 2 đầu kim nam châm trên tờ giấy</a:t>
            </a:r>
            <a:endParaRPr lang="en-US" sz="2800" dirty="0"/>
          </a:p>
        </p:txBody>
      </p:sp>
      <p:sp>
        <p:nvSpPr>
          <p:cNvPr id="19" name="TextBox 18">
            <a:extLst>
              <a:ext uri="{FF2B5EF4-FFF2-40B4-BE49-F238E27FC236}">
                <a16:creationId xmlns:a16="http://schemas.microsoft.com/office/drawing/2014/main" id="{4AA01ECE-15D8-AC71-65B1-A2CA93FC28A8}"/>
              </a:ext>
            </a:extLst>
          </p:cNvPr>
          <p:cNvSpPr txBox="1"/>
          <p:nvPr/>
        </p:nvSpPr>
        <p:spPr>
          <a:xfrm>
            <a:off x="1129550" y="5007092"/>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Di chuyển kim nam châm sao cho 1 đầu kim trùng với vị trí </a:t>
            </a:r>
            <a:r>
              <a:rPr lang="vi-VN" sz="2800"/>
              <a:t>trước đó, chấm điểm tiếp theo ở đầu kim còn lại</a:t>
            </a:r>
            <a:endParaRPr lang="en-US" sz="2800" dirty="0"/>
          </a:p>
        </p:txBody>
      </p:sp>
      <p:sp>
        <p:nvSpPr>
          <p:cNvPr id="20" name="TextBox 19">
            <a:extLst>
              <a:ext uri="{FF2B5EF4-FFF2-40B4-BE49-F238E27FC236}">
                <a16:creationId xmlns:a16="http://schemas.microsoft.com/office/drawing/2014/main" id="{ABC8A7BF-0F26-7357-2743-3D6C22D6B929}"/>
              </a:ext>
            </a:extLst>
          </p:cNvPr>
          <p:cNvSpPr txBox="1"/>
          <p:nvPr/>
        </p:nvSpPr>
        <p:spPr>
          <a:xfrm>
            <a:off x="1129550" y="4975224"/>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Nối các điểm có dấu chấm với nhau, ta được một đường cong liền nét. Đó là đường sức từ của từ trường</a:t>
            </a:r>
            <a:endParaRPr lang="en-US" sz="2800" dirty="0"/>
          </a:p>
        </p:txBody>
      </p:sp>
      <p:sp>
        <p:nvSpPr>
          <p:cNvPr id="21" name="TextBox 20">
            <a:extLst>
              <a:ext uri="{FF2B5EF4-FFF2-40B4-BE49-F238E27FC236}">
                <a16:creationId xmlns:a16="http://schemas.microsoft.com/office/drawing/2014/main" id="{AB4B53B6-5CF3-41BC-FD52-E842266F9910}"/>
              </a:ext>
            </a:extLst>
          </p:cNvPr>
          <p:cNvSpPr txBox="1"/>
          <p:nvPr/>
        </p:nvSpPr>
        <p:spPr>
          <a:xfrm>
            <a:off x="975426" y="4984820"/>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Chiều của đường sức từ là chiều theo hướng Nam – Bắc của kim nam châm </a:t>
            </a:r>
            <a:endParaRPr lang="en-US" sz="2800" dirty="0"/>
          </a:p>
        </p:txBody>
      </p:sp>
    </p:spTree>
    <p:extLst>
      <p:ext uri="{BB962C8B-B14F-4D97-AF65-F5344CB8AC3E}">
        <p14:creationId xmlns:p14="http://schemas.microsoft.com/office/powerpoint/2010/main" val="3485595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22" presetClass="entr" presetSubtype="8" fill="hold" grpId="0" nodeType="withEffect">
                                  <p:stCondLst>
                                    <p:cond delay="0"/>
                                  </p:stCondLst>
                                  <p:iterate type="lt">
                                    <p:tmPct val="6000"/>
                                  </p:iterate>
                                  <p:childTnLst>
                                    <p:set>
                                      <p:cBhvr>
                                        <p:cTn id="14" dur="1" fill="hold">
                                          <p:stCondLst>
                                            <p:cond delay="0"/>
                                          </p:stCondLst>
                                        </p:cTn>
                                        <p:tgtEl>
                                          <p:spTgt spid="16"/>
                                        </p:tgtEl>
                                        <p:attrNameLst>
                                          <p:attrName>style.visibility</p:attrName>
                                        </p:attrNameLst>
                                      </p:cBhvr>
                                      <p:to>
                                        <p:strVal val="visible"/>
                                      </p:to>
                                    </p:set>
                                    <p:animEffect transition="in" filter="wipe(left)">
                                      <p:cBhvr>
                                        <p:cTn id="15" dur="7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22" presetClass="entr" presetSubtype="8" fill="hold" grpId="0" nodeType="withEffect">
                                  <p:stCondLst>
                                    <p:cond delay="0"/>
                                  </p:stCondLst>
                                  <p:iterate type="lt">
                                    <p:tmPct val="6000"/>
                                  </p:iterate>
                                  <p:childTnLst>
                                    <p:set>
                                      <p:cBhvr>
                                        <p:cTn id="22" dur="1" fill="hold">
                                          <p:stCondLst>
                                            <p:cond delay="0"/>
                                          </p:stCondLst>
                                        </p:cTn>
                                        <p:tgtEl>
                                          <p:spTgt spid="19"/>
                                        </p:tgtEl>
                                        <p:attrNameLst>
                                          <p:attrName>style.visibility</p:attrName>
                                        </p:attrNameLst>
                                      </p:cBhvr>
                                      <p:to>
                                        <p:strVal val="visible"/>
                                      </p:to>
                                    </p:set>
                                    <p:animEffect transition="in" filter="wipe(left)">
                                      <p:cBhvr>
                                        <p:cTn id="23" dur="75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iterate type="lt">
                                    <p:tmPct val="0"/>
                                  </p:iterate>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22" presetClass="entr" presetSubtype="8" fill="hold" grpId="0" nodeType="withEffect">
                                  <p:stCondLst>
                                    <p:cond delay="0"/>
                                  </p:stCondLst>
                                  <p:iterate type="lt">
                                    <p:tmPct val="6000"/>
                                  </p:iterate>
                                  <p:childTnLst>
                                    <p:set>
                                      <p:cBhvr>
                                        <p:cTn id="38" dur="1" fill="hold">
                                          <p:stCondLst>
                                            <p:cond delay="0"/>
                                          </p:stCondLst>
                                        </p:cTn>
                                        <p:tgtEl>
                                          <p:spTgt spid="20"/>
                                        </p:tgtEl>
                                        <p:attrNameLst>
                                          <p:attrName>style.visibility</p:attrName>
                                        </p:attrNameLst>
                                      </p:cBhvr>
                                      <p:to>
                                        <p:strVal val="visible"/>
                                      </p:to>
                                    </p:set>
                                    <p:animEffect transition="in" filter="wipe(left)">
                                      <p:cBhvr>
                                        <p:cTn id="39" dur="75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iterate type="lt">
                                    <p:tmPct val="0"/>
                                  </p:iterate>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22" presetClass="entr" presetSubtype="8" fill="hold" grpId="0" nodeType="withEffect">
                                  <p:stCondLst>
                                    <p:cond delay="0"/>
                                  </p:stCondLst>
                                  <p:iterate type="lt">
                                    <p:tmPct val="6000"/>
                                  </p:iterate>
                                  <p:childTnLst>
                                    <p:set>
                                      <p:cBhvr>
                                        <p:cTn id="46" dur="1" fill="hold">
                                          <p:stCondLst>
                                            <p:cond delay="0"/>
                                          </p:stCondLst>
                                        </p:cTn>
                                        <p:tgtEl>
                                          <p:spTgt spid="21"/>
                                        </p:tgtEl>
                                        <p:attrNameLst>
                                          <p:attrName>style.visibility</p:attrName>
                                        </p:attrNameLst>
                                      </p:cBhvr>
                                      <p:to>
                                        <p:strVal val="visible"/>
                                      </p:to>
                                    </p:set>
                                    <p:animEffect transition="in" filter="wipe(left)">
                                      <p:cBhvr>
                                        <p:cTn id="4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6" grpId="0"/>
      <p:bldP spid="16" grpId="1"/>
      <p:bldP spid="19" grpId="0"/>
      <p:bldP spid="19" grpId="1"/>
      <p:bldP spid="20" grpId="0"/>
      <p:bldP spid="20" grpId="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119670" y="1297900"/>
            <a:ext cx="9605759" cy="1077218"/>
          </a:xfrm>
          <a:prstGeom prst="rect">
            <a:avLst/>
          </a:prstGeom>
          <a:noFill/>
        </p:spPr>
        <p:txBody>
          <a:bodyPr wrap="square" rtlCol="0">
            <a:spAutoFit/>
          </a:bodyPr>
          <a:lstStyle/>
          <a:p>
            <a:r>
              <a:rPr lang="vi-VN" sz="3200" dirty="0">
                <a:solidFill>
                  <a:srgbClr val="1A3490"/>
                </a:solidFill>
                <a:latin typeface="#9Slide07 IcielBaliho Script" pitchFamily="2" charset="0"/>
              </a:rPr>
              <a:t>Hãy nhận xét về hình dạng đường sức từ Hình 19.5 và sự sắp xếp các mạt sắt ở từ phổ Hình 19.3.</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33281" y="1069326"/>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2"/>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3" name="Picture 2">
            <a:extLst>
              <a:ext uri="{FF2B5EF4-FFF2-40B4-BE49-F238E27FC236}">
                <a16:creationId xmlns:a16="http://schemas.microsoft.com/office/drawing/2014/main" id="{0278107B-135C-9379-A854-09B1974BE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21" y="2494405"/>
            <a:ext cx="4358747" cy="3349954"/>
          </a:xfrm>
          <a:prstGeom prst="rect">
            <a:avLst/>
          </a:prstGeom>
        </p:spPr>
      </p:pic>
      <p:pic>
        <p:nvPicPr>
          <p:cNvPr id="5" name="Picture 4">
            <a:extLst>
              <a:ext uri="{FF2B5EF4-FFF2-40B4-BE49-F238E27FC236}">
                <a16:creationId xmlns:a16="http://schemas.microsoft.com/office/drawing/2014/main" id="{4D757FCF-DBB4-4A19-D1FE-F784FF5B6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428" y="2494405"/>
            <a:ext cx="5528016" cy="3349954"/>
          </a:xfrm>
          <a:prstGeom prst="rect">
            <a:avLst/>
          </a:prstGeom>
        </p:spPr>
      </p:pic>
      <p:sp>
        <p:nvSpPr>
          <p:cNvPr id="235" name="TextBox 234">
            <a:extLst>
              <a:ext uri="{FF2B5EF4-FFF2-40B4-BE49-F238E27FC236}">
                <a16:creationId xmlns:a16="http://schemas.microsoft.com/office/drawing/2014/main" id="{ABF08E70-8541-5F75-BD50-463440CAEBD5}"/>
              </a:ext>
            </a:extLst>
          </p:cNvPr>
          <p:cNvSpPr txBox="1"/>
          <p:nvPr/>
        </p:nvSpPr>
        <p:spPr>
          <a:xfrm>
            <a:off x="2556109" y="5836022"/>
            <a:ext cx="1710369" cy="584775"/>
          </a:xfrm>
          <a:prstGeom prst="rect">
            <a:avLst/>
          </a:prstGeom>
          <a:noFill/>
        </p:spPr>
        <p:txBody>
          <a:bodyPr wrap="square" rtlCol="0">
            <a:spAutoFit/>
          </a:bodyPr>
          <a:lstStyle/>
          <a:p>
            <a:r>
              <a:rPr lang="vi-VN" sz="3200" dirty="0">
                <a:solidFill>
                  <a:srgbClr val="1A3490"/>
                </a:solidFill>
                <a:latin typeface="#9Slide07 IcielBaliho Script" pitchFamily="2" charset="0"/>
              </a:rPr>
              <a:t>Hình 19.5</a:t>
            </a:r>
            <a:endParaRPr lang="en-US" sz="3200" dirty="0">
              <a:solidFill>
                <a:srgbClr val="1A3490"/>
              </a:solidFill>
              <a:latin typeface="#9Slide07 IcielBaliho Script" pitchFamily="2" charset="0"/>
            </a:endParaRPr>
          </a:p>
        </p:txBody>
      </p:sp>
      <p:sp>
        <p:nvSpPr>
          <p:cNvPr id="236" name="TextBox 235">
            <a:extLst>
              <a:ext uri="{FF2B5EF4-FFF2-40B4-BE49-F238E27FC236}">
                <a16:creationId xmlns:a16="http://schemas.microsoft.com/office/drawing/2014/main" id="{AABCD028-7EC3-7BA0-3112-4C7D7A0E8DA8}"/>
              </a:ext>
            </a:extLst>
          </p:cNvPr>
          <p:cNvSpPr txBox="1"/>
          <p:nvPr/>
        </p:nvSpPr>
        <p:spPr>
          <a:xfrm>
            <a:off x="8129643" y="5836021"/>
            <a:ext cx="1802153" cy="584775"/>
          </a:xfrm>
          <a:prstGeom prst="rect">
            <a:avLst/>
          </a:prstGeom>
          <a:noFill/>
        </p:spPr>
        <p:txBody>
          <a:bodyPr wrap="square" rtlCol="0">
            <a:spAutoFit/>
          </a:bodyPr>
          <a:lstStyle/>
          <a:p>
            <a:r>
              <a:rPr lang="vi-VN" sz="3200" dirty="0">
                <a:solidFill>
                  <a:srgbClr val="1A3490"/>
                </a:solidFill>
                <a:latin typeface="#9Slide07 IcielBaliho Script" pitchFamily="2" charset="0"/>
              </a:rPr>
              <a:t>Hình 19.3.</a:t>
            </a:r>
            <a:endParaRPr lang="en-US" sz="3200" dirty="0">
              <a:solidFill>
                <a:srgbClr val="1A3490"/>
              </a:solidFill>
              <a:latin typeface="#9Slide07 IcielBaliho Script" pitchFamily="2" charset="0"/>
            </a:endParaRPr>
          </a:p>
        </p:txBody>
      </p:sp>
    </p:spTree>
    <p:extLst>
      <p:ext uri="{BB962C8B-B14F-4D97-AF65-F5344CB8AC3E}">
        <p14:creationId xmlns:p14="http://schemas.microsoft.com/office/powerpoint/2010/main" val="8937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22" presetClass="entr" presetSubtype="1" fill="hold" grpId="0" nodeType="withEffect">
                                  <p:stCondLst>
                                    <p:cond delay="0"/>
                                  </p:stCondLst>
                                  <p:iterate type="lt">
                                    <p:tmPct val="6000"/>
                                  </p:iterate>
                                  <p:childTnLst>
                                    <p:set>
                                      <p:cBhvr>
                                        <p:cTn id="27" dur="1" fill="hold">
                                          <p:stCondLst>
                                            <p:cond delay="0"/>
                                          </p:stCondLst>
                                        </p:cTn>
                                        <p:tgtEl>
                                          <p:spTgt spid="235"/>
                                        </p:tgtEl>
                                        <p:attrNameLst>
                                          <p:attrName>style.visibility</p:attrName>
                                        </p:attrNameLst>
                                      </p:cBhvr>
                                      <p:to>
                                        <p:strVal val="visible"/>
                                      </p:to>
                                    </p:set>
                                    <p:animEffect transition="in" filter="wipe(up)">
                                      <p:cBhvr>
                                        <p:cTn id="28" dur="500"/>
                                        <p:tgtEl>
                                          <p:spTgt spid="235"/>
                                        </p:tgtEl>
                                      </p:cBhvr>
                                    </p:animEffect>
                                  </p:childTnLst>
                                </p:cTn>
                              </p:par>
                              <p:par>
                                <p:cTn id="29" presetID="22" presetClass="entr" presetSubtype="1" fill="hold" grpId="0" nodeType="withEffect">
                                  <p:stCondLst>
                                    <p:cond delay="250"/>
                                  </p:stCondLst>
                                  <p:iterate type="lt">
                                    <p:tmPct val="6000"/>
                                  </p:iterate>
                                  <p:childTnLst>
                                    <p:set>
                                      <p:cBhvr>
                                        <p:cTn id="30" dur="1" fill="hold">
                                          <p:stCondLst>
                                            <p:cond delay="0"/>
                                          </p:stCondLst>
                                        </p:cTn>
                                        <p:tgtEl>
                                          <p:spTgt spid="236"/>
                                        </p:tgtEl>
                                        <p:attrNameLst>
                                          <p:attrName>style.visibility</p:attrName>
                                        </p:attrNameLst>
                                      </p:cBhvr>
                                      <p:to>
                                        <p:strVal val="visible"/>
                                      </p:to>
                                    </p:set>
                                    <p:animEffect transition="in" filter="wipe(up)">
                                      <p:cBhvr>
                                        <p:cTn id="3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5" grpId="0"/>
      <p:bldP spid="23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348" y="1510002"/>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696091" y="1184187"/>
            <a:ext cx="7938579" cy="1200329"/>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Hình dạng đường sức từ Hình 19.5 giống với sự sắp xếp các mạt sắt ở từ phổ Hình 19.3.</a:t>
            </a:r>
          </a:p>
          <a:p>
            <a:endParaRPr lang="vi-VN" dirty="0"/>
          </a:p>
        </p:txBody>
      </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4"/>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35" name="TextBox 234">
            <a:extLst>
              <a:ext uri="{FF2B5EF4-FFF2-40B4-BE49-F238E27FC236}">
                <a16:creationId xmlns:a16="http://schemas.microsoft.com/office/drawing/2014/main" id="{EF042332-99DA-A64F-28CA-B1DE7A5CF633}"/>
              </a:ext>
            </a:extLst>
          </p:cNvPr>
          <p:cNvSpPr txBox="1"/>
          <p:nvPr/>
        </p:nvSpPr>
        <p:spPr>
          <a:xfrm>
            <a:off x="3357951" y="2075760"/>
            <a:ext cx="8453049"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Chúng đều là những đường cong khép kín nối từ cực này sang cực kia của nam châm.</a:t>
            </a:r>
          </a:p>
        </p:txBody>
      </p:sp>
      <p:sp>
        <p:nvSpPr>
          <p:cNvPr id="236" name="TextBox 235">
            <a:extLst>
              <a:ext uri="{FF2B5EF4-FFF2-40B4-BE49-F238E27FC236}">
                <a16:creationId xmlns:a16="http://schemas.microsoft.com/office/drawing/2014/main" id="{A2582D5E-3038-8055-30EB-094463A0618D}"/>
              </a:ext>
            </a:extLst>
          </p:cNvPr>
          <p:cNvSpPr txBox="1"/>
          <p:nvPr/>
        </p:nvSpPr>
        <p:spPr>
          <a:xfrm>
            <a:off x="3357951" y="3013500"/>
            <a:ext cx="7680163"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Càng ra xa nam châm, các đường này càng thưa dần và mở rộng ra.</a:t>
            </a:r>
          </a:p>
        </p:txBody>
      </p:sp>
      <p:pic>
        <p:nvPicPr>
          <p:cNvPr id="237" name="Picture 236">
            <a:extLst>
              <a:ext uri="{FF2B5EF4-FFF2-40B4-BE49-F238E27FC236}">
                <a16:creationId xmlns:a16="http://schemas.microsoft.com/office/drawing/2014/main" id="{0C175840-51AC-60B1-2DC7-103210875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0558" y="3819314"/>
            <a:ext cx="3541307" cy="2721703"/>
          </a:xfrm>
          <a:prstGeom prst="rect">
            <a:avLst/>
          </a:prstGeom>
        </p:spPr>
      </p:pic>
      <p:pic>
        <p:nvPicPr>
          <p:cNvPr id="238" name="Picture 237">
            <a:extLst>
              <a:ext uri="{FF2B5EF4-FFF2-40B4-BE49-F238E27FC236}">
                <a16:creationId xmlns:a16="http://schemas.microsoft.com/office/drawing/2014/main" id="{394AF038-F1FF-AF4B-6F3B-20AA7FA96F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911" y="3819314"/>
            <a:ext cx="4491291" cy="2721703"/>
          </a:xfrm>
          <a:prstGeom prst="rect">
            <a:avLst/>
          </a:prstGeom>
        </p:spPr>
      </p:pic>
    </p:spTree>
    <p:extLst>
      <p:ext uri="{BB962C8B-B14F-4D97-AF65-F5344CB8AC3E}">
        <p14:creationId xmlns:p14="http://schemas.microsoft.com/office/powerpoint/2010/main" val="4280716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circle(out)">
                                      <p:cBhvr>
                                        <p:cTn id="7" dur="500"/>
                                        <p:tgtEl>
                                          <p:spTgt spid="229"/>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230"/>
                                        </p:tgtEl>
                                        <p:attrNameLst>
                                          <p:attrName>style.visibility</p:attrName>
                                        </p:attrNameLst>
                                      </p:cBhvr>
                                      <p:to>
                                        <p:strVal val="visible"/>
                                      </p:to>
                                    </p:set>
                                    <p:animEffect transition="in" filter="wipe(up)">
                                      <p:cBhvr>
                                        <p:cTn id="11" dur="500"/>
                                        <p:tgtEl>
                                          <p:spTgt spid="230"/>
                                        </p:tgtEl>
                                      </p:cBhvr>
                                    </p:animEffect>
                                  </p:childTnLst>
                                </p:cTn>
                              </p:par>
                            </p:childTnLst>
                          </p:cTn>
                        </p:par>
                        <p:par>
                          <p:cTn id="12" fill="hold">
                            <p:stCondLst>
                              <p:cond delay="2950"/>
                            </p:stCondLst>
                            <p:childTnLst>
                              <p:par>
                                <p:cTn id="13" presetID="22" presetClass="entr" presetSubtype="1" fill="hold" grpId="0" nodeType="afterEffect">
                                  <p:stCondLst>
                                    <p:cond delay="0"/>
                                  </p:stCondLst>
                                  <p:iterate type="lt">
                                    <p:tmPct val="6000"/>
                                  </p:iterate>
                                  <p:childTnLst>
                                    <p:set>
                                      <p:cBhvr>
                                        <p:cTn id="14" dur="1" fill="hold">
                                          <p:stCondLst>
                                            <p:cond delay="0"/>
                                          </p:stCondLst>
                                        </p:cTn>
                                        <p:tgtEl>
                                          <p:spTgt spid="235"/>
                                        </p:tgtEl>
                                        <p:attrNameLst>
                                          <p:attrName>style.visibility</p:attrName>
                                        </p:attrNameLst>
                                      </p:cBhvr>
                                      <p:to>
                                        <p:strVal val="visible"/>
                                      </p:to>
                                    </p:set>
                                    <p:animEffect transition="in" filter="wipe(up)">
                                      <p:cBhvr>
                                        <p:cTn id="15" dur="500"/>
                                        <p:tgtEl>
                                          <p:spTgt spid="235"/>
                                        </p:tgtEl>
                                      </p:cBhvr>
                                    </p:animEffect>
                                  </p:childTnLst>
                                </p:cTn>
                              </p:par>
                            </p:childTnLst>
                          </p:cTn>
                        </p:par>
                        <p:par>
                          <p:cTn id="16" fill="hold">
                            <p:stCondLst>
                              <p:cond delay="5310"/>
                            </p:stCondLst>
                            <p:childTnLst>
                              <p:par>
                                <p:cTn id="17" presetID="22" presetClass="entr" presetSubtype="1" fill="hold" grpId="0" nodeType="afterEffect">
                                  <p:stCondLst>
                                    <p:cond delay="0"/>
                                  </p:stCondLst>
                                  <p:iterate type="lt">
                                    <p:tmPct val="6000"/>
                                  </p:iterate>
                                  <p:childTnLst>
                                    <p:set>
                                      <p:cBhvr>
                                        <p:cTn id="18" dur="1" fill="hold">
                                          <p:stCondLst>
                                            <p:cond delay="0"/>
                                          </p:stCondLst>
                                        </p:cTn>
                                        <p:tgtEl>
                                          <p:spTgt spid="236"/>
                                        </p:tgtEl>
                                        <p:attrNameLst>
                                          <p:attrName>style.visibility</p:attrName>
                                        </p:attrNameLst>
                                      </p:cBhvr>
                                      <p:to>
                                        <p:strVal val="visible"/>
                                      </p:to>
                                    </p:set>
                                    <p:animEffect transition="in" filter="wipe(up)">
                                      <p:cBhvr>
                                        <p:cTn id="19"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5" grpId="0"/>
      <p:bldP spid="23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173577" y="2052471"/>
            <a:ext cx="10135675" cy="584775"/>
          </a:xfrm>
          <a:prstGeom prst="rect">
            <a:avLst/>
          </a:prstGeom>
          <a:noFill/>
        </p:spPr>
        <p:txBody>
          <a:bodyPr wrap="square" rtlCol="0">
            <a:spAutoFit/>
          </a:bodyPr>
          <a:lstStyle/>
          <a:p>
            <a:r>
              <a:rPr lang="vi-VN" sz="3200" dirty="0">
                <a:solidFill>
                  <a:srgbClr val="1A3490"/>
                </a:solidFill>
                <a:latin typeface="#9Slide07 IcielBaliho Script" pitchFamily="2" charset="0"/>
              </a:rPr>
              <a:t>Có thể nhận biết từ trường mạnh yếu qua các đường sức từ không?</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49382" y="1627392"/>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231" y="3229426"/>
            <a:ext cx="1335618" cy="1335618"/>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07936" y="3276267"/>
            <a:ext cx="3974122" cy="2677656"/>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Có thể nhận biết từ trường mạnh yếu dựa vào độ mau, thưa của các đường sức từ: chỗ đường sức từ càng mau thì từ trường càng mạnh, chỗ đường sức từ càng thưa thì từ trường càng yếu. </a:t>
            </a:r>
            <a:endParaRPr lang="en-US" dirty="0"/>
          </a:p>
        </p:txBody>
      </p:sp>
      <p:sp>
        <p:nvSpPr>
          <p:cNvPr id="232" name="Oval 231">
            <a:extLst>
              <a:ext uri="{FF2B5EF4-FFF2-40B4-BE49-F238E27FC236}">
                <a16:creationId xmlns:a16="http://schemas.microsoft.com/office/drawing/2014/main" id="{84B63873-AF40-A025-E3ED-92A647D10709}"/>
              </a:ext>
            </a:extLst>
          </p:cNvPr>
          <p:cNvSpPr/>
          <p:nvPr/>
        </p:nvSpPr>
        <p:spPr>
          <a:xfrm>
            <a:off x="554926" y="502109"/>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4"/>
          <a:stretch>
            <a:fillRect/>
          </a:stretch>
        </p:blipFill>
        <p:spPr>
          <a:xfrm>
            <a:off x="665542" y="605935"/>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285472" y="625618"/>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6219617" y="2716388"/>
            <a:ext cx="5421240" cy="3390319"/>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Rectangle: Rounded Corners 253">
            <a:extLst>
              <a:ext uri="{FF2B5EF4-FFF2-40B4-BE49-F238E27FC236}">
                <a16:creationId xmlns:a16="http://schemas.microsoft.com/office/drawing/2014/main" id="{5A45426D-6A3D-7458-F16A-243332CBA406}"/>
              </a:ext>
            </a:extLst>
          </p:cNvPr>
          <p:cNvSpPr/>
          <p:nvPr/>
        </p:nvSpPr>
        <p:spPr>
          <a:xfrm>
            <a:off x="4432062" y="7250224"/>
            <a:ext cx="3641053" cy="2588396"/>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0"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B05E27CF-BF2F-EE5B-7C88-6AB609AA4B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3858" y="7004551"/>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9BCE4AEB-5E20-B06F-5A2B-204794D831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92750" y="8033721"/>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2" descr="Các đường xung quanh một nam châm, có các mảnh sắt vụn trên một tấm thủy tinh trên nam châm.">
            <a:extLst>
              <a:ext uri="{FF2B5EF4-FFF2-40B4-BE49-F238E27FC236}">
                <a16:creationId xmlns:a16="http://schemas.microsoft.com/office/drawing/2014/main" id="{53EC8A39-A36C-9068-ECCB-5E2001FE7B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920" y="8143624"/>
            <a:ext cx="2114005" cy="140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55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9" name="Picture 14" descr="Khoa học vật lý về sự chuyển động của từ trường Vector cao cấp">
            <a:extLst>
              <a:ext uri="{FF2B5EF4-FFF2-40B4-BE49-F238E27FC236}">
                <a16:creationId xmlns:a16="http://schemas.microsoft.com/office/drawing/2014/main" id="{307C1D88-6657-8587-42DA-E8A636DC7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8" t="61696" r="52119" b="7128"/>
          <a:stretch/>
        </p:blipFill>
        <p:spPr bwMode="auto">
          <a:xfrm>
            <a:off x="3080809" y="3512035"/>
            <a:ext cx="2960557" cy="151271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36" descr="Đường sức từ nam châm.  Các ký hiệu kim nam châm nhỏ cho biết hướng của trường xung quanh nam châm trụ tại các điểm khác nhau.  Hình minh họa trên da trắng.">
            <a:extLst>
              <a:ext uri="{FF2B5EF4-FFF2-40B4-BE49-F238E27FC236}">
                <a16:creationId xmlns:a16="http://schemas.microsoft.com/office/drawing/2014/main" id="{0E4E2D78-1076-E393-9329-ABC616C4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782" y="2235156"/>
            <a:ext cx="1992900" cy="132492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4" descr="Khoa học vật lý về sự chuyển động của từ trường Vector cao cấp">
            <a:extLst>
              <a:ext uri="{FF2B5EF4-FFF2-40B4-BE49-F238E27FC236}">
                <a16:creationId xmlns:a16="http://schemas.microsoft.com/office/drawing/2014/main" id="{999974D1-A3F0-245D-DEBE-46A306EF45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22" t="10526" r="38724" b="42882"/>
          <a:stretch/>
        </p:blipFill>
        <p:spPr bwMode="auto">
          <a:xfrm>
            <a:off x="5449517" y="1990744"/>
            <a:ext cx="1492469" cy="1724895"/>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14" descr="Khoa học vật lý về sự chuyển động của từ trường Vector cao cấp">
            <a:extLst>
              <a:ext uri="{FF2B5EF4-FFF2-40B4-BE49-F238E27FC236}">
                <a16:creationId xmlns:a16="http://schemas.microsoft.com/office/drawing/2014/main" id="{F3103D28-D97C-4C81-F4E0-5EBD33D460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44" t="6671" r="504" b="46737"/>
          <a:stretch/>
        </p:blipFill>
        <p:spPr bwMode="auto">
          <a:xfrm>
            <a:off x="8757822" y="1826413"/>
            <a:ext cx="2170385" cy="1724895"/>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71C7015E-A350-A141-3EAC-C6E958391D17}"/>
              </a:ext>
            </a:extLst>
          </p:cNvPr>
          <p:cNvSpPr/>
          <p:nvPr/>
        </p:nvSpPr>
        <p:spPr>
          <a:xfrm>
            <a:off x="1024487" y="910701"/>
            <a:ext cx="10114582" cy="5526912"/>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1483062" y="114711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9332" y="3813465"/>
            <a:ext cx="1335618" cy="1335618"/>
          </a:xfrm>
          <a:prstGeom prst="rect">
            <a:avLst/>
          </a:prstGeom>
        </p:spPr>
      </p:pic>
      <p:sp>
        <p:nvSpPr>
          <p:cNvPr id="232" name="Oval 231">
            <a:extLst>
              <a:ext uri="{FF2B5EF4-FFF2-40B4-BE49-F238E27FC236}">
                <a16:creationId xmlns:a16="http://schemas.microsoft.com/office/drawing/2014/main" id="{84B63873-AF40-A025-E3ED-92A647D10709}"/>
              </a:ext>
            </a:extLst>
          </p:cNvPr>
          <p:cNvSpPr/>
          <p:nvPr/>
        </p:nvSpPr>
        <p:spPr>
          <a:xfrm>
            <a:off x="933874" y="47259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6"/>
          <a:stretch>
            <a:fillRect/>
          </a:stretch>
        </p:blipFill>
        <p:spPr>
          <a:xfrm>
            <a:off x="1044490" y="576421"/>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664420" y="59610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12525745" y="6437613"/>
            <a:ext cx="3229183" cy="2019457"/>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TextBox 253">
            <a:extLst>
              <a:ext uri="{FF2B5EF4-FFF2-40B4-BE49-F238E27FC236}">
                <a16:creationId xmlns:a16="http://schemas.microsoft.com/office/drawing/2014/main" id="{6B509B4B-77E1-9C7F-5390-3F53A4542ECF}"/>
              </a:ext>
            </a:extLst>
          </p:cNvPr>
          <p:cNvSpPr txBox="1"/>
          <p:nvPr/>
        </p:nvSpPr>
        <p:spPr>
          <a:xfrm>
            <a:off x="1043052" y="1314293"/>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Các đường sức từ cho phép mô tả từ trường</a:t>
            </a:r>
            <a:endParaRPr lang="en-US" sz="2400" dirty="0">
              <a:latin typeface="#9Slide03 Arima Madurai Black" panose="00000A00000000000000" pitchFamily="2" charset="0"/>
              <a:cs typeface="#9Slide03 Arima Madurai Black" panose="00000A00000000000000" pitchFamily="2" charset="0"/>
            </a:endParaRPr>
          </a:p>
        </p:txBody>
      </p:sp>
      <p:sp>
        <p:nvSpPr>
          <p:cNvPr id="255" name="TextBox 254">
            <a:extLst>
              <a:ext uri="{FF2B5EF4-FFF2-40B4-BE49-F238E27FC236}">
                <a16:creationId xmlns:a16="http://schemas.microsoft.com/office/drawing/2014/main" id="{361DDF1D-6E74-1880-D43E-9B31939D35FF}"/>
              </a:ext>
            </a:extLst>
          </p:cNvPr>
          <p:cNvSpPr txBox="1"/>
          <p:nvPr/>
        </p:nvSpPr>
        <p:spPr>
          <a:xfrm>
            <a:off x="1358727" y="5071810"/>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Hướng của đường sức từ tại một vị trí nhất định được quy ước là hướng nam – bắc của kim la bàn đặt gần nó</a:t>
            </a:r>
            <a:endParaRPr lang="en-US" sz="2400" dirty="0">
              <a:latin typeface="#9Slide03 Arima Madurai Black" panose="00000A00000000000000" pitchFamily="2" charset="0"/>
              <a:cs typeface="#9Slide03 Arima Madurai Black" panose="00000A00000000000000" pitchFamily="2" charset="0"/>
            </a:endParaRPr>
          </a:p>
        </p:txBody>
      </p:sp>
      <p:pic>
        <p:nvPicPr>
          <p:cNvPr id="263" name="Picture 14" descr="Khoa học vật lý về sự chuyển động của từ trường Vector cao cấp">
            <a:extLst>
              <a:ext uri="{FF2B5EF4-FFF2-40B4-BE49-F238E27FC236}">
                <a16:creationId xmlns:a16="http://schemas.microsoft.com/office/drawing/2014/main" id="{6BB0A9CE-6C3F-DA91-FF7D-6D93BFB39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43" t="63939" r="1809" b="7578"/>
          <a:stretch/>
        </p:blipFill>
        <p:spPr bwMode="auto">
          <a:xfrm>
            <a:off x="6663123" y="3602058"/>
            <a:ext cx="3317852" cy="138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87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54"/>
                                        </p:tgtEl>
                                        <p:attrNameLst>
                                          <p:attrName>style.visibility</p:attrName>
                                        </p:attrNameLst>
                                      </p:cBhvr>
                                      <p:to>
                                        <p:strVal val="visible"/>
                                      </p:to>
                                    </p:set>
                                    <p:animEffect transition="in" filter="wipe(up)">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0"/>
                                        </p:tgtEl>
                                        <p:attrNameLst>
                                          <p:attrName>style.visibility</p:attrName>
                                        </p:attrNameLst>
                                      </p:cBhvr>
                                      <p:to>
                                        <p:strVal val="visible"/>
                                      </p:to>
                                    </p:set>
                                    <p:anim calcmode="lin" valueType="num">
                                      <p:cBhvr>
                                        <p:cTn id="12" dur="500" fill="hold"/>
                                        <p:tgtEl>
                                          <p:spTgt spid="260"/>
                                        </p:tgtEl>
                                        <p:attrNameLst>
                                          <p:attrName>ppt_w</p:attrName>
                                        </p:attrNameLst>
                                      </p:cBhvr>
                                      <p:tavLst>
                                        <p:tav tm="0">
                                          <p:val>
                                            <p:fltVal val="0"/>
                                          </p:val>
                                        </p:tav>
                                        <p:tav tm="100000">
                                          <p:val>
                                            <p:strVal val="#ppt_w"/>
                                          </p:val>
                                        </p:tav>
                                      </p:tavLst>
                                    </p:anim>
                                    <p:anim calcmode="lin" valueType="num">
                                      <p:cBhvr>
                                        <p:cTn id="13" dur="500" fill="hold"/>
                                        <p:tgtEl>
                                          <p:spTgt spid="260"/>
                                        </p:tgtEl>
                                        <p:attrNameLst>
                                          <p:attrName>ppt_h</p:attrName>
                                        </p:attrNameLst>
                                      </p:cBhvr>
                                      <p:tavLst>
                                        <p:tav tm="0">
                                          <p:val>
                                            <p:fltVal val="0"/>
                                          </p:val>
                                        </p:tav>
                                        <p:tav tm="100000">
                                          <p:val>
                                            <p:strVal val="#ppt_h"/>
                                          </p:val>
                                        </p:tav>
                                      </p:tavLst>
                                    </p:anim>
                                    <p:animEffect transition="in" filter="fade">
                                      <p:cBhvr>
                                        <p:cTn id="14" dur="500"/>
                                        <p:tgtEl>
                                          <p:spTgt spid="26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61"/>
                                        </p:tgtEl>
                                        <p:attrNameLst>
                                          <p:attrName>style.visibility</p:attrName>
                                        </p:attrNameLst>
                                      </p:cBhvr>
                                      <p:to>
                                        <p:strVal val="visible"/>
                                      </p:to>
                                    </p:set>
                                    <p:anim calcmode="lin" valueType="num">
                                      <p:cBhvr>
                                        <p:cTn id="18" dur="500" fill="hold"/>
                                        <p:tgtEl>
                                          <p:spTgt spid="261"/>
                                        </p:tgtEl>
                                        <p:attrNameLst>
                                          <p:attrName>ppt_w</p:attrName>
                                        </p:attrNameLst>
                                      </p:cBhvr>
                                      <p:tavLst>
                                        <p:tav tm="0">
                                          <p:val>
                                            <p:fltVal val="0"/>
                                          </p:val>
                                        </p:tav>
                                        <p:tav tm="100000">
                                          <p:val>
                                            <p:strVal val="#ppt_w"/>
                                          </p:val>
                                        </p:tav>
                                      </p:tavLst>
                                    </p:anim>
                                    <p:anim calcmode="lin" valueType="num">
                                      <p:cBhvr>
                                        <p:cTn id="19" dur="500" fill="hold"/>
                                        <p:tgtEl>
                                          <p:spTgt spid="261"/>
                                        </p:tgtEl>
                                        <p:attrNameLst>
                                          <p:attrName>ppt_h</p:attrName>
                                        </p:attrNameLst>
                                      </p:cBhvr>
                                      <p:tavLst>
                                        <p:tav tm="0">
                                          <p:val>
                                            <p:fltVal val="0"/>
                                          </p:val>
                                        </p:tav>
                                        <p:tav tm="100000">
                                          <p:val>
                                            <p:strVal val="#ppt_h"/>
                                          </p:val>
                                        </p:tav>
                                      </p:tavLst>
                                    </p:anim>
                                    <p:animEffect transition="in" filter="fade">
                                      <p:cBhvr>
                                        <p:cTn id="20" dur="500"/>
                                        <p:tgtEl>
                                          <p:spTgt spid="26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2"/>
                                        </p:tgtEl>
                                        <p:attrNameLst>
                                          <p:attrName>style.visibility</p:attrName>
                                        </p:attrNameLst>
                                      </p:cBhvr>
                                      <p:to>
                                        <p:strVal val="visible"/>
                                      </p:to>
                                    </p:set>
                                    <p:anim calcmode="lin" valueType="num">
                                      <p:cBhvr>
                                        <p:cTn id="24" dur="500" fill="hold"/>
                                        <p:tgtEl>
                                          <p:spTgt spid="262"/>
                                        </p:tgtEl>
                                        <p:attrNameLst>
                                          <p:attrName>ppt_w</p:attrName>
                                        </p:attrNameLst>
                                      </p:cBhvr>
                                      <p:tavLst>
                                        <p:tav tm="0">
                                          <p:val>
                                            <p:fltVal val="0"/>
                                          </p:val>
                                        </p:tav>
                                        <p:tav tm="100000">
                                          <p:val>
                                            <p:strVal val="#ppt_w"/>
                                          </p:val>
                                        </p:tav>
                                      </p:tavLst>
                                    </p:anim>
                                    <p:anim calcmode="lin" valueType="num">
                                      <p:cBhvr>
                                        <p:cTn id="25" dur="500" fill="hold"/>
                                        <p:tgtEl>
                                          <p:spTgt spid="262"/>
                                        </p:tgtEl>
                                        <p:attrNameLst>
                                          <p:attrName>ppt_h</p:attrName>
                                        </p:attrNameLst>
                                      </p:cBhvr>
                                      <p:tavLst>
                                        <p:tav tm="0">
                                          <p:val>
                                            <p:fltVal val="0"/>
                                          </p:val>
                                        </p:tav>
                                        <p:tav tm="100000">
                                          <p:val>
                                            <p:strVal val="#ppt_h"/>
                                          </p:val>
                                        </p:tav>
                                      </p:tavLst>
                                    </p:anim>
                                    <p:animEffect transition="in" filter="fade">
                                      <p:cBhvr>
                                        <p:cTn id="26" dur="500"/>
                                        <p:tgtEl>
                                          <p:spTgt spid="262"/>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59"/>
                                        </p:tgtEl>
                                        <p:attrNameLst>
                                          <p:attrName>style.visibility</p:attrName>
                                        </p:attrNameLst>
                                      </p:cBhvr>
                                      <p:to>
                                        <p:strVal val="visible"/>
                                      </p:to>
                                    </p:set>
                                    <p:anim calcmode="lin" valueType="num">
                                      <p:cBhvr>
                                        <p:cTn id="30" dur="500" fill="hold"/>
                                        <p:tgtEl>
                                          <p:spTgt spid="259"/>
                                        </p:tgtEl>
                                        <p:attrNameLst>
                                          <p:attrName>ppt_w</p:attrName>
                                        </p:attrNameLst>
                                      </p:cBhvr>
                                      <p:tavLst>
                                        <p:tav tm="0">
                                          <p:val>
                                            <p:fltVal val="0"/>
                                          </p:val>
                                        </p:tav>
                                        <p:tav tm="100000">
                                          <p:val>
                                            <p:strVal val="#ppt_w"/>
                                          </p:val>
                                        </p:tav>
                                      </p:tavLst>
                                    </p:anim>
                                    <p:anim calcmode="lin" valueType="num">
                                      <p:cBhvr>
                                        <p:cTn id="31" dur="500" fill="hold"/>
                                        <p:tgtEl>
                                          <p:spTgt spid="259"/>
                                        </p:tgtEl>
                                        <p:attrNameLst>
                                          <p:attrName>ppt_h</p:attrName>
                                        </p:attrNameLst>
                                      </p:cBhvr>
                                      <p:tavLst>
                                        <p:tav tm="0">
                                          <p:val>
                                            <p:fltVal val="0"/>
                                          </p:val>
                                        </p:tav>
                                        <p:tav tm="100000">
                                          <p:val>
                                            <p:strVal val="#ppt_h"/>
                                          </p:val>
                                        </p:tav>
                                      </p:tavLst>
                                    </p:anim>
                                    <p:animEffect transition="in" filter="fade">
                                      <p:cBhvr>
                                        <p:cTn id="32" dur="500"/>
                                        <p:tgtEl>
                                          <p:spTgt spid="259"/>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63"/>
                                        </p:tgtEl>
                                        <p:attrNameLst>
                                          <p:attrName>style.visibility</p:attrName>
                                        </p:attrNameLst>
                                      </p:cBhvr>
                                      <p:to>
                                        <p:strVal val="visible"/>
                                      </p:to>
                                    </p:set>
                                    <p:anim calcmode="lin" valueType="num">
                                      <p:cBhvr>
                                        <p:cTn id="36" dur="500" fill="hold"/>
                                        <p:tgtEl>
                                          <p:spTgt spid="263"/>
                                        </p:tgtEl>
                                        <p:attrNameLst>
                                          <p:attrName>ppt_w</p:attrName>
                                        </p:attrNameLst>
                                      </p:cBhvr>
                                      <p:tavLst>
                                        <p:tav tm="0">
                                          <p:val>
                                            <p:fltVal val="0"/>
                                          </p:val>
                                        </p:tav>
                                        <p:tav tm="100000">
                                          <p:val>
                                            <p:strVal val="#ppt_w"/>
                                          </p:val>
                                        </p:tav>
                                      </p:tavLst>
                                    </p:anim>
                                    <p:anim calcmode="lin" valueType="num">
                                      <p:cBhvr>
                                        <p:cTn id="37" dur="500" fill="hold"/>
                                        <p:tgtEl>
                                          <p:spTgt spid="263"/>
                                        </p:tgtEl>
                                        <p:attrNameLst>
                                          <p:attrName>ppt_h</p:attrName>
                                        </p:attrNameLst>
                                      </p:cBhvr>
                                      <p:tavLst>
                                        <p:tav tm="0">
                                          <p:val>
                                            <p:fltVal val="0"/>
                                          </p:val>
                                        </p:tav>
                                        <p:tav tm="100000">
                                          <p:val>
                                            <p:strVal val="#ppt_h"/>
                                          </p:val>
                                        </p:tav>
                                      </p:tavLst>
                                    </p:anim>
                                    <p:animEffect transition="in" filter="fade">
                                      <p:cBhvr>
                                        <p:cTn id="38" dur="500"/>
                                        <p:tgtEl>
                                          <p:spTgt spid="26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iterate type="lt">
                                    <p:tmPct val="6000"/>
                                  </p:iterate>
                                  <p:childTnLst>
                                    <p:set>
                                      <p:cBhvr>
                                        <p:cTn id="42" dur="1" fill="hold">
                                          <p:stCondLst>
                                            <p:cond delay="0"/>
                                          </p:stCondLst>
                                        </p:cTn>
                                        <p:tgtEl>
                                          <p:spTgt spid="255"/>
                                        </p:tgtEl>
                                        <p:attrNameLst>
                                          <p:attrName>style.visibility</p:attrName>
                                        </p:attrNameLst>
                                      </p:cBhvr>
                                      <p:to>
                                        <p:strVal val="visible"/>
                                      </p:to>
                                    </p:set>
                                    <p:animEffect transition="in" filter="wipe(up)">
                                      <p:cBhvr>
                                        <p:cTn id="43"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055231" y="1150976"/>
            <a:ext cx="9605759" cy="1569660"/>
          </a:xfrm>
          <a:prstGeom prst="rect">
            <a:avLst/>
          </a:prstGeom>
          <a:noFill/>
        </p:spPr>
        <p:txBody>
          <a:bodyPr wrap="square" rtlCol="0">
            <a:spAutoFit/>
          </a:bodyPr>
          <a:lstStyle/>
          <a:p>
            <a:pPr lvl="0"/>
            <a:r>
              <a:rPr lang="vi-VN" sz="3200" dirty="0">
                <a:solidFill>
                  <a:srgbClr val="1A3490"/>
                </a:solidFill>
                <a:latin typeface="#9Slide07 IcielBaliho Script" pitchFamily="2" charset="0"/>
              </a:rPr>
              <a:t>Từ hình ảnh của các đường sức từ (Hình 19.5), hãy nêu một phương pháp xác định chiều của đường sức từ nếu biết tên các cực của nam châm.</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33281" y="1383269"/>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2"/>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3" name="Picture 2">
            <a:extLst>
              <a:ext uri="{FF2B5EF4-FFF2-40B4-BE49-F238E27FC236}">
                <a16:creationId xmlns:a16="http://schemas.microsoft.com/office/drawing/2014/main" id="{0278107B-135C-9379-A854-09B1974BE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700" y="2494405"/>
            <a:ext cx="4358747" cy="3349954"/>
          </a:xfrm>
          <a:prstGeom prst="rect">
            <a:avLst/>
          </a:prstGeom>
        </p:spPr>
      </p:pic>
      <p:sp>
        <p:nvSpPr>
          <p:cNvPr id="235" name="TextBox 234">
            <a:extLst>
              <a:ext uri="{FF2B5EF4-FFF2-40B4-BE49-F238E27FC236}">
                <a16:creationId xmlns:a16="http://schemas.microsoft.com/office/drawing/2014/main" id="{ABF08E70-8541-5F75-BD50-463440CAEBD5}"/>
              </a:ext>
            </a:extLst>
          </p:cNvPr>
          <p:cNvSpPr txBox="1"/>
          <p:nvPr/>
        </p:nvSpPr>
        <p:spPr>
          <a:xfrm>
            <a:off x="5887888" y="5836022"/>
            <a:ext cx="1710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Hình 19.5</a:t>
            </a:r>
            <a:endParaRPr kumimoji="0" lang="en-US" sz="32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13370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22" presetClass="entr" presetSubtype="1" fill="hold" grpId="0" nodeType="withEffect">
                                  <p:stCondLst>
                                    <p:cond delay="0"/>
                                  </p:stCondLst>
                                  <p:iterate type="lt">
                                    <p:tmPct val="6000"/>
                                  </p:iterate>
                                  <p:childTnLst>
                                    <p:set>
                                      <p:cBhvr>
                                        <p:cTn id="22" dur="1" fill="hold">
                                          <p:stCondLst>
                                            <p:cond delay="0"/>
                                          </p:stCondLst>
                                        </p:cTn>
                                        <p:tgtEl>
                                          <p:spTgt spid="235"/>
                                        </p:tgtEl>
                                        <p:attrNameLst>
                                          <p:attrName>style.visibility</p:attrName>
                                        </p:attrNameLst>
                                      </p:cBhvr>
                                      <p:to>
                                        <p:strVal val="visible"/>
                                      </p:to>
                                    </p:set>
                                    <p:animEffect transition="in" filter="wipe(up)">
                                      <p:cBhvr>
                                        <p:cTn id="23"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2">
            <a:extLst>
              <a:ext uri="{FF2B5EF4-FFF2-40B4-BE49-F238E27FC236}">
                <a16:creationId xmlns:a16="http://schemas.microsoft.com/office/drawing/2014/main" id="{0A336186-AD9D-95ED-0F37-FE9ADA6C13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70713" y="2863415"/>
            <a:ext cx="6729985" cy="3810001"/>
          </a:xfrm>
          <a:prstGeom prst="rect">
            <a:avLst/>
          </a:prstGeom>
        </p:spPr>
      </p:pic>
      <p:sp>
        <p:nvSpPr>
          <p:cNvPr id="4" name="TextBox 3">
            <a:extLst>
              <a:ext uri="{FF2B5EF4-FFF2-40B4-BE49-F238E27FC236}">
                <a16:creationId xmlns:a16="http://schemas.microsoft.com/office/drawing/2014/main" id="{7AE8A708-00D6-412F-8B33-B8BBA63437B6}"/>
              </a:ext>
            </a:extLst>
          </p:cNvPr>
          <p:cNvSpPr txBox="1"/>
          <p:nvPr/>
        </p:nvSpPr>
        <p:spPr>
          <a:xfrm>
            <a:off x="-655011" y="184584"/>
            <a:ext cx="9408046" cy="2800767"/>
          </a:xfrm>
          <a:prstGeom prst="rect">
            <a:avLst/>
          </a:prstGeom>
          <a:noFill/>
        </p:spPr>
        <p:txBody>
          <a:bodyPr wrap="square" rtlCol="0">
            <a:spAutoFit/>
          </a:bodyPr>
          <a:lstStyle/>
          <a:p>
            <a:pPr algn="ctr"/>
            <a:r>
              <a:rPr lang="en-US" sz="8800" b="1" dirty="0">
                <a:solidFill>
                  <a:srgbClr val="FF0000"/>
                </a:solidFill>
                <a:latin typeface="Algerian" pitchFamily="82" charset="0"/>
                <a:ea typeface="ADLaM Display" panose="02010000000000000000" pitchFamily="2" charset="0"/>
                <a:cs typeface="ADLaM Display" panose="02010000000000000000" pitchFamily="2" charset="0"/>
              </a:rPr>
              <a:t>Bài 19: </a:t>
            </a:r>
          </a:p>
          <a:p>
            <a:pPr algn="ctr"/>
            <a:r>
              <a:rPr lang="en-US" sz="8800" b="1" dirty="0">
                <a:solidFill>
                  <a:srgbClr val="FF0000"/>
                </a:solidFill>
                <a:latin typeface="Algerian" pitchFamily="82" charset="0"/>
                <a:ea typeface="ADLaM Display" panose="02010000000000000000" pitchFamily="2" charset="0"/>
                <a:cs typeface="ADLaM Display" panose="02010000000000000000" pitchFamily="2" charset="0"/>
              </a:rPr>
              <a:t>TỪ TRƯỜNG</a:t>
            </a:r>
          </a:p>
        </p:txBody>
      </p:sp>
    </p:spTree>
    <p:extLst>
      <p:ext uri="{BB962C8B-B14F-4D97-AF65-F5344CB8AC3E}">
        <p14:creationId xmlns:p14="http://schemas.microsoft.com/office/powerpoint/2010/main" val="1420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7" name="Picture 236">
            <a:extLst>
              <a:ext uri="{FF2B5EF4-FFF2-40B4-BE49-F238E27FC236}">
                <a16:creationId xmlns:a16="http://schemas.microsoft.com/office/drawing/2014/main" id="{0C175840-51AC-60B1-2DC7-103210875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251" y="3090277"/>
            <a:ext cx="4309911" cy="3312420"/>
          </a:xfrm>
          <a:prstGeom prst="rect">
            <a:avLst/>
          </a:prstGeom>
        </p:spPr>
      </p:pic>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267" y="1280547"/>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3189010" y="1604700"/>
            <a:ext cx="7938579" cy="1569660"/>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pPr lvl="0"/>
            <a:r>
              <a:rPr lang="vi-VN" dirty="0"/>
              <a:t>Khi biết tên các cực của nam châm, chúng ta có thể xác định chiều của đường sức từ bằng cách áp dụng quy ước: bên ngoài nam châm, các đường sức từ có chiều đi ra từ cực Bắc, đi vào cực Nam của nam châm.</a:t>
            </a:r>
            <a:endParaRPr kumimoji="0" lang="vi-VN" sz="2400" b="0" i="0" u="none" strike="noStrike" kern="1200" cap="none" spc="0" normalizeH="0" baseline="0" noProof="0" dirty="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32" name="Oval 231">
            <a:extLst>
              <a:ext uri="{FF2B5EF4-FFF2-40B4-BE49-F238E27FC236}">
                <a16:creationId xmlns:a16="http://schemas.microsoft.com/office/drawing/2014/main" id="{27B16D4B-5560-E07C-3E2A-DD56A5587D69}"/>
              </a:ext>
            </a:extLst>
          </p:cNvPr>
          <p:cNvSpPr/>
          <p:nvPr/>
        </p:nvSpPr>
        <p:spPr>
          <a:xfrm>
            <a:off x="819672" y="4821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5"/>
          <a:stretch>
            <a:fillRect/>
          </a:stretch>
        </p:blipFill>
        <p:spPr>
          <a:xfrm>
            <a:off x="930288" y="5859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550218" y="6056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936638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circle(out)">
                                      <p:cBhvr>
                                        <p:cTn id="7" dur="500"/>
                                        <p:tgtEl>
                                          <p:spTgt spid="229"/>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230"/>
                                        </p:tgtEl>
                                        <p:attrNameLst>
                                          <p:attrName>style.visibility</p:attrName>
                                        </p:attrNameLst>
                                      </p:cBhvr>
                                      <p:to>
                                        <p:strVal val="visible"/>
                                      </p:to>
                                    </p:set>
                                    <p:animEffect transition="in" filter="wipe(up)">
                                      <p:cBhvr>
                                        <p:cTn id="11"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026641" y="776816"/>
            <a:ext cx="9605759" cy="1077218"/>
          </a:xfrm>
          <a:prstGeom prst="rect">
            <a:avLst/>
          </a:prstGeom>
          <a:noFill/>
        </p:spPr>
        <p:txBody>
          <a:bodyPr wrap="square" rtlCol="0">
            <a:spAutoFit/>
          </a:bodyPr>
          <a:lstStyle/>
          <a:p>
            <a:pPr lvl="0"/>
            <a:r>
              <a:rPr lang="en-US" sz="3200" dirty="0">
                <a:solidFill>
                  <a:srgbClr val="1A3490"/>
                </a:solidFill>
                <a:latin typeface="#9Slide07 IcielBaliho Script" pitchFamily="2" charset="0"/>
              </a:rPr>
              <a:t>Cho </a:t>
            </a:r>
            <a:r>
              <a:rPr lang="en-US" sz="3200" dirty="0" err="1">
                <a:solidFill>
                  <a:srgbClr val="1A3490"/>
                </a:solidFill>
                <a:latin typeface="#9Slide07 IcielBaliho Script" pitchFamily="2" charset="0"/>
              </a:rPr>
              <a:t>hai</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thanh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đặt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gần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nhau</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Hãy</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chỉ</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rõ</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tên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các</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cực</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của</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kim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và</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hai</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thanh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a:t>
            </a: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62541" y="66346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pic>
        <p:nvPicPr>
          <p:cNvPr id="4" name="Picture 3">
            <a:extLst>
              <a:ext uri="{FF2B5EF4-FFF2-40B4-BE49-F238E27FC236}">
                <a16:creationId xmlns:a16="http://schemas.microsoft.com/office/drawing/2014/main" id="{64F3E347-8124-463C-C54D-E8EB0C00E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99" y="2071963"/>
            <a:ext cx="5950801" cy="4205030"/>
          </a:xfrm>
          <a:prstGeom prst="rect">
            <a:avLst/>
          </a:prstGeom>
        </p:spPr>
      </p:pic>
    </p:spTree>
    <p:extLst>
      <p:ext uri="{BB962C8B-B14F-4D97-AF65-F5344CB8AC3E}">
        <p14:creationId xmlns:p14="http://schemas.microsoft.com/office/powerpoint/2010/main" val="113448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001" y="395034"/>
            <a:ext cx="1893813" cy="1893813"/>
          </a:xfrm>
          <a:prstGeom prst="rect">
            <a:avLst/>
          </a:prstGeom>
        </p:spPr>
      </p:pic>
      <p:pic>
        <p:nvPicPr>
          <p:cNvPr id="13" name="Picture 12">
            <a:extLst>
              <a:ext uri="{FF2B5EF4-FFF2-40B4-BE49-F238E27FC236}">
                <a16:creationId xmlns:a16="http://schemas.microsoft.com/office/drawing/2014/main" id="{A5414A2A-B538-755E-98FE-EB40E3125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303" y="910832"/>
            <a:ext cx="7323394" cy="5174949"/>
          </a:xfrm>
          <a:prstGeom prst="rect">
            <a:avLst/>
          </a:prstGeom>
        </p:spPr>
      </p:pic>
      <p:sp>
        <p:nvSpPr>
          <p:cNvPr id="14" name="TextBox 13">
            <a:extLst>
              <a:ext uri="{FF2B5EF4-FFF2-40B4-BE49-F238E27FC236}">
                <a16:creationId xmlns:a16="http://schemas.microsoft.com/office/drawing/2014/main" id="{C1F4156A-BDF9-4E5D-1EB3-38620CD7651C}"/>
              </a:ext>
            </a:extLst>
          </p:cNvPr>
          <p:cNvSpPr txBox="1"/>
          <p:nvPr/>
        </p:nvSpPr>
        <p:spPr>
          <a:xfrm>
            <a:off x="4841925"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D0505"/>
                </a:solidFill>
                <a:effectLst/>
                <a:uLnTx/>
                <a:uFillTx/>
                <a:latin typeface="#9Slide07 Cadena" panose="02000503000000020004" pitchFamily="2" charset="0"/>
                <a:ea typeface="+mn-ea"/>
                <a:cs typeface="+mn-cs"/>
              </a:rPr>
              <a:t>N</a:t>
            </a:r>
          </a:p>
        </p:txBody>
      </p:sp>
      <p:sp>
        <p:nvSpPr>
          <p:cNvPr id="15" name="TextBox 14">
            <a:extLst>
              <a:ext uri="{FF2B5EF4-FFF2-40B4-BE49-F238E27FC236}">
                <a16:creationId xmlns:a16="http://schemas.microsoft.com/office/drawing/2014/main" id="{A229E6B0-59D1-B106-3649-F710DBFAE9A0}"/>
              </a:ext>
            </a:extLst>
          </p:cNvPr>
          <p:cNvSpPr txBox="1"/>
          <p:nvPr/>
        </p:nvSpPr>
        <p:spPr>
          <a:xfrm>
            <a:off x="4095295"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A3490"/>
                </a:solidFill>
                <a:latin typeface="#9Slide07 Cadena" panose="02000503000000020004" pitchFamily="2" charset="0"/>
              </a:rPr>
              <a:t>S</a:t>
            </a:r>
            <a:endParaRPr kumimoji="0" lang="en-US" sz="2800" b="0" i="0" u="none" strike="noStrike" kern="1200" cap="none" spc="0" normalizeH="0" baseline="0" noProof="0" dirty="0">
              <a:ln>
                <a:noFill/>
              </a:ln>
              <a:solidFill>
                <a:srgbClr val="1A3490"/>
              </a:solidFill>
              <a:effectLst/>
              <a:uLnTx/>
              <a:uFillTx/>
              <a:latin typeface="#9Slide07 Cadena" panose="02000503000000020004" pitchFamily="2" charset="0"/>
            </a:endParaRPr>
          </a:p>
        </p:txBody>
      </p:sp>
      <p:sp>
        <p:nvSpPr>
          <p:cNvPr id="16" name="TextBox 15">
            <a:extLst>
              <a:ext uri="{FF2B5EF4-FFF2-40B4-BE49-F238E27FC236}">
                <a16:creationId xmlns:a16="http://schemas.microsoft.com/office/drawing/2014/main" id="{9CDF63D1-9659-8917-7077-ECC8DB3096C3}"/>
              </a:ext>
            </a:extLst>
          </p:cNvPr>
          <p:cNvSpPr txBox="1"/>
          <p:nvPr/>
        </p:nvSpPr>
        <p:spPr>
          <a:xfrm>
            <a:off x="6800195"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D0505"/>
                </a:solidFill>
                <a:effectLst/>
                <a:uLnTx/>
                <a:uFillTx/>
                <a:latin typeface="#9Slide07 Cadena" panose="02000503000000020004" pitchFamily="2" charset="0"/>
                <a:ea typeface="+mn-ea"/>
                <a:cs typeface="+mn-cs"/>
              </a:rPr>
              <a:t>N</a:t>
            </a:r>
          </a:p>
        </p:txBody>
      </p:sp>
      <p:sp>
        <p:nvSpPr>
          <p:cNvPr id="17" name="TextBox 16">
            <a:extLst>
              <a:ext uri="{FF2B5EF4-FFF2-40B4-BE49-F238E27FC236}">
                <a16:creationId xmlns:a16="http://schemas.microsoft.com/office/drawing/2014/main" id="{97CD26EB-95DD-3FAA-0C16-B6506BB8CD37}"/>
              </a:ext>
            </a:extLst>
          </p:cNvPr>
          <p:cNvSpPr txBox="1"/>
          <p:nvPr/>
        </p:nvSpPr>
        <p:spPr>
          <a:xfrm>
            <a:off x="7529388"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A3490"/>
                </a:solidFill>
                <a:latin typeface="#9Slide07 Cadena" panose="02000503000000020004" pitchFamily="2" charset="0"/>
              </a:rPr>
              <a:t>S</a:t>
            </a:r>
            <a:endParaRPr kumimoji="0" lang="en-US" sz="2800" b="0" i="0" u="none" strike="noStrike" kern="1200" cap="none" spc="0" normalizeH="0" baseline="0" noProof="0" dirty="0">
              <a:ln>
                <a:noFill/>
              </a:ln>
              <a:solidFill>
                <a:srgbClr val="1A3490"/>
              </a:solidFill>
              <a:effectLst/>
              <a:uLnTx/>
              <a:uFillTx/>
              <a:latin typeface="#9Slide07 Cadena" panose="02000503000000020004" pitchFamily="2" charset="0"/>
            </a:endParaRPr>
          </a:p>
        </p:txBody>
      </p:sp>
      <p:sp>
        <p:nvSpPr>
          <p:cNvPr id="18" name="TextBox 17">
            <a:extLst>
              <a:ext uri="{FF2B5EF4-FFF2-40B4-BE49-F238E27FC236}">
                <a16:creationId xmlns:a16="http://schemas.microsoft.com/office/drawing/2014/main" id="{DBB738B0-9B3D-89F7-2CEA-9E6BBA84D662}"/>
              </a:ext>
            </a:extLst>
          </p:cNvPr>
          <p:cNvSpPr txBox="1"/>
          <p:nvPr/>
        </p:nvSpPr>
        <p:spPr>
          <a:xfrm>
            <a:off x="3360189" y="1893705"/>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D0505"/>
                </a:solidFill>
                <a:effectLst/>
                <a:uLnTx/>
                <a:uFillTx/>
                <a:latin typeface="#9Slide07 Cadena" panose="02000503000000020004" pitchFamily="2" charset="0"/>
                <a:ea typeface="+mn-ea"/>
                <a:cs typeface="+mn-cs"/>
              </a:rPr>
              <a:t>N</a:t>
            </a:r>
          </a:p>
        </p:txBody>
      </p:sp>
      <p:sp>
        <p:nvSpPr>
          <p:cNvPr id="19" name="TextBox 18">
            <a:extLst>
              <a:ext uri="{FF2B5EF4-FFF2-40B4-BE49-F238E27FC236}">
                <a16:creationId xmlns:a16="http://schemas.microsoft.com/office/drawing/2014/main" id="{F28F09A6-370A-EA73-6B1E-CF8D4F9EA070}"/>
              </a:ext>
            </a:extLst>
          </p:cNvPr>
          <p:cNvSpPr txBox="1"/>
          <p:nvPr/>
        </p:nvSpPr>
        <p:spPr>
          <a:xfrm>
            <a:off x="3941209" y="1515332"/>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A3490"/>
                </a:solidFill>
                <a:latin typeface="#9Slide07 Cadena" panose="02000503000000020004" pitchFamily="2" charset="0"/>
              </a:rPr>
              <a:t>S</a:t>
            </a:r>
            <a:endParaRPr kumimoji="0" lang="en-US" sz="2800" b="0" i="0" u="none" strike="noStrike" kern="1200" cap="none" spc="0" normalizeH="0" baseline="0" noProof="0" dirty="0">
              <a:ln>
                <a:noFill/>
              </a:ln>
              <a:solidFill>
                <a:srgbClr val="1A3490"/>
              </a:solidFill>
              <a:effectLst/>
              <a:uLnTx/>
              <a:uFillTx/>
              <a:latin typeface="#9Slide07 Cadena" panose="02000503000000020004" pitchFamily="2" charset="0"/>
            </a:endParaRPr>
          </a:p>
        </p:txBody>
      </p:sp>
    </p:spTree>
    <p:extLst>
      <p:ext uri="{BB962C8B-B14F-4D97-AF65-F5344CB8AC3E}">
        <p14:creationId xmlns:p14="http://schemas.microsoft.com/office/powerpoint/2010/main" val="3247606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4406317" y="7429278"/>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044810" y="8064695"/>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1033357" y="7446817"/>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30" name="TextBox 29">
            <a:extLst>
              <a:ext uri="{FF2B5EF4-FFF2-40B4-BE49-F238E27FC236}">
                <a16:creationId xmlns:a16="http://schemas.microsoft.com/office/drawing/2014/main" id="{FAE7C495-142C-64C0-3032-45186BD735B4}"/>
              </a:ext>
            </a:extLst>
          </p:cNvPr>
          <p:cNvSpPr txBox="1"/>
          <p:nvPr/>
        </p:nvSpPr>
        <p:spPr>
          <a:xfrm>
            <a:off x="2436464" y="2640343"/>
            <a:ext cx="774048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LUYỆN TẬP</a:t>
            </a:r>
          </a:p>
        </p:txBody>
      </p:sp>
    </p:spTree>
    <p:extLst>
      <p:ext uri="{BB962C8B-B14F-4D97-AF65-F5344CB8AC3E}">
        <p14:creationId xmlns:p14="http://schemas.microsoft.com/office/powerpoint/2010/main" val="1502770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8" name="TextBox 7">
            <a:extLst>
              <a:ext uri="{FF2B5EF4-FFF2-40B4-BE49-F238E27FC236}">
                <a16:creationId xmlns:a16="http://schemas.microsoft.com/office/drawing/2014/main" id="{D724B47A-BE0E-47C2-8F82-411E76E4EC94}"/>
              </a:ext>
            </a:extLst>
          </p:cNvPr>
          <p:cNvSpPr txBox="1"/>
          <p:nvPr/>
        </p:nvSpPr>
        <p:spPr>
          <a:xfrm>
            <a:off x="2652665" y="2178040"/>
            <a:ext cx="7070757" cy="3416320"/>
          </a:xfrm>
          <a:prstGeom prst="rect">
            <a:avLst/>
          </a:prstGeom>
          <a:noFill/>
        </p:spPr>
        <p:txBody>
          <a:bodyPr wrap="square">
            <a:spAutoFit/>
          </a:bodyPr>
          <a:lstStyle/>
          <a:p>
            <a:r>
              <a:rPr lang="vi-VN" sz="2400" b="1" dirty="0"/>
              <a:t>Câu 1: </a:t>
            </a:r>
            <a:r>
              <a:rPr lang="vi-VN" sz="2400" b="1" dirty="0">
                <a:solidFill>
                  <a:schemeClr val="accent6"/>
                </a:solidFill>
              </a:rPr>
              <a:t>Từ phổ </a:t>
            </a:r>
            <a:r>
              <a:rPr lang="vi-VN" sz="2400" b="1" dirty="0"/>
              <a:t>là </a:t>
            </a:r>
            <a:r>
              <a:rPr lang="vi-VN" sz="2400" b="1" dirty="0">
                <a:solidFill>
                  <a:schemeClr val="accent6"/>
                </a:solidFill>
              </a:rPr>
              <a:t>hình ảnh cụ thể </a:t>
            </a:r>
            <a:r>
              <a:rPr lang="vi-VN" sz="2400" b="1" dirty="0"/>
              <a:t>về</a:t>
            </a:r>
            <a:r>
              <a:rPr lang="vi-VN" sz="2400" dirty="0"/>
              <a:t>:</a:t>
            </a:r>
          </a:p>
          <a:p>
            <a:endParaRPr lang="vi-VN" sz="2400" dirty="0"/>
          </a:p>
          <a:p>
            <a:pPr lvl="1"/>
            <a:r>
              <a:rPr lang="vi-VN" sz="2400" dirty="0"/>
              <a:t>A. các đường sức điện.</a:t>
            </a:r>
          </a:p>
          <a:p>
            <a:pPr lvl="1"/>
            <a:endParaRPr lang="vi-VN" sz="2400" dirty="0"/>
          </a:p>
          <a:p>
            <a:pPr lvl="1"/>
            <a:r>
              <a:rPr lang="vi-VN" sz="2400" dirty="0"/>
              <a:t>B. các đường sức từ.</a:t>
            </a:r>
          </a:p>
          <a:p>
            <a:pPr lvl="1"/>
            <a:endParaRPr lang="vi-VN" sz="2400" dirty="0"/>
          </a:p>
          <a:p>
            <a:pPr lvl="1"/>
            <a:r>
              <a:rPr lang="vi-VN" sz="2400" dirty="0"/>
              <a:t>C. cường độ điện trường.</a:t>
            </a:r>
          </a:p>
          <a:p>
            <a:pPr lvl="1"/>
            <a:endParaRPr lang="vi-VN" sz="2400" dirty="0"/>
          </a:p>
          <a:p>
            <a:pPr lvl="1"/>
            <a:r>
              <a:rPr lang="vi-VN" sz="2400" dirty="0"/>
              <a:t>D. cảm ứng từ.</a:t>
            </a:r>
            <a:endParaRPr lang="en-US" sz="2400" dirty="0"/>
          </a:p>
        </p:txBody>
      </p:sp>
    </p:spTree>
    <p:extLst>
      <p:ext uri="{BB962C8B-B14F-4D97-AF65-F5344CB8AC3E}">
        <p14:creationId xmlns:p14="http://schemas.microsoft.com/office/powerpoint/2010/main" val="6991064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8">
                                            <p:txEl>
                                              <p:pRg st="4" end="4"/>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400" accel="50000" decel="50000" autoRev="1" fill="hold">
                                          <p:stCondLst>
                                            <p:cond delay="0"/>
                                          </p:stCondLst>
                                        </p:cTn>
                                        <p:tgtEl>
                                          <p:spTgt spid="8">
                                            <p:txEl>
                                              <p:pRg st="4" end="4"/>
                                            </p:txEl>
                                          </p:spTgt>
                                        </p:tgtEl>
                                        <p:attrNameLst>
                                          <p:attrName>ppt_x</p:attrName>
                                          <p:attrName>ppt_y</p:attrName>
                                        </p:attrNameLst>
                                      </p:cBhvr>
                                    </p:animMotion>
                                    <p:animRot by="1500000">
                                      <p:cBhvr>
                                        <p:cTn id="9" dur="200" fill="hold">
                                          <p:stCondLst>
                                            <p:cond delay="0"/>
                                          </p:stCondLst>
                                        </p:cTn>
                                        <p:tgtEl>
                                          <p:spTgt spid="8">
                                            <p:txEl>
                                              <p:pRg st="4" end="4"/>
                                            </p:txEl>
                                          </p:spTgt>
                                        </p:tgtEl>
                                        <p:attrNameLst>
                                          <p:attrName>r</p:attrName>
                                        </p:attrNameLst>
                                      </p:cBhvr>
                                    </p:animRot>
                                    <p:animRot by="-1500000">
                                      <p:cBhvr>
                                        <p:cTn id="10" dur="200" fill="hold">
                                          <p:stCondLst>
                                            <p:cond delay="200"/>
                                          </p:stCondLst>
                                        </p:cTn>
                                        <p:tgtEl>
                                          <p:spTgt spid="8">
                                            <p:txEl>
                                              <p:pRg st="4" end="4"/>
                                            </p:txEl>
                                          </p:spTgt>
                                        </p:tgtEl>
                                        <p:attrNameLst>
                                          <p:attrName>r</p:attrName>
                                        </p:attrNameLst>
                                      </p:cBhvr>
                                    </p:animRot>
                                    <p:animRot by="-1500000">
                                      <p:cBhvr>
                                        <p:cTn id="11" dur="200" fill="hold">
                                          <p:stCondLst>
                                            <p:cond delay="400"/>
                                          </p:stCondLst>
                                        </p:cTn>
                                        <p:tgtEl>
                                          <p:spTgt spid="8">
                                            <p:txEl>
                                              <p:pRg st="4" end="4"/>
                                            </p:txEl>
                                          </p:spTgt>
                                        </p:tgtEl>
                                        <p:attrNameLst>
                                          <p:attrName>r</p:attrName>
                                        </p:attrNameLst>
                                      </p:cBhvr>
                                    </p:animRot>
                                    <p:animRot by="1500000">
                                      <p:cBhvr>
                                        <p:cTn id="12" dur="200" fill="hold">
                                          <p:stCondLst>
                                            <p:cond delay="600"/>
                                          </p:stCondLst>
                                        </p:cTn>
                                        <p:tgtEl>
                                          <p:spTgt spid="8">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167897" y="1905467"/>
            <a:ext cx="9159089" cy="4154984"/>
          </a:xfrm>
          <a:prstGeom prst="rect">
            <a:avLst/>
          </a:prstGeom>
          <a:noFill/>
        </p:spPr>
        <p:txBody>
          <a:bodyPr wrap="square">
            <a:spAutoFit/>
          </a:bodyPr>
          <a:lstStyle/>
          <a:p>
            <a:pPr algn="just">
              <a:lnSpc>
                <a:spcPct val="120000"/>
              </a:lnSpc>
            </a:pPr>
            <a:r>
              <a:rPr lang="vi-VN" sz="2200" b="1" dirty="0"/>
              <a:t>Câu 2: </a:t>
            </a:r>
            <a:r>
              <a:rPr lang="vi-VN" sz="2200" b="1" dirty="0">
                <a:solidFill>
                  <a:schemeClr val="accent6"/>
                </a:solidFill>
              </a:rPr>
              <a:t>Độ mau, thưa </a:t>
            </a:r>
            <a:r>
              <a:rPr lang="vi-VN" sz="2200" b="1" dirty="0"/>
              <a:t>của các </a:t>
            </a:r>
            <a:r>
              <a:rPr lang="vi-VN" sz="2200" b="1" dirty="0">
                <a:solidFill>
                  <a:schemeClr val="accent6"/>
                </a:solidFill>
              </a:rPr>
              <a:t>đường sức từ </a:t>
            </a:r>
            <a:r>
              <a:rPr lang="vi-VN" sz="2200" b="1" dirty="0"/>
              <a:t>trên cùng </a:t>
            </a:r>
            <a:r>
              <a:rPr lang="vi-VN" sz="2200" b="1" dirty="0">
                <a:solidFill>
                  <a:schemeClr val="accent6"/>
                </a:solidFill>
              </a:rPr>
              <a:t>một hình vẽ</a:t>
            </a:r>
            <a:r>
              <a:rPr lang="vi-VN" sz="2200" b="1" dirty="0"/>
              <a:t> cho ta biết điều gì về </a:t>
            </a:r>
            <a:r>
              <a:rPr lang="vi-VN" sz="2200" b="1" dirty="0">
                <a:solidFill>
                  <a:schemeClr val="accent6"/>
                </a:solidFill>
              </a:rPr>
              <a:t>từ trường</a:t>
            </a:r>
            <a:r>
              <a:rPr lang="vi-VN" sz="2200" b="1" dirty="0"/>
              <a:t>?</a:t>
            </a:r>
            <a:endParaRPr lang="vi-VN" sz="2200" dirty="0"/>
          </a:p>
          <a:p>
            <a:pPr lvl="1" algn="just">
              <a:lnSpc>
                <a:spcPct val="120000"/>
              </a:lnSpc>
            </a:pPr>
            <a:r>
              <a:rPr lang="vi-VN" sz="2200" dirty="0"/>
              <a:t>A. Chỗ đường sức từ càng mau thì từ trường càng yếu, chỗ càng thưa thì từ trường càng mạnh.</a:t>
            </a:r>
          </a:p>
          <a:p>
            <a:pPr lvl="1" algn="just">
              <a:lnSpc>
                <a:spcPct val="120000"/>
              </a:lnSpc>
            </a:pPr>
            <a:r>
              <a:rPr lang="vi-VN" sz="2200" dirty="0"/>
              <a:t>B. Chỗ đường sức từ càng mau thì từ trường càng mạnh, chỗ càng thưa thì từ trường càng yếu</a:t>
            </a:r>
          </a:p>
          <a:p>
            <a:pPr lvl="1" algn="just">
              <a:lnSpc>
                <a:spcPct val="120000"/>
              </a:lnSpc>
            </a:pPr>
            <a:r>
              <a:rPr lang="vi-VN" sz="2200" dirty="0"/>
              <a:t>C. Chỗ đường sức từ càng thưa thì dòng điện đặt ở đó có cường độ càng lớn.</a:t>
            </a:r>
          </a:p>
          <a:p>
            <a:pPr lvl="1" algn="just">
              <a:lnSpc>
                <a:spcPct val="120000"/>
              </a:lnSpc>
            </a:pPr>
            <a:r>
              <a:rPr lang="vi-VN" sz="2200" dirty="0"/>
              <a:t>D. Chỗ đường sức từ càng mau thì dây dẫn đặt ở đó càng bị nóng lên nhiều.</a:t>
            </a:r>
            <a:endParaRPr lang="en-US" sz="2200" dirty="0"/>
          </a:p>
        </p:txBody>
      </p:sp>
    </p:spTree>
    <p:extLst>
      <p:ext uri="{BB962C8B-B14F-4D97-AF65-F5344CB8AC3E}">
        <p14:creationId xmlns:p14="http://schemas.microsoft.com/office/powerpoint/2010/main" val="131474156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150" accel="50000" decel="50000" autoRev="1" fill="hold">
                                          <p:stCondLst>
                                            <p:cond delay="0"/>
                                          </p:stCondLst>
                                        </p:cTn>
                                        <p:tgtEl>
                                          <p:spTgt spid="6">
                                            <p:txEl>
                                              <p:pRg st="2" end="2"/>
                                            </p:txEl>
                                          </p:spTgt>
                                        </p:tgtEl>
                                        <p:attrNameLst>
                                          <p:attrName>ppt_x</p:attrName>
                                          <p:attrName>ppt_y</p:attrName>
                                        </p:attrNameLst>
                                      </p:cBhvr>
                                    </p:animMotion>
                                    <p:animRot by="1500000">
                                      <p:cBhvr>
                                        <p:cTn id="9" dur="75" fill="hold">
                                          <p:stCondLst>
                                            <p:cond delay="0"/>
                                          </p:stCondLst>
                                        </p:cTn>
                                        <p:tgtEl>
                                          <p:spTgt spid="6">
                                            <p:txEl>
                                              <p:pRg st="2" end="2"/>
                                            </p:txEl>
                                          </p:spTgt>
                                        </p:tgtEl>
                                        <p:attrNameLst>
                                          <p:attrName>r</p:attrName>
                                        </p:attrNameLst>
                                      </p:cBhvr>
                                    </p:animRot>
                                    <p:animRot by="-1500000">
                                      <p:cBhvr>
                                        <p:cTn id="10" dur="75" fill="hold">
                                          <p:stCondLst>
                                            <p:cond delay="75"/>
                                          </p:stCondLst>
                                        </p:cTn>
                                        <p:tgtEl>
                                          <p:spTgt spid="6">
                                            <p:txEl>
                                              <p:pRg st="2" end="2"/>
                                            </p:txEl>
                                          </p:spTgt>
                                        </p:tgtEl>
                                        <p:attrNameLst>
                                          <p:attrName>r</p:attrName>
                                        </p:attrNameLst>
                                      </p:cBhvr>
                                    </p:animRot>
                                    <p:animRot by="-1500000">
                                      <p:cBhvr>
                                        <p:cTn id="11" dur="75" fill="hold">
                                          <p:stCondLst>
                                            <p:cond delay="150"/>
                                          </p:stCondLst>
                                        </p:cTn>
                                        <p:tgtEl>
                                          <p:spTgt spid="6">
                                            <p:txEl>
                                              <p:pRg st="2" end="2"/>
                                            </p:txEl>
                                          </p:spTgt>
                                        </p:tgtEl>
                                        <p:attrNameLst>
                                          <p:attrName>r</p:attrName>
                                        </p:attrNameLst>
                                      </p:cBhvr>
                                    </p:animRot>
                                    <p:animRot by="1500000">
                                      <p:cBhvr>
                                        <p:cTn id="12" dur="75" fill="hold">
                                          <p:stCondLst>
                                            <p:cond delay="225"/>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838200" y="2128838"/>
            <a:ext cx="10515600" cy="3477875"/>
          </a:xfrm>
          <a:prstGeom prst="rect">
            <a:avLst/>
          </a:prstGeom>
          <a:noFill/>
        </p:spPr>
        <p:txBody>
          <a:bodyPr wrap="square">
            <a:spAutoFit/>
          </a:bodyPr>
          <a:lstStyle/>
          <a:p>
            <a:r>
              <a:rPr lang="vi-VN" sz="2200" b="1" dirty="0"/>
              <a:t>Câu 3: Chọn </a:t>
            </a:r>
            <a:r>
              <a:rPr lang="vi-VN" sz="2200" b="1" dirty="0">
                <a:solidFill>
                  <a:schemeClr val="accent6"/>
                </a:solidFill>
              </a:rPr>
              <a:t>phát biểu đúng</a:t>
            </a:r>
          </a:p>
          <a:p>
            <a:endParaRPr lang="vi-VN" sz="2200" dirty="0"/>
          </a:p>
          <a:p>
            <a:pPr lvl="1"/>
            <a:r>
              <a:rPr lang="vi-VN" sz="2200" dirty="0"/>
              <a:t>A. Có thể thu được từ phổ bằng rắc mạt sắt lên tấm nhựa trong đặt trong từ trường.</a:t>
            </a:r>
          </a:p>
          <a:p>
            <a:pPr lvl="1"/>
            <a:endParaRPr lang="vi-VN" sz="2200" dirty="0"/>
          </a:p>
          <a:p>
            <a:pPr lvl="1"/>
            <a:r>
              <a:rPr lang="vi-VN" sz="2200" dirty="0"/>
              <a:t>B. Từ phổ là hình ảnh cụ thể về các đường sức điện.</a:t>
            </a:r>
          </a:p>
          <a:p>
            <a:pPr lvl="1"/>
            <a:endParaRPr lang="vi-VN" sz="2200" dirty="0"/>
          </a:p>
          <a:p>
            <a:pPr lvl="1"/>
            <a:r>
              <a:rPr lang="vi-VN" sz="2200" dirty="0"/>
              <a:t>C. Nơi nào mạt sắt dày thì từ trường yếu.</a:t>
            </a:r>
          </a:p>
          <a:p>
            <a:pPr lvl="1"/>
            <a:endParaRPr lang="vi-VN" sz="2200" dirty="0"/>
          </a:p>
          <a:p>
            <a:pPr lvl="1"/>
            <a:r>
              <a:rPr lang="vi-VN" sz="2200" dirty="0"/>
              <a:t>D. Nơi nào mạt sắt thưa thì từ trường mạnh.</a:t>
            </a:r>
            <a:endParaRPr lang="en-US" sz="2200" dirty="0"/>
          </a:p>
        </p:txBody>
      </p:sp>
    </p:spTree>
    <p:extLst>
      <p:ext uri="{BB962C8B-B14F-4D97-AF65-F5344CB8AC3E}">
        <p14:creationId xmlns:p14="http://schemas.microsoft.com/office/powerpoint/2010/main" val="17705437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4762"/>
                                  </p:iterate>
                                  <p:childTnLst>
                                    <p:animMotion origin="layout" path="M 4.16667E-6 -3.7037E-7 L 4.16667E-6 -0.07222 " pathEditMode="relative" rAng="0" ptsTypes="AA">
                                      <p:cBhvr>
                                        <p:cTn id="8" dur="250" accel="50000" decel="50000" autoRev="1" fill="hold">
                                          <p:stCondLst>
                                            <p:cond delay="0"/>
                                          </p:stCondLst>
                                        </p:cTn>
                                        <p:tgtEl>
                                          <p:spTgt spid="6">
                                            <p:txEl>
                                              <p:pRg st="2" end="2"/>
                                            </p:txEl>
                                          </p:spTgt>
                                        </p:tgtEl>
                                        <p:attrNameLst>
                                          <p:attrName>ppt_x</p:attrName>
                                          <p:attrName>ppt_y</p:attrName>
                                        </p:attrNameLst>
                                      </p:cBhvr>
                                      <p:rCtr x="0" y="-3611"/>
                                    </p:animMotion>
                                    <p:animRot by="1500000">
                                      <p:cBhvr>
                                        <p:cTn id="9" dur="125" fill="hold">
                                          <p:stCondLst>
                                            <p:cond delay="0"/>
                                          </p:stCondLst>
                                        </p:cTn>
                                        <p:tgtEl>
                                          <p:spTgt spid="6">
                                            <p:txEl>
                                              <p:pRg st="2" end="2"/>
                                            </p:txEl>
                                          </p:spTgt>
                                        </p:tgtEl>
                                        <p:attrNameLst>
                                          <p:attrName>r</p:attrName>
                                        </p:attrNameLst>
                                      </p:cBhvr>
                                    </p:animRot>
                                    <p:animRot by="-1500000">
                                      <p:cBhvr>
                                        <p:cTn id="10" dur="125" fill="hold">
                                          <p:stCondLst>
                                            <p:cond delay="125"/>
                                          </p:stCondLst>
                                        </p:cTn>
                                        <p:tgtEl>
                                          <p:spTgt spid="6">
                                            <p:txEl>
                                              <p:pRg st="2" end="2"/>
                                            </p:txEl>
                                          </p:spTgt>
                                        </p:tgtEl>
                                        <p:attrNameLst>
                                          <p:attrName>r</p:attrName>
                                        </p:attrNameLst>
                                      </p:cBhvr>
                                    </p:animRot>
                                    <p:animRot by="-1500000">
                                      <p:cBhvr>
                                        <p:cTn id="11" dur="125" fill="hold">
                                          <p:stCondLst>
                                            <p:cond delay="250"/>
                                          </p:stCondLst>
                                        </p:cTn>
                                        <p:tgtEl>
                                          <p:spTgt spid="6">
                                            <p:txEl>
                                              <p:pRg st="2" end="2"/>
                                            </p:txEl>
                                          </p:spTgt>
                                        </p:tgtEl>
                                        <p:attrNameLst>
                                          <p:attrName>r</p:attrName>
                                        </p:attrNameLst>
                                      </p:cBhvr>
                                    </p:animRot>
                                    <p:animRot by="1500000">
                                      <p:cBhvr>
                                        <p:cTn id="12" dur="125" fill="hold">
                                          <p:stCondLst>
                                            <p:cond delay="375"/>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448555" y="2128838"/>
            <a:ext cx="9108718" cy="3613297"/>
          </a:xfrm>
          <a:prstGeom prst="rect">
            <a:avLst/>
          </a:prstGeom>
          <a:noFill/>
        </p:spPr>
        <p:txBody>
          <a:bodyPr wrap="square">
            <a:spAutoFit/>
          </a:bodyPr>
          <a:lstStyle/>
          <a:p>
            <a:pPr algn="just">
              <a:lnSpc>
                <a:spcPct val="120000"/>
              </a:lnSpc>
            </a:pPr>
            <a:r>
              <a:rPr lang="vi-VN" sz="2200" b="1" dirty="0"/>
              <a:t>Câu 4: </a:t>
            </a:r>
            <a:r>
              <a:rPr lang="vi-VN" sz="2200" b="1" dirty="0">
                <a:solidFill>
                  <a:schemeClr val="accent6"/>
                </a:solidFill>
              </a:rPr>
              <a:t>Đường sức từ</a:t>
            </a:r>
            <a:r>
              <a:rPr lang="vi-VN" sz="2200" b="1" dirty="0"/>
              <a:t> là những đường cong được vẽ theo quy ước sao cho</a:t>
            </a:r>
          </a:p>
          <a:p>
            <a:endParaRPr lang="vi-VN" sz="2200" dirty="0"/>
          </a:p>
          <a:p>
            <a:pPr lvl="1"/>
            <a:r>
              <a:rPr lang="vi-VN" sz="2200" dirty="0"/>
              <a:t>A. Có chiều từ cực Nam tới cực Bắc bên ngoài thanh nam châm.</a:t>
            </a:r>
          </a:p>
          <a:p>
            <a:pPr lvl="1"/>
            <a:endParaRPr lang="vi-VN" sz="2200" dirty="0"/>
          </a:p>
          <a:p>
            <a:pPr lvl="1"/>
            <a:r>
              <a:rPr lang="vi-VN" sz="2200" dirty="0"/>
              <a:t>B. Có độ mau thưa tùy ý.</a:t>
            </a:r>
          </a:p>
          <a:p>
            <a:pPr lvl="1"/>
            <a:endParaRPr lang="vi-VN" sz="2200" dirty="0"/>
          </a:p>
          <a:p>
            <a:pPr lvl="1"/>
            <a:r>
              <a:rPr lang="vi-VN" sz="2200" dirty="0"/>
              <a:t>C. Bắt đầu từ cực này và kết thúc ở cực kia của nam châm.</a:t>
            </a:r>
          </a:p>
          <a:p>
            <a:pPr lvl="1"/>
            <a:endParaRPr lang="vi-VN" sz="2200" dirty="0"/>
          </a:p>
          <a:p>
            <a:pPr lvl="1"/>
            <a:r>
              <a:rPr lang="vi-VN" sz="2200" dirty="0"/>
              <a:t>D. Có chiều từ cực Bắc tới cực Nam bên ngoài thanh nam châm.</a:t>
            </a:r>
            <a:endParaRPr lang="en-US" sz="2200" dirty="0"/>
          </a:p>
        </p:txBody>
      </p:sp>
    </p:spTree>
    <p:extLst>
      <p:ext uri="{BB962C8B-B14F-4D97-AF65-F5344CB8AC3E}">
        <p14:creationId xmlns:p14="http://schemas.microsoft.com/office/powerpoint/2010/main" val="427516519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8" end="8"/>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6522"/>
                                  </p:iterate>
                                  <p:childTnLst>
                                    <p:animMotion origin="layout" path="M -4.16667E-7 1.11111E-6 L -4.16667E-7 -0.07222 " pathEditMode="relative" rAng="0" ptsTypes="AA">
                                      <p:cBhvr>
                                        <p:cTn id="8" dur="250" accel="50000" decel="50000" autoRev="1" fill="hold">
                                          <p:stCondLst>
                                            <p:cond delay="0"/>
                                          </p:stCondLst>
                                        </p:cTn>
                                        <p:tgtEl>
                                          <p:spTgt spid="6">
                                            <p:txEl>
                                              <p:pRg st="8" end="8"/>
                                            </p:txEl>
                                          </p:spTgt>
                                        </p:tgtEl>
                                        <p:attrNameLst>
                                          <p:attrName>ppt_x</p:attrName>
                                          <p:attrName>ppt_y</p:attrName>
                                        </p:attrNameLst>
                                      </p:cBhvr>
                                      <p:rCtr x="0" y="-3611"/>
                                    </p:animMotion>
                                    <p:animRot by="1500000">
                                      <p:cBhvr>
                                        <p:cTn id="9" dur="125" fill="hold">
                                          <p:stCondLst>
                                            <p:cond delay="0"/>
                                          </p:stCondLst>
                                        </p:cTn>
                                        <p:tgtEl>
                                          <p:spTgt spid="6">
                                            <p:txEl>
                                              <p:pRg st="8" end="8"/>
                                            </p:txEl>
                                          </p:spTgt>
                                        </p:tgtEl>
                                        <p:attrNameLst>
                                          <p:attrName>r</p:attrName>
                                        </p:attrNameLst>
                                      </p:cBhvr>
                                    </p:animRot>
                                    <p:animRot by="-1500000">
                                      <p:cBhvr>
                                        <p:cTn id="10" dur="125" fill="hold">
                                          <p:stCondLst>
                                            <p:cond delay="125"/>
                                          </p:stCondLst>
                                        </p:cTn>
                                        <p:tgtEl>
                                          <p:spTgt spid="6">
                                            <p:txEl>
                                              <p:pRg st="8" end="8"/>
                                            </p:txEl>
                                          </p:spTgt>
                                        </p:tgtEl>
                                        <p:attrNameLst>
                                          <p:attrName>r</p:attrName>
                                        </p:attrNameLst>
                                      </p:cBhvr>
                                    </p:animRot>
                                    <p:animRot by="-1500000">
                                      <p:cBhvr>
                                        <p:cTn id="11" dur="125" fill="hold">
                                          <p:stCondLst>
                                            <p:cond delay="250"/>
                                          </p:stCondLst>
                                        </p:cTn>
                                        <p:tgtEl>
                                          <p:spTgt spid="6">
                                            <p:txEl>
                                              <p:pRg st="8" end="8"/>
                                            </p:txEl>
                                          </p:spTgt>
                                        </p:tgtEl>
                                        <p:attrNameLst>
                                          <p:attrName>r</p:attrName>
                                        </p:attrNameLst>
                                      </p:cBhvr>
                                    </p:animRot>
                                    <p:animRot by="1500000">
                                      <p:cBhvr>
                                        <p:cTn id="12" dur="125" fill="hold">
                                          <p:stCondLst>
                                            <p:cond delay="375"/>
                                          </p:stCondLst>
                                        </p:cTn>
                                        <p:tgtEl>
                                          <p:spTgt spid="6">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110854" y="2128838"/>
            <a:ext cx="10577170" cy="3139321"/>
          </a:xfrm>
          <a:prstGeom prst="rect">
            <a:avLst/>
          </a:prstGeom>
          <a:noFill/>
        </p:spPr>
        <p:txBody>
          <a:bodyPr wrap="square">
            <a:spAutoFit/>
          </a:bodyPr>
          <a:lstStyle/>
          <a:p>
            <a:r>
              <a:rPr lang="vi-VN" sz="2200" b="1" dirty="0"/>
              <a:t>Câu 5: </a:t>
            </a:r>
            <a:r>
              <a:rPr lang="vi-VN" sz="2200" b="1" dirty="0">
                <a:solidFill>
                  <a:schemeClr val="accent6"/>
                </a:solidFill>
              </a:rPr>
              <a:t>Chiều của đường sức từ </a:t>
            </a:r>
            <a:r>
              <a:rPr lang="vi-VN" sz="2200" b="1" dirty="0"/>
              <a:t>cho ta biết điều gì về từ trường tại điểm đó?</a:t>
            </a:r>
          </a:p>
          <a:p>
            <a:endParaRPr lang="vi-VN" sz="2200" dirty="0"/>
          </a:p>
          <a:p>
            <a:r>
              <a:rPr lang="vi-VN" sz="2200" dirty="0"/>
              <a:t>A. Chiều chuyển động của thanh nam châm đặt ở điểm đó.</a:t>
            </a:r>
          </a:p>
          <a:p>
            <a:endParaRPr lang="vi-VN" sz="2200" dirty="0"/>
          </a:p>
          <a:p>
            <a:r>
              <a:rPr lang="vi-VN" sz="2200" dirty="0"/>
              <a:t>B. Hướng của lực từ tác dụng lên cực Bắc của một kim nam châm đặt tại điểm đó.</a:t>
            </a:r>
          </a:p>
          <a:p>
            <a:endParaRPr lang="vi-VN" sz="2200" dirty="0"/>
          </a:p>
          <a:p>
            <a:r>
              <a:rPr lang="vi-VN" sz="2200" dirty="0"/>
              <a:t>C. Hướng của lực từ tác dụng lên vụn sắt đặt tại điểm đó.</a:t>
            </a:r>
          </a:p>
          <a:p>
            <a:endParaRPr lang="vi-VN" sz="2200" dirty="0"/>
          </a:p>
          <a:p>
            <a:r>
              <a:rPr lang="vi-VN" sz="2200" dirty="0"/>
              <a:t>D. Hướng của dòng điện trong dây dẫn đặt tại điểm đó.</a:t>
            </a:r>
            <a:endParaRPr lang="en-US" sz="2200" dirty="0"/>
          </a:p>
        </p:txBody>
      </p:sp>
    </p:spTree>
    <p:extLst>
      <p:ext uri="{BB962C8B-B14F-4D97-AF65-F5344CB8AC3E}">
        <p14:creationId xmlns:p14="http://schemas.microsoft.com/office/powerpoint/2010/main" val="285547984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4" end="4"/>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5085"/>
                                  </p:iterate>
                                  <p:childTnLst>
                                    <p:animMotion origin="layout" path="M -3.125E-6 2.96296E-6 L -3.125E-6 -0.07223 " pathEditMode="relative" rAng="0" ptsTypes="AA">
                                      <p:cBhvr>
                                        <p:cTn id="8" dur="250" accel="50000" decel="50000" autoRev="1" fill="hold">
                                          <p:stCondLst>
                                            <p:cond delay="0"/>
                                          </p:stCondLst>
                                        </p:cTn>
                                        <p:tgtEl>
                                          <p:spTgt spid="6">
                                            <p:txEl>
                                              <p:pRg st="4" end="4"/>
                                            </p:txEl>
                                          </p:spTgt>
                                        </p:tgtEl>
                                        <p:attrNameLst>
                                          <p:attrName>ppt_x</p:attrName>
                                          <p:attrName>ppt_y</p:attrName>
                                        </p:attrNameLst>
                                      </p:cBhvr>
                                      <p:rCtr x="0" y="-3611"/>
                                    </p:animMotion>
                                    <p:animRot by="1500000">
                                      <p:cBhvr>
                                        <p:cTn id="9" dur="125" fill="hold">
                                          <p:stCondLst>
                                            <p:cond delay="0"/>
                                          </p:stCondLst>
                                        </p:cTn>
                                        <p:tgtEl>
                                          <p:spTgt spid="6">
                                            <p:txEl>
                                              <p:pRg st="4" end="4"/>
                                            </p:txEl>
                                          </p:spTgt>
                                        </p:tgtEl>
                                        <p:attrNameLst>
                                          <p:attrName>r</p:attrName>
                                        </p:attrNameLst>
                                      </p:cBhvr>
                                    </p:animRot>
                                    <p:animRot by="-1500000">
                                      <p:cBhvr>
                                        <p:cTn id="10" dur="125" fill="hold">
                                          <p:stCondLst>
                                            <p:cond delay="125"/>
                                          </p:stCondLst>
                                        </p:cTn>
                                        <p:tgtEl>
                                          <p:spTgt spid="6">
                                            <p:txEl>
                                              <p:pRg st="4" end="4"/>
                                            </p:txEl>
                                          </p:spTgt>
                                        </p:tgtEl>
                                        <p:attrNameLst>
                                          <p:attrName>r</p:attrName>
                                        </p:attrNameLst>
                                      </p:cBhvr>
                                    </p:animRot>
                                    <p:animRot by="-1500000">
                                      <p:cBhvr>
                                        <p:cTn id="11" dur="125" fill="hold">
                                          <p:stCondLst>
                                            <p:cond delay="250"/>
                                          </p:stCondLst>
                                        </p:cTn>
                                        <p:tgtEl>
                                          <p:spTgt spid="6">
                                            <p:txEl>
                                              <p:pRg st="4" end="4"/>
                                            </p:txEl>
                                          </p:spTgt>
                                        </p:tgtEl>
                                        <p:attrNameLst>
                                          <p:attrName>r</p:attrName>
                                        </p:attrNameLst>
                                      </p:cBhvr>
                                    </p:animRot>
                                    <p:animRot by="1500000">
                                      <p:cBhvr>
                                        <p:cTn id="12" dur="125" fill="hold">
                                          <p:stCondLst>
                                            <p:cond delay="375"/>
                                          </p:stCondLst>
                                        </p:cTn>
                                        <p:tgtEl>
                                          <p:spTgt spid="6">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997342" y="1912601"/>
            <a:ext cx="9280257" cy="430887"/>
          </a:xfrm>
          <a:prstGeom prst="rect">
            <a:avLst/>
          </a:prstGeom>
          <a:noFill/>
        </p:spPr>
        <p:txBody>
          <a:bodyPr wrap="square">
            <a:spAutoFit/>
          </a:bodyPr>
          <a:lstStyle/>
          <a:p>
            <a:r>
              <a:rPr lang="vi-VN" sz="2200" b="1" dirty="0"/>
              <a:t>Câu 6: </a:t>
            </a:r>
            <a:r>
              <a:rPr lang="vi-VN" sz="2200" b="1" dirty="0">
                <a:solidFill>
                  <a:schemeClr val="accent6"/>
                </a:solidFill>
              </a:rPr>
              <a:t>Chiều của đường sức từ</a:t>
            </a:r>
            <a:r>
              <a:rPr lang="vi-VN" sz="2200" b="1" dirty="0"/>
              <a:t> của nam châm </a:t>
            </a:r>
            <a:r>
              <a:rPr lang="vi-VN" sz="2200" b="1" dirty="0">
                <a:solidFill>
                  <a:schemeClr val="accent6"/>
                </a:solidFill>
              </a:rPr>
              <a:t>được vẽ như sau</a:t>
            </a:r>
            <a:r>
              <a:rPr lang="vi-VN" sz="2200" b="1" dirty="0"/>
              <a:t>:</a:t>
            </a:r>
            <a:endParaRPr lang="en-US" sz="2200" b="1" dirty="0"/>
          </a:p>
        </p:txBody>
      </p:sp>
      <p:sp>
        <p:nvSpPr>
          <p:cNvPr id="5" name="TextBox 4">
            <a:extLst>
              <a:ext uri="{FF2B5EF4-FFF2-40B4-BE49-F238E27FC236}">
                <a16:creationId xmlns:a16="http://schemas.microsoft.com/office/drawing/2014/main" id="{C6F6F63B-47A0-4C32-91DE-05535B6784E0}"/>
              </a:ext>
            </a:extLst>
          </p:cNvPr>
          <p:cNvSpPr txBox="1"/>
          <p:nvPr/>
        </p:nvSpPr>
        <p:spPr>
          <a:xfrm>
            <a:off x="1997343" y="2564608"/>
            <a:ext cx="6756039" cy="3139321"/>
          </a:xfrm>
          <a:prstGeom prst="rect">
            <a:avLst/>
          </a:prstGeom>
          <a:noFill/>
        </p:spPr>
        <p:txBody>
          <a:bodyPr wrap="square">
            <a:spAutoFit/>
          </a:bodyPr>
          <a:lstStyle/>
          <a:p>
            <a:r>
              <a:rPr lang="vi-VN" sz="2200">
                <a:solidFill>
                  <a:schemeClr val="accent6"/>
                </a:solidFill>
              </a:rPr>
              <a:t>Tên các cực từ của nam châm là</a:t>
            </a:r>
          </a:p>
          <a:p>
            <a:endParaRPr lang="vi-VN" sz="2200">
              <a:solidFill>
                <a:schemeClr val="accent6"/>
              </a:solidFill>
            </a:endParaRPr>
          </a:p>
          <a:p>
            <a:r>
              <a:rPr lang="vi-VN" sz="2200"/>
              <a:t>A. A là cực Bắc, B là cực Nam</a:t>
            </a:r>
          </a:p>
          <a:p>
            <a:endParaRPr lang="vi-VN" sz="2200"/>
          </a:p>
          <a:p>
            <a:r>
              <a:rPr lang="vi-VN" sz="2200"/>
              <a:t>B. A là cực Nam, B là cực Bắc.</a:t>
            </a:r>
          </a:p>
          <a:p>
            <a:endParaRPr lang="vi-VN" sz="2200"/>
          </a:p>
          <a:p>
            <a:r>
              <a:rPr lang="vi-VN" sz="2200"/>
              <a:t>C. A và B là cực Bắc.</a:t>
            </a:r>
          </a:p>
          <a:p>
            <a:endParaRPr lang="vi-VN" sz="2200"/>
          </a:p>
          <a:p>
            <a:r>
              <a:rPr lang="vi-VN" sz="2200"/>
              <a:t>D. A và B là cực Nam.</a:t>
            </a:r>
            <a:endParaRPr lang="en-US" sz="2200"/>
          </a:p>
        </p:txBody>
      </p:sp>
      <p:pic>
        <p:nvPicPr>
          <p:cNvPr id="3" name="Picture 2">
            <a:extLst>
              <a:ext uri="{FF2B5EF4-FFF2-40B4-BE49-F238E27FC236}">
                <a16:creationId xmlns:a16="http://schemas.microsoft.com/office/drawing/2014/main" id="{FE018C71-6BD3-47E2-8C1D-FF82E2BFFF32}"/>
              </a:ext>
            </a:extLst>
          </p:cNvPr>
          <p:cNvPicPr>
            <a:picLocks noChangeAspect="1"/>
          </p:cNvPicPr>
          <p:nvPr/>
        </p:nvPicPr>
        <p:blipFill rotWithShape="1">
          <a:blip r:embed="rId3"/>
          <a:srcRect/>
          <a:stretch/>
        </p:blipFill>
        <p:spPr>
          <a:xfrm>
            <a:off x="6823034" y="2564608"/>
            <a:ext cx="2979737" cy="3001808"/>
          </a:xfrm>
          <a:prstGeom prst="rect">
            <a:avLst/>
          </a:prstGeom>
        </p:spPr>
      </p:pic>
    </p:spTree>
    <p:extLst>
      <p:ext uri="{BB962C8B-B14F-4D97-AF65-F5344CB8AC3E}">
        <p14:creationId xmlns:p14="http://schemas.microsoft.com/office/powerpoint/2010/main" val="26184049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5">
                                            <p:txEl>
                                              <p:pRg st="4" end="4"/>
                                            </p:txEl>
                                          </p:spTgt>
                                        </p:tgtEl>
                                        <p:attrNameLst>
                                          <p:attrName>style.color</p:attrName>
                                        </p:attrNameLst>
                                      </p:cBhvr>
                                      <p:to>
                                        <a:schemeClr val="accent2"/>
                                      </p:to>
                                    </p:animClr>
                                  </p:childTnLst>
                                </p:cTn>
                              </p:par>
                              <p:par>
                                <p:cTn id="7" presetID="34" presetClass="emph" presetSubtype="0" fill="hold" nodeType="withEffect">
                                  <p:stCondLst>
                                    <p:cond delay="0"/>
                                  </p:stCondLst>
                                  <p:iterate type="lt">
                                    <p:tmPct val="14286"/>
                                  </p:iterate>
                                  <p:childTnLst>
                                    <p:animMotion origin="layout" path="M 0.0 0.0 L 0.0 -0.07213" pathEditMode="relative" ptsTypes="">
                                      <p:cBhvr>
                                        <p:cTn id="8" dur="250" accel="50000" decel="50000" autoRev="1" fill="hold">
                                          <p:stCondLst>
                                            <p:cond delay="0"/>
                                          </p:stCondLst>
                                        </p:cTn>
                                        <p:tgtEl>
                                          <p:spTgt spid="5">
                                            <p:txEl>
                                              <p:pRg st="4" end="4"/>
                                            </p:txEl>
                                          </p:spTgt>
                                        </p:tgtEl>
                                        <p:attrNameLst>
                                          <p:attrName>ppt_x</p:attrName>
                                          <p:attrName>ppt_y</p:attrName>
                                        </p:attrNameLst>
                                      </p:cBhvr>
                                    </p:animMotion>
                                    <p:animRot by="1500000">
                                      <p:cBhvr>
                                        <p:cTn id="9" dur="125" fill="hold">
                                          <p:stCondLst>
                                            <p:cond delay="0"/>
                                          </p:stCondLst>
                                        </p:cTn>
                                        <p:tgtEl>
                                          <p:spTgt spid="5">
                                            <p:txEl>
                                              <p:pRg st="4" end="4"/>
                                            </p:txEl>
                                          </p:spTgt>
                                        </p:tgtEl>
                                        <p:attrNameLst>
                                          <p:attrName>r</p:attrName>
                                        </p:attrNameLst>
                                      </p:cBhvr>
                                    </p:animRot>
                                    <p:animRot by="-1500000">
                                      <p:cBhvr>
                                        <p:cTn id="10" dur="125" fill="hold">
                                          <p:stCondLst>
                                            <p:cond delay="125"/>
                                          </p:stCondLst>
                                        </p:cTn>
                                        <p:tgtEl>
                                          <p:spTgt spid="5">
                                            <p:txEl>
                                              <p:pRg st="4" end="4"/>
                                            </p:txEl>
                                          </p:spTgt>
                                        </p:tgtEl>
                                        <p:attrNameLst>
                                          <p:attrName>r</p:attrName>
                                        </p:attrNameLst>
                                      </p:cBhvr>
                                    </p:animRot>
                                    <p:animRot by="-1500000">
                                      <p:cBhvr>
                                        <p:cTn id="11" dur="125" fill="hold">
                                          <p:stCondLst>
                                            <p:cond delay="250"/>
                                          </p:stCondLst>
                                        </p:cTn>
                                        <p:tgtEl>
                                          <p:spTgt spid="5">
                                            <p:txEl>
                                              <p:pRg st="4" end="4"/>
                                            </p:txEl>
                                          </p:spTgt>
                                        </p:tgtEl>
                                        <p:attrNameLst>
                                          <p:attrName>r</p:attrName>
                                        </p:attrNameLst>
                                      </p:cBhvr>
                                    </p:animRot>
                                    <p:animRot by="1500000">
                                      <p:cBhvr>
                                        <p:cTn id="12" dur="125" fill="hold">
                                          <p:stCondLst>
                                            <p:cond delay="375"/>
                                          </p:stCondLst>
                                        </p:cTn>
                                        <p:tgtEl>
                                          <p:spTgt spid="5">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1204112" y="1276351"/>
            <a:ext cx="4305296" cy="4305296"/>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182" y="1971117"/>
            <a:ext cx="2915764" cy="29157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5393141" y="2594581"/>
            <a:ext cx="6303246" cy="1446550"/>
          </a:xfrm>
          <a:prstGeom prst="rect">
            <a:avLst/>
          </a:prstGeom>
          <a:noFill/>
        </p:spPr>
        <p:txBody>
          <a:bodyPr wrap="square" rtlCol="0">
            <a:spAutoFit/>
          </a:bodyPr>
          <a:lstStyle/>
          <a:p>
            <a:pPr algn="ctr"/>
            <a:r>
              <a:rPr lang="en-US" sz="8800" dirty="0" err="1">
                <a:solidFill>
                  <a:srgbClr val="1A3490"/>
                </a:solidFill>
                <a:latin typeface="#9Slide07 Cadena" panose="02000503000000020004" pitchFamily="2" charset="0"/>
              </a:rPr>
              <a:t>Từ</a:t>
            </a:r>
            <a:r>
              <a:rPr lang="en-US" sz="8800" dirty="0">
                <a:solidFill>
                  <a:srgbClr val="1A3490"/>
                </a:solidFill>
                <a:latin typeface="#9Slide07 Cadena" panose="02000503000000020004" pitchFamily="2" charset="0"/>
              </a:rPr>
              <a:t> </a:t>
            </a:r>
            <a:r>
              <a:rPr lang="en-US" sz="8800" dirty="0" err="1">
                <a:solidFill>
                  <a:srgbClr val="1A3490"/>
                </a:solidFill>
                <a:latin typeface="#9Slide07 Cadena" panose="02000503000000020004" pitchFamily="2" charset="0"/>
              </a:rPr>
              <a:t>Trường</a:t>
            </a:r>
            <a:endParaRPr lang="en-US" sz="88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273595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997343" y="1912601"/>
            <a:ext cx="8984510" cy="4117602"/>
          </a:xfrm>
          <a:prstGeom prst="rect">
            <a:avLst/>
          </a:prstGeom>
          <a:noFill/>
        </p:spPr>
        <p:txBody>
          <a:bodyPr wrap="square">
            <a:spAutoFit/>
          </a:bodyPr>
          <a:lstStyle/>
          <a:p>
            <a:pPr algn="just">
              <a:lnSpc>
                <a:spcPct val="120000"/>
              </a:lnSpc>
            </a:pPr>
            <a:r>
              <a:rPr lang="vi-VN" sz="2200" b="1" dirty="0"/>
              <a:t>Câu 7: </a:t>
            </a:r>
            <a:r>
              <a:rPr lang="vi-VN" sz="2200" b="1" dirty="0">
                <a:solidFill>
                  <a:schemeClr val="accent6"/>
                </a:solidFill>
              </a:rPr>
              <a:t>Lực từ </a:t>
            </a:r>
            <a:r>
              <a:rPr lang="vi-VN" sz="2200" b="1" dirty="0"/>
              <a:t>tác dụng lên </a:t>
            </a:r>
            <a:r>
              <a:rPr lang="vi-VN" sz="2200" b="1" dirty="0">
                <a:solidFill>
                  <a:schemeClr val="accent6"/>
                </a:solidFill>
              </a:rPr>
              <a:t>kim nam châm trong hình sau </a:t>
            </a:r>
            <a:r>
              <a:rPr lang="vi-VN" sz="2200" b="1" dirty="0"/>
              <a:t>đặt ở </a:t>
            </a:r>
            <a:r>
              <a:rPr lang="vi-VN" sz="2200" b="1" dirty="0">
                <a:solidFill>
                  <a:schemeClr val="accent6"/>
                </a:solidFill>
              </a:rPr>
              <a:t>điểm nào là mạnh nhất</a:t>
            </a:r>
            <a:r>
              <a:rPr lang="vi-VN" sz="2200" b="1" dirty="0"/>
              <a:t>?</a:t>
            </a:r>
          </a:p>
          <a:p>
            <a:pPr algn="just">
              <a:lnSpc>
                <a:spcPct val="120000"/>
              </a:lnSpc>
            </a:pPr>
            <a:endParaRPr lang="vi-VN" sz="2200" dirty="0"/>
          </a:p>
          <a:p>
            <a:pPr lvl="1" algn="just">
              <a:lnSpc>
                <a:spcPct val="120000"/>
              </a:lnSpc>
            </a:pPr>
            <a:r>
              <a:rPr lang="vi-VN" sz="2200" dirty="0"/>
              <a:t>A. Điểm 1</a:t>
            </a:r>
          </a:p>
          <a:p>
            <a:pPr lvl="1" algn="just">
              <a:lnSpc>
                <a:spcPct val="120000"/>
              </a:lnSpc>
            </a:pPr>
            <a:endParaRPr lang="vi-VN" sz="2200" dirty="0"/>
          </a:p>
          <a:p>
            <a:pPr lvl="1" algn="just">
              <a:lnSpc>
                <a:spcPct val="120000"/>
              </a:lnSpc>
            </a:pPr>
            <a:r>
              <a:rPr lang="vi-VN" sz="2200" dirty="0"/>
              <a:t>B. Điểm 2</a:t>
            </a:r>
          </a:p>
          <a:p>
            <a:pPr lvl="1" algn="just">
              <a:lnSpc>
                <a:spcPct val="120000"/>
              </a:lnSpc>
            </a:pPr>
            <a:endParaRPr lang="vi-VN" sz="2200" dirty="0"/>
          </a:p>
          <a:p>
            <a:pPr lvl="1" algn="just">
              <a:lnSpc>
                <a:spcPct val="120000"/>
              </a:lnSpc>
            </a:pPr>
            <a:r>
              <a:rPr lang="vi-VN" sz="2200" dirty="0"/>
              <a:t>C. Điểm 3</a:t>
            </a:r>
          </a:p>
          <a:p>
            <a:pPr lvl="1" algn="just">
              <a:lnSpc>
                <a:spcPct val="120000"/>
              </a:lnSpc>
            </a:pPr>
            <a:endParaRPr lang="vi-VN" sz="2200" dirty="0"/>
          </a:p>
          <a:p>
            <a:pPr lvl="1" algn="just">
              <a:lnSpc>
                <a:spcPct val="120000"/>
              </a:lnSpc>
            </a:pPr>
            <a:r>
              <a:rPr lang="vi-VN" sz="2200" dirty="0"/>
              <a:t>D. Điểm 4</a:t>
            </a:r>
            <a:endParaRPr lang="en-US" sz="2200" dirty="0"/>
          </a:p>
        </p:txBody>
      </p:sp>
      <p:pic>
        <p:nvPicPr>
          <p:cNvPr id="5122" name="Picture 2" descr="Vật Lí lớp 9 | Tổng hợp Lý thuyết - Bài tập Vật Lý 9 có đáp án">
            <a:extLst>
              <a:ext uri="{FF2B5EF4-FFF2-40B4-BE49-F238E27FC236}">
                <a16:creationId xmlns:a16="http://schemas.microsoft.com/office/drawing/2014/main" id="{FB456503-22FD-4FF5-8738-E42070478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06268" y="3136287"/>
            <a:ext cx="3842711" cy="225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117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chemeClr val="accent2"/>
                                      </p:to>
                                    </p:animClr>
                                  </p:childTnLst>
                                </p:cTn>
                              </p:par>
                              <p:par>
                                <p:cTn id="7" presetID="34" presetClass="emph" presetSubtype="0" fill="hold" nodeType="withEffect">
                                  <p:stCondLst>
                                    <p:cond delay="0"/>
                                  </p:stCondLst>
                                  <p:iterate type="lt">
                                    <p:tmPct val="38889"/>
                                  </p:iterate>
                                  <p:childTnLst>
                                    <p:animMotion origin="layout" path="M 0.0 0.0 L 0.0 -0.07213" pathEditMode="relative" ptsTypes="">
                                      <p:cBhvr>
                                        <p:cTn id="8" dur="300" accel="50000" decel="50000" autoRev="1" fill="hold">
                                          <p:stCondLst>
                                            <p:cond delay="0"/>
                                          </p:stCondLst>
                                        </p:cTn>
                                        <p:tgtEl>
                                          <p:spTgt spid="6">
                                            <p:txEl>
                                              <p:pRg st="2" end="2"/>
                                            </p:txEl>
                                          </p:spTgt>
                                        </p:tgtEl>
                                        <p:attrNameLst>
                                          <p:attrName>ppt_x</p:attrName>
                                          <p:attrName>ppt_y</p:attrName>
                                        </p:attrNameLst>
                                      </p:cBhvr>
                                    </p:animMotion>
                                    <p:animRot by="1500000">
                                      <p:cBhvr>
                                        <p:cTn id="9" dur="150" fill="hold">
                                          <p:stCondLst>
                                            <p:cond delay="0"/>
                                          </p:stCondLst>
                                        </p:cTn>
                                        <p:tgtEl>
                                          <p:spTgt spid="6">
                                            <p:txEl>
                                              <p:pRg st="2" end="2"/>
                                            </p:txEl>
                                          </p:spTgt>
                                        </p:tgtEl>
                                        <p:attrNameLst>
                                          <p:attrName>r</p:attrName>
                                        </p:attrNameLst>
                                      </p:cBhvr>
                                    </p:animRot>
                                    <p:animRot by="-1500000">
                                      <p:cBhvr>
                                        <p:cTn id="10" dur="150" fill="hold">
                                          <p:stCondLst>
                                            <p:cond delay="150"/>
                                          </p:stCondLst>
                                        </p:cTn>
                                        <p:tgtEl>
                                          <p:spTgt spid="6">
                                            <p:txEl>
                                              <p:pRg st="2" end="2"/>
                                            </p:txEl>
                                          </p:spTgt>
                                        </p:tgtEl>
                                        <p:attrNameLst>
                                          <p:attrName>r</p:attrName>
                                        </p:attrNameLst>
                                      </p:cBhvr>
                                    </p:animRot>
                                    <p:animRot by="-1500000">
                                      <p:cBhvr>
                                        <p:cTn id="11" dur="150" fill="hold">
                                          <p:stCondLst>
                                            <p:cond delay="300"/>
                                          </p:stCondLst>
                                        </p:cTn>
                                        <p:tgtEl>
                                          <p:spTgt spid="6">
                                            <p:txEl>
                                              <p:pRg st="2" end="2"/>
                                            </p:txEl>
                                          </p:spTgt>
                                        </p:tgtEl>
                                        <p:attrNameLst>
                                          <p:attrName>r</p:attrName>
                                        </p:attrNameLst>
                                      </p:cBhvr>
                                    </p:animRot>
                                    <p:animRot by="1500000">
                                      <p:cBhvr>
                                        <p:cTn id="12" dur="150" fill="hold">
                                          <p:stCondLst>
                                            <p:cond delay="450"/>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514720" y="1687631"/>
            <a:ext cx="10194657" cy="4532844"/>
          </a:xfrm>
          <a:prstGeom prst="rect">
            <a:avLst/>
          </a:prstGeom>
          <a:noFill/>
        </p:spPr>
        <p:txBody>
          <a:bodyPr wrap="square">
            <a:spAutoFit/>
          </a:bodyPr>
          <a:lstStyle/>
          <a:p>
            <a:pPr>
              <a:lnSpc>
                <a:spcPct val="120000"/>
              </a:lnSpc>
            </a:pPr>
            <a:r>
              <a:rPr lang="vi-VN" sz="2200" b="1" dirty="0"/>
              <a:t>Câu 8: </a:t>
            </a:r>
            <a:r>
              <a:rPr lang="vi-VN" sz="2200" b="1" dirty="0">
                <a:solidFill>
                  <a:schemeClr val="accent6"/>
                </a:solidFill>
              </a:rPr>
              <a:t>Hình ảnh định hướng của kim nam châm </a:t>
            </a:r>
            <a:r>
              <a:rPr lang="vi-VN" sz="2200" b="1" dirty="0"/>
              <a:t>đặt tại các </a:t>
            </a:r>
            <a:r>
              <a:rPr lang="vi-VN" sz="2200" b="1" dirty="0">
                <a:solidFill>
                  <a:schemeClr val="accent6"/>
                </a:solidFill>
              </a:rPr>
              <a:t>điểm xung quanh thanh nam châm </a:t>
            </a:r>
            <a:r>
              <a:rPr lang="vi-VN" sz="2200" b="1" dirty="0"/>
              <a:t>như hình sau:</a:t>
            </a:r>
          </a:p>
          <a:p>
            <a:pPr>
              <a:lnSpc>
                <a:spcPct val="120000"/>
              </a:lnSpc>
            </a:pPr>
            <a:r>
              <a:rPr lang="vi-VN" sz="2200" b="1" dirty="0">
                <a:solidFill>
                  <a:schemeClr val="accent6"/>
                </a:solidFill>
              </a:rPr>
              <a:t>Cực Bắc </a:t>
            </a:r>
            <a:r>
              <a:rPr lang="vi-VN" sz="2200" b="1" dirty="0"/>
              <a:t>của nam châm là</a:t>
            </a:r>
          </a:p>
          <a:p>
            <a:pPr>
              <a:lnSpc>
                <a:spcPct val="120000"/>
              </a:lnSpc>
            </a:pPr>
            <a:endParaRPr lang="vi-VN" sz="2200" dirty="0"/>
          </a:p>
          <a:p>
            <a:pPr>
              <a:lnSpc>
                <a:spcPct val="120000"/>
              </a:lnSpc>
            </a:pPr>
            <a:r>
              <a:rPr lang="vi-VN" sz="2200" dirty="0"/>
              <a:t>A. Ở 2</a:t>
            </a:r>
          </a:p>
          <a:p>
            <a:pPr>
              <a:lnSpc>
                <a:spcPct val="120000"/>
              </a:lnSpc>
            </a:pPr>
            <a:endParaRPr lang="vi-VN" sz="2200" dirty="0"/>
          </a:p>
          <a:p>
            <a:pPr>
              <a:lnSpc>
                <a:spcPct val="120000"/>
              </a:lnSpc>
            </a:pPr>
            <a:r>
              <a:rPr lang="vi-VN" sz="2200" dirty="0"/>
              <a:t>B. Ở 1</a:t>
            </a:r>
          </a:p>
          <a:p>
            <a:pPr>
              <a:lnSpc>
                <a:spcPct val="120000"/>
              </a:lnSpc>
            </a:pPr>
            <a:endParaRPr lang="vi-VN" sz="2200" dirty="0"/>
          </a:p>
          <a:p>
            <a:pPr>
              <a:lnSpc>
                <a:spcPct val="120000"/>
              </a:lnSpc>
            </a:pPr>
            <a:r>
              <a:rPr lang="vi-VN" sz="2200" dirty="0"/>
              <a:t>C. Nam châm thử định hướng sai.</a:t>
            </a:r>
          </a:p>
          <a:p>
            <a:pPr>
              <a:lnSpc>
                <a:spcPct val="120000"/>
              </a:lnSpc>
            </a:pPr>
            <a:endParaRPr lang="vi-VN" sz="2200" dirty="0"/>
          </a:p>
          <a:p>
            <a:pPr>
              <a:lnSpc>
                <a:spcPct val="120000"/>
              </a:lnSpc>
            </a:pPr>
            <a:r>
              <a:rPr lang="vi-VN" sz="2200" dirty="0"/>
              <a:t>D. Không xác định được.</a:t>
            </a:r>
            <a:endParaRPr lang="en-US" sz="2200" dirty="0"/>
          </a:p>
        </p:txBody>
      </p:sp>
      <p:pic>
        <p:nvPicPr>
          <p:cNvPr id="7170" name="Picture 2" descr="Vật Lí lớp 9 | Tổng hợp Lý thuyết - Bài tập Vật Lý 9 có đáp án">
            <a:extLst>
              <a:ext uri="{FF2B5EF4-FFF2-40B4-BE49-F238E27FC236}">
                <a16:creationId xmlns:a16="http://schemas.microsoft.com/office/drawing/2014/main" id="{4734EE6C-4E68-4956-AF83-7CD7024764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120285" y="3453319"/>
            <a:ext cx="6073044" cy="276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99885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5" end="5"/>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0"/>
                                  </p:iterate>
                                  <p:childTnLst>
                                    <p:animMotion origin="layout" path="M 0.0 0.0 L 0.0 -0.07213" pathEditMode="relative" ptsTypes="">
                                      <p:cBhvr>
                                        <p:cTn id="8" dur="250" accel="50000" decel="50000" autoRev="1" fill="hold">
                                          <p:stCondLst>
                                            <p:cond delay="0"/>
                                          </p:stCondLst>
                                        </p:cTn>
                                        <p:tgtEl>
                                          <p:spTgt spid="6">
                                            <p:txEl>
                                              <p:pRg st="5" end="5"/>
                                            </p:txEl>
                                          </p:spTgt>
                                        </p:tgtEl>
                                        <p:attrNameLst>
                                          <p:attrName>ppt_x</p:attrName>
                                          <p:attrName>ppt_y</p:attrName>
                                        </p:attrNameLst>
                                      </p:cBhvr>
                                    </p:animMotion>
                                    <p:animRot by="1500000">
                                      <p:cBhvr>
                                        <p:cTn id="9" dur="125" fill="hold">
                                          <p:stCondLst>
                                            <p:cond delay="0"/>
                                          </p:stCondLst>
                                        </p:cTn>
                                        <p:tgtEl>
                                          <p:spTgt spid="6">
                                            <p:txEl>
                                              <p:pRg st="5" end="5"/>
                                            </p:txEl>
                                          </p:spTgt>
                                        </p:tgtEl>
                                        <p:attrNameLst>
                                          <p:attrName>r</p:attrName>
                                        </p:attrNameLst>
                                      </p:cBhvr>
                                    </p:animRot>
                                    <p:animRot by="-1500000">
                                      <p:cBhvr>
                                        <p:cTn id="10" dur="125" fill="hold">
                                          <p:stCondLst>
                                            <p:cond delay="125"/>
                                          </p:stCondLst>
                                        </p:cTn>
                                        <p:tgtEl>
                                          <p:spTgt spid="6">
                                            <p:txEl>
                                              <p:pRg st="5" end="5"/>
                                            </p:txEl>
                                          </p:spTgt>
                                        </p:tgtEl>
                                        <p:attrNameLst>
                                          <p:attrName>r</p:attrName>
                                        </p:attrNameLst>
                                      </p:cBhvr>
                                    </p:animRot>
                                    <p:animRot by="-1500000">
                                      <p:cBhvr>
                                        <p:cTn id="11" dur="125" fill="hold">
                                          <p:stCondLst>
                                            <p:cond delay="250"/>
                                          </p:stCondLst>
                                        </p:cTn>
                                        <p:tgtEl>
                                          <p:spTgt spid="6">
                                            <p:txEl>
                                              <p:pRg st="5" end="5"/>
                                            </p:txEl>
                                          </p:spTgt>
                                        </p:tgtEl>
                                        <p:attrNameLst>
                                          <p:attrName>r</p:attrName>
                                        </p:attrNameLst>
                                      </p:cBhvr>
                                    </p:animRot>
                                    <p:animRot by="1500000">
                                      <p:cBhvr>
                                        <p:cTn id="12" dur="125" fill="hold">
                                          <p:stCondLst>
                                            <p:cond delay="375"/>
                                          </p:stCondLst>
                                        </p:cTn>
                                        <p:tgtEl>
                                          <p:spTgt spid="6">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45013-BEFC-47E2-B864-62C4CD9A5A83}"/>
              </a:ext>
            </a:extLst>
          </p:cNvPr>
          <p:cNvPicPr>
            <a:picLocks noChangeAspect="1"/>
          </p:cNvPicPr>
          <p:nvPr/>
        </p:nvPicPr>
        <p:blipFill rotWithShape="1">
          <a:blip r:embed="rId3"/>
          <a:srcRect l="6916" r="6916"/>
          <a:stretch/>
        </p:blipFill>
        <p:spPr>
          <a:xfrm>
            <a:off x="8019750" y="2354320"/>
            <a:ext cx="3589216" cy="3380801"/>
          </a:xfrm>
          <a:prstGeom prst="rect">
            <a:avLst/>
          </a:prstGeom>
        </p:spPr>
      </p:pic>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583034" y="1407241"/>
            <a:ext cx="8950265" cy="4493538"/>
          </a:xfrm>
          <a:prstGeom prst="rect">
            <a:avLst/>
          </a:prstGeom>
          <a:noFill/>
        </p:spPr>
        <p:txBody>
          <a:bodyPr wrap="square">
            <a:spAutoFit/>
          </a:bodyPr>
          <a:lstStyle/>
          <a:p>
            <a:pPr algn="just"/>
            <a:r>
              <a:rPr lang="vi-VN" sz="2200" b="1" dirty="0"/>
              <a:t>Câu 9: Nhìn vào </a:t>
            </a:r>
            <a:r>
              <a:rPr lang="vi-VN" sz="2200" b="1" dirty="0">
                <a:solidFill>
                  <a:schemeClr val="accent6"/>
                </a:solidFill>
              </a:rPr>
              <a:t>đường sức từ của nam châm hình chữ U </a:t>
            </a:r>
            <a:r>
              <a:rPr lang="vi-VN" sz="2200" b="1" dirty="0"/>
              <a:t>sau:</a:t>
            </a:r>
          </a:p>
          <a:p>
            <a:pPr algn="just"/>
            <a:r>
              <a:rPr lang="vi-VN" sz="2200" dirty="0"/>
              <a:t>Hãy cho biết </a:t>
            </a:r>
            <a:r>
              <a:rPr lang="vi-VN" sz="2200" dirty="0">
                <a:solidFill>
                  <a:schemeClr val="accent6"/>
                </a:solidFill>
              </a:rPr>
              <a:t>các cực của nam châm và tại những vị trí nào của nam châm có từ trường đều</a:t>
            </a:r>
            <a:r>
              <a:rPr lang="vi-VN" sz="2200" dirty="0"/>
              <a:t>?</a:t>
            </a:r>
          </a:p>
          <a:p>
            <a:pPr algn="just"/>
            <a:endParaRPr lang="vi-VN" sz="2200" dirty="0"/>
          </a:p>
          <a:p>
            <a:pPr algn="just"/>
            <a:r>
              <a:rPr lang="vi-VN" sz="2200" dirty="0"/>
              <a:t>A. Cực Bắc tại B, cực Nam tại A và từ trường đều ở hai cực.</a:t>
            </a:r>
          </a:p>
          <a:p>
            <a:pPr algn="just"/>
            <a:endParaRPr lang="vi-VN" sz="2200" dirty="0"/>
          </a:p>
          <a:p>
            <a:pPr algn="just"/>
            <a:r>
              <a:rPr lang="vi-VN" sz="2200" dirty="0"/>
              <a:t>B. Cực Bắc tại A, cực Nam tại B và từ trường đều ở hai cực.</a:t>
            </a:r>
          </a:p>
          <a:p>
            <a:pPr algn="just"/>
            <a:endParaRPr lang="vi-VN" sz="2200" dirty="0"/>
          </a:p>
          <a:p>
            <a:pPr algn="just"/>
            <a:r>
              <a:rPr lang="vi-VN" sz="2200" dirty="0"/>
              <a:t>C. Cực Bắc tại A, cực Nam tại B và từ trường đều ở giữa hai nhánh nam châm.</a:t>
            </a:r>
          </a:p>
          <a:p>
            <a:pPr algn="just"/>
            <a:endParaRPr lang="vi-VN" sz="2200" dirty="0"/>
          </a:p>
          <a:p>
            <a:pPr algn="just"/>
            <a:r>
              <a:rPr lang="vi-VN" sz="2200" dirty="0"/>
              <a:t>D. Cực Bắc tại B, cực Nam tại A và từ trường đều ở giữa hai nhánh nam châm.</a:t>
            </a:r>
            <a:endParaRPr lang="en-US" sz="2200" dirty="0"/>
          </a:p>
        </p:txBody>
      </p:sp>
    </p:spTree>
    <p:extLst>
      <p:ext uri="{BB962C8B-B14F-4D97-AF65-F5344CB8AC3E}">
        <p14:creationId xmlns:p14="http://schemas.microsoft.com/office/powerpoint/2010/main" val="350200005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3" end="3"/>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6977"/>
                                  </p:iterate>
                                  <p:childTnLst>
                                    <p:animMotion origin="layout" path="M 0.0 0.0 L 0.0 -0.07213" pathEditMode="relative" ptsTypes="">
                                      <p:cBhvr>
                                        <p:cTn id="8" dur="250" accel="50000" decel="50000" autoRev="1" fill="hold">
                                          <p:stCondLst>
                                            <p:cond delay="0"/>
                                          </p:stCondLst>
                                        </p:cTn>
                                        <p:tgtEl>
                                          <p:spTgt spid="6">
                                            <p:txEl>
                                              <p:pRg st="3" end="3"/>
                                            </p:txEl>
                                          </p:spTgt>
                                        </p:tgtEl>
                                        <p:attrNameLst>
                                          <p:attrName>ppt_x</p:attrName>
                                          <p:attrName>ppt_y</p:attrName>
                                        </p:attrNameLst>
                                      </p:cBhvr>
                                    </p:animMotion>
                                    <p:animRot by="1500000">
                                      <p:cBhvr>
                                        <p:cTn id="9" dur="125" fill="hold">
                                          <p:stCondLst>
                                            <p:cond delay="0"/>
                                          </p:stCondLst>
                                        </p:cTn>
                                        <p:tgtEl>
                                          <p:spTgt spid="6">
                                            <p:txEl>
                                              <p:pRg st="3" end="3"/>
                                            </p:txEl>
                                          </p:spTgt>
                                        </p:tgtEl>
                                        <p:attrNameLst>
                                          <p:attrName>r</p:attrName>
                                        </p:attrNameLst>
                                      </p:cBhvr>
                                    </p:animRot>
                                    <p:animRot by="-1500000">
                                      <p:cBhvr>
                                        <p:cTn id="10" dur="125" fill="hold">
                                          <p:stCondLst>
                                            <p:cond delay="125"/>
                                          </p:stCondLst>
                                        </p:cTn>
                                        <p:tgtEl>
                                          <p:spTgt spid="6">
                                            <p:txEl>
                                              <p:pRg st="3" end="3"/>
                                            </p:txEl>
                                          </p:spTgt>
                                        </p:tgtEl>
                                        <p:attrNameLst>
                                          <p:attrName>r</p:attrName>
                                        </p:attrNameLst>
                                      </p:cBhvr>
                                    </p:animRot>
                                    <p:animRot by="-1500000">
                                      <p:cBhvr>
                                        <p:cTn id="11" dur="125" fill="hold">
                                          <p:stCondLst>
                                            <p:cond delay="250"/>
                                          </p:stCondLst>
                                        </p:cTn>
                                        <p:tgtEl>
                                          <p:spTgt spid="6">
                                            <p:txEl>
                                              <p:pRg st="3" end="3"/>
                                            </p:txEl>
                                          </p:spTgt>
                                        </p:tgtEl>
                                        <p:attrNameLst>
                                          <p:attrName>r</p:attrName>
                                        </p:attrNameLst>
                                      </p:cBhvr>
                                    </p:animRot>
                                    <p:animRot by="1500000">
                                      <p:cBhvr>
                                        <p:cTn id="12" dur="125" fill="hold">
                                          <p:stCondLst>
                                            <p:cond delay="375"/>
                                          </p:stCondLst>
                                        </p:cTn>
                                        <p:tgtEl>
                                          <p:spTgt spid="6">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2143653" y="2072259"/>
            <a:ext cx="7904695" cy="3424079"/>
          </a:xfrm>
          <a:prstGeom prst="rect">
            <a:avLst/>
          </a:prstGeom>
          <a:noFill/>
        </p:spPr>
        <p:txBody>
          <a:bodyPr wrap="square">
            <a:spAutoFit/>
          </a:bodyPr>
          <a:lstStyle/>
          <a:p>
            <a:pPr>
              <a:lnSpc>
                <a:spcPct val="110000"/>
              </a:lnSpc>
            </a:pPr>
            <a:r>
              <a:rPr lang="vi-VN" sz="2200" b="1" dirty="0">
                <a:solidFill>
                  <a:schemeClr val="accent5">
                    <a:lumMod val="10000"/>
                  </a:schemeClr>
                </a:solidFill>
              </a:rPr>
              <a:t>Câu 10: </a:t>
            </a:r>
            <a:r>
              <a:rPr lang="vi-VN" sz="2200" b="1" dirty="0">
                <a:solidFill>
                  <a:schemeClr val="accent6"/>
                </a:solidFill>
              </a:rPr>
              <a:t>Trên hình vẽ</a:t>
            </a:r>
            <a:r>
              <a:rPr lang="vi-VN" sz="2200" b="1" dirty="0">
                <a:solidFill>
                  <a:schemeClr val="accent5">
                    <a:lumMod val="10000"/>
                  </a:schemeClr>
                </a:solidFill>
              </a:rPr>
              <a:t>, </a:t>
            </a:r>
            <a:r>
              <a:rPr lang="vi-VN" sz="2200" b="1" dirty="0">
                <a:solidFill>
                  <a:schemeClr val="accent6"/>
                </a:solidFill>
              </a:rPr>
              <a:t>đường sức từ nào vẽ sai</a:t>
            </a:r>
            <a:r>
              <a:rPr lang="vi-VN" sz="2200" b="1" dirty="0">
                <a:solidFill>
                  <a:schemeClr val="accent5">
                    <a:lumMod val="10000"/>
                  </a:schemeClr>
                </a:solidFill>
              </a:rPr>
              <a:t>?</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A. Đường 1</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B. Đường 2</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C. Đường 3</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D. Đường 4</a:t>
            </a:r>
            <a:endParaRPr lang="en-US" sz="2200" dirty="0">
              <a:solidFill>
                <a:schemeClr val="accent5">
                  <a:lumMod val="10000"/>
                </a:schemeClr>
              </a:solidFill>
            </a:endParaRPr>
          </a:p>
        </p:txBody>
      </p:sp>
      <p:pic>
        <p:nvPicPr>
          <p:cNvPr id="8196" name="Picture 4" descr="Vật Lí lớp 9 | Tổng hợp Lý thuyết - Bài tập Vật Lý 9 có đáp án">
            <a:extLst>
              <a:ext uri="{FF2B5EF4-FFF2-40B4-BE49-F238E27FC236}">
                <a16:creationId xmlns:a16="http://schemas.microsoft.com/office/drawing/2014/main" id="{5C930402-5617-4018-83CB-1E63CFE95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4" r="3082" b="3286"/>
          <a:stretch/>
        </p:blipFill>
        <p:spPr bwMode="auto">
          <a:xfrm>
            <a:off x="6096000" y="2565400"/>
            <a:ext cx="4394200" cy="283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0582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6" end="6"/>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42857"/>
                                  </p:iterate>
                                  <p:childTnLst>
                                    <p:animMotion origin="layout" path="M 0.0 0.0 L 0.0 -0.07213" pathEditMode="relative" ptsTypes="">
                                      <p:cBhvr>
                                        <p:cTn id="8" dur="250" accel="50000" decel="50000" autoRev="1" fill="hold">
                                          <p:stCondLst>
                                            <p:cond delay="0"/>
                                          </p:stCondLst>
                                        </p:cTn>
                                        <p:tgtEl>
                                          <p:spTgt spid="6">
                                            <p:txEl>
                                              <p:pRg st="6" end="6"/>
                                            </p:txEl>
                                          </p:spTgt>
                                        </p:tgtEl>
                                        <p:attrNameLst>
                                          <p:attrName>ppt_x</p:attrName>
                                          <p:attrName>ppt_y</p:attrName>
                                        </p:attrNameLst>
                                      </p:cBhvr>
                                    </p:animMotion>
                                    <p:animRot by="1500000">
                                      <p:cBhvr>
                                        <p:cTn id="9" dur="125" fill="hold">
                                          <p:stCondLst>
                                            <p:cond delay="0"/>
                                          </p:stCondLst>
                                        </p:cTn>
                                        <p:tgtEl>
                                          <p:spTgt spid="6">
                                            <p:txEl>
                                              <p:pRg st="6" end="6"/>
                                            </p:txEl>
                                          </p:spTgt>
                                        </p:tgtEl>
                                        <p:attrNameLst>
                                          <p:attrName>r</p:attrName>
                                        </p:attrNameLst>
                                      </p:cBhvr>
                                    </p:animRot>
                                    <p:animRot by="-1500000">
                                      <p:cBhvr>
                                        <p:cTn id="10" dur="125" fill="hold">
                                          <p:stCondLst>
                                            <p:cond delay="125"/>
                                          </p:stCondLst>
                                        </p:cTn>
                                        <p:tgtEl>
                                          <p:spTgt spid="6">
                                            <p:txEl>
                                              <p:pRg st="6" end="6"/>
                                            </p:txEl>
                                          </p:spTgt>
                                        </p:tgtEl>
                                        <p:attrNameLst>
                                          <p:attrName>r</p:attrName>
                                        </p:attrNameLst>
                                      </p:cBhvr>
                                    </p:animRot>
                                    <p:animRot by="-1500000">
                                      <p:cBhvr>
                                        <p:cTn id="11" dur="125" fill="hold">
                                          <p:stCondLst>
                                            <p:cond delay="250"/>
                                          </p:stCondLst>
                                        </p:cTn>
                                        <p:tgtEl>
                                          <p:spTgt spid="6">
                                            <p:txEl>
                                              <p:pRg st="6" end="6"/>
                                            </p:txEl>
                                          </p:spTgt>
                                        </p:tgtEl>
                                        <p:attrNameLst>
                                          <p:attrName>r</p:attrName>
                                        </p:attrNameLst>
                                      </p:cBhvr>
                                    </p:animRot>
                                    <p:animRot by="1500000">
                                      <p:cBhvr>
                                        <p:cTn id="12" dur="125" fill="hold">
                                          <p:stCondLst>
                                            <p:cond delay="375"/>
                                          </p:stCondLst>
                                        </p:cTn>
                                        <p:tgtEl>
                                          <p:spTgt spid="6">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BB6FB16-5CE2-4131-A2CC-3A943FBC8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39427" y="1418306"/>
            <a:ext cx="3374810" cy="4021388"/>
          </a:xfrm>
          <a:prstGeom prst="rect">
            <a:avLst/>
          </a:prstGeom>
        </p:spPr>
      </p:pic>
      <p:grpSp>
        <p:nvGrpSpPr>
          <p:cNvPr id="15" name="Group 14">
            <a:extLst>
              <a:ext uri="{FF2B5EF4-FFF2-40B4-BE49-F238E27FC236}">
                <a16:creationId xmlns:a16="http://schemas.microsoft.com/office/drawing/2014/main" id="{E2E18F68-7519-43A4-AEAA-9BC46D219709}"/>
              </a:ext>
            </a:extLst>
          </p:cNvPr>
          <p:cNvGrpSpPr/>
          <p:nvPr/>
        </p:nvGrpSpPr>
        <p:grpSpPr>
          <a:xfrm>
            <a:off x="8347556" y="3429001"/>
            <a:ext cx="1557337" cy="0"/>
            <a:chOff x="8062913" y="3429000"/>
            <a:chExt cx="1557337" cy="0"/>
          </a:xfrm>
        </p:grpSpPr>
        <p:cxnSp>
          <p:nvCxnSpPr>
            <p:cNvPr id="12" name="Straight Connector 11">
              <a:extLst>
                <a:ext uri="{FF2B5EF4-FFF2-40B4-BE49-F238E27FC236}">
                  <a16:creationId xmlns:a16="http://schemas.microsoft.com/office/drawing/2014/main" id="{E2A36AE0-CC46-4222-A24E-A0D49AE20E8D}"/>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47396B3-539A-44AD-A687-D73B5EBE3C2C}"/>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665DACB-D79D-4058-8DA9-BED71A3B61FC}"/>
              </a:ext>
            </a:extLst>
          </p:cNvPr>
          <p:cNvGrpSpPr/>
          <p:nvPr/>
        </p:nvGrpSpPr>
        <p:grpSpPr>
          <a:xfrm>
            <a:off x="8348164" y="4110039"/>
            <a:ext cx="1557337" cy="0"/>
            <a:chOff x="8062913" y="3429000"/>
            <a:chExt cx="1557337" cy="0"/>
          </a:xfrm>
        </p:grpSpPr>
        <p:cxnSp>
          <p:nvCxnSpPr>
            <p:cNvPr id="17" name="Straight Connector 16">
              <a:extLst>
                <a:ext uri="{FF2B5EF4-FFF2-40B4-BE49-F238E27FC236}">
                  <a16:creationId xmlns:a16="http://schemas.microsoft.com/office/drawing/2014/main" id="{61237F4F-C3D8-42F9-B5C2-43E3D1814FAD}"/>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70CE90-B721-4866-9C93-980E5BB1392C}"/>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EA79F09-0C4F-4FE1-9D54-76966E97A40F}"/>
              </a:ext>
            </a:extLst>
          </p:cNvPr>
          <p:cNvGrpSpPr/>
          <p:nvPr/>
        </p:nvGrpSpPr>
        <p:grpSpPr>
          <a:xfrm>
            <a:off x="8348164" y="4791076"/>
            <a:ext cx="1557337" cy="0"/>
            <a:chOff x="8062913" y="3429000"/>
            <a:chExt cx="1557337" cy="0"/>
          </a:xfrm>
        </p:grpSpPr>
        <p:cxnSp>
          <p:nvCxnSpPr>
            <p:cNvPr id="20" name="Straight Connector 19">
              <a:extLst>
                <a:ext uri="{FF2B5EF4-FFF2-40B4-BE49-F238E27FC236}">
                  <a16:creationId xmlns:a16="http://schemas.microsoft.com/office/drawing/2014/main" id="{E2999E82-0DFD-455B-9712-0A35314F5510}"/>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973719-AB70-4467-9DEF-EBC254D693D8}"/>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74F86A8-F97A-43C4-935C-193A37B24D5F}"/>
              </a:ext>
            </a:extLst>
          </p:cNvPr>
          <p:cNvGrpSpPr/>
          <p:nvPr/>
        </p:nvGrpSpPr>
        <p:grpSpPr>
          <a:xfrm>
            <a:off x="7817113" y="5460144"/>
            <a:ext cx="2632139" cy="388208"/>
            <a:chOff x="7532470" y="5460142"/>
            <a:chExt cx="2632139" cy="616805"/>
          </a:xfrm>
        </p:grpSpPr>
        <p:sp>
          <p:nvSpPr>
            <p:cNvPr id="32" name="Arrow: Curved Right 31">
              <a:extLst>
                <a:ext uri="{FF2B5EF4-FFF2-40B4-BE49-F238E27FC236}">
                  <a16:creationId xmlns:a16="http://schemas.microsoft.com/office/drawing/2014/main" id="{4F4360E7-9A7E-400C-B5DE-2AF5BEC08555}"/>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Straight Arrow Connector 33">
              <a:extLst>
                <a:ext uri="{FF2B5EF4-FFF2-40B4-BE49-F238E27FC236}">
                  <a16:creationId xmlns:a16="http://schemas.microsoft.com/office/drawing/2014/main" id="{C6CE221D-1D1E-4728-AD17-351783CBA161}"/>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8D91356-B5D0-4C9D-9E20-9EDE24629764}"/>
              </a:ext>
            </a:extLst>
          </p:cNvPr>
          <p:cNvGrpSpPr/>
          <p:nvPr/>
        </p:nvGrpSpPr>
        <p:grpSpPr>
          <a:xfrm>
            <a:off x="7817113" y="5439693"/>
            <a:ext cx="2632139" cy="884907"/>
            <a:chOff x="7532470" y="5460142"/>
            <a:chExt cx="2632139" cy="616805"/>
          </a:xfrm>
        </p:grpSpPr>
        <p:sp>
          <p:nvSpPr>
            <p:cNvPr id="40" name="Arrow: Curved Right 39">
              <a:extLst>
                <a:ext uri="{FF2B5EF4-FFF2-40B4-BE49-F238E27FC236}">
                  <a16:creationId xmlns:a16="http://schemas.microsoft.com/office/drawing/2014/main" id="{5405A70A-CD00-4208-B168-DAAEE5550DB5}"/>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 name="Straight Arrow Connector 40">
              <a:extLst>
                <a:ext uri="{FF2B5EF4-FFF2-40B4-BE49-F238E27FC236}">
                  <a16:creationId xmlns:a16="http://schemas.microsoft.com/office/drawing/2014/main" id="{35CDF608-97FA-4C33-ABEC-1F05F58352E2}"/>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A27A18A-D6DD-433C-9BC5-0D991388BB73}"/>
              </a:ext>
            </a:extLst>
          </p:cNvPr>
          <p:cNvGrpSpPr/>
          <p:nvPr/>
        </p:nvGrpSpPr>
        <p:grpSpPr>
          <a:xfrm rot="20300377">
            <a:off x="10652619" y="4542939"/>
            <a:ext cx="880325" cy="821782"/>
            <a:chOff x="10596994" y="4779169"/>
            <a:chExt cx="880325" cy="821782"/>
          </a:xfrm>
        </p:grpSpPr>
        <p:sp>
          <p:nvSpPr>
            <p:cNvPr id="48" name="Arc 47">
              <a:extLst>
                <a:ext uri="{FF2B5EF4-FFF2-40B4-BE49-F238E27FC236}">
                  <a16:creationId xmlns:a16="http://schemas.microsoft.com/office/drawing/2014/main" id="{03C05BE3-1791-4A57-9595-020C0A43C409}"/>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1D822B35-75B2-4A4F-97E6-FD88D29A63D8}"/>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E7C5C839-B4EA-454D-99F8-1F2FD4601EB3}"/>
              </a:ext>
            </a:extLst>
          </p:cNvPr>
          <p:cNvGrpSpPr/>
          <p:nvPr/>
        </p:nvGrpSpPr>
        <p:grpSpPr>
          <a:xfrm rot="1085891">
            <a:off x="10685662" y="4996768"/>
            <a:ext cx="880325" cy="821782"/>
            <a:chOff x="10596994" y="4779169"/>
            <a:chExt cx="880325" cy="821782"/>
          </a:xfrm>
        </p:grpSpPr>
        <p:sp>
          <p:nvSpPr>
            <p:cNvPr id="59" name="Arc 58">
              <a:extLst>
                <a:ext uri="{FF2B5EF4-FFF2-40B4-BE49-F238E27FC236}">
                  <a16:creationId xmlns:a16="http://schemas.microsoft.com/office/drawing/2014/main" id="{C68ACC9F-3A4D-456C-922D-B2555209516F}"/>
                </a:ext>
              </a:extLst>
            </p:cNvPr>
            <p:cNvSpPr/>
            <p:nvPr/>
          </p:nvSpPr>
          <p:spPr>
            <a:xfrm rot="14781456" flipH="1">
              <a:off x="10626266" y="4749897"/>
              <a:ext cx="821782" cy="880325"/>
            </a:xfrm>
            <a:prstGeom prst="arc">
              <a:avLst>
                <a:gd name="adj1" fmla="val 16200000"/>
                <a:gd name="adj2" fmla="val 283736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6EB48C4C-F15B-4DFF-9BEA-267676417240}"/>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FF56EC1-4D2F-4B52-9B10-0989C8417F0C}"/>
              </a:ext>
            </a:extLst>
          </p:cNvPr>
          <p:cNvGrpSpPr/>
          <p:nvPr/>
        </p:nvGrpSpPr>
        <p:grpSpPr>
          <a:xfrm rot="20300377">
            <a:off x="6609697" y="4542939"/>
            <a:ext cx="880325" cy="821782"/>
            <a:chOff x="10596994" y="4779169"/>
            <a:chExt cx="880325" cy="821782"/>
          </a:xfrm>
        </p:grpSpPr>
        <p:sp>
          <p:nvSpPr>
            <p:cNvPr id="74" name="Arc 73">
              <a:extLst>
                <a:ext uri="{FF2B5EF4-FFF2-40B4-BE49-F238E27FC236}">
                  <a16:creationId xmlns:a16="http://schemas.microsoft.com/office/drawing/2014/main" id="{A4843788-02D6-4F21-B43D-786A8B66419D}"/>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B7D7C81A-29B3-4AA3-8DCC-DA1B351EE04C}"/>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A61F5BCF-E8B6-47DF-A448-3476C8422735}"/>
              </a:ext>
            </a:extLst>
          </p:cNvPr>
          <p:cNvGrpSpPr/>
          <p:nvPr/>
        </p:nvGrpSpPr>
        <p:grpSpPr>
          <a:xfrm rot="19943457">
            <a:off x="6642740" y="4996768"/>
            <a:ext cx="880325" cy="821782"/>
            <a:chOff x="10596994" y="4779169"/>
            <a:chExt cx="880325" cy="821782"/>
          </a:xfrm>
        </p:grpSpPr>
        <p:sp>
          <p:nvSpPr>
            <p:cNvPr id="72" name="Arc 71">
              <a:extLst>
                <a:ext uri="{FF2B5EF4-FFF2-40B4-BE49-F238E27FC236}">
                  <a16:creationId xmlns:a16="http://schemas.microsoft.com/office/drawing/2014/main" id="{6C21644E-E6B3-48E0-AE7B-73BF12DBEAA5}"/>
                </a:ext>
              </a:extLst>
            </p:cNvPr>
            <p:cNvSpPr/>
            <p:nvPr/>
          </p:nvSpPr>
          <p:spPr>
            <a:xfrm rot="14781456" flipH="1">
              <a:off x="10626266" y="4749897"/>
              <a:ext cx="821782" cy="880325"/>
            </a:xfrm>
            <a:prstGeom prst="arc">
              <a:avLst>
                <a:gd name="adj1" fmla="val 14867156"/>
                <a:gd name="adj2" fmla="val 208779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 name="Straight Arrow Connector 72">
              <a:extLst>
                <a:ext uri="{FF2B5EF4-FFF2-40B4-BE49-F238E27FC236}">
                  <a16:creationId xmlns:a16="http://schemas.microsoft.com/office/drawing/2014/main" id="{050BDFFE-650A-4ECC-B912-3AE8FB6AF8ED}"/>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9D1F8D49-F01D-44A6-A4D5-9D2D104F46F7}"/>
              </a:ext>
            </a:extLst>
          </p:cNvPr>
          <p:cNvSpPr txBox="1"/>
          <p:nvPr/>
        </p:nvSpPr>
        <p:spPr>
          <a:xfrm>
            <a:off x="498807" y="1418306"/>
            <a:ext cx="6151230" cy="904863"/>
          </a:xfrm>
          <a:prstGeom prst="rect">
            <a:avLst/>
          </a:prstGeom>
          <a:noFill/>
        </p:spPr>
        <p:txBody>
          <a:bodyPr wrap="square" rtlCol="0">
            <a:spAutoFit/>
          </a:bodyPr>
          <a:lstStyle/>
          <a:p>
            <a:pPr>
              <a:lnSpc>
                <a:spcPct val="120000"/>
              </a:lnSpc>
            </a:pPr>
            <a:r>
              <a:rPr lang="vi-VN" sz="2200" b="1" dirty="0">
                <a:solidFill>
                  <a:schemeClr val="accent1"/>
                </a:solidFill>
              </a:rPr>
              <a:t>C</a:t>
            </a:r>
            <a:r>
              <a:rPr lang="en-US" sz="2200" b="1" dirty="0" err="1">
                <a:solidFill>
                  <a:schemeClr val="accent1"/>
                </a:solidFill>
              </a:rPr>
              <a:t>âu</a:t>
            </a:r>
            <a:r>
              <a:rPr lang="en-US" sz="2200" b="1" dirty="0">
                <a:solidFill>
                  <a:schemeClr val="accent1"/>
                </a:solidFill>
              </a:rPr>
              <a:t> 11</a:t>
            </a:r>
            <a:r>
              <a:rPr lang="vi-VN" sz="2200" b="1" dirty="0">
                <a:solidFill>
                  <a:schemeClr val="accent1"/>
                </a:solidFill>
              </a:rPr>
              <a:t>. </a:t>
            </a:r>
            <a:r>
              <a:rPr lang="vi-VN" sz="2200" dirty="0">
                <a:solidFill>
                  <a:schemeClr val="accent1"/>
                </a:solidFill>
              </a:rPr>
              <a:t>Dựa vào hình ảnh từ phổ của nam châm chữ U, hãy vẽ các đường sức từ của nó.</a:t>
            </a:r>
            <a:endParaRPr lang="en-US" sz="2200" dirty="0">
              <a:solidFill>
                <a:schemeClr val="accent1"/>
              </a:solidFill>
            </a:endParaRPr>
          </a:p>
        </p:txBody>
      </p:sp>
      <p:pic>
        <p:nvPicPr>
          <p:cNvPr id="81" name="Picture 80">
            <a:extLst>
              <a:ext uri="{FF2B5EF4-FFF2-40B4-BE49-F238E27FC236}">
                <a16:creationId xmlns:a16="http://schemas.microsoft.com/office/drawing/2014/main" id="{DAD533F3-E457-425C-81F0-49017C5BDFB6}"/>
              </a:ext>
            </a:extLst>
          </p:cNvPr>
          <p:cNvPicPr>
            <a:picLocks noChangeAspect="1"/>
          </p:cNvPicPr>
          <p:nvPr/>
        </p:nvPicPr>
        <p:blipFill>
          <a:blip r:embed="rId4"/>
          <a:stretch>
            <a:fillRect/>
          </a:stretch>
        </p:blipFill>
        <p:spPr>
          <a:xfrm rot="10800000" flipH="1">
            <a:off x="1233702" y="2678546"/>
            <a:ext cx="3287296" cy="3355075"/>
          </a:xfrm>
          <a:prstGeom prst="rect">
            <a:avLst/>
          </a:prstGeom>
        </p:spPr>
      </p:pic>
      <p:sp>
        <p:nvSpPr>
          <p:cNvPr id="33" name="Google Shape;152;p11">
            <a:extLst>
              <a:ext uri="{FF2B5EF4-FFF2-40B4-BE49-F238E27FC236}">
                <a16:creationId xmlns:a16="http://schemas.microsoft.com/office/drawing/2014/main" id="{36CD7C2F-3E31-4DA0-8D73-A3F4217DC6C0}"/>
              </a:ext>
            </a:extLst>
          </p:cNvPr>
          <p:cNvSpPr/>
          <p:nvPr/>
        </p:nvSpPr>
        <p:spPr>
          <a:xfrm rot="10800000" flipH="1">
            <a:off x="8158591" y="-425856"/>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3;p11">
            <a:extLst>
              <a:ext uri="{FF2B5EF4-FFF2-40B4-BE49-F238E27FC236}">
                <a16:creationId xmlns:a16="http://schemas.microsoft.com/office/drawing/2014/main" id="{9013E170-38CC-4FDB-8237-22099A347C46}"/>
              </a:ext>
            </a:extLst>
          </p:cNvPr>
          <p:cNvSpPr/>
          <p:nvPr/>
        </p:nvSpPr>
        <p:spPr>
          <a:xfrm>
            <a:off x="10999141" y="6239452"/>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p11">
            <a:extLst>
              <a:ext uri="{FF2B5EF4-FFF2-40B4-BE49-F238E27FC236}">
                <a16:creationId xmlns:a16="http://schemas.microsoft.com/office/drawing/2014/main" id="{C2767C46-D5A3-4053-B9C5-AD26E11D2E18}"/>
              </a:ext>
            </a:extLst>
          </p:cNvPr>
          <p:cNvSpPr/>
          <p:nvPr/>
        </p:nvSpPr>
        <p:spPr>
          <a:xfrm rot="14079262" flipH="1">
            <a:off x="-770856" y="5785924"/>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21581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9"/>
                                        </p:tgtEl>
                                        <p:attrNameLst>
                                          <p:attrName>style.visibility</p:attrName>
                                        </p:attrNameLst>
                                      </p:cBhvr>
                                      <p:to>
                                        <p:strVal val="visible"/>
                                      </p:to>
                                    </p:set>
                                    <p:animEffect transition="in" filter="wipe(left)">
                                      <p:cBhvr>
                                        <p:cTn id="7" dur="75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2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par>
                                <p:cTn id="24" presetID="22" presetClass="entr" presetSubtype="2"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right)">
                                      <p:cBhvr>
                                        <p:cTn id="30" dur="500"/>
                                        <p:tgtEl>
                                          <p:spTgt spid="38"/>
                                        </p:tgtEl>
                                      </p:cBhvr>
                                    </p:animEffect>
                                  </p:childTnLst>
                                </p:cTn>
                              </p:par>
                              <p:par>
                                <p:cTn id="31" presetID="22" presetClass="entr" presetSubtype="2"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right)">
                                      <p:cBhvr>
                                        <p:cTn id="33" dur="500"/>
                                        <p:tgtEl>
                                          <p:spTgt spid="39"/>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left)">
                                      <p:cBhvr>
                                        <p:cTn id="37" dur="500"/>
                                        <p:tgtEl>
                                          <p:spTgt spid="70"/>
                                        </p:tgtEl>
                                      </p:cBhvr>
                                    </p:animEffect>
                                  </p:childTnLst>
                                </p:cTn>
                              </p:par>
                              <p:par>
                                <p:cTn id="38" presetID="22" presetClass="entr" presetSubtype="8" fill="hold"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wipe(left)">
                                      <p:cBhvr>
                                        <p:cTn id="40" dur="500"/>
                                        <p:tgtEl>
                                          <p:spTgt spid="71"/>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par>
                                <p:cTn id="45" presetID="22" presetClass="entr" presetSubtype="8"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AEF50E5-5C83-481D-B31F-7B89FACEF68F}"/>
              </a:ext>
            </a:extLst>
          </p:cNvPr>
          <p:cNvGrpSpPr/>
          <p:nvPr/>
        </p:nvGrpSpPr>
        <p:grpSpPr>
          <a:xfrm rot="10800000">
            <a:off x="663514" y="1750040"/>
            <a:ext cx="5341257" cy="3366034"/>
            <a:chOff x="1117600" y="2239058"/>
            <a:chExt cx="5341257" cy="3366034"/>
          </a:xfrm>
        </p:grpSpPr>
        <p:grpSp>
          <p:nvGrpSpPr>
            <p:cNvPr id="8" name="Group 7">
              <a:extLst>
                <a:ext uri="{FF2B5EF4-FFF2-40B4-BE49-F238E27FC236}">
                  <a16:creationId xmlns:a16="http://schemas.microsoft.com/office/drawing/2014/main" id="{7E7908B4-D05A-41AF-B0B6-359A486C0D67}"/>
                </a:ext>
              </a:extLst>
            </p:cNvPr>
            <p:cNvGrpSpPr/>
            <p:nvPr/>
          </p:nvGrpSpPr>
          <p:grpSpPr>
            <a:xfrm>
              <a:off x="1117600" y="2321875"/>
              <a:ext cx="5341257" cy="3283217"/>
              <a:chOff x="1103086" y="2655703"/>
              <a:chExt cx="5341257" cy="3283217"/>
            </a:xfrm>
          </p:grpSpPr>
          <p:pic>
            <p:nvPicPr>
              <p:cNvPr id="5" name="Graphic 4">
                <a:extLst>
                  <a:ext uri="{FF2B5EF4-FFF2-40B4-BE49-F238E27FC236}">
                    <a16:creationId xmlns:a16="http://schemas.microsoft.com/office/drawing/2014/main" id="{C4E42032-8106-4F76-9732-D2B5CA9778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1671" y="2655703"/>
                <a:ext cx="5312672" cy="3200400"/>
              </a:xfrm>
              <a:prstGeom prst="rect">
                <a:avLst/>
              </a:prstGeom>
            </p:spPr>
          </p:pic>
          <p:sp>
            <p:nvSpPr>
              <p:cNvPr id="7" name="Rectangle 6">
                <a:extLst>
                  <a:ext uri="{FF2B5EF4-FFF2-40B4-BE49-F238E27FC236}">
                    <a16:creationId xmlns:a16="http://schemas.microsoft.com/office/drawing/2014/main" id="{200B6E43-7F29-4EC9-9F35-46A30C0D027F}"/>
                  </a:ext>
                </a:extLst>
              </p:cNvPr>
              <p:cNvSpPr/>
              <p:nvPr/>
            </p:nvSpPr>
            <p:spPr>
              <a:xfrm>
                <a:off x="1103086" y="4208318"/>
                <a:ext cx="5341257" cy="1730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10;&#10;Description automatically generated">
                <a:extLst>
                  <a:ext uri="{FF2B5EF4-FFF2-40B4-BE49-F238E27FC236}">
                    <a16:creationId xmlns:a16="http://schemas.microsoft.com/office/drawing/2014/main" id="{A1EBEBFA-8AC1-445B-896A-9DF0B36711D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0817" r="10369"/>
              <a:stretch/>
            </p:blipFill>
            <p:spPr>
              <a:xfrm>
                <a:off x="2507706" y="3952004"/>
                <a:ext cx="2644140" cy="607797"/>
              </a:xfrm>
              <a:prstGeom prst="rect">
                <a:avLst/>
              </a:prstGeom>
            </p:spPr>
          </p:pic>
        </p:grpSp>
        <p:grpSp>
          <p:nvGrpSpPr>
            <p:cNvPr id="9" name="Group 8">
              <a:extLst>
                <a:ext uri="{FF2B5EF4-FFF2-40B4-BE49-F238E27FC236}">
                  <a16:creationId xmlns:a16="http://schemas.microsoft.com/office/drawing/2014/main" id="{CD618133-D374-406F-AF8E-F64B3161BAE9}"/>
                </a:ext>
              </a:extLst>
            </p:cNvPr>
            <p:cNvGrpSpPr/>
            <p:nvPr/>
          </p:nvGrpSpPr>
          <p:grpSpPr>
            <a:xfrm>
              <a:off x="1609008" y="2239058"/>
              <a:ext cx="4636435" cy="1527027"/>
              <a:chOff x="907246" y="2425510"/>
              <a:chExt cx="4636435" cy="1527027"/>
            </a:xfrm>
          </p:grpSpPr>
          <p:sp>
            <p:nvSpPr>
              <p:cNvPr id="10" name="TextBox 9">
                <a:extLst>
                  <a:ext uri="{FF2B5EF4-FFF2-40B4-BE49-F238E27FC236}">
                    <a16:creationId xmlns:a16="http://schemas.microsoft.com/office/drawing/2014/main" id="{00B93AB2-7625-4F6C-8F43-56C234328B4F}"/>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1" name="TextBox 10">
                <a:extLst>
                  <a:ext uri="{FF2B5EF4-FFF2-40B4-BE49-F238E27FC236}">
                    <a16:creationId xmlns:a16="http://schemas.microsoft.com/office/drawing/2014/main" id="{A2A37A8F-314E-41FA-A450-E2EF233CFD44}"/>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2" name="TextBox 11">
                <a:extLst>
                  <a:ext uri="{FF2B5EF4-FFF2-40B4-BE49-F238E27FC236}">
                    <a16:creationId xmlns:a16="http://schemas.microsoft.com/office/drawing/2014/main" id="{E7C083BC-BB15-4DD5-B0AB-7ABA79F72C99}"/>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3" name="TextBox 12">
                <a:extLst>
                  <a:ext uri="{FF2B5EF4-FFF2-40B4-BE49-F238E27FC236}">
                    <a16:creationId xmlns:a16="http://schemas.microsoft.com/office/drawing/2014/main" id="{B02BD4A4-D092-426E-93CB-1FD35C756935}"/>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4" name="TextBox 13">
                <a:extLst>
                  <a:ext uri="{FF2B5EF4-FFF2-40B4-BE49-F238E27FC236}">
                    <a16:creationId xmlns:a16="http://schemas.microsoft.com/office/drawing/2014/main" id="{9FB92083-833A-4767-8071-A84709B1C05D}"/>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5" name="TextBox 14">
                <a:extLst>
                  <a:ext uri="{FF2B5EF4-FFF2-40B4-BE49-F238E27FC236}">
                    <a16:creationId xmlns:a16="http://schemas.microsoft.com/office/drawing/2014/main" id="{B8C92302-5B4B-4BE5-94FC-360D3EB75C87}"/>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6" name="TextBox 15">
                <a:extLst>
                  <a:ext uri="{FF2B5EF4-FFF2-40B4-BE49-F238E27FC236}">
                    <a16:creationId xmlns:a16="http://schemas.microsoft.com/office/drawing/2014/main" id="{CCAA2809-013E-4A3A-A2FC-E0E54E304886}"/>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7" name="TextBox 16">
                <a:extLst>
                  <a:ext uri="{FF2B5EF4-FFF2-40B4-BE49-F238E27FC236}">
                    <a16:creationId xmlns:a16="http://schemas.microsoft.com/office/drawing/2014/main" id="{A1DF9C1B-E6B5-4FA3-83E6-ED122CD5574D}"/>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8" name="TextBox 17">
                <a:extLst>
                  <a:ext uri="{FF2B5EF4-FFF2-40B4-BE49-F238E27FC236}">
                    <a16:creationId xmlns:a16="http://schemas.microsoft.com/office/drawing/2014/main" id="{33E228AA-E510-43C7-88BF-A97FF09DAEA9}"/>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grpSp>
      <p:sp>
        <p:nvSpPr>
          <p:cNvPr id="22" name="TextBox 21">
            <a:extLst>
              <a:ext uri="{FF2B5EF4-FFF2-40B4-BE49-F238E27FC236}">
                <a16:creationId xmlns:a16="http://schemas.microsoft.com/office/drawing/2014/main" id="{91C35593-5B19-4123-A125-46A68E14AEF8}"/>
              </a:ext>
            </a:extLst>
          </p:cNvPr>
          <p:cNvSpPr txBox="1"/>
          <p:nvPr/>
        </p:nvSpPr>
        <p:spPr>
          <a:xfrm>
            <a:off x="450453" y="1689976"/>
            <a:ext cx="6291292" cy="471539"/>
          </a:xfrm>
          <a:prstGeom prst="rect">
            <a:avLst/>
          </a:prstGeom>
          <a:noFill/>
        </p:spPr>
        <p:txBody>
          <a:bodyPr wrap="square" rtlCol="0">
            <a:spAutoFit/>
          </a:bodyPr>
          <a:lstStyle/>
          <a:p>
            <a:pPr>
              <a:lnSpc>
                <a:spcPct val="120000"/>
              </a:lnSpc>
            </a:pPr>
            <a:r>
              <a:rPr lang="vi-VN" sz="2200" b="1" dirty="0">
                <a:solidFill>
                  <a:schemeClr val="accent1"/>
                </a:solidFill>
              </a:rPr>
              <a:t>C</a:t>
            </a:r>
            <a:r>
              <a:rPr lang="en-US" sz="2200" b="1" dirty="0" err="1">
                <a:solidFill>
                  <a:schemeClr val="accent1"/>
                </a:solidFill>
              </a:rPr>
              <a:t>âu</a:t>
            </a:r>
            <a:r>
              <a:rPr lang="en-US" sz="2200" b="1" dirty="0">
                <a:solidFill>
                  <a:schemeClr val="accent1"/>
                </a:solidFill>
              </a:rPr>
              <a:t> 12</a:t>
            </a:r>
            <a:r>
              <a:rPr lang="vi-VN" sz="2200" b="1" dirty="0">
                <a:solidFill>
                  <a:schemeClr val="accent1"/>
                </a:solidFill>
              </a:rPr>
              <a:t>. </a:t>
            </a:r>
            <a:r>
              <a:rPr lang="vi-VN" sz="2200" dirty="0">
                <a:solidFill>
                  <a:schemeClr val="accent1"/>
                </a:solidFill>
              </a:rPr>
              <a:t>Hãy xác định tên các từ cực của nam châm.</a:t>
            </a:r>
            <a:endParaRPr lang="en-US" sz="2200" dirty="0">
              <a:solidFill>
                <a:schemeClr val="accent1"/>
              </a:solidFill>
            </a:endParaRPr>
          </a:p>
        </p:txBody>
      </p:sp>
      <p:pic>
        <p:nvPicPr>
          <p:cNvPr id="23" name="Picture 22" descr="Chart&#10;&#10;Description automatically generated">
            <a:extLst>
              <a:ext uri="{FF2B5EF4-FFF2-40B4-BE49-F238E27FC236}">
                <a16:creationId xmlns:a16="http://schemas.microsoft.com/office/drawing/2014/main" id="{8B5E632E-B4DE-41FE-849A-BAB06FC1AC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956007" y="3129156"/>
            <a:ext cx="2644141" cy="607797"/>
          </a:xfrm>
          <a:prstGeom prst="rect">
            <a:avLst/>
          </a:prstGeom>
        </p:spPr>
      </p:pic>
      <p:pic>
        <p:nvPicPr>
          <p:cNvPr id="1026" name="Picture 2" descr="Human magnet MG animation animation">
            <a:extLst>
              <a:ext uri="{FF2B5EF4-FFF2-40B4-BE49-F238E27FC236}">
                <a16:creationId xmlns:a16="http://schemas.microsoft.com/office/drawing/2014/main" id="{356AFC7F-6415-4034-BCB1-9C5014940E3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87936" y="1587344"/>
            <a:ext cx="4911083" cy="36833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35A142B8-3819-4413-8A7D-5C9B87A9320E}"/>
              </a:ext>
            </a:extLst>
          </p:cNvPr>
          <p:cNvSpPr/>
          <p:nvPr/>
        </p:nvSpPr>
        <p:spPr>
          <a:xfrm>
            <a:off x="6659352" y="1587345"/>
            <a:ext cx="4939668" cy="3683312"/>
          </a:xfrm>
          <a:prstGeom prst="roundRect">
            <a:avLst>
              <a:gd name="adj" fmla="val 2404"/>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52;p11">
            <a:extLst>
              <a:ext uri="{FF2B5EF4-FFF2-40B4-BE49-F238E27FC236}">
                <a16:creationId xmlns:a16="http://schemas.microsoft.com/office/drawing/2014/main" id="{8CE18460-09B8-43E0-AF17-55EAF9F47344}"/>
              </a:ext>
            </a:extLst>
          </p:cNvPr>
          <p:cNvSpPr/>
          <p:nvPr/>
        </p:nvSpPr>
        <p:spPr>
          <a:xfrm flipH="1">
            <a:off x="6303368" y="-282037"/>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p11">
            <a:extLst>
              <a:ext uri="{FF2B5EF4-FFF2-40B4-BE49-F238E27FC236}">
                <a16:creationId xmlns:a16="http://schemas.microsoft.com/office/drawing/2014/main" id="{176789BC-FAD6-44FB-8DBC-1203B787B737}"/>
              </a:ext>
            </a:extLst>
          </p:cNvPr>
          <p:cNvSpPr/>
          <p:nvPr/>
        </p:nvSpPr>
        <p:spPr>
          <a:xfrm>
            <a:off x="9642289" y="6235815"/>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4;p11">
            <a:extLst>
              <a:ext uri="{FF2B5EF4-FFF2-40B4-BE49-F238E27FC236}">
                <a16:creationId xmlns:a16="http://schemas.microsoft.com/office/drawing/2014/main" id="{07157411-8D80-4B60-A051-0BE1C80BF590}"/>
              </a:ext>
            </a:extLst>
          </p:cNvPr>
          <p:cNvSpPr/>
          <p:nvPr/>
        </p:nvSpPr>
        <p:spPr>
          <a:xfrm rot="17833091" flipH="1">
            <a:off x="159191" y="5674961"/>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46677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12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22"/>
                                        </p:tgtEl>
                                        <p:attrNameLst>
                                          <p:attrName>style.visibility</p:attrName>
                                        </p:attrNameLst>
                                      </p:cBhvr>
                                      <p:to>
                                        <p:strVal val="visible"/>
                                      </p:to>
                                    </p:set>
                                    <p:animEffect transition="in" filter="wipe(left)">
                                      <p:cBhvr>
                                        <p:cTn id="12" dur="7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640DE1-CD4A-446F-A3C5-03DFD7D409A4}"/>
              </a:ext>
            </a:extLst>
          </p:cNvPr>
          <p:cNvSpPr txBox="1"/>
          <p:nvPr/>
        </p:nvSpPr>
        <p:spPr>
          <a:xfrm>
            <a:off x="498807" y="1578525"/>
            <a:ext cx="8555922" cy="904863"/>
          </a:xfrm>
          <a:prstGeom prst="rect">
            <a:avLst/>
          </a:prstGeom>
          <a:noFill/>
        </p:spPr>
        <p:txBody>
          <a:bodyPr wrap="square" rtlCol="0">
            <a:spAutoFit/>
          </a:bodyPr>
          <a:lstStyle/>
          <a:p>
            <a:pPr>
              <a:lnSpc>
                <a:spcPct val="120000"/>
              </a:lnSpc>
            </a:pPr>
            <a:r>
              <a:rPr lang="vi-VN" sz="2200" b="1" dirty="0">
                <a:solidFill>
                  <a:schemeClr val="accent1"/>
                </a:solidFill>
              </a:rPr>
              <a:t>C</a:t>
            </a:r>
            <a:r>
              <a:rPr lang="en-US" sz="2200" b="1" dirty="0" err="1">
                <a:solidFill>
                  <a:schemeClr val="accent1"/>
                </a:solidFill>
              </a:rPr>
              <a:t>âu</a:t>
            </a:r>
            <a:r>
              <a:rPr lang="en-US" sz="2200" b="1">
                <a:solidFill>
                  <a:schemeClr val="accent1"/>
                </a:solidFill>
              </a:rPr>
              <a:t> 13</a:t>
            </a:r>
            <a:r>
              <a:rPr lang="vi-VN" sz="2200" b="1">
                <a:solidFill>
                  <a:schemeClr val="accent1"/>
                </a:solidFill>
              </a:rPr>
              <a:t>. </a:t>
            </a:r>
            <a:r>
              <a:rPr lang="vi-VN" sz="2200" dirty="0">
                <a:solidFill>
                  <a:schemeClr val="accent1"/>
                </a:solidFill>
              </a:rPr>
              <a:t>Dưới đây là hình ảnh từ phổ của hai nam châm đặt gần nhau, hãy vẽ một số đường sức từ và chỉ rõ chiều của chúng.</a:t>
            </a:r>
            <a:endParaRPr lang="en-US" sz="2200" dirty="0">
              <a:solidFill>
                <a:schemeClr val="accent1"/>
              </a:solidFill>
            </a:endParaRPr>
          </a:p>
        </p:txBody>
      </p:sp>
      <p:grpSp>
        <p:nvGrpSpPr>
          <p:cNvPr id="12" name="Group 11">
            <a:extLst>
              <a:ext uri="{FF2B5EF4-FFF2-40B4-BE49-F238E27FC236}">
                <a16:creationId xmlns:a16="http://schemas.microsoft.com/office/drawing/2014/main" id="{C301E34A-A168-4AA1-9145-D280052E9AA4}"/>
              </a:ext>
            </a:extLst>
          </p:cNvPr>
          <p:cNvGrpSpPr/>
          <p:nvPr/>
        </p:nvGrpSpPr>
        <p:grpSpPr>
          <a:xfrm>
            <a:off x="520148" y="2904088"/>
            <a:ext cx="5692878" cy="3389510"/>
            <a:chOff x="520148" y="2904088"/>
            <a:chExt cx="5692878" cy="3389510"/>
          </a:xfrm>
        </p:grpSpPr>
        <p:pic>
          <p:nvPicPr>
            <p:cNvPr id="7" name="Picture 6">
              <a:extLst>
                <a:ext uri="{FF2B5EF4-FFF2-40B4-BE49-F238E27FC236}">
                  <a16:creationId xmlns:a16="http://schemas.microsoft.com/office/drawing/2014/main" id="{AB3B9525-54FB-44F9-89CF-2C568FADC2E5}"/>
                </a:ext>
              </a:extLst>
            </p:cNvPr>
            <p:cNvPicPr>
              <a:picLocks noChangeAspect="1"/>
            </p:cNvPicPr>
            <p:nvPr/>
          </p:nvPicPr>
          <p:blipFill>
            <a:blip r:embed="rId2"/>
            <a:stretch>
              <a:fillRect/>
            </a:stretch>
          </p:blipFill>
          <p:spPr>
            <a:xfrm>
              <a:off x="520148" y="2904088"/>
              <a:ext cx="5692878" cy="3389510"/>
            </a:xfrm>
            <a:prstGeom prst="roundRect">
              <a:avLst/>
            </a:prstGeom>
          </p:spPr>
        </p:pic>
        <p:pic>
          <p:nvPicPr>
            <p:cNvPr id="10" name="Picture 9" descr="Chart&#10;&#10;Description automatically generated">
              <a:extLst>
                <a:ext uri="{FF2B5EF4-FFF2-40B4-BE49-F238E27FC236}">
                  <a16:creationId xmlns:a16="http://schemas.microsoft.com/office/drawing/2014/main" id="{B76136AC-D9C1-4C39-98C7-29E283472E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91" r="50287"/>
            <a:stretch/>
          </p:blipFill>
          <p:spPr>
            <a:xfrm rot="10800000">
              <a:off x="557212" y="4253027"/>
              <a:ext cx="1797367" cy="691625"/>
            </a:xfrm>
            <a:prstGeom prst="rect">
              <a:avLst/>
            </a:prstGeom>
          </p:spPr>
        </p:pic>
        <p:pic>
          <p:nvPicPr>
            <p:cNvPr id="11" name="Picture 10" descr="Chart&#10;&#10;Description automatically generated">
              <a:extLst>
                <a:ext uri="{FF2B5EF4-FFF2-40B4-BE49-F238E27FC236}">
                  <a16:creationId xmlns:a16="http://schemas.microsoft.com/office/drawing/2014/main" id="{55A37C5D-97E5-4D6E-B824-EDB16DC513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85" t="-13791" r="-498"/>
            <a:stretch/>
          </p:blipFill>
          <p:spPr>
            <a:xfrm rot="10800000">
              <a:off x="4261567" y="4253027"/>
              <a:ext cx="1856657" cy="691625"/>
            </a:xfrm>
            <a:prstGeom prst="rect">
              <a:avLst/>
            </a:prstGeom>
          </p:spPr>
        </p:pic>
      </p:grpSp>
      <p:pic>
        <p:nvPicPr>
          <p:cNvPr id="13" name="Picture 12" descr="Chart&#10;&#10;Description automatically generated">
            <a:extLst>
              <a:ext uri="{FF2B5EF4-FFF2-40B4-BE49-F238E27FC236}">
                <a16:creationId xmlns:a16="http://schemas.microsoft.com/office/drawing/2014/main" id="{FCCF7A5D-DC93-4547-A44E-F6B75319F6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91" r="50287"/>
          <a:stretch/>
        </p:blipFill>
        <p:spPr>
          <a:xfrm rot="10800000">
            <a:off x="6553202" y="4253027"/>
            <a:ext cx="1797367" cy="691625"/>
          </a:xfrm>
          <a:prstGeom prst="rect">
            <a:avLst/>
          </a:prstGeom>
        </p:spPr>
      </p:pic>
      <p:pic>
        <p:nvPicPr>
          <p:cNvPr id="14" name="Picture 13" descr="Chart&#10;&#10;Description automatically generated">
            <a:extLst>
              <a:ext uri="{FF2B5EF4-FFF2-40B4-BE49-F238E27FC236}">
                <a16:creationId xmlns:a16="http://schemas.microsoft.com/office/drawing/2014/main" id="{924CA58C-6D07-438D-9692-D1F8F787B8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85" t="-13791" r="-498"/>
          <a:stretch/>
        </p:blipFill>
        <p:spPr>
          <a:xfrm rot="10800000">
            <a:off x="9513254" y="4253027"/>
            <a:ext cx="1856657" cy="691625"/>
          </a:xfrm>
          <a:prstGeom prst="rect">
            <a:avLst/>
          </a:prstGeom>
        </p:spPr>
      </p:pic>
      <p:grpSp>
        <p:nvGrpSpPr>
          <p:cNvPr id="23" name="Group 22">
            <a:extLst>
              <a:ext uri="{FF2B5EF4-FFF2-40B4-BE49-F238E27FC236}">
                <a16:creationId xmlns:a16="http://schemas.microsoft.com/office/drawing/2014/main" id="{DE2E1C15-6FEB-436F-B7E3-79F37ABA52D5}"/>
              </a:ext>
            </a:extLst>
          </p:cNvPr>
          <p:cNvGrpSpPr/>
          <p:nvPr/>
        </p:nvGrpSpPr>
        <p:grpSpPr>
          <a:xfrm flipH="1">
            <a:off x="8350569" y="4598839"/>
            <a:ext cx="1179194" cy="0"/>
            <a:chOff x="8345806" y="4598839"/>
            <a:chExt cx="1179194" cy="0"/>
          </a:xfrm>
        </p:grpSpPr>
        <p:cxnSp>
          <p:nvCxnSpPr>
            <p:cNvPr id="16" name="Straight Arrow Connector 15">
              <a:extLst>
                <a:ext uri="{FF2B5EF4-FFF2-40B4-BE49-F238E27FC236}">
                  <a16:creationId xmlns:a16="http://schemas.microsoft.com/office/drawing/2014/main" id="{3E1FC3D4-CBDA-4E60-9B1F-18663EE09376}"/>
                </a:ext>
              </a:extLst>
            </p:cNvPr>
            <p:cNvCxnSpPr>
              <a:cxnSpLocks/>
            </p:cNvCxnSpPr>
            <p:nvPr/>
          </p:nvCxnSpPr>
          <p:spPr>
            <a:xfrm flipH="1">
              <a:off x="8816975" y="4598839"/>
              <a:ext cx="708025"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B86752-5287-4787-AFBA-EB7400CCBBE0}"/>
                </a:ext>
              </a:extLst>
            </p:cNvPr>
            <p:cNvCxnSpPr>
              <a:cxnSpLocks/>
              <a:endCxn id="13" idx="1"/>
            </p:cNvCxnSpPr>
            <p:nvPr/>
          </p:nvCxnSpPr>
          <p:spPr>
            <a:xfrm flipH="1">
              <a:off x="8345806" y="4598839"/>
              <a:ext cx="62674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D35ACD8-0975-4CD7-8809-7166FC4ED13B}"/>
              </a:ext>
            </a:extLst>
          </p:cNvPr>
          <p:cNvGrpSpPr/>
          <p:nvPr/>
        </p:nvGrpSpPr>
        <p:grpSpPr>
          <a:xfrm>
            <a:off x="7902245" y="4896333"/>
            <a:ext cx="2117118" cy="442454"/>
            <a:chOff x="7817113" y="5439693"/>
            <a:chExt cx="2632139" cy="884907"/>
          </a:xfrm>
        </p:grpSpPr>
        <p:grpSp>
          <p:nvGrpSpPr>
            <p:cNvPr id="26" name="Group 25">
              <a:extLst>
                <a:ext uri="{FF2B5EF4-FFF2-40B4-BE49-F238E27FC236}">
                  <a16:creationId xmlns:a16="http://schemas.microsoft.com/office/drawing/2014/main" id="{4D6900B3-4D2E-4152-B497-FC53B4AF0005}"/>
                </a:ext>
              </a:extLst>
            </p:cNvPr>
            <p:cNvGrpSpPr/>
            <p:nvPr/>
          </p:nvGrpSpPr>
          <p:grpSpPr>
            <a:xfrm flipH="1">
              <a:off x="7817113" y="5460144"/>
              <a:ext cx="2632139" cy="388208"/>
              <a:chOff x="7532470" y="5460142"/>
              <a:chExt cx="2632139" cy="616805"/>
            </a:xfrm>
          </p:grpSpPr>
          <p:sp>
            <p:nvSpPr>
              <p:cNvPr id="27" name="Arrow: Curved Right 26">
                <a:extLst>
                  <a:ext uri="{FF2B5EF4-FFF2-40B4-BE49-F238E27FC236}">
                    <a16:creationId xmlns:a16="http://schemas.microsoft.com/office/drawing/2014/main" id="{DC37F9D6-42F1-4B07-A524-D717A0325DA9}"/>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 name="Straight Arrow Connector 27">
                <a:extLst>
                  <a:ext uri="{FF2B5EF4-FFF2-40B4-BE49-F238E27FC236}">
                    <a16:creationId xmlns:a16="http://schemas.microsoft.com/office/drawing/2014/main" id="{E6253CCF-3F3B-4339-8595-919AEE47EDA0}"/>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D85350A-018B-4DE4-AFCC-5B268F8369ED}"/>
                </a:ext>
              </a:extLst>
            </p:cNvPr>
            <p:cNvGrpSpPr/>
            <p:nvPr/>
          </p:nvGrpSpPr>
          <p:grpSpPr>
            <a:xfrm flipH="1">
              <a:off x="7817113" y="5439693"/>
              <a:ext cx="2632139" cy="884907"/>
              <a:chOff x="7532470" y="5460142"/>
              <a:chExt cx="2632139" cy="616805"/>
            </a:xfrm>
          </p:grpSpPr>
          <p:sp>
            <p:nvSpPr>
              <p:cNvPr id="30" name="Arrow: Curved Right 29">
                <a:extLst>
                  <a:ext uri="{FF2B5EF4-FFF2-40B4-BE49-F238E27FC236}">
                    <a16:creationId xmlns:a16="http://schemas.microsoft.com/office/drawing/2014/main" id="{E9E3B3CA-F2CC-474D-9CD8-24C18AF0B6D9}"/>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6200BD39-5568-4978-BC04-CC2CD92C3AF3}"/>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F5B18C6C-0451-4703-94E6-9BB3A46D88ED}"/>
              </a:ext>
            </a:extLst>
          </p:cNvPr>
          <p:cNvGrpSpPr/>
          <p:nvPr/>
        </p:nvGrpSpPr>
        <p:grpSpPr>
          <a:xfrm flipV="1">
            <a:off x="7902245" y="3859152"/>
            <a:ext cx="2117118" cy="442454"/>
            <a:chOff x="7817113" y="5439693"/>
            <a:chExt cx="2632139" cy="884907"/>
          </a:xfrm>
        </p:grpSpPr>
        <p:grpSp>
          <p:nvGrpSpPr>
            <p:cNvPr id="34" name="Group 33">
              <a:extLst>
                <a:ext uri="{FF2B5EF4-FFF2-40B4-BE49-F238E27FC236}">
                  <a16:creationId xmlns:a16="http://schemas.microsoft.com/office/drawing/2014/main" id="{5D38FB49-C2FD-4FC7-9AA2-83ECCB695EF8}"/>
                </a:ext>
              </a:extLst>
            </p:cNvPr>
            <p:cNvGrpSpPr/>
            <p:nvPr/>
          </p:nvGrpSpPr>
          <p:grpSpPr>
            <a:xfrm flipH="1">
              <a:off x="7817113" y="5460144"/>
              <a:ext cx="2632139" cy="388208"/>
              <a:chOff x="7532470" y="5460142"/>
              <a:chExt cx="2632139" cy="616805"/>
            </a:xfrm>
          </p:grpSpPr>
          <p:sp>
            <p:nvSpPr>
              <p:cNvPr id="38" name="Arrow: Curved Right 37">
                <a:extLst>
                  <a:ext uri="{FF2B5EF4-FFF2-40B4-BE49-F238E27FC236}">
                    <a16:creationId xmlns:a16="http://schemas.microsoft.com/office/drawing/2014/main" id="{3ECF207A-DD4E-468F-BCF4-B247138E58FB}"/>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Arrow Connector 38">
                <a:extLst>
                  <a:ext uri="{FF2B5EF4-FFF2-40B4-BE49-F238E27FC236}">
                    <a16:creationId xmlns:a16="http://schemas.microsoft.com/office/drawing/2014/main" id="{D878D3A8-F2B6-4A9B-AB01-DE3974BFD4B6}"/>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6DD3B76-0A0F-4253-9CEF-A4E207866CE1}"/>
                </a:ext>
              </a:extLst>
            </p:cNvPr>
            <p:cNvGrpSpPr/>
            <p:nvPr/>
          </p:nvGrpSpPr>
          <p:grpSpPr>
            <a:xfrm flipH="1">
              <a:off x="7817113" y="5439693"/>
              <a:ext cx="2632139" cy="884907"/>
              <a:chOff x="7532470" y="5460142"/>
              <a:chExt cx="2632139" cy="616805"/>
            </a:xfrm>
          </p:grpSpPr>
          <p:sp>
            <p:nvSpPr>
              <p:cNvPr id="36" name="Arrow: Curved Right 35">
                <a:extLst>
                  <a:ext uri="{FF2B5EF4-FFF2-40B4-BE49-F238E27FC236}">
                    <a16:creationId xmlns:a16="http://schemas.microsoft.com/office/drawing/2014/main" id="{1FCAAF1A-6B38-499B-B2DA-98306AE1C9DE}"/>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 name="Straight Arrow Connector 36">
                <a:extLst>
                  <a:ext uri="{FF2B5EF4-FFF2-40B4-BE49-F238E27FC236}">
                    <a16:creationId xmlns:a16="http://schemas.microsoft.com/office/drawing/2014/main" id="{2E7DCC88-2CEA-41CA-9B9B-02FB90272B36}"/>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C3901537-07C7-4517-A2AA-E11E7D7A6A9C}"/>
              </a:ext>
            </a:extLst>
          </p:cNvPr>
          <p:cNvGrpSpPr/>
          <p:nvPr/>
        </p:nvGrpSpPr>
        <p:grpSpPr>
          <a:xfrm rot="14159798">
            <a:off x="6725109" y="3686126"/>
            <a:ext cx="880325" cy="821782"/>
            <a:chOff x="10596994" y="4779169"/>
            <a:chExt cx="880325" cy="821782"/>
          </a:xfrm>
        </p:grpSpPr>
        <p:sp>
          <p:nvSpPr>
            <p:cNvPr id="41" name="Arc 40">
              <a:extLst>
                <a:ext uri="{FF2B5EF4-FFF2-40B4-BE49-F238E27FC236}">
                  <a16:creationId xmlns:a16="http://schemas.microsoft.com/office/drawing/2014/main" id="{1AF41CB3-DBEE-4075-8E60-86C7C3E3BB69}"/>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5A73820B-4ED3-4F01-BF04-80A398F33DF4}"/>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67629DA-008A-4C5F-B084-88CAB5CFF692}"/>
              </a:ext>
            </a:extLst>
          </p:cNvPr>
          <p:cNvGrpSpPr/>
          <p:nvPr/>
        </p:nvGrpSpPr>
        <p:grpSpPr>
          <a:xfrm rot="7440202" flipV="1">
            <a:off x="6725109" y="4689513"/>
            <a:ext cx="880325" cy="821782"/>
            <a:chOff x="10596994" y="4779169"/>
            <a:chExt cx="880325" cy="821782"/>
          </a:xfrm>
        </p:grpSpPr>
        <p:sp>
          <p:nvSpPr>
            <p:cNvPr id="44" name="Arc 43">
              <a:extLst>
                <a:ext uri="{FF2B5EF4-FFF2-40B4-BE49-F238E27FC236}">
                  <a16:creationId xmlns:a16="http://schemas.microsoft.com/office/drawing/2014/main" id="{C2895FFA-5430-4529-8C86-7876A2F1316F}"/>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195E0CF1-C04F-4CA8-ADFC-355415997383}"/>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200E957-2FD4-43A7-B04C-EE16DB13A691}"/>
              </a:ext>
            </a:extLst>
          </p:cNvPr>
          <p:cNvGrpSpPr/>
          <p:nvPr/>
        </p:nvGrpSpPr>
        <p:grpSpPr>
          <a:xfrm rot="3292074" flipH="1">
            <a:off x="10527793" y="4583822"/>
            <a:ext cx="880325" cy="821782"/>
            <a:chOff x="10596994" y="4779169"/>
            <a:chExt cx="880325" cy="821782"/>
          </a:xfrm>
        </p:grpSpPr>
        <p:sp>
          <p:nvSpPr>
            <p:cNvPr id="47" name="Arc 46">
              <a:extLst>
                <a:ext uri="{FF2B5EF4-FFF2-40B4-BE49-F238E27FC236}">
                  <a16:creationId xmlns:a16="http://schemas.microsoft.com/office/drawing/2014/main" id="{4D9843BE-9938-419C-BD07-40D23E64D9FC}"/>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BF876C88-B57D-4170-ABB4-C0BA3E0360D5}"/>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ACCDE08-EE1C-4B09-B80C-61A56DD0EF19}"/>
              </a:ext>
            </a:extLst>
          </p:cNvPr>
          <p:cNvGrpSpPr/>
          <p:nvPr/>
        </p:nvGrpSpPr>
        <p:grpSpPr>
          <a:xfrm rot="18702644" flipH="1" flipV="1">
            <a:off x="10527793" y="3840682"/>
            <a:ext cx="880325" cy="821782"/>
            <a:chOff x="10596994" y="4779169"/>
            <a:chExt cx="880325" cy="821782"/>
          </a:xfrm>
        </p:grpSpPr>
        <p:sp>
          <p:nvSpPr>
            <p:cNvPr id="50" name="Arc 49">
              <a:extLst>
                <a:ext uri="{FF2B5EF4-FFF2-40B4-BE49-F238E27FC236}">
                  <a16:creationId xmlns:a16="http://schemas.microsoft.com/office/drawing/2014/main" id="{FE7CB769-917B-4E3A-AB47-50A606C8F14E}"/>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6EEAD10E-08D5-4235-BC73-4D262E41D1FD}"/>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0A78E9B4-7605-4463-95DF-9B6C361D8826}"/>
              </a:ext>
            </a:extLst>
          </p:cNvPr>
          <p:cNvGrpSpPr/>
          <p:nvPr/>
        </p:nvGrpSpPr>
        <p:grpSpPr>
          <a:xfrm>
            <a:off x="7165271" y="-324103"/>
            <a:ext cx="5851513" cy="1482960"/>
            <a:chOff x="2301825" y="-321877"/>
            <a:chExt cx="5851513" cy="1482960"/>
          </a:xfrm>
        </p:grpSpPr>
        <p:sp>
          <p:nvSpPr>
            <p:cNvPr id="65" name="Google Shape;197;p14">
              <a:extLst>
                <a:ext uri="{FF2B5EF4-FFF2-40B4-BE49-F238E27FC236}">
                  <a16:creationId xmlns:a16="http://schemas.microsoft.com/office/drawing/2014/main" id="{253DA8F7-F660-47C1-9574-748D1F4F0152}"/>
                </a:ext>
              </a:extLst>
            </p:cNvPr>
            <p:cNvSpPr/>
            <p:nvPr/>
          </p:nvSpPr>
          <p:spPr>
            <a:xfrm>
              <a:off x="2301825" y="-81050"/>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8;p14">
              <a:extLst>
                <a:ext uri="{FF2B5EF4-FFF2-40B4-BE49-F238E27FC236}">
                  <a16:creationId xmlns:a16="http://schemas.microsoft.com/office/drawing/2014/main" id="{F078E5FD-D61D-4F02-AF8E-C638828714D7}"/>
                </a:ext>
              </a:extLst>
            </p:cNvPr>
            <p:cNvSpPr/>
            <p:nvPr/>
          </p:nvSpPr>
          <p:spPr>
            <a:xfrm rot="10800000">
              <a:off x="3105740"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9;p14">
              <a:extLst>
                <a:ext uri="{FF2B5EF4-FFF2-40B4-BE49-F238E27FC236}">
                  <a16:creationId xmlns:a16="http://schemas.microsoft.com/office/drawing/2014/main" id="{F0F7138C-073D-4F9C-9DE4-915A5108B31D}"/>
                </a:ext>
              </a:extLst>
            </p:cNvPr>
            <p:cNvSpPr/>
            <p:nvPr/>
          </p:nvSpPr>
          <p:spPr>
            <a:xfrm rot="-5400000">
              <a:off x="5094113" y="-67676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0;p14">
              <a:extLst>
                <a:ext uri="{FF2B5EF4-FFF2-40B4-BE49-F238E27FC236}">
                  <a16:creationId xmlns:a16="http://schemas.microsoft.com/office/drawing/2014/main" id="{2855F3C2-3582-43FD-B127-16FC15671BBD}"/>
                </a:ext>
              </a:extLst>
            </p:cNvPr>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1;p14">
              <a:extLst>
                <a:ext uri="{FF2B5EF4-FFF2-40B4-BE49-F238E27FC236}">
                  <a16:creationId xmlns:a16="http://schemas.microsoft.com/office/drawing/2014/main" id="{863D641E-ED12-4E80-BC14-376BB76B9613}"/>
                </a:ext>
              </a:extLst>
            </p:cNvPr>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2;p14">
              <a:extLst>
                <a:ext uri="{FF2B5EF4-FFF2-40B4-BE49-F238E27FC236}">
                  <a16:creationId xmlns:a16="http://schemas.microsoft.com/office/drawing/2014/main" id="{E7BB3498-8579-48E9-AE6D-361B44683506}"/>
                </a:ext>
              </a:extLst>
            </p:cNvPr>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3;p14">
              <a:extLst>
                <a:ext uri="{FF2B5EF4-FFF2-40B4-BE49-F238E27FC236}">
                  <a16:creationId xmlns:a16="http://schemas.microsoft.com/office/drawing/2014/main" id="{E37C7154-7D1D-46DC-9928-52023274CAA9}"/>
                </a:ext>
              </a:extLst>
            </p:cNvPr>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p14">
              <a:extLst>
                <a:ext uri="{FF2B5EF4-FFF2-40B4-BE49-F238E27FC236}">
                  <a16:creationId xmlns:a16="http://schemas.microsoft.com/office/drawing/2014/main" id="{8AB6C58A-656E-4119-A94A-7AA92A86850B}"/>
                </a:ext>
              </a:extLst>
            </p:cNvPr>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65699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par>
                                <p:cTn id="24" presetID="22" presetClass="entr" presetSubtype="8"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2" presetClass="entr" presetSubtype="8"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par>
                                <p:cTn id="34" presetID="22" presetClass="entr" presetSubtype="1"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up)">
                                      <p:cBhvr>
                                        <p:cTn id="36" dur="500"/>
                                        <p:tgtEl>
                                          <p:spTgt spid="43"/>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par>
                                <p:cTn id="40" presetID="22" presetClass="entr" presetSubtype="1"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up)">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7D9ECE-AA3B-747F-72FC-F32392761B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7196" y="1611954"/>
            <a:ext cx="8273578" cy="5515719"/>
          </a:xfrm>
          <a:prstGeom prst="rect">
            <a:avLst/>
          </a:prstGeom>
        </p:spPr>
      </p:pic>
      <p:sp>
        <p:nvSpPr>
          <p:cNvPr id="4" name="TextBox 3">
            <a:extLst>
              <a:ext uri="{FF2B5EF4-FFF2-40B4-BE49-F238E27FC236}">
                <a16:creationId xmlns:a16="http://schemas.microsoft.com/office/drawing/2014/main" id="{06AF496D-3F18-92DD-640D-A308A4A0681B}"/>
              </a:ext>
            </a:extLst>
          </p:cNvPr>
          <p:cNvSpPr txBox="1"/>
          <p:nvPr/>
        </p:nvSpPr>
        <p:spPr>
          <a:xfrm>
            <a:off x="1164683" y="311285"/>
            <a:ext cx="100586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rPr>
              <a:t>THANKS!!!</a:t>
            </a:r>
            <a:endParaRPr kumimoji="0" lang="en-US" sz="72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48872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5169142">
            <a:off x="9567337" y="4013954"/>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950892" y="79829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A21A542C-4154-3B2C-1C22-3AFBEA56F708}"/>
              </a:ext>
            </a:extLst>
          </p:cNvPr>
          <p:cNvGrpSpPr/>
          <p:nvPr/>
        </p:nvGrpSpPr>
        <p:grpSpPr>
          <a:xfrm>
            <a:off x="345377" y="299192"/>
            <a:ext cx="684123" cy="684123"/>
            <a:chOff x="345377" y="299192"/>
            <a:chExt cx="887581" cy="887581"/>
          </a:xfrm>
        </p:grpSpPr>
        <p:sp>
          <p:nvSpPr>
            <p:cNvPr id="2" name="Oval 1">
              <a:extLst>
                <a:ext uri="{FF2B5EF4-FFF2-40B4-BE49-F238E27FC236}">
                  <a16:creationId xmlns:a16="http://schemas.microsoft.com/office/drawing/2014/main" id="{59A10B64-23F3-7F07-F9CF-5F422454884F}"/>
                </a:ext>
              </a:extLst>
            </p:cNvPr>
            <p:cNvSpPr/>
            <p:nvPr/>
          </p:nvSpPr>
          <p:spPr>
            <a:xfrm>
              <a:off x="345377" y="299192"/>
              <a:ext cx="887581" cy="887581"/>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10" y="442425"/>
              <a:ext cx="601115" cy="60111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F0BC8BBF-FCF7-D977-8D41-4E6A6669AEDB}"/>
              </a:ext>
            </a:extLst>
          </p:cNvPr>
          <p:cNvSpPr txBox="1"/>
          <p:nvPr/>
        </p:nvSpPr>
        <p:spPr>
          <a:xfrm>
            <a:off x="682488" y="348865"/>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28660" y="1093716"/>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20599" y="1034098"/>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5153022" y="1583610"/>
            <a:ext cx="1885955"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2219542" y="2384366"/>
            <a:ext cx="2712888" cy="3112852"/>
          </a:xfrm>
          <a:prstGeom prst="rect">
            <a:avLst/>
          </a:prstGeom>
        </p:spPr>
      </p:pic>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3">
            <a:extLst>
              <a:ext uri="{28A0092B-C50C-407E-A947-70E740481C1C}">
                <a14:useLocalDpi xmlns:a14="http://schemas.microsoft.com/office/drawing/2010/main" val="0"/>
              </a:ext>
            </a:extLst>
          </a:blip>
          <a:srcRect l="59919" t="1955" r="12970" b="39541"/>
          <a:stretch/>
        </p:blipFill>
        <p:spPr>
          <a:xfrm>
            <a:off x="7685745" y="2384366"/>
            <a:ext cx="2217011" cy="3098945"/>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1976768" y="5678138"/>
            <a:ext cx="31984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giá</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đỡ</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37" name="TextBox 36">
            <a:extLst>
              <a:ext uri="{FF2B5EF4-FFF2-40B4-BE49-F238E27FC236}">
                <a16:creationId xmlns:a16="http://schemas.microsoft.com/office/drawing/2014/main" id="{AB5DB9AE-1230-7E0B-B8CD-6A1B4EF0CBAB}"/>
              </a:ext>
            </a:extLst>
          </p:cNvPr>
          <p:cNvSpPr txBox="1"/>
          <p:nvPr/>
        </p:nvSpPr>
        <p:spPr>
          <a:xfrm>
            <a:off x="7329272" y="5678138"/>
            <a:ext cx="2885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quay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tự</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do</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3301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animBg="1"/>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2">
            <a:extLst>
              <a:ext uri="{28A0092B-C50C-407E-A947-70E740481C1C}">
                <a14:useLocalDpi xmlns:a14="http://schemas.microsoft.com/office/drawing/2010/main" val="0"/>
              </a:ext>
            </a:extLst>
          </a:blip>
          <a:srcRect l="59919" t="1955" r="12970" b="39541"/>
          <a:stretch/>
        </p:blipFill>
        <p:spPr>
          <a:xfrm>
            <a:off x="6079552" y="1203260"/>
            <a:ext cx="2217011" cy="309894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633247" y="-232159"/>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923872" y="7915366"/>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360644" y="1550701"/>
            <a:ext cx="3232247"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9Slide07 Cadena" panose="02000503000000020004" pitchFamily="2" charset="0"/>
              </a:rPr>
              <a:t>Tiến</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hành</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thí</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nghiệm</a:t>
            </a:r>
            <a:endParaRPr lang="en-US" sz="24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2">
            <a:extLst>
              <a:ext uri="{28A0092B-C50C-407E-A947-70E740481C1C}">
                <a14:useLocalDpi xmlns:a14="http://schemas.microsoft.com/office/drawing/2010/main" val="0"/>
              </a:ext>
            </a:extLst>
          </a:blip>
          <a:srcRect l="16865" t="27061" r="44136" b="3857"/>
          <a:stretch/>
        </p:blipFill>
        <p:spPr>
          <a:xfrm>
            <a:off x="1851341" y="3474104"/>
            <a:ext cx="2712888" cy="3112852"/>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4835534" y="5874545"/>
            <a:ext cx="70785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Lúc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ở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17" name="TextBox 16">
            <a:extLst>
              <a:ext uri="{FF2B5EF4-FFF2-40B4-BE49-F238E27FC236}">
                <a16:creationId xmlns:a16="http://schemas.microsoft.com/office/drawing/2014/main" id="{EE417F1E-5CF4-4753-D9CC-0BBC7CFDC021}"/>
              </a:ext>
            </a:extLst>
          </p:cNvPr>
          <p:cNvSpPr txBox="1"/>
          <p:nvPr/>
        </p:nvSpPr>
        <p:spPr>
          <a:xfrm>
            <a:off x="4835533" y="5689878"/>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Sau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đó</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dịch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chuyển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lại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E7A49B3F-4D33-FD43-4C93-745D28F33F2E}"/>
              </a:ext>
            </a:extLst>
          </p:cNvPr>
          <p:cNvSpPr txBox="1"/>
          <p:nvPr/>
        </p:nvSpPr>
        <p:spPr>
          <a:xfrm>
            <a:off x="4757308" y="5755959"/>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sát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và</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nhận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xét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của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so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với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ban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43054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par>
                                <p:cTn id="13" presetID="22" presetClass="entr" presetSubtype="8" fill="hold" grpId="0" nodeType="withEffect">
                                  <p:stCondLst>
                                    <p:cond delay="0"/>
                                  </p:stCondLst>
                                  <p:iterate type="lt">
                                    <p:tmPct val="5000"/>
                                  </p:iterate>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675"/>
                            </p:stCondLst>
                            <p:childTnLst>
                              <p:par>
                                <p:cTn id="17" presetID="42" presetClass="path" presetSubtype="0" accel="50000" decel="50000" fill="hold" nodeType="afterEffect">
                                  <p:stCondLst>
                                    <p:cond delay="0"/>
                                  </p:stCondLst>
                                  <p:childTnLst>
                                    <p:animMotion origin="layout" path="M -3.33333E-6 1.11111E-6 L -0.12682 0.14606 " pathEditMode="relative" rAng="0" ptsTypes="AA">
                                      <p:cBhvr>
                                        <p:cTn id="18" dur="1750" fill="hold"/>
                                        <p:tgtEl>
                                          <p:spTgt spid="35"/>
                                        </p:tgtEl>
                                        <p:attrNameLst>
                                          <p:attrName>ppt_x</p:attrName>
                                          <p:attrName>ppt_y</p:attrName>
                                        </p:attrNameLst>
                                      </p:cBhvr>
                                      <p:rCtr x="-6341" y="7292"/>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iterate type="lt">
                                    <p:tmPct val="0"/>
                                  </p:iterate>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22" presetClass="entr" presetSubtype="8" fill="hold" grpId="0" nodeType="withEffect">
                                  <p:stCondLst>
                                    <p:cond delay="0"/>
                                  </p:stCondLst>
                                  <p:iterate type="lt">
                                    <p:tmPct val="5000"/>
                                  </p:iterate>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17" grpId="0"/>
      <p:bldP spid="17" grpId="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Bài 21. Nam châm vĩnh cửu - Hoc24">
            <a:extLst>
              <a:ext uri="{FF2B5EF4-FFF2-40B4-BE49-F238E27FC236}">
                <a16:creationId xmlns:a16="http://schemas.microsoft.com/office/drawing/2014/main" id="{449EFDAD-A65A-23B6-4C3A-4628D2B9D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946" y="1203181"/>
            <a:ext cx="6200107" cy="4262574"/>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783374" y="-867662"/>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836126" y="493989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69CB84DE-C212-5ABE-113C-2AE72B247EB8}"/>
              </a:ext>
            </a:extLst>
          </p:cNvPr>
          <p:cNvSpPr txBox="1"/>
          <p:nvPr/>
        </p:nvSpPr>
        <p:spPr>
          <a:xfrm>
            <a:off x="484437" y="5654819"/>
            <a:ext cx="101742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Thí</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nghiệm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chứng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tỏ</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khả</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năng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tác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dụng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lực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nó</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2" name="TextBox 21">
            <a:extLst>
              <a:ext uri="{FF2B5EF4-FFF2-40B4-BE49-F238E27FC236}">
                <a16:creationId xmlns:a16="http://schemas.microsoft.com/office/drawing/2014/main" id="{1ACF80C2-CAEE-B4B9-BA0D-F935FF84543E}"/>
              </a:ext>
            </a:extLst>
          </p:cNvPr>
          <p:cNvSpPr txBox="1"/>
          <p:nvPr/>
        </p:nvSpPr>
        <p:spPr>
          <a:xfrm>
            <a:off x="559340" y="5752116"/>
            <a:ext cx="10174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Ta nói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từ</a:t>
            </a:r>
            <a:r>
              <a:rPr kumimoji="0" lang="en-US" sz="3200" b="1" i="1" u="none" strike="noStrike" kern="1200" cap="none" spc="0" normalizeH="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rPr>
              <a:t>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trường</a:t>
            </a:r>
            <a:endParaRPr kumimoji="0" lang="en-US" sz="2400" b="1" i="1" u="none" strike="noStrike" kern="1200" cap="none" spc="0" normalizeH="0" baseline="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5529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iterate type="lt">
                                    <p:tmPct val="0"/>
                                  </p:iterate>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22" presetClass="entr" presetSubtype="8" fill="hold" grpId="0" nodeType="withEffect">
                                  <p:stCondLst>
                                    <p:cond delay="0"/>
                                  </p:stCondLst>
                                  <p:iterate type="lt">
                                    <p:tmPct val="5000"/>
                                  </p:iterate>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1081345" y="644351"/>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246829" y="2228671"/>
            <a:ext cx="7806943" cy="1200329"/>
          </a:xfrm>
          <a:prstGeom prst="rect">
            <a:avLst/>
          </a:prstGeom>
          <a:noFill/>
        </p:spPr>
        <p:txBody>
          <a:bodyPr wrap="square" rtlCol="0">
            <a:spAutoFit/>
          </a:bodyPr>
          <a:lstStyle/>
          <a:p>
            <a:r>
              <a:rPr lang="vi-VN" sz="3600" dirty="0">
                <a:solidFill>
                  <a:srgbClr val="1A3490"/>
                </a:solidFill>
                <a:latin typeface="#9Slide07 IcielBaliho Script" pitchFamily="2" charset="0"/>
              </a:rPr>
              <a:t>Ngoài nam châm, ta có thể dùng các vật nào khác để phát hiện từ trường không?</a:t>
            </a:r>
            <a:endParaRPr lang="en-US" sz="3600" dirty="0">
              <a:solidFill>
                <a:srgbClr val="1A3490"/>
              </a:solidFill>
              <a:latin typeface="#9Slide07 IcielBaliho Script" pitchFamily="2" charset="0"/>
            </a:endParaRP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1891809"/>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479669" y="4773838"/>
            <a:ext cx="8526239" cy="954107"/>
          </a:xfrm>
          <a:prstGeom prst="rect">
            <a:avLst/>
          </a:prstGeom>
          <a:noFill/>
        </p:spPr>
        <p:txBody>
          <a:bodyPr wrap="square" rtlCol="0">
            <a:spAutoFit/>
          </a:bodyPr>
          <a:lstStyle/>
          <a:p>
            <a:r>
              <a:rPr lang="vi-VN" sz="2800" dirty="0">
                <a:latin typeface="#9Slide03 Arima Madurai Bold" panose="00000800000000000000" pitchFamily="2" charset="0"/>
                <a:cs typeface="#9Slide03 Arima Madurai Bold" panose="00000800000000000000" pitchFamily="2" charset="0"/>
              </a:rPr>
              <a:t>Ngoài nam châm, ta có thể dùng cảm biến từ trường để phát hiện từ trường.</a:t>
            </a:r>
            <a:endParaRPr lang="en-US" sz="28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70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ns Christian Oersted: Phát hiện mối liên hệ giữa điện và từ">
            <a:extLst>
              <a:ext uri="{FF2B5EF4-FFF2-40B4-BE49-F238E27FC236}">
                <a16:creationId xmlns:a16="http://schemas.microsoft.com/office/drawing/2014/main" id="{FA1C8EC6-1B77-EB67-64CB-18B1A0F09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071" y="1814045"/>
            <a:ext cx="5636683" cy="4367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62EC23-2350-BC2B-14DA-A17007561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591" y="1278348"/>
            <a:ext cx="8594816" cy="4212376"/>
          </a:xfrm>
          <a:prstGeom prst="rect">
            <a:avLst/>
          </a:prstGeom>
        </p:spPr>
      </p:pic>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roup 201">
            <a:extLst>
              <a:ext uri="{FF2B5EF4-FFF2-40B4-BE49-F238E27FC236}">
                <a16:creationId xmlns:a16="http://schemas.microsoft.com/office/drawing/2014/main" id="{29F61426-3ADE-3C1E-A902-3F2C1E7E1450}"/>
              </a:ext>
            </a:extLst>
          </p:cNvPr>
          <p:cNvGrpSpPr/>
          <p:nvPr/>
        </p:nvGrpSpPr>
        <p:grpSpPr>
          <a:xfrm>
            <a:off x="0" y="953302"/>
            <a:ext cx="1349259" cy="489894"/>
            <a:chOff x="9301953" y="2521456"/>
            <a:chExt cx="1463750" cy="578023"/>
          </a:xfrm>
          <a:solidFill>
            <a:srgbClr val="D96C75"/>
          </a:solidFill>
        </p:grpSpPr>
        <p:sp>
          <p:nvSpPr>
            <p:cNvPr id="203" name="Arrow: Pentagon 202">
              <a:extLst>
                <a:ext uri="{FF2B5EF4-FFF2-40B4-BE49-F238E27FC236}">
                  <a16:creationId xmlns:a16="http://schemas.microsoft.com/office/drawing/2014/main" id="{38CE101C-600B-9A7C-AB0B-B88CC9E67F9C}"/>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Arrow: Chevron 203">
              <a:extLst>
                <a:ext uri="{FF2B5EF4-FFF2-40B4-BE49-F238E27FC236}">
                  <a16:creationId xmlns:a16="http://schemas.microsoft.com/office/drawing/2014/main" id="{1733B764-6165-1DAE-1B3B-AE32450431CE}"/>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5" name="TextBox 204">
            <a:extLst>
              <a:ext uri="{FF2B5EF4-FFF2-40B4-BE49-F238E27FC236}">
                <a16:creationId xmlns:a16="http://schemas.microsoft.com/office/drawing/2014/main" id="{DE9EC106-1E60-002C-33C9-E01E381D8EB5}"/>
              </a:ext>
            </a:extLst>
          </p:cNvPr>
          <p:cNvSpPr txBox="1"/>
          <p:nvPr/>
        </p:nvSpPr>
        <p:spPr>
          <a:xfrm>
            <a:off x="1349259" y="910422"/>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206" name="TextBox 205">
            <a:extLst>
              <a:ext uri="{FF2B5EF4-FFF2-40B4-BE49-F238E27FC236}">
                <a16:creationId xmlns:a16="http://schemas.microsoft.com/office/drawing/2014/main" id="{33606614-A3AA-8B6F-207F-CAEA45A50CF6}"/>
              </a:ext>
            </a:extLst>
          </p:cNvPr>
          <p:cNvSpPr txBox="1"/>
          <p:nvPr/>
        </p:nvSpPr>
        <p:spPr>
          <a:xfrm>
            <a:off x="7188739" y="2866473"/>
            <a:ext cx="4153711" cy="2262158"/>
          </a:xfrm>
          <a:prstGeom prst="rect">
            <a:avLst/>
          </a:prstGeom>
          <a:noFill/>
        </p:spPr>
        <p:txBody>
          <a:bodyPr wrap="square" rtlCol="0">
            <a:spAutoFit/>
          </a:bodyPr>
          <a:lstStyle/>
          <a:p>
            <a:pPr>
              <a:lnSpc>
                <a:spcPct val="150000"/>
              </a:lnSpc>
            </a:pPr>
            <a:r>
              <a:rPr lang="en-US" sz="2400" dirty="0" err="1">
                <a:latin typeface="#9Slide03 Arima Madurai Black" panose="00000A00000000000000" pitchFamily="2" charset="0"/>
                <a:cs typeface="#9Slide03 Arima Madurai Black" panose="00000A00000000000000" pitchFamily="2" charset="0"/>
              </a:rPr>
              <a:t>Năm</a:t>
            </a:r>
            <a:r>
              <a:rPr lang="en-US" sz="2400" dirty="0">
                <a:latin typeface="#9Slide03 Arima Madurai Black" panose="00000A00000000000000" pitchFamily="2" charset="0"/>
                <a:cs typeface="#9Slide03 Arima Madurai Black" panose="00000A00000000000000" pitchFamily="2" charset="0"/>
              </a:rPr>
              <a:t> 1820, </a:t>
            </a:r>
            <a:r>
              <a:rPr lang="en-US" sz="2400" dirty="0" err="1">
                <a:latin typeface="#9Slide03 Arima Madurai Black" panose="00000A00000000000000" pitchFamily="2" charset="0"/>
                <a:cs typeface="#9Slide03 Arima Madurai Black" panose="00000A00000000000000" pitchFamily="2" charset="0"/>
              </a:rPr>
              <a:t>nhà</a:t>
            </a:r>
            <a:r>
              <a:rPr lang="en-US" sz="2400" dirty="0">
                <a:latin typeface="#9Slide03 Arima Madurai Black" panose="00000A00000000000000" pitchFamily="2" charset="0"/>
                <a:cs typeface="#9Slide03 Arima Madurai Black" panose="00000A00000000000000" pitchFamily="2" charset="0"/>
              </a:rPr>
              <a:t> khoa học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Mạch</a:t>
            </a:r>
            <a:r>
              <a:rPr lang="en-US" sz="2400" dirty="0">
                <a:latin typeface="#9Slide03 Arima Madurai Black" panose="00000A00000000000000" pitchFamily="2" charset="0"/>
                <a:cs typeface="#9Slide03 Arima Madurai Black" panose="00000A00000000000000" pitchFamily="2" charset="0"/>
              </a:rPr>
              <a:t>, Hans Christian Oersted </a:t>
            </a:r>
            <a:r>
              <a:rPr lang="en-US" sz="2400" dirty="0" err="1">
                <a:latin typeface="#9Slide03 Arima Madurai Black" panose="00000A00000000000000" pitchFamily="2" charset="0"/>
                <a:cs typeface="#9Slide03 Arima Madurai Black" panose="00000A00000000000000" pitchFamily="2" charset="0"/>
              </a:rPr>
              <a:t>đã</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tiến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nghiệm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sau</a:t>
            </a:r>
            <a:r>
              <a:rPr lang="en-US" sz="2400" dirty="0">
                <a:latin typeface="#9Slide03 Arima Madurai Black" panose="00000A00000000000000" pitchFamily="2" charset="0"/>
                <a:cs typeface="#9Slide03 Arima Madurai Black" panose="00000A00000000000000" pitchFamily="2" charset="0"/>
              </a:rPr>
              <a:t>: </a:t>
            </a:r>
          </a:p>
        </p:txBody>
      </p:sp>
      <p:sp>
        <p:nvSpPr>
          <p:cNvPr id="207" name="TextBox 206">
            <a:extLst>
              <a:ext uri="{FF2B5EF4-FFF2-40B4-BE49-F238E27FC236}">
                <a16:creationId xmlns:a16="http://schemas.microsoft.com/office/drawing/2014/main" id="{B63325DA-0E97-550A-C45F-96B5F607F70F}"/>
              </a:ext>
            </a:extLst>
          </p:cNvPr>
          <p:cNvSpPr txBox="1"/>
          <p:nvPr/>
        </p:nvSpPr>
        <p:spPr>
          <a:xfrm>
            <a:off x="2474552" y="5558568"/>
            <a:ext cx="7709823" cy="600164"/>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song </a:t>
            </a:r>
            <a:r>
              <a:rPr lang="en-US" sz="2400" dirty="0" err="1">
                <a:latin typeface="#9Slide03 Arima Madurai Black" panose="00000A00000000000000" pitchFamily="2" charset="0"/>
                <a:cs typeface="#9Slide03 Arima Madurai Black" panose="00000A00000000000000" pitchFamily="2" charset="0"/>
              </a:rPr>
              <a:t>song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endParaRPr lang="en-US" sz="2400" dirty="0">
              <a:latin typeface="#9Slide03 Arima Madurai Black" panose="00000A00000000000000" pitchFamily="2" charset="0"/>
              <a:cs typeface="#9Slide03 Arima Madurai Black" panose="00000A00000000000000" pitchFamily="2" charset="0"/>
            </a:endParaRPr>
          </a:p>
        </p:txBody>
      </p:sp>
      <p:sp>
        <p:nvSpPr>
          <p:cNvPr id="208" name="TextBox 207">
            <a:extLst>
              <a:ext uri="{FF2B5EF4-FFF2-40B4-BE49-F238E27FC236}">
                <a16:creationId xmlns:a16="http://schemas.microsoft.com/office/drawing/2014/main" id="{1C6C5814-6E39-9703-D879-5B792E5CC39B}"/>
              </a:ext>
            </a:extLst>
          </p:cNvPr>
          <p:cNvSpPr txBox="1"/>
          <p:nvPr/>
        </p:nvSpPr>
        <p:spPr>
          <a:xfrm>
            <a:off x="2753412" y="5397746"/>
            <a:ext cx="7709823" cy="1154162"/>
          </a:xfrm>
          <a:prstGeom prst="rect">
            <a:avLst/>
          </a:prstGeom>
          <a:noFill/>
        </p:spPr>
        <p:txBody>
          <a:bodyPr wrap="square" rtlCol="0">
            <a:spAutoFit/>
          </a:bodyPr>
          <a:lstStyle/>
          <a:p>
            <a:pPr algn="ctr">
              <a:lnSpc>
                <a:spcPct val="150000"/>
              </a:lnSpc>
            </a:pPr>
            <a:r>
              <a:rPr lang="en-US" sz="2400" dirty="0">
                <a:latin typeface="#9Slide03 Arima Madurai Black" panose="00000A00000000000000" pitchFamily="2" charset="0"/>
                <a:cs typeface="#9Slide03 Arima Madurai Black" panose="00000A00000000000000" pitchFamily="2" charset="0"/>
              </a:rPr>
              <a:t>Khi có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a:t>
            </a:r>
            <a:r>
              <a:rPr lang="en-US" sz="2400" dirty="0">
                <a:latin typeface="#9Slide03 Arima Madurai Black" panose="00000A00000000000000" pitchFamily="2" charset="0"/>
                <a:cs typeface="#9Slide03 Arima Madurai Black" panose="00000A00000000000000" pitchFamily="2" charset="0"/>
              </a:rPr>
              <a:t> qua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khỏi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trí</a:t>
            </a:r>
            <a:r>
              <a:rPr lang="en-US" sz="2400" dirty="0">
                <a:latin typeface="#9Slide03 Arima Madurai Black" panose="00000A00000000000000" pitchFamily="2" charset="0"/>
                <a:cs typeface="#9Slide03 Arima Madurai Black" panose="00000A00000000000000" pitchFamily="2" charset="0"/>
              </a:rPr>
              <a:t> ban </a:t>
            </a:r>
            <a:r>
              <a:rPr lang="en-US" sz="2400" dirty="0" err="1">
                <a:latin typeface="#9Slide03 Arima Madurai Black" panose="00000A00000000000000" pitchFamily="2" charset="0"/>
                <a:cs typeface="#9Slide03 Arima Madurai Black" panose="00000A00000000000000" pitchFamily="2" charset="0"/>
              </a:rPr>
              <a:t>đầu</a:t>
            </a:r>
            <a:endParaRPr lang="en-US" sz="2400" dirty="0">
              <a:latin typeface="#9Slide03 Arima Madurai Black" panose="00000A00000000000000" pitchFamily="2" charset="0"/>
              <a:cs typeface="#9Slide03 Arima Madurai Black" panose="00000A00000000000000" pitchFamily="2" charset="0"/>
            </a:endParaRPr>
          </a:p>
        </p:txBody>
      </p:sp>
      <p:sp>
        <p:nvSpPr>
          <p:cNvPr id="209" name="TextBox 208">
            <a:extLst>
              <a:ext uri="{FF2B5EF4-FFF2-40B4-BE49-F238E27FC236}">
                <a16:creationId xmlns:a16="http://schemas.microsoft.com/office/drawing/2014/main" id="{B3A84D8E-5C47-C2DC-53E6-B426A401BF85}"/>
              </a:ext>
            </a:extLst>
          </p:cNvPr>
          <p:cNvSpPr txBox="1"/>
          <p:nvPr/>
        </p:nvSpPr>
        <p:spPr>
          <a:xfrm>
            <a:off x="2823014" y="5381771"/>
            <a:ext cx="7709823" cy="1154162"/>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vậy, </a:t>
            </a:r>
            <a:r>
              <a:rPr lang="en-US" sz="2400" dirty="0" err="1">
                <a:latin typeface="#9Slide03 Arima Madurai Black" panose="00000A00000000000000" pitchFamily="2" charset="0"/>
                <a:cs typeface="#9Slide03 Arima Madurai Black" panose="00000A00000000000000" pitchFamily="2" charset="0"/>
              </a:rPr>
              <a:t>vùng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bao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57289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wipe(left)">
                                      <p:cBhvr>
                                        <p:cTn id="7" dur="500"/>
                                        <p:tgtEl>
                                          <p:spTgt spid="2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wipe(left)">
                                      <p:cBhvr>
                                        <p:cTn id="11" dur="500"/>
                                        <p:tgtEl>
                                          <p:spTgt spid="20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06"/>
                                        </p:tgtEl>
                                        <p:attrNameLst>
                                          <p:attrName>style.visibility</p:attrName>
                                        </p:attrNameLst>
                                      </p:cBhvr>
                                      <p:to>
                                        <p:strVal val="visible"/>
                                      </p:to>
                                    </p:set>
                                    <p:animEffect transition="in" filter="wipe(up)">
                                      <p:cBhvr>
                                        <p:cTn id="22" dur="500"/>
                                        <p:tgtEl>
                                          <p:spTgt spid="2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par>
                                <p:cTn id="28" presetID="10" presetClass="exit" presetSubtype="0" fill="hold" grpId="1" nodeType="withEffect">
                                  <p:stCondLst>
                                    <p:cond delay="0"/>
                                  </p:stCondLst>
                                  <p:iterate type="lt">
                                    <p:tmPct val="0"/>
                                  </p:iterate>
                                  <p:childTnLst>
                                    <p:animEffect transition="out" filter="fade">
                                      <p:cBhvr>
                                        <p:cTn id="29" dur="500"/>
                                        <p:tgtEl>
                                          <p:spTgt spid="206"/>
                                        </p:tgtEl>
                                      </p:cBhvr>
                                    </p:animEffect>
                                    <p:set>
                                      <p:cBhvr>
                                        <p:cTn id="30" dur="1" fill="hold">
                                          <p:stCondLst>
                                            <p:cond delay="499"/>
                                          </p:stCondLst>
                                        </p:cTn>
                                        <p:tgtEl>
                                          <p:spTgt spid="206"/>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6000"/>
                                  </p:iterate>
                                  <p:childTnLst>
                                    <p:set>
                                      <p:cBhvr>
                                        <p:cTn id="38" dur="1" fill="hold">
                                          <p:stCondLst>
                                            <p:cond delay="0"/>
                                          </p:stCondLst>
                                        </p:cTn>
                                        <p:tgtEl>
                                          <p:spTgt spid="207"/>
                                        </p:tgtEl>
                                        <p:attrNameLst>
                                          <p:attrName>style.visibility</p:attrName>
                                        </p:attrNameLst>
                                      </p:cBhvr>
                                      <p:to>
                                        <p:strVal val="visible"/>
                                      </p:to>
                                    </p:set>
                                    <p:animEffect transition="in" filter="wipe(up)">
                                      <p:cBhvr>
                                        <p:cTn id="39" dur="500"/>
                                        <p:tgtEl>
                                          <p:spTgt spid="20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iterate type="lt">
                                    <p:tmPct val="0"/>
                                  </p:iterate>
                                  <p:childTnLst>
                                    <p:animEffect transition="out" filter="fade">
                                      <p:cBhvr>
                                        <p:cTn id="43" dur="500"/>
                                        <p:tgtEl>
                                          <p:spTgt spid="207"/>
                                        </p:tgtEl>
                                      </p:cBhvr>
                                    </p:animEffect>
                                    <p:set>
                                      <p:cBhvr>
                                        <p:cTn id="44" dur="1" fill="hold">
                                          <p:stCondLst>
                                            <p:cond delay="499"/>
                                          </p:stCondLst>
                                        </p:cTn>
                                        <p:tgtEl>
                                          <p:spTgt spid="207"/>
                                        </p:tgtEl>
                                        <p:attrNameLst>
                                          <p:attrName>style.visibility</p:attrName>
                                        </p:attrNameLst>
                                      </p:cBhvr>
                                      <p:to>
                                        <p:strVal val="hidden"/>
                                      </p:to>
                                    </p:set>
                                  </p:childTnLst>
                                </p:cTn>
                              </p:par>
                            </p:childTnLst>
                          </p:cTn>
                        </p:par>
                        <p:par>
                          <p:cTn id="45" fill="hold">
                            <p:stCondLst>
                              <p:cond delay="500"/>
                            </p:stCondLst>
                            <p:childTnLst>
                              <p:par>
                                <p:cTn id="46" presetID="22" presetClass="entr" presetSubtype="1" fill="hold" grpId="0" nodeType="afterEffect">
                                  <p:stCondLst>
                                    <p:cond delay="0"/>
                                  </p:stCondLst>
                                  <p:iterate type="lt">
                                    <p:tmPct val="6000"/>
                                  </p:iterate>
                                  <p:childTnLst>
                                    <p:set>
                                      <p:cBhvr>
                                        <p:cTn id="47" dur="1" fill="hold">
                                          <p:stCondLst>
                                            <p:cond delay="0"/>
                                          </p:stCondLst>
                                        </p:cTn>
                                        <p:tgtEl>
                                          <p:spTgt spid="208"/>
                                        </p:tgtEl>
                                        <p:attrNameLst>
                                          <p:attrName>style.visibility</p:attrName>
                                        </p:attrNameLst>
                                      </p:cBhvr>
                                      <p:to>
                                        <p:strVal val="visible"/>
                                      </p:to>
                                    </p:set>
                                    <p:animEffect transition="in" filter="wipe(up)">
                                      <p:cBhvr>
                                        <p:cTn id="48" dur="500"/>
                                        <p:tgtEl>
                                          <p:spTgt spid="20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iterate type="lt">
                                    <p:tmPct val="0"/>
                                  </p:iterate>
                                  <p:childTnLst>
                                    <p:animEffect transition="out" filter="fade">
                                      <p:cBhvr>
                                        <p:cTn id="52" dur="500"/>
                                        <p:tgtEl>
                                          <p:spTgt spid="208"/>
                                        </p:tgtEl>
                                      </p:cBhvr>
                                    </p:animEffect>
                                    <p:set>
                                      <p:cBhvr>
                                        <p:cTn id="53" dur="1" fill="hold">
                                          <p:stCondLst>
                                            <p:cond delay="499"/>
                                          </p:stCondLst>
                                        </p:cTn>
                                        <p:tgtEl>
                                          <p:spTgt spid="208"/>
                                        </p:tgtEl>
                                        <p:attrNameLst>
                                          <p:attrName>style.visibility</p:attrName>
                                        </p:attrNameLst>
                                      </p:cBhvr>
                                      <p:to>
                                        <p:strVal val="hidden"/>
                                      </p:to>
                                    </p:set>
                                  </p:childTnLst>
                                </p:cTn>
                              </p:par>
                            </p:childTnLst>
                          </p:cTn>
                        </p:par>
                        <p:par>
                          <p:cTn id="54" fill="hold">
                            <p:stCondLst>
                              <p:cond delay="500"/>
                            </p:stCondLst>
                            <p:childTnLst>
                              <p:par>
                                <p:cTn id="55" presetID="22" presetClass="entr" presetSubtype="1" fill="hold" grpId="0" nodeType="afterEffect">
                                  <p:stCondLst>
                                    <p:cond delay="0"/>
                                  </p:stCondLst>
                                  <p:iterate type="lt">
                                    <p:tmPct val="6000"/>
                                  </p:iterate>
                                  <p:childTnLst>
                                    <p:set>
                                      <p:cBhvr>
                                        <p:cTn id="56" dur="1" fill="hold">
                                          <p:stCondLst>
                                            <p:cond delay="0"/>
                                          </p:stCondLst>
                                        </p:cTn>
                                        <p:tgtEl>
                                          <p:spTgt spid="209"/>
                                        </p:tgtEl>
                                        <p:attrNameLst>
                                          <p:attrName>style.visibility</p:attrName>
                                        </p:attrNameLst>
                                      </p:cBhvr>
                                      <p:to>
                                        <p:strVal val="visible"/>
                                      </p:to>
                                    </p:set>
                                    <p:animEffect transition="in" filter="wipe(up)">
                                      <p:cBhvr>
                                        <p:cTn id="5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206" grpId="0"/>
      <p:bldP spid="206" grpId="1"/>
      <p:bldP spid="207" grpId="0"/>
      <p:bldP spid="207" grpId="1"/>
      <p:bldP spid="208" grpId="0"/>
      <p:bldP spid="208" grpId="1"/>
      <p:bldP spid="209" grpId="0"/>
    </p:bldLst>
  </p:timing>
</p:sld>
</file>

<file path=ppt/theme/theme1.xml><?xml version="1.0" encoding="utf-8"?>
<a:theme xmlns:a="http://schemas.openxmlformats.org/drawingml/2006/main" name="Office Theme">
  <a:themeElements>
    <a:clrScheme name="NC">
      <a:dk1>
        <a:sysClr val="windowText" lastClr="000000"/>
      </a:dk1>
      <a:lt1>
        <a:sysClr val="window" lastClr="FFFFFF"/>
      </a:lt1>
      <a:dk2>
        <a:srgbClr val="44546A"/>
      </a:dk2>
      <a:lt2>
        <a:srgbClr val="E7E6E6"/>
      </a:lt2>
      <a:accent1>
        <a:srgbClr val="D92332"/>
      </a:accent1>
      <a:accent2>
        <a:srgbClr val="D96C75"/>
      </a:accent2>
      <a:accent3>
        <a:srgbClr val="304D73"/>
      </a:accent3>
      <a:accent4>
        <a:srgbClr val="8C0303"/>
      </a:accent4>
      <a:accent5>
        <a:srgbClr val="F2F2F2"/>
      </a:accent5>
      <a:accent6>
        <a:srgbClr val="70AD47"/>
      </a:accent6>
      <a:hlink>
        <a:srgbClr val="0563C1"/>
      </a:hlink>
      <a:folHlink>
        <a:srgbClr val="954F72"/>
      </a:folHlink>
    </a:clrScheme>
    <a:fontScheme name="Custom 12">
      <a:majorFont>
        <a:latin typeface="A6.Jovis-PaytoneOneRegular-Deco"/>
        <a:ea typeface=""/>
        <a:cs typeface=""/>
      </a:majorFont>
      <a:minorFont>
        <a:latin typeface="A3.Jovis-AmpleBold-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TotalTime>
  <Words>2032</Words>
  <Application>Microsoft Office PowerPoint</Application>
  <PresentationFormat>Widescreen</PresentationFormat>
  <Paragraphs>231</Paragraphs>
  <Slides>47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#9Slide03 Arima Madurai Black</vt:lpstr>
      <vt:lpstr>#9Slide03 Arima Madurai Bold</vt:lpstr>
      <vt:lpstr>#9Slide07 Cadena</vt:lpstr>
      <vt:lpstr>#9Slide07 IcielBaliho Script</vt:lpstr>
      <vt:lpstr>A3.Jovis-AmpleBold-San</vt:lpstr>
      <vt:lpstr>A6.Jovis-PaytoneOneRegular-Deco</vt:lpstr>
      <vt:lpstr>Algerian</vt: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Bảo Huỳnh</dc:creator>
  <cp:lastModifiedBy>Administrator</cp:lastModifiedBy>
  <cp:revision>18</cp:revision>
  <dcterms:created xsi:type="dcterms:W3CDTF">2021-09-05T13:51:04Z</dcterms:created>
  <dcterms:modified xsi:type="dcterms:W3CDTF">2025-01-05T14:58:55Z</dcterms:modified>
</cp:coreProperties>
</file>