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382" r:id="rId3"/>
    <p:sldId id="259" r:id="rId4"/>
    <p:sldId id="261" r:id="rId5"/>
    <p:sldId id="262" r:id="rId6"/>
    <p:sldId id="263" r:id="rId7"/>
    <p:sldId id="264" r:id="rId8"/>
    <p:sldId id="269" r:id="rId9"/>
    <p:sldId id="378" r:id="rId10"/>
    <p:sldId id="371" r:id="rId11"/>
    <p:sldId id="337" r:id="rId12"/>
    <p:sldId id="338" r:id="rId13"/>
    <p:sldId id="339" r:id="rId14"/>
    <p:sldId id="340" r:id="rId15"/>
    <p:sldId id="344" r:id="rId16"/>
    <p:sldId id="345" r:id="rId17"/>
    <p:sldId id="346" r:id="rId18"/>
    <p:sldId id="271" r:id="rId19"/>
    <p:sldId id="351" r:id="rId20"/>
    <p:sldId id="352" r:id="rId21"/>
    <p:sldId id="353" r:id="rId22"/>
    <p:sldId id="354" r:id="rId23"/>
    <p:sldId id="355" r:id="rId24"/>
    <p:sldId id="356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34" r:id="rId36"/>
    <p:sldId id="296" r:id="rId37"/>
    <p:sldId id="29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>
      <p:cViewPr varScale="1">
        <p:scale>
          <a:sx n="125" d="100"/>
          <a:sy n="125" d="100"/>
        </p:scale>
        <p:origin x="1230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BE1DF-0453-4DD8-9BC2-A01568A99094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5BD64-736B-4062-9678-C54E1E2BF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50915727-57A2-4C2C-B8B5-EF52956B4EEF}" type="slidenum">
              <a:rPr lang="en-US" altLang="vi-VN" sz="1200" smtClean="0">
                <a:latin typeface="Arial" pitchFamily="34" charset="0"/>
              </a:rPr>
              <a:pPr/>
              <a:t>17</a:t>
            </a:fld>
            <a:endParaRPr lang="en-US" altLang="vi-VN" sz="1200">
              <a:latin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945E8-EF7E-424E-8CDB-70A8FC8A2926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1B3EC-3963-4ED5-98E1-4395B4CC7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2.wdp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12" Type="http://schemas.openxmlformats.org/officeDocument/2006/relationships/image" Target="../media/image4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4.wdp"/><Relationship Id="rId11" Type="http://schemas.microsoft.com/office/2007/relationships/hdphoto" Target="../media/hdphoto13.wdp"/><Relationship Id="rId5" Type="http://schemas.openxmlformats.org/officeDocument/2006/relationships/image" Target="../media/image53.png"/><Relationship Id="rId15" Type="http://schemas.openxmlformats.org/officeDocument/2006/relationships/image" Target="../media/image51.png"/><Relationship Id="rId10" Type="http://schemas.openxmlformats.org/officeDocument/2006/relationships/image" Target="../media/image48.jpeg"/><Relationship Id="rId4" Type="http://schemas.openxmlformats.org/officeDocument/2006/relationships/image" Target="../media/image52.jpeg"/><Relationship Id="rId9" Type="http://schemas.openxmlformats.org/officeDocument/2006/relationships/image" Target="../media/image55.png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12" Type="http://schemas.openxmlformats.org/officeDocument/2006/relationships/image" Target="../media/image48.jpeg"/><Relationship Id="rId17" Type="http://schemas.openxmlformats.org/officeDocument/2006/relationships/image" Target="../media/image51.png"/><Relationship Id="rId2" Type="http://schemas.openxmlformats.org/officeDocument/2006/relationships/audio" Target="../media/media5.wav"/><Relationship Id="rId16" Type="http://schemas.openxmlformats.org/officeDocument/2006/relationships/image" Target="../media/image50.png"/><Relationship Id="rId1" Type="http://schemas.microsoft.com/office/2007/relationships/media" Target="../media/media5.wav"/><Relationship Id="rId6" Type="http://schemas.microsoft.com/office/2007/relationships/hdphoto" Target="../media/hdphoto16.wdp"/><Relationship Id="rId11" Type="http://schemas.openxmlformats.org/officeDocument/2006/relationships/image" Target="../media/image55.png"/><Relationship Id="rId5" Type="http://schemas.openxmlformats.org/officeDocument/2006/relationships/image" Target="../media/image57.png"/><Relationship Id="rId15" Type="http://schemas.openxmlformats.org/officeDocument/2006/relationships/image" Target="../media/image41.png"/><Relationship Id="rId10" Type="http://schemas.microsoft.com/office/2007/relationships/hdphoto" Target="../media/hdphoto18.wdp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12" Type="http://schemas.openxmlformats.org/officeDocument/2006/relationships/image" Target="../media/image4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9.wdp"/><Relationship Id="rId11" Type="http://schemas.microsoft.com/office/2007/relationships/hdphoto" Target="../media/hdphoto13.wdp"/><Relationship Id="rId5" Type="http://schemas.openxmlformats.org/officeDocument/2006/relationships/image" Target="../media/image60.png"/><Relationship Id="rId15" Type="http://schemas.openxmlformats.org/officeDocument/2006/relationships/image" Target="../media/image51.png"/><Relationship Id="rId10" Type="http://schemas.openxmlformats.org/officeDocument/2006/relationships/image" Target="../media/image48.jpeg"/><Relationship Id="rId4" Type="http://schemas.openxmlformats.org/officeDocument/2006/relationships/image" Target="../media/image56.png"/><Relationship Id="rId9" Type="http://schemas.openxmlformats.org/officeDocument/2006/relationships/image" Target="../media/image43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12" Type="http://schemas.openxmlformats.org/officeDocument/2006/relationships/image" Target="../media/image4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9.wdp"/><Relationship Id="rId11" Type="http://schemas.microsoft.com/office/2007/relationships/hdphoto" Target="../media/hdphoto13.wdp"/><Relationship Id="rId5" Type="http://schemas.openxmlformats.org/officeDocument/2006/relationships/image" Target="../media/image60.png"/><Relationship Id="rId15" Type="http://schemas.openxmlformats.org/officeDocument/2006/relationships/image" Target="../media/image51.png"/><Relationship Id="rId10" Type="http://schemas.openxmlformats.org/officeDocument/2006/relationships/image" Target="../media/image48.jpeg"/><Relationship Id="rId4" Type="http://schemas.openxmlformats.org/officeDocument/2006/relationships/image" Target="../media/image56.png"/><Relationship Id="rId9" Type="http://schemas.openxmlformats.org/officeDocument/2006/relationships/image" Target="../media/image43.png"/><Relationship Id="rId1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1.wdp"/><Relationship Id="rId12" Type="http://schemas.microsoft.com/office/2007/relationships/hdphoto" Target="../media/hdphoto13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3.png"/><Relationship Id="rId11" Type="http://schemas.openxmlformats.org/officeDocument/2006/relationships/image" Target="../media/image48.jpeg"/><Relationship Id="rId5" Type="http://schemas.openxmlformats.org/officeDocument/2006/relationships/image" Target="../media/image49.png"/><Relationship Id="rId15" Type="http://schemas.openxmlformats.org/officeDocument/2006/relationships/image" Target="../media/image51.png"/><Relationship Id="rId10" Type="http://schemas.openxmlformats.org/officeDocument/2006/relationships/image" Target="../media/image43.png"/><Relationship Id="rId4" Type="http://schemas.openxmlformats.org/officeDocument/2006/relationships/image" Target="../media/image62.jpeg"/><Relationship Id="rId9" Type="http://schemas.microsoft.com/office/2007/relationships/hdphoto" Target="../media/hdphoto22.wdp"/><Relationship Id="rId1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43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7.png"/><Relationship Id="rId12" Type="http://schemas.microsoft.com/office/2007/relationships/hdphoto" Target="../media/hdphoto26.wdp"/><Relationship Id="rId17" Type="http://schemas.openxmlformats.org/officeDocument/2006/relationships/image" Target="../media/image41.png"/><Relationship Id="rId2" Type="http://schemas.openxmlformats.org/officeDocument/2006/relationships/audio" Target="../media/media5.wav"/><Relationship Id="rId16" Type="http://schemas.openxmlformats.org/officeDocument/2006/relationships/image" Target="../media/image49.png"/><Relationship Id="rId1" Type="http://schemas.microsoft.com/office/2007/relationships/media" Target="../media/media5.wav"/><Relationship Id="rId6" Type="http://schemas.microsoft.com/office/2007/relationships/hdphoto" Target="../media/hdphoto23.wdp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microsoft.com/office/2007/relationships/hdphoto" Target="../media/hdphoto13.wdp"/><Relationship Id="rId10" Type="http://schemas.microsoft.com/office/2007/relationships/hdphoto" Target="../media/hdphoto25.wdp"/><Relationship Id="rId19" Type="http://schemas.openxmlformats.org/officeDocument/2006/relationships/image" Target="../media/image51.png"/><Relationship Id="rId4" Type="http://schemas.openxmlformats.org/officeDocument/2006/relationships/image" Target="../media/image65.jpeg"/><Relationship Id="rId9" Type="http://schemas.openxmlformats.org/officeDocument/2006/relationships/image" Target="../media/image68.png"/><Relationship Id="rId1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1.png"/><Relationship Id="rId12" Type="http://schemas.openxmlformats.org/officeDocument/2006/relationships/image" Target="../media/image48.jpeg"/><Relationship Id="rId2" Type="http://schemas.openxmlformats.org/officeDocument/2006/relationships/audio" Target="../media/media5.wav"/><Relationship Id="rId16" Type="http://schemas.openxmlformats.org/officeDocument/2006/relationships/image" Target="../media/image51.png"/><Relationship Id="rId1" Type="http://schemas.microsoft.com/office/2007/relationships/media" Target="../media/media5.wav"/><Relationship Id="rId6" Type="http://schemas.microsoft.com/office/2007/relationships/hdphoto" Target="../media/hdphoto27.wdp"/><Relationship Id="rId11" Type="http://schemas.openxmlformats.org/officeDocument/2006/relationships/image" Target="../media/image49.png"/><Relationship Id="rId5" Type="http://schemas.openxmlformats.org/officeDocument/2006/relationships/image" Target="../media/image70.png"/><Relationship Id="rId15" Type="http://schemas.openxmlformats.org/officeDocument/2006/relationships/image" Target="../media/image50.png"/><Relationship Id="rId10" Type="http://schemas.openxmlformats.org/officeDocument/2006/relationships/image" Target="../media/image43.png"/><Relationship Id="rId4" Type="http://schemas.openxmlformats.org/officeDocument/2006/relationships/image" Target="../media/image65.jpeg"/><Relationship Id="rId9" Type="http://schemas.microsoft.com/office/2007/relationships/hdphoto" Target="../media/hdphoto28.wdp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png"/><Relationship Id="rId12" Type="http://schemas.openxmlformats.org/officeDocument/2006/relationships/image" Target="../media/image5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29.wdp"/><Relationship Id="rId11" Type="http://schemas.openxmlformats.org/officeDocument/2006/relationships/image" Target="../media/image48.jpeg"/><Relationship Id="rId5" Type="http://schemas.openxmlformats.org/officeDocument/2006/relationships/image" Target="../media/image73.png"/><Relationship Id="rId10" Type="http://schemas.openxmlformats.org/officeDocument/2006/relationships/image" Target="../media/image41.png"/><Relationship Id="rId4" Type="http://schemas.openxmlformats.org/officeDocument/2006/relationships/image" Target="../media/image52.jpe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audio" Target="../media/audio1.bin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bin"/><Relationship Id="rId11" Type="http://schemas.microsoft.com/office/2007/relationships/hdphoto" Target="../media/hdphoto8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bin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hinh-anh-hoa-leo-trang-tri-noc-nha-blogspot-bloghoaleo10_zps29bebbe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76500"/>
            <a:ext cx="121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9" descr="hinh-anh-hoa-leo-trang-tri-noc-nha-blogspot-bloghoaleo10_zps29bebbe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8153400" y="-228600"/>
            <a:ext cx="9906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19800" y="4343400"/>
            <a:ext cx="3124200" cy="2514600"/>
            <a:chOff x="2592" y="1776"/>
            <a:chExt cx="3024" cy="2407"/>
          </a:xfrm>
        </p:grpSpPr>
        <p:pic>
          <p:nvPicPr>
            <p:cNvPr id="6" name="Picture 7" descr="hoc tro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776"/>
              <a:ext cx="3024" cy="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RDJ4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" y="3559"/>
              <a:ext cx="13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WordArt 54" descr="Green marble"/>
          <p:cNvSpPr>
            <a:spLocks noChangeArrowheads="1" noChangeShapeType="1" noTextEdit="1"/>
          </p:cNvSpPr>
          <p:nvPr/>
        </p:nvSpPr>
        <p:spPr bwMode="auto">
          <a:xfrm>
            <a:off x="228600" y="1295400"/>
            <a:ext cx="72390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6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953735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</a:t>
            </a:r>
            <a:r>
              <a:rPr lang="en-US" sz="16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953735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PHẢN XẠ ÁNH SÁNG</a:t>
            </a:r>
          </a:p>
        </p:txBody>
      </p:sp>
      <p:pic>
        <p:nvPicPr>
          <p:cNvPr id="9" name="Picture 57" descr="ato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58947" y="5562600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SỰ PHẢN XẠ ÁNH SÁNG</a:t>
            </a:r>
            <a:endParaRPr lang="en-US" dirty="0"/>
          </a:p>
        </p:txBody>
      </p:sp>
      <p:pic>
        <p:nvPicPr>
          <p:cNvPr id="4" name="Content Placeholder 3" descr="Giáo án KHTN 7 Kết nối tri thức Bài 16: Sự phản xạ ánh sáng | Giáo án Khoa học tự nhiên 7 (ảnh 7)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45" y="1986995"/>
            <a:ext cx="7285920" cy="4326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3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5419970" cy="3505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6553200" cy="537647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HIỆN TƯỢNG PHẢN XẠ ÁNH SÁNG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4724400"/>
            <a:ext cx="88392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chùm ánh sáng 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thì chùm ánh sáng bị hắt trở lại theo hướng khác . Hiện tượng đó gọi là phản xạ ánh sáng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486400" y="1371600"/>
            <a:ext cx="3429000" cy="259080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Hãy tìm thêm ví dụ về hiện tượng phản xạ ánh sáng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454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B9148-B7F7-16FE-A2EA-74DBEAC1AA66}"/>
              </a:ext>
            </a:extLst>
          </p:cNvPr>
          <p:cNvSpPr txBox="1">
            <a:spLocks/>
          </p:cNvSpPr>
          <p:nvPr/>
        </p:nvSpPr>
        <p:spPr>
          <a:xfrm>
            <a:off x="990600" y="5943600"/>
            <a:ext cx="7315200" cy="596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cương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8" y="0"/>
            <a:ext cx="7748124" cy="5402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15"/>
            <a:ext cx="9144000" cy="539837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01355" y="5098691"/>
            <a:ext cx="7513605" cy="15179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toà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tầng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B2C2B-474F-928C-C449-A97678D497A4}"/>
              </a:ext>
            </a:extLst>
          </p:cNvPr>
          <p:cNvSpPr txBox="1">
            <a:spLocks/>
          </p:cNvSpPr>
          <p:nvPr/>
        </p:nvSpPr>
        <p:spPr>
          <a:xfrm>
            <a:off x="1524000" y="5629955"/>
            <a:ext cx="6477000" cy="986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chiếu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laser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gương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6" y="544990"/>
            <a:ext cx="8044870" cy="5084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64AA16-CB32-4D64-75E0-1645F95A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83331-0A22-C3C4-DBCF-5D1EB78B68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9FF8C5-D2E3-ADF1-C02D-21436B03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3E2A5-3BBE-BE8E-82B5-ED9DBF0B72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6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29"/>
          <p:cNvSpPr>
            <a:spLocks noChangeShapeType="1"/>
          </p:cNvSpPr>
          <p:nvPr/>
        </p:nvSpPr>
        <p:spPr bwMode="auto">
          <a:xfrm flipH="1">
            <a:off x="7600950" y="1527175"/>
            <a:ext cx="914400" cy="12954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30"/>
          <p:cNvSpPr txBox="1">
            <a:spLocks noChangeArrowheads="1"/>
          </p:cNvSpPr>
          <p:nvPr/>
        </p:nvSpPr>
        <p:spPr bwMode="auto">
          <a:xfrm>
            <a:off x="8343900" y="1066800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47" name="Freeform 31"/>
          <p:cNvSpPr>
            <a:spLocks/>
          </p:cNvSpPr>
          <p:nvPr/>
        </p:nvSpPr>
        <p:spPr bwMode="auto">
          <a:xfrm rot="-1942841">
            <a:off x="7421166" y="2468564"/>
            <a:ext cx="171450" cy="92075"/>
          </a:xfrm>
          <a:custGeom>
            <a:avLst/>
            <a:gdLst>
              <a:gd name="T0" fmla="*/ 0 w 144"/>
              <a:gd name="T1" fmla="*/ 43894100 h 104"/>
              <a:gd name="T2" fmla="*/ 241935000 w 144"/>
              <a:gd name="T3" fmla="*/ 6270839 h 104"/>
              <a:gd name="T4" fmla="*/ 362902500 w 144"/>
              <a:gd name="T5" fmla="*/ 81517362 h 104"/>
              <a:gd name="T6" fmla="*/ 0 60000 65536"/>
              <a:gd name="T7" fmla="*/ 0 60000 65536"/>
              <a:gd name="T8" fmla="*/ 0 60000 65536"/>
              <a:gd name="T9" fmla="*/ 0 w 144"/>
              <a:gd name="T10" fmla="*/ 0 h 104"/>
              <a:gd name="T11" fmla="*/ 144 w 144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Freeform 32"/>
          <p:cNvSpPr>
            <a:spLocks/>
          </p:cNvSpPr>
          <p:nvPr/>
        </p:nvSpPr>
        <p:spPr bwMode="auto">
          <a:xfrm rot="2146068" flipH="1">
            <a:off x="7610475" y="2489201"/>
            <a:ext cx="171450" cy="92075"/>
          </a:xfrm>
          <a:custGeom>
            <a:avLst/>
            <a:gdLst>
              <a:gd name="T0" fmla="*/ 0 w 144"/>
              <a:gd name="T1" fmla="*/ 43894100 h 104"/>
              <a:gd name="T2" fmla="*/ 241935000 w 144"/>
              <a:gd name="T3" fmla="*/ 6270839 h 104"/>
              <a:gd name="T4" fmla="*/ 362902500 w 144"/>
              <a:gd name="T5" fmla="*/ 81517362 h 104"/>
              <a:gd name="T6" fmla="*/ 0 60000 65536"/>
              <a:gd name="T7" fmla="*/ 0 60000 65536"/>
              <a:gd name="T8" fmla="*/ 0 60000 65536"/>
              <a:gd name="T9" fmla="*/ 0 w 144"/>
              <a:gd name="T10" fmla="*/ 0 h 104"/>
              <a:gd name="T11" fmla="*/ 144 w 144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flipV="1">
            <a:off x="7872413" y="2209800"/>
            <a:ext cx="171450" cy="2286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6686550" y="1066800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52" name="Text Box 36"/>
          <p:cNvSpPr txBox="1">
            <a:spLocks noChangeArrowheads="1"/>
          </p:cNvSpPr>
          <p:nvPr/>
        </p:nvSpPr>
        <p:spPr bwMode="auto">
          <a:xfrm>
            <a:off x="7498556" y="2803525"/>
            <a:ext cx="287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I</a:t>
            </a:r>
          </a:p>
        </p:txBody>
      </p:sp>
      <p:sp>
        <p:nvSpPr>
          <p:cNvPr id="53" name="Text Box 37"/>
          <p:cNvSpPr txBox="1">
            <a:spLocks noChangeArrowheads="1"/>
          </p:cNvSpPr>
          <p:nvPr/>
        </p:nvSpPr>
        <p:spPr bwMode="auto">
          <a:xfrm>
            <a:off x="7486650" y="83820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54" name="Line 38"/>
          <p:cNvSpPr>
            <a:spLocks noChangeShapeType="1"/>
          </p:cNvSpPr>
          <p:nvPr/>
        </p:nvSpPr>
        <p:spPr bwMode="auto">
          <a:xfrm flipV="1">
            <a:off x="7600950" y="1295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686550" y="1450975"/>
            <a:ext cx="914400" cy="1371600"/>
            <a:chOff x="8915400" y="1450975"/>
            <a:chExt cx="1219200" cy="1371600"/>
          </a:xfrm>
        </p:grpSpPr>
        <p:sp>
          <p:nvSpPr>
            <p:cNvPr id="9245" name="Line 39"/>
            <p:cNvSpPr>
              <a:spLocks noChangeShapeType="1"/>
            </p:cNvSpPr>
            <p:nvPr/>
          </p:nvSpPr>
          <p:spPr bwMode="auto">
            <a:xfrm>
              <a:off x="8915400" y="1450975"/>
              <a:ext cx="1219200" cy="137160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Line 40"/>
            <p:cNvSpPr>
              <a:spLocks noChangeShapeType="1"/>
            </p:cNvSpPr>
            <p:nvPr/>
          </p:nvSpPr>
          <p:spPr bwMode="auto">
            <a:xfrm>
              <a:off x="9296400" y="1885950"/>
              <a:ext cx="228600" cy="228600"/>
            </a:xfrm>
            <a:prstGeom prst="line">
              <a:avLst/>
            </a:prstGeom>
            <a:noFill/>
            <a:ln w="635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9" name="Rectangle 1"/>
          <p:cNvSpPr>
            <a:spLocks noChangeArrowheads="1"/>
          </p:cNvSpPr>
          <p:nvPr/>
        </p:nvSpPr>
        <p:spPr bwMode="auto">
          <a:xfrm>
            <a:off x="342901" y="24825"/>
            <a:ext cx="19351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" name="Rectangle 74"/>
          <p:cNvSpPr>
            <a:spLocks noChangeArrowheads="1"/>
          </p:cNvSpPr>
          <p:nvPr/>
        </p:nvSpPr>
        <p:spPr bwMode="auto">
          <a:xfrm>
            <a:off x="-76200" y="3810000"/>
            <a:ext cx="9220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1210" y="457200"/>
            <a:ext cx="556379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269875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(G):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269832" y="2819398"/>
            <a:ext cx="2588419" cy="559047"/>
            <a:chOff x="8360426" y="2819400"/>
            <a:chExt cx="3450574" cy="308659"/>
          </a:xfrm>
        </p:grpSpPr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8458200" y="2819400"/>
              <a:ext cx="3352800" cy="76200"/>
              <a:chOff x="384" y="3072"/>
              <a:chExt cx="2112" cy="48"/>
            </a:xfrm>
          </p:grpSpPr>
          <p:sp>
            <p:nvSpPr>
              <p:cNvPr id="9243" name="Line 42"/>
              <p:cNvSpPr>
                <a:spLocks noChangeShapeType="1"/>
              </p:cNvSpPr>
              <p:nvPr/>
            </p:nvSpPr>
            <p:spPr bwMode="auto">
              <a:xfrm>
                <a:off x="384" y="3072"/>
                <a:ext cx="211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4" name="Rectangle 43" descr="Light upward diagonal"/>
              <p:cNvSpPr>
                <a:spLocks noChangeArrowheads="1"/>
              </p:cNvSpPr>
              <p:nvPr/>
            </p:nvSpPr>
            <p:spPr bwMode="auto">
              <a:xfrm>
                <a:off x="384" y="3072"/>
                <a:ext cx="2112" cy="48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9242" name="Rectangle 5"/>
            <p:cNvSpPr>
              <a:spLocks noChangeArrowheads="1"/>
            </p:cNvSpPr>
            <p:nvPr/>
          </p:nvSpPr>
          <p:spPr bwMode="auto">
            <a:xfrm>
              <a:off x="8360426" y="2924145"/>
              <a:ext cx="673562" cy="20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  <a:cs typeface="Times New Roman" pitchFamily="18" charset="0"/>
                </a:rPr>
                <a:t>(G)</a:t>
              </a:r>
              <a:endParaRPr lang="en-US"/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304800" y="1762780"/>
            <a:ext cx="6995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269875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+Tia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SI: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2209800"/>
            <a:ext cx="5913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+Tia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IR: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231888" y="2590800"/>
            <a:ext cx="6793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269875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2971800"/>
            <a:ext cx="6705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IN: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I.</a:t>
            </a:r>
          </a:p>
        </p:txBody>
      </p:sp>
      <p:sp>
        <p:nvSpPr>
          <p:cNvPr id="71" name="Rectangle 74"/>
          <p:cNvSpPr>
            <a:spLocks noChangeArrowheads="1"/>
          </p:cNvSpPr>
          <p:nvPr/>
        </p:nvSpPr>
        <p:spPr bwMode="auto">
          <a:xfrm>
            <a:off x="0" y="4595010"/>
            <a:ext cx="90297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indent="269875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  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246288"/>
              </p:ext>
            </p:extLst>
          </p:nvPr>
        </p:nvGraphicFramePr>
        <p:xfrm>
          <a:off x="1905000" y="4572000"/>
          <a:ext cx="1217556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09336" imgH="304668" progId="">
                  <p:embed/>
                </p:oleObj>
              </mc:Choice>
              <mc:Fallback>
                <p:oleObj name="Equation" r:id="rId3" imgW="609336" imgH="30466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572000"/>
                        <a:ext cx="1217556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ctangle 74"/>
          <p:cNvSpPr>
            <a:spLocks noChangeArrowheads="1"/>
          </p:cNvSpPr>
          <p:nvPr/>
        </p:nvSpPr>
        <p:spPr bwMode="auto">
          <a:xfrm>
            <a:off x="-76200" y="5410200"/>
            <a:ext cx="8915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269875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  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033609"/>
              </p:ext>
            </p:extLst>
          </p:nvPr>
        </p:nvGraphicFramePr>
        <p:xfrm>
          <a:off x="2514600" y="5437910"/>
          <a:ext cx="1371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0113" imgH="304668" progId="">
                  <p:embed/>
                </p:oleObj>
              </mc:Choice>
              <mc:Fallback>
                <p:oleObj name="Equation" r:id="rId5" imgW="660113" imgH="30466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437910"/>
                        <a:ext cx="1371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042738" y="1924557"/>
            <a:ext cx="556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269875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7391400" y="1915180"/>
            <a:ext cx="7066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269875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i’</a:t>
            </a:r>
          </a:p>
        </p:txBody>
      </p:sp>
    </p:spTree>
    <p:extLst>
      <p:ext uri="{BB962C8B-B14F-4D97-AF65-F5344CB8AC3E}">
        <p14:creationId xmlns:p14="http://schemas.microsoft.com/office/powerpoint/2010/main" val="6817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utoUpdateAnimBg="0"/>
      <p:bldP spid="47" grpId="0" animBg="1"/>
      <p:bldP spid="48" grpId="0" animBg="1"/>
      <p:bldP spid="49" grpId="0" animBg="1"/>
      <p:bldP spid="51" grpId="0"/>
      <p:bldP spid="52" grpId="0"/>
      <p:bldP spid="53" grpId="0"/>
      <p:bldP spid="54" grpId="0" animBg="1"/>
      <p:bldP spid="3" grpId="0"/>
      <p:bldP spid="5" grpId="0"/>
      <p:bldP spid="8" grpId="0"/>
      <p:bldP spid="10" grpId="0"/>
      <p:bldP spid="11" grpId="0"/>
      <p:bldP spid="12" grpId="0"/>
      <p:bldP spid="71" grpId="0"/>
      <p:bldP spid="73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3D Đẹp Chuyên Nghiệp, Đơn Giản Mà Tinh T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82"/>
            <a:ext cx="9144000" cy="6829118"/>
          </a:xfrm>
          <a:prstGeom prst="rect">
            <a:avLst/>
          </a:prstGeom>
          <a:noFill/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 .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CE440-3314-E718-8C30-A2030368A281}"/>
              </a:ext>
            </a:extLst>
          </p:cNvPr>
          <p:cNvSpPr txBox="1">
            <a:spLocks/>
          </p:cNvSpPr>
          <p:nvPr/>
        </p:nvSpPr>
        <p:spPr>
          <a:xfrm>
            <a:off x="228600" y="609600"/>
            <a:ext cx="2743200" cy="5492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B422D76-CA47-0ECC-F047-528A01C39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33" y="1066800"/>
            <a:ext cx="4470067" cy="327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6DCE440-3314-E718-8C30-A2030368A281}"/>
              </a:ext>
            </a:extLst>
          </p:cNvPr>
          <p:cNvSpPr txBox="1">
            <a:spLocks/>
          </p:cNvSpPr>
          <p:nvPr/>
        </p:nvSpPr>
        <p:spPr>
          <a:xfrm>
            <a:off x="0" y="1219200"/>
            <a:ext cx="4343400" cy="5492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) Một gương phẳng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DCE440-3314-E718-8C30-A2030368A281}"/>
              </a:ext>
            </a:extLst>
          </p:cNvPr>
          <p:cNvSpPr txBox="1">
            <a:spLocks/>
          </p:cNvSpPr>
          <p:nvPr/>
        </p:nvSpPr>
        <p:spPr>
          <a:xfrm>
            <a:off x="0" y="1981200"/>
            <a:ext cx="4572000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2)Một bảng chia độ được 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Chia làm hai nửa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DCE440-3314-E718-8C30-A2030368A281}"/>
              </a:ext>
            </a:extLst>
          </p:cNvPr>
          <p:cNvSpPr txBox="1">
            <a:spLocks/>
          </p:cNvSpPr>
          <p:nvPr/>
        </p:nvSpPr>
        <p:spPr>
          <a:xfrm>
            <a:off x="0" y="2971800"/>
            <a:ext cx="4572000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Một đèn tạo chùm sáng hẹp  tia sáng)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9" descr="IMG008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114800"/>
            <a:ext cx="4096052" cy="262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8"/>
          <p:cNvSpPr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alt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81"/>
          <p:cNvSpPr txBox="1">
            <a:spLocks noChangeArrowheads="1"/>
          </p:cNvSpPr>
          <p:nvPr/>
        </p:nvSpPr>
        <p:spPr bwMode="auto">
          <a:xfrm>
            <a:off x="7704931" y="3562350"/>
            <a:ext cx="633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61" descr="IMG007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648200" cy="2590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82"/>
          <p:cNvGrpSpPr>
            <a:grpSpLocks/>
          </p:cNvGrpSpPr>
          <p:nvPr/>
        </p:nvGrpSpPr>
        <p:grpSpPr bwMode="auto">
          <a:xfrm rot="10800000">
            <a:off x="6704659" y="4595981"/>
            <a:ext cx="1040423" cy="946328"/>
            <a:chOff x="4548" y="2326"/>
            <a:chExt cx="710" cy="675"/>
          </a:xfrm>
        </p:grpSpPr>
        <p:sp>
          <p:nvSpPr>
            <p:cNvPr id="12300" name="Text Box 73"/>
            <p:cNvSpPr txBox="1">
              <a:spLocks noChangeArrowheads="1"/>
            </p:cNvSpPr>
            <p:nvPr/>
          </p:nvSpPr>
          <p:spPr bwMode="auto">
            <a:xfrm>
              <a:off x="4548" y="2326"/>
              <a:ext cx="43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0000"/>
                  </a:solidFill>
                </a:rPr>
                <a:t>S</a:t>
              </a:r>
            </a:p>
          </p:txBody>
        </p:sp>
        <p:grpSp>
          <p:nvGrpSpPr>
            <p:cNvPr id="4" name="Group 74"/>
            <p:cNvGrpSpPr>
              <a:grpSpLocks/>
            </p:cNvGrpSpPr>
            <p:nvPr/>
          </p:nvGrpSpPr>
          <p:grpSpPr bwMode="auto">
            <a:xfrm>
              <a:off x="4956" y="2520"/>
              <a:ext cx="192" cy="144"/>
              <a:chOff x="5376" y="2496"/>
              <a:chExt cx="192" cy="144"/>
            </a:xfrm>
          </p:grpSpPr>
          <p:sp>
            <p:nvSpPr>
              <p:cNvPr id="12303" name="Line 75"/>
              <p:cNvSpPr>
                <a:spLocks noChangeShapeType="1"/>
              </p:cNvSpPr>
              <p:nvPr/>
            </p:nvSpPr>
            <p:spPr bwMode="auto">
              <a:xfrm flipH="1">
                <a:off x="5376" y="2496"/>
                <a:ext cx="48" cy="14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4" name="Line 76"/>
              <p:cNvSpPr>
                <a:spLocks noChangeShapeType="1"/>
              </p:cNvSpPr>
              <p:nvPr/>
            </p:nvSpPr>
            <p:spPr bwMode="auto">
              <a:xfrm>
                <a:off x="5424" y="2496"/>
                <a:ext cx="144" cy="4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2" name="Text Box 77"/>
            <p:cNvSpPr txBox="1">
              <a:spLocks noChangeArrowheads="1"/>
            </p:cNvSpPr>
            <p:nvPr/>
          </p:nvSpPr>
          <p:spPr bwMode="auto">
            <a:xfrm>
              <a:off x="4970" y="2781"/>
              <a:ext cx="288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" name="Group 78"/>
          <p:cNvGrpSpPr>
            <a:grpSpLocks/>
          </p:cNvGrpSpPr>
          <p:nvPr/>
        </p:nvGrpSpPr>
        <p:grpSpPr bwMode="auto">
          <a:xfrm rot="20932712" flipV="1">
            <a:off x="6625744" y="5092467"/>
            <a:ext cx="280988" cy="228600"/>
            <a:chOff x="5376" y="2496"/>
            <a:chExt cx="192" cy="144"/>
          </a:xfrm>
        </p:grpSpPr>
        <p:sp>
          <p:nvSpPr>
            <p:cNvPr id="12298" name="Line 79"/>
            <p:cNvSpPr>
              <a:spLocks noChangeShapeType="1"/>
            </p:cNvSpPr>
            <p:nvPr/>
          </p:nvSpPr>
          <p:spPr bwMode="auto">
            <a:xfrm flipH="1">
              <a:off x="5376" y="2496"/>
              <a:ext cx="48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Line 80"/>
            <p:cNvSpPr>
              <a:spLocks noChangeShapeType="1"/>
            </p:cNvSpPr>
            <p:nvPr/>
          </p:nvSpPr>
          <p:spPr bwMode="auto">
            <a:xfrm>
              <a:off x="5424" y="2496"/>
              <a:ext cx="144" cy="4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81"/>
          <p:cNvSpPr txBox="1">
            <a:spLocks noChangeArrowheads="1"/>
          </p:cNvSpPr>
          <p:nvPr/>
        </p:nvSpPr>
        <p:spPr bwMode="auto">
          <a:xfrm>
            <a:off x="6045158" y="5142603"/>
            <a:ext cx="6334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0" y="2514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chiếu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39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ình nền giáng sinh - Những hộp quà may mắ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ình nền giáng sinh - Những hộp quà may mắ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ình nền giáng sinh - Những hộp quà may mắ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Hình nền giáng sinh - Những hộp quà may mắ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Top 5 món quà tặng 20/10 nàng nhận là thích ngay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47800" y="228600"/>
            <a:ext cx="5791200" cy="86177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11" name="Oval 10"/>
          <p:cNvSpPr/>
          <p:nvPr/>
        </p:nvSpPr>
        <p:spPr>
          <a:xfrm>
            <a:off x="685800" y="1524000"/>
            <a:ext cx="7467600" cy="434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28800" y="1981200"/>
            <a:ext cx="5715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hộp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ẩn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chứa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bí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ấn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16306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91" name="Group 35"/>
          <p:cNvGraphicFramePr>
            <a:graphicFrameLocks noGrp="1"/>
          </p:cNvGraphicFramePr>
          <p:nvPr>
            <p:ph sz="half" idx="4294967295"/>
          </p:nvPr>
        </p:nvGraphicFramePr>
        <p:xfrm>
          <a:off x="5345112" y="1905000"/>
          <a:ext cx="3798888" cy="1903095"/>
        </p:xfrm>
        <a:graphic>
          <a:graphicData uri="http://schemas.openxmlformats.org/drawingml/2006/table">
            <a:tbl>
              <a:tblPr/>
              <a:tblGrid>
                <a:gridCol w="1494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r>
                        <a:rPr kumimoji="0" lang="en-US" sz="3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378" name="Picture 30" descr="IMG0089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288" y="1905000"/>
            <a:ext cx="5064125" cy="4114800"/>
          </a:xfrm>
        </p:spPr>
      </p:pic>
      <p:sp>
        <p:nvSpPr>
          <p:cNvPr id="15379" name="Line 34"/>
          <p:cNvSpPr>
            <a:spLocks noChangeShapeType="1"/>
          </p:cNvSpPr>
          <p:nvPr/>
        </p:nvSpPr>
        <p:spPr bwMode="auto">
          <a:xfrm flipH="1">
            <a:off x="2549525" y="3200400"/>
            <a:ext cx="34925" cy="2667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Text Box 35"/>
          <p:cNvSpPr txBox="1">
            <a:spLocks noChangeArrowheads="1"/>
          </p:cNvSpPr>
          <p:nvPr/>
        </p:nvSpPr>
        <p:spPr bwMode="auto">
          <a:xfrm>
            <a:off x="4502150" y="3962400"/>
            <a:ext cx="492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</a:rPr>
              <a:t>S</a:t>
            </a:r>
          </a:p>
        </p:txBody>
      </p:sp>
      <p:sp>
        <p:nvSpPr>
          <p:cNvPr id="15381" name="Text Box 36"/>
          <p:cNvSpPr txBox="1">
            <a:spLocks noChangeArrowheads="1"/>
          </p:cNvSpPr>
          <p:nvPr/>
        </p:nvSpPr>
        <p:spPr bwMode="auto">
          <a:xfrm>
            <a:off x="2601913" y="2514600"/>
            <a:ext cx="4937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baseline="-25000">
                <a:solidFill>
                  <a:srgbClr val="0000CC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5382" name="Text Box 37"/>
          <p:cNvSpPr txBox="1">
            <a:spLocks noChangeArrowheads="1"/>
          </p:cNvSpPr>
          <p:nvPr/>
        </p:nvSpPr>
        <p:spPr bwMode="auto">
          <a:xfrm>
            <a:off x="2532063" y="5715000"/>
            <a:ext cx="42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15383" name="Text Box 41"/>
          <p:cNvSpPr txBox="1">
            <a:spLocks noChangeArrowheads="1"/>
          </p:cNvSpPr>
          <p:nvPr/>
        </p:nvSpPr>
        <p:spPr bwMode="auto">
          <a:xfrm>
            <a:off x="141288" y="3810000"/>
            <a:ext cx="492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</a:rPr>
              <a:t>R</a:t>
            </a:r>
          </a:p>
        </p:txBody>
      </p:sp>
      <p:sp>
        <p:nvSpPr>
          <p:cNvPr id="84013" name="Freeform 45"/>
          <p:cNvSpPr>
            <a:spLocks/>
          </p:cNvSpPr>
          <p:nvPr/>
        </p:nvSpPr>
        <p:spPr bwMode="auto">
          <a:xfrm>
            <a:off x="2584450" y="3429000"/>
            <a:ext cx="439738" cy="387350"/>
          </a:xfrm>
          <a:custGeom>
            <a:avLst/>
            <a:gdLst>
              <a:gd name="T0" fmla="*/ 2147483647 w 180"/>
              <a:gd name="T1" fmla="*/ 0 h 109"/>
              <a:gd name="T2" fmla="*/ 0 w 180"/>
              <a:gd name="T3" fmla="*/ 2147483647 h 109"/>
              <a:gd name="T4" fmla="*/ 0 60000 65536"/>
              <a:gd name="T5" fmla="*/ 0 60000 65536"/>
              <a:gd name="T6" fmla="*/ 0 w 180"/>
              <a:gd name="T7" fmla="*/ 0 h 109"/>
              <a:gd name="T8" fmla="*/ 180 w 180"/>
              <a:gd name="T9" fmla="*/ 109 h 1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0" h="109">
                <a:moveTo>
                  <a:pt x="180" y="0"/>
                </a:moveTo>
                <a:cubicBezTo>
                  <a:pt x="144" y="109"/>
                  <a:pt x="115" y="96"/>
                  <a:pt x="0" y="9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4" name="Freeform 46"/>
          <p:cNvSpPr>
            <a:spLocks/>
          </p:cNvSpPr>
          <p:nvPr/>
        </p:nvSpPr>
        <p:spPr bwMode="auto">
          <a:xfrm>
            <a:off x="2039938" y="3429000"/>
            <a:ext cx="544512" cy="427038"/>
          </a:xfrm>
          <a:custGeom>
            <a:avLst/>
            <a:gdLst>
              <a:gd name="T0" fmla="*/ 2147483647 w 240"/>
              <a:gd name="T1" fmla="*/ 2147483647 h 134"/>
              <a:gd name="T2" fmla="*/ 2147483647 w 240"/>
              <a:gd name="T3" fmla="*/ 2147483647 h 134"/>
              <a:gd name="T4" fmla="*/ 2147483647 w 240"/>
              <a:gd name="T5" fmla="*/ 0 h 134"/>
              <a:gd name="T6" fmla="*/ 0 60000 65536"/>
              <a:gd name="T7" fmla="*/ 0 60000 65536"/>
              <a:gd name="T8" fmla="*/ 0 60000 65536"/>
              <a:gd name="T9" fmla="*/ 0 w 240"/>
              <a:gd name="T10" fmla="*/ 0 h 134"/>
              <a:gd name="T11" fmla="*/ 240 w 240"/>
              <a:gd name="T12" fmla="*/ 134 h 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34">
                <a:moveTo>
                  <a:pt x="240" y="48"/>
                </a:moveTo>
                <a:cubicBezTo>
                  <a:pt x="196" y="113"/>
                  <a:pt x="106" y="134"/>
                  <a:pt x="24" y="84"/>
                </a:cubicBezTo>
                <a:cubicBezTo>
                  <a:pt x="0" y="69"/>
                  <a:pt x="24" y="28"/>
                  <a:pt x="24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5" name="Text Box 47"/>
          <p:cNvSpPr txBox="1">
            <a:spLocks noChangeArrowheads="1"/>
          </p:cNvSpPr>
          <p:nvPr/>
        </p:nvSpPr>
        <p:spPr bwMode="auto">
          <a:xfrm>
            <a:off x="2813050" y="3733800"/>
            <a:ext cx="422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84016" name="Text Box 48"/>
          <p:cNvSpPr txBox="1">
            <a:spLocks noChangeArrowheads="1"/>
          </p:cNvSpPr>
          <p:nvPr/>
        </p:nvSpPr>
        <p:spPr bwMode="auto">
          <a:xfrm>
            <a:off x="2039938" y="3852863"/>
            <a:ext cx="5445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i’</a:t>
            </a:r>
          </a:p>
        </p:txBody>
      </p: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7162800" y="3124200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.VnTime" panose="020B7200000000000000" pitchFamily="34" charset="0"/>
              </a:rPr>
              <a:t>60</a:t>
            </a:r>
            <a:r>
              <a:rPr lang="en-US" altLang="en-US" sz="3600" b="1" baseline="30000" dirty="0">
                <a:solidFill>
                  <a:srgbClr val="FF3300"/>
                </a:solidFill>
                <a:latin typeface=".VnTime" panose="020B7200000000000000" pitchFamily="34" charset="0"/>
              </a:rPr>
              <a:t>0</a:t>
            </a:r>
            <a:endParaRPr lang="en-US" altLang="en-US" sz="3600" b="1" dirty="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36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066800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nằm trong</a:t>
            </a:r>
            <a:r>
              <a:rPr lang="en-US" sz="36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36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01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8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8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13" grpId="0" animBg="1"/>
      <p:bldP spid="84014" grpId="0" animBg="1"/>
      <p:bldP spid="84015" grpId="0" autoUpdateAnimBg="0"/>
      <p:bldP spid="84016" grpId="0" autoUpdateAnimBg="0"/>
      <p:bldP spid="19490" grpId="0" autoUpdateAnimBg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6" descr="IMG0086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" y="1828800"/>
            <a:ext cx="5205413" cy="4229100"/>
          </a:xfrm>
        </p:spPr>
      </p:pic>
      <p:graphicFrame>
        <p:nvGraphicFramePr>
          <p:cNvPr id="20515" name="Group 35"/>
          <p:cNvGraphicFramePr>
            <a:graphicFrameLocks noGrp="1"/>
          </p:cNvGraphicFramePr>
          <p:nvPr>
            <p:ph sz="half" idx="4294967295"/>
          </p:nvPr>
        </p:nvGraphicFramePr>
        <p:xfrm>
          <a:off x="5345113" y="1905000"/>
          <a:ext cx="3446462" cy="1903095"/>
        </p:xfrm>
        <a:graphic>
          <a:graphicData uri="http://schemas.openxmlformats.org/drawingml/2006/table">
            <a:tbl>
              <a:tblPr/>
              <a:tblGrid>
                <a:gridCol w="135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Góc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tới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Góc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phản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xạ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45</a:t>
                      </a:r>
                      <a:r>
                        <a:rPr kumimoji="0" lang="en-US" sz="3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03" name="Line 26"/>
          <p:cNvSpPr>
            <a:spLocks noChangeShapeType="1"/>
          </p:cNvSpPr>
          <p:nvPr/>
        </p:nvSpPr>
        <p:spPr bwMode="auto">
          <a:xfrm flipH="1">
            <a:off x="2673350" y="3009900"/>
            <a:ext cx="17463" cy="30099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4430713" y="4433888"/>
            <a:ext cx="49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</a:rPr>
              <a:t>S</a:t>
            </a:r>
          </a:p>
        </p:txBody>
      </p:sp>
      <p:sp>
        <p:nvSpPr>
          <p:cNvPr id="16405" name="Text Box 28"/>
          <p:cNvSpPr txBox="1">
            <a:spLocks noChangeArrowheads="1"/>
          </p:cNvSpPr>
          <p:nvPr/>
        </p:nvSpPr>
        <p:spPr bwMode="auto">
          <a:xfrm>
            <a:off x="2813050" y="2286000"/>
            <a:ext cx="492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baseline="-25000">
                <a:solidFill>
                  <a:srgbClr val="0000CC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6406" name="Text Box 29"/>
          <p:cNvSpPr txBox="1">
            <a:spLocks noChangeArrowheads="1"/>
          </p:cNvSpPr>
          <p:nvPr/>
        </p:nvSpPr>
        <p:spPr bwMode="auto">
          <a:xfrm>
            <a:off x="2673350" y="5638800"/>
            <a:ext cx="42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16407" name="Text Box 30"/>
          <p:cNvSpPr txBox="1">
            <a:spLocks noChangeArrowheads="1"/>
          </p:cNvSpPr>
          <p:nvPr/>
        </p:nvSpPr>
        <p:spPr bwMode="auto">
          <a:xfrm>
            <a:off x="492125" y="4357688"/>
            <a:ext cx="492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</a:rPr>
              <a:t>R</a:t>
            </a:r>
          </a:p>
        </p:txBody>
      </p:sp>
      <p:sp>
        <p:nvSpPr>
          <p:cNvPr id="85023" name="Freeform 31"/>
          <p:cNvSpPr>
            <a:spLocks/>
          </p:cNvSpPr>
          <p:nvPr/>
        </p:nvSpPr>
        <p:spPr bwMode="auto">
          <a:xfrm>
            <a:off x="2673350" y="3498850"/>
            <a:ext cx="561975" cy="387350"/>
          </a:xfrm>
          <a:custGeom>
            <a:avLst/>
            <a:gdLst>
              <a:gd name="T0" fmla="*/ 2147483647 w 180"/>
              <a:gd name="T1" fmla="*/ 0 h 109"/>
              <a:gd name="T2" fmla="*/ 0 w 180"/>
              <a:gd name="T3" fmla="*/ 2147483647 h 109"/>
              <a:gd name="T4" fmla="*/ 0 60000 65536"/>
              <a:gd name="T5" fmla="*/ 0 60000 65536"/>
              <a:gd name="T6" fmla="*/ 0 w 180"/>
              <a:gd name="T7" fmla="*/ 0 h 109"/>
              <a:gd name="T8" fmla="*/ 180 w 180"/>
              <a:gd name="T9" fmla="*/ 109 h 1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0" h="109">
                <a:moveTo>
                  <a:pt x="180" y="0"/>
                </a:moveTo>
                <a:cubicBezTo>
                  <a:pt x="144" y="109"/>
                  <a:pt x="115" y="96"/>
                  <a:pt x="0" y="9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24" name="Freeform 32"/>
          <p:cNvSpPr>
            <a:spLocks/>
          </p:cNvSpPr>
          <p:nvPr/>
        </p:nvSpPr>
        <p:spPr bwMode="auto">
          <a:xfrm>
            <a:off x="2162175" y="3429000"/>
            <a:ext cx="546100" cy="427038"/>
          </a:xfrm>
          <a:custGeom>
            <a:avLst/>
            <a:gdLst>
              <a:gd name="T0" fmla="*/ 2147483647 w 240"/>
              <a:gd name="T1" fmla="*/ 2147483647 h 134"/>
              <a:gd name="T2" fmla="*/ 2147483647 w 240"/>
              <a:gd name="T3" fmla="*/ 2147483647 h 134"/>
              <a:gd name="T4" fmla="*/ 2147483647 w 240"/>
              <a:gd name="T5" fmla="*/ 0 h 134"/>
              <a:gd name="T6" fmla="*/ 0 60000 65536"/>
              <a:gd name="T7" fmla="*/ 0 60000 65536"/>
              <a:gd name="T8" fmla="*/ 0 60000 65536"/>
              <a:gd name="T9" fmla="*/ 0 w 240"/>
              <a:gd name="T10" fmla="*/ 0 h 134"/>
              <a:gd name="T11" fmla="*/ 240 w 240"/>
              <a:gd name="T12" fmla="*/ 134 h 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34">
                <a:moveTo>
                  <a:pt x="240" y="48"/>
                </a:moveTo>
                <a:cubicBezTo>
                  <a:pt x="196" y="113"/>
                  <a:pt x="106" y="134"/>
                  <a:pt x="24" y="84"/>
                </a:cubicBezTo>
                <a:cubicBezTo>
                  <a:pt x="0" y="69"/>
                  <a:pt x="24" y="28"/>
                  <a:pt x="24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25" name="Text Box 33"/>
          <p:cNvSpPr txBox="1">
            <a:spLocks noChangeArrowheads="1"/>
          </p:cNvSpPr>
          <p:nvPr/>
        </p:nvSpPr>
        <p:spPr bwMode="auto">
          <a:xfrm>
            <a:off x="2813050" y="3733800"/>
            <a:ext cx="422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85026" name="Text Box 34"/>
          <p:cNvSpPr txBox="1">
            <a:spLocks noChangeArrowheads="1"/>
          </p:cNvSpPr>
          <p:nvPr/>
        </p:nvSpPr>
        <p:spPr bwMode="auto">
          <a:xfrm>
            <a:off x="2144713" y="3757613"/>
            <a:ext cx="546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i’</a:t>
            </a:r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7086600" y="3200400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.VnTime" panose="020B7200000000000000" pitchFamily="34" charset="0"/>
              </a:rPr>
              <a:t>45</a:t>
            </a:r>
            <a:r>
              <a:rPr lang="en-US" altLang="en-US" sz="3600" b="1" baseline="30000" dirty="0">
                <a:solidFill>
                  <a:srgbClr val="FF3300"/>
                </a:solidFill>
                <a:latin typeface=".VnTime" panose="020B7200000000000000" pitchFamily="34" charset="0"/>
              </a:rPr>
              <a:t>0</a:t>
            </a:r>
            <a:endParaRPr lang="en-US" altLang="en-US" sz="3600" b="1" dirty="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219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5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5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5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23" grpId="0" animBg="1"/>
      <p:bldP spid="85024" grpId="0" animBg="1"/>
      <p:bldP spid="85025" grpId="0"/>
      <p:bldP spid="85026" grpId="0"/>
      <p:bldP spid="205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6" descr="IMG0094A_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03" y="2057400"/>
            <a:ext cx="4773367" cy="4171950"/>
          </a:xfrm>
        </p:spPr>
      </p:pic>
      <p:graphicFrame>
        <p:nvGraphicFramePr>
          <p:cNvPr id="21538" name="Group 34"/>
          <p:cNvGraphicFramePr>
            <a:graphicFrameLocks noGrp="1"/>
          </p:cNvGraphicFramePr>
          <p:nvPr>
            <p:ph sz="half" idx="4294967295"/>
          </p:nvPr>
        </p:nvGraphicFramePr>
        <p:xfrm>
          <a:off x="5345113" y="1905000"/>
          <a:ext cx="3446462" cy="1903095"/>
        </p:xfrm>
        <a:graphic>
          <a:graphicData uri="http://schemas.openxmlformats.org/drawingml/2006/table">
            <a:tbl>
              <a:tblPr/>
              <a:tblGrid>
                <a:gridCol w="135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Góc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tới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Góc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phản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xạ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  <a:r>
                        <a:rPr kumimoji="0" lang="en-US" sz="3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427" name="Line 26"/>
          <p:cNvSpPr>
            <a:spLocks noChangeShapeType="1"/>
          </p:cNvSpPr>
          <p:nvPr/>
        </p:nvSpPr>
        <p:spPr bwMode="auto">
          <a:xfrm flipH="1">
            <a:off x="2373313" y="2781300"/>
            <a:ext cx="17462" cy="30099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Text Box 27"/>
          <p:cNvSpPr txBox="1">
            <a:spLocks noChangeArrowheads="1"/>
          </p:cNvSpPr>
          <p:nvPr/>
        </p:nvSpPr>
        <p:spPr bwMode="auto">
          <a:xfrm>
            <a:off x="3587750" y="4433888"/>
            <a:ext cx="492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</a:rPr>
              <a:t>S</a:t>
            </a:r>
          </a:p>
        </p:txBody>
      </p:sp>
      <p:sp>
        <p:nvSpPr>
          <p:cNvPr id="17429" name="Text Box 28"/>
          <p:cNvSpPr txBox="1">
            <a:spLocks noChangeArrowheads="1"/>
          </p:cNvSpPr>
          <p:nvPr/>
        </p:nvSpPr>
        <p:spPr bwMode="auto">
          <a:xfrm>
            <a:off x="2320925" y="2057400"/>
            <a:ext cx="492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baseline="-25000">
                <a:solidFill>
                  <a:srgbClr val="0000CC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7430" name="Text Box 29"/>
          <p:cNvSpPr txBox="1">
            <a:spLocks noChangeArrowheads="1"/>
          </p:cNvSpPr>
          <p:nvPr/>
        </p:nvSpPr>
        <p:spPr bwMode="auto">
          <a:xfrm>
            <a:off x="2390775" y="5105400"/>
            <a:ext cx="42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17431" name="Text Box 30"/>
          <p:cNvSpPr txBox="1">
            <a:spLocks noChangeArrowheads="1"/>
          </p:cNvSpPr>
          <p:nvPr/>
        </p:nvSpPr>
        <p:spPr bwMode="auto">
          <a:xfrm>
            <a:off x="703263" y="4510088"/>
            <a:ext cx="492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</a:rPr>
              <a:t>R</a:t>
            </a:r>
          </a:p>
        </p:txBody>
      </p:sp>
      <p:sp>
        <p:nvSpPr>
          <p:cNvPr id="86047" name="Freeform 31"/>
          <p:cNvSpPr>
            <a:spLocks/>
          </p:cNvSpPr>
          <p:nvPr/>
        </p:nvSpPr>
        <p:spPr bwMode="auto">
          <a:xfrm>
            <a:off x="2390775" y="3429000"/>
            <a:ext cx="422275" cy="228600"/>
          </a:xfrm>
          <a:custGeom>
            <a:avLst/>
            <a:gdLst>
              <a:gd name="T0" fmla="*/ 2147483647 w 180"/>
              <a:gd name="T1" fmla="*/ 0 h 109"/>
              <a:gd name="T2" fmla="*/ 0 w 180"/>
              <a:gd name="T3" fmla="*/ 2147483647 h 109"/>
              <a:gd name="T4" fmla="*/ 0 60000 65536"/>
              <a:gd name="T5" fmla="*/ 0 60000 65536"/>
              <a:gd name="T6" fmla="*/ 0 w 180"/>
              <a:gd name="T7" fmla="*/ 0 h 109"/>
              <a:gd name="T8" fmla="*/ 180 w 180"/>
              <a:gd name="T9" fmla="*/ 109 h 1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0" h="109">
                <a:moveTo>
                  <a:pt x="180" y="0"/>
                </a:moveTo>
                <a:cubicBezTo>
                  <a:pt x="144" y="109"/>
                  <a:pt x="115" y="96"/>
                  <a:pt x="0" y="9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8" name="Freeform 32"/>
          <p:cNvSpPr>
            <a:spLocks/>
          </p:cNvSpPr>
          <p:nvPr/>
        </p:nvSpPr>
        <p:spPr bwMode="auto">
          <a:xfrm>
            <a:off x="1898650" y="3581400"/>
            <a:ext cx="492125" cy="274638"/>
          </a:xfrm>
          <a:custGeom>
            <a:avLst/>
            <a:gdLst>
              <a:gd name="T0" fmla="*/ 2147483647 w 240"/>
              <a:gd name="T1" fmla="*/ 2147483647 h 134"/>
              <a:gd name="T2" fmla="*/ 2147483647 w 240"/>
              <a:gd name="T3" fmla="*/ 2147483647 h 134"/>
              <a:gd name="T4" fmla="*/ 2147483647 w 240"/>
              <a:gd name="T5" fmla="*/ 0 h 134"/>
              <a:gd name="T6" fmla="*/ 0 60000 65536"/>
              <a:gd name="T7" fmla="*/ 0 60000 65536"/>
              <a:gd name="T8" fmla="*/ 0 60000 65536"/>
              <a:gd name="T9" fmla="*/ 0 w 240"/>
              <a:gd name="T10" fmla="*/ 0 h 134"/>
              <a:gd name="T11" fmla="*/ 240 w 240"/>
              <a:gd name="T12" fmla="*/ 134 h 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34">
                <a:moveTo>
                  <a:pt x="240" y="48"/>
                </a:moveTo>
                <a:cubicBezTo>
                  <a:pt x="196" y="113"/>
                  <a:pt x="106" y="134"/>
                  <a:pt x="24" y="84"/>
                </a:cubicBezTo>
                <a:cubicBezTo>
                  <a:pt x="0" y="69"/>
                  <a:pt x="24" y="28"/>
                  <a:pt x="24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9" name="Text Box 33"/>
          <p:cNvSpPr txBox="1">
            <a:spLocks noChangeArrowheads="1"/>
          </p:cNvSpPr>
          <p:nvPr/>
        </p:nvSpPr>
        <p:spPr bwMode="auto">
          <a:xfrm>
            <a:off x="2532063" y="3611563"/>
            <a:ext cx="422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50" name="Text Box 34"/>
          <p:cNvSpPr txBox="1">
            <a:spLocks noChangeArrowheads="1"/>
          </p:cNvSpPr>
          <p:nvPr/>
        </p:nvSpPr>
        <p:spPr bwMode="auto">
          <a:xfrm>
            <a:off x="1863725" y="3752850"/>
            <a:ext cx="54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i’</a:t>
            </a:r>
          </a:p>
        </p:txBody>
      </p:sp>
      <p:sp>
        <p:nvSpPr>
          <p:cNvPr id="21539" name="Text Box 35"/>
          <p:cNvSpPr txBox="1">
            <a:spLocks noChangeArrowheads="1"/>
          </p:cNvSpPr>
          <p:nvPr/>
        </p:nvSpPr>
        <p:spPr bwMode="auto">
          <a:xfrm>
            <a:off x="7086600" y="3124200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.VnTime" panose="020B7200000000000000" pitchFamily="34" charset="0"/>
              </a:rPr>
              <a:t>30</a:t>
            </a:r>
            <a:r>
              <a:rPr lang="en-US" altLang="en-US" sz="3600" b="1" baseline="30000" dirty="0">
                <a:solidFill>
                  <a:srgbClr val="FF3300"/>
                </a:solidFill>
                <a:latin typeface=".VnTime" panose="020B7200000000000000" pitchFamily="34" charset="0"/>
              </a:rPr>
              <a:t>0</a:t>
            </a:r>
            <a:endParaRPr lang="en-US" altLang="en-US" sz="3600" b="1" dirty="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35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6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6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6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7" grpId="0" animBg="1"/>
      <p:bldP spid="86048" grpId="0" animBg="1"/>
      <p:bldP spid="86049" grpId="0"/>
      <p:bldP spid="860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119" descr="IMG008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76413"/>
            <a:ext cx="3716338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Line 120"/>
          <p:cNvSpPr>
            <a:spLocks noChangeShapeType="1"/>
          </p:cNvSpPr>
          <p:nvPr/>
        </p:nvSpPr>
        <p:spPr bwMode="auto">
          <a:xfrm>
            <a:off x="7192963" y="2794000"/>
            <a:ext cx="0" cy="19812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Text Box 121"/>
          <p:cNvSpPr txBox="1">
            <a:spLocks noChangeArrowheads="1"/>
          </p:cNvSpPr>
          <p:nvPr/>
        </p:nvSpPr>
        <p:spPr bwMode="auto">
          <a:xfrm>
            <a:off x="8483600" y="3922713"/>
            <a:ext cx="454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8444" name="Text Box 122"/>
          <p:cNvSpPr txBox="1">
            <a:spLocks noChangeArrowheads="1"/>
          </p:cNvSpPr>
          <p:nvPr/>
        </p:nvSpPr>
        <p:spPr bwMode="auto">
          <a:xfrm>
            <a:off x="7204075" y="2520950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8445" name="Text Box 126"/>
          <p:cNvSpPr txBox="1">
            <a:spLocks noChangeArrowheads="1"/>
          </p:cNvSpPr>
          <p:nvPr/>
        </p:nvSpPr>
        <p:spPr bwMode="auto">
          <a:xfrm>
            <a:off x="7192963" y="4746625"/>
            <a:ext cx="388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</a:rPr>
              <a:t>N</a:t>
            </a:r>
          </a:p>
        </p:txBody>
      </p:sp>
      <p:grpSp>
        <p:nvGrpSpPr>
          <p:cNvPr id="2" name="Group 127"/>
          <p:cNvGrpSpPr>
            <a:grpSpLocks/>
          </p:cNvGrpSpPr>
          <p:nvPr/>
        </p:nvGrpSpPr>
        <p:grpSpPr bwMode="auto">
          <a:xfrm rot="17962002" flipH="1">
            <a:off x="7735888" y="3489325"/>
            <a:ext cx="230187" cy="112713"/>
            <a:chOff x="5376" y="2496"/>
            <a:chExt cx="192" cy="144"/>
          </a:xfrm>
        </p:grpSpPr>
        <p:sp>
          <p:nvSpPr>
            <p:cNvPr id="18480" name="Line 128"/>
            <p:cNvSpPr>
              <a:spLocks noChangeShapeType="1"/>
            </p:cNvSpPr>
            <p:nvPr/>
          </p:nvSpPr>
          <p:spPr bwMode="auto">
            <a:xfrm flipH="1">
              <a:off x="5376" y="2496"/>
              <a:ext cx="48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Line 129"/>
            <p:cNvSpPr>
              <a:spLocks noChangeShapeType="1"/>
            </p:cNvSpPr>
            <p:nvPr/>
          </p:nvSpPr>
          <p:spPr bwMode="auto">
            <a:xfrm>
              <a:off x="5424" y="2496"/>
              <a:ext cx="144" cy="4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7" name="Text Box 130"/>
          <p:cNvSpPr txBox="1">
            <a:spLocks noChangeArrowheads="1"/>
          </p:cNvSpPr>
          <p:nvPr/>
        </p:nvSpPr>
        <p:spPr bwMode="auto">
          <a:xfrm>
            <a:off x="5437188" y="408622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R</a:t>
            </a:r>
          </a:p>
        </p:txBody>
      </p:sp>
      <p:grpSp>
        <p:nvGrpSpPr>
          <p:cNvPr id="3" name="Group 131"/>
          <p:cNvGrpSpPr>
            <a:grpSpLocks/>
          </p:cNvGrpSpPr>
          <p:nvPr/>
        </p:nvGrpSpPr>
        <p:grpSpPr bwMode="auto">
          <a:xfrm rot="21590281" flipV="1">
            <a:off x="6432550" y="3367088"/>
            <a:ext cx="196850" cy="177800"/>
            <a:chOff x="5376" y="2496"/>
            <a:chExt cx="192" cy="144"/>
          </a:xfrm>
        </p:grpSpPr>
        <p:sp>
          <p:nvSpPr>
            <p:cNvPr id="18478" name="Line 132"/>
            <p:cNvSpPr>
              <a:spLocks noChangeShapeType="1"/>
            </p:cNvSpPr>
            <p:nvPr/>
          </p:nvSpPr>
          <p:spPr bwMode="auto">
            <a:xfrm flipH="1">
              <a:off x="5376" y="2496"/>
              <a:ext cx="48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Line 133"/>
            <p:cNvSpPr>
              <a:spLocks noChangeShapeType="1"/>
            </p:cNvSpPr>
            <p:nvPr/>
          </p:nvSpPr>
          <p:spPr bwMode="auto">
            <a:xfrm>
              <a:off x="5424" y="2496"/>
              <a:ext cx="144" cy="4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134"/>
          <p:cNvSpPr>
            <a:spLocks/>
          </p:cNvSpPr>
          <p:nvPr/>
        </p:nvSpPr>
        <p:spPr bwMode="auto">
          <a:xfrm>
            <a:off x="7204075" y="3051175"/>
            <a:ext cx="242888" cy="173038"/>
          </a:xfrm>
          <a:custGeom>
            <a:avLst/>
            <a:gdLst>
              <a:gd name="T0" fmla="*/ 2147483647 w 180"/>
              <a:gd name="T1" fmla="*/ 0 h 109"/>
              <a:gd name="T2" fmla="*/ 0 w 180"/>
              <a:gd name="T3" fmla="*/ 2147483647 h 109"/>
              <a:gd name="T4" fmla="*/ 0 60000 65536"/>
              <a:gd name="T5" fmla="*/ 0 60000 65536"/>
              <a:gd name="T6" fmla="*/ 0 w 180"/>
              <a:gd name="T7" fmla="*/ 0 h 109"/>
              <a:gd name="T8" fmla="*/ 180 w 180"/>
              <a:gd name="T9" fmla="*/ 109 h 1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0" h="109">
                <a:moveTo>
                  <a:pt x="180" y="0"/>
                </a:moveTo>
                <a:cubicBezTo>
                  <a:pt x="144" y="109"/>
                  <a:pt x="115" y="96"/>
                  <a:pt x="0" y="9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36"/>
          <p:cNvSpPr>
            <a:spLocks/>
          </p:cNvSpPr>
          <p:nvPr/>
        </p:nvSpPr>
        <p:spPr bwMode="auto">
          <a:xfrm>
            <a:off x="6856413" y="3063875"/>
            <a:ext cx="325437" cy="212725"/>
          </a:xfrm>
          <a:custGeom>
            <a:avLst/>
            <a:gdLst>
              <a:gd name="T0" fmla="*/ 2147483647 w 240"/>
              <a:gd name="T1" fmla="*/ 2147483647 h 134"/>
              <a:gd name="T2" fmla="*/ 2147483647 w 240"/>
              <a:gd name="T3" fmla="*/ 2147483647 h 134"/>
              <a:gd name="T4" fmla="*/ 2147483647 w 240"/>
              <a:gd name="T5" fmla="*/ 0 h 134"/>
              <a:gd name="T6" fmla="*/ 0 60000 65536"/>
              <a:gd name="T7" fmla="*/ 0 60000 65536"/>
              <a:gd name="T8" fmla="*/ 0 60000 65536"/>
              <a:gd name="T9" fmla="*/ 0 w 240"/>
              <a:gd name="T10" fmla="*/ 0 h 134"/>
              <a:gd name="T11" fmla="*/ 240 w 240"/>
              <a:gd name="T12" fmla="*/ 134 h 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34">
                <a:moveTo>
                  <a:pt x="240" y="48"/>
                </a:moveTo>
                <a:cubicBezTo>
                  <a:pt x="196" y="113"/>
                  <a:pt x="106" y="134"/>
                  <a:pt x="24" y="84"/>
                </a:cubicBezTo>
                <a:cubicBezTo>
                  <a:pt x="0" y="69"/>
                  <a:pt x="24" y="28"/>
                  <a:pt x="24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137"/>
          <p:cNvSpPr txBox="1">
            <a:spLocks noChangeArrowheads="1"/>
          </p:cNvSpPr>
          <p:nvPr/>
        </p:nvSpPr>
        <p:spPr bwMode="auto">
          <a:xfrm>
            <a:off x="7294563" y="3241675"/>
            <a:ext cx="3889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27" name="Text Box 138"/>
          <p:cNvSpPr txBox="1">
            <a:spLocks noChangeArrowheads="1"/>
          </p:cNvSpPr>
          <p:nvPr/>
        </p:nvSpPr>
        <p:spPr bwMode="auto">
          <a:xfrm>
            <a:off x="6737350" y="3236913"/>
            <a:ext cx="5032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i’</a:t>
            </a:r>
          </a:p>
        </p:txBody>
      </p:sp>
      <p:grpSp>
        <p:nvGrpSpPr>
          <p:cNvPr id="4" name="Group 113"/>
          <p:cNvGrpSpPr>
            <a:grpSpLocks/>
          </p:cNvGrpSpPr>
          <p:nvPr/>
        </p:nvGrpSpPr>
        <p:grpSpPr bwMode="auto">
          <a:xfrm>
            <a:off x="0" y="304800"/>
            <a:ext cx="4190069" cy="661988"/>
            <a:chOff x="1375" y="774"/>
            <a:chExt cx="3097" cy="417"/>
          </a:xfrm>
        </p:grpSpPr>
        <p:sp>
          <p:nvSpPr>
            <p:cNvPr id="18475" name="Text Box 110"/>
            <p:cNvSpPr txBox="1">
              <a:spLocks noChangeArrowheads="1"/>
            </p:cNvSpPr>
            <p:nvPr/>
          </p:nvSpPr>
          <p:spPr bwMode="auto">
            <a:xfrm>
              <a:off x="1375" y="784"/>
              <a:ext cx="309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SIN =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gọi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góc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tới</a:t>
              </a:r>
              <a:endPara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76" name="Line 111"/>
            <p:cNvSpPr>
              <a:spLocks noChangeShapeType="1"/>
            </p:cNvSpPr>
            <p:nvPr/>
          </p:nvSpPr>
          <p:spPr bwMode="auto">
            <a:xfrm flipV="1">
              <a:off x="1528" y="774"/>
              <a:ext cx="151" cy="7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Line 112"/>
            <p:cNvSpPr>
              <a:spLocks noChangeShapeType="1"/>
            </p:cNvSpPr>
            <p:nvPr/>
          </p:nvSpPr>
          <p:spPr bwMode="auto">
            <a:xfrm>
              <a:off x="1691" y="774"/>
              <a:ext cx="144" cy="7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72" name="Text Box 88"/>
          <p:cNvSpPr txBox="1">
            <a:spLocks noChangeArrowheads="1"/>
          </p:cNvSpPr>
          <p:nvPr/>
        </p:nvSpPr>
        <p:spPr bwMode="auto">
          <a:xfrm>
            <a:off x="0" y="838200"/>
            <a:ext cx="640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NIR =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’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xạ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1"/>
          <p:cNvGrpSpPr/>
          <p:nvPr/>
        </p:nvGrpSpPr>
        <p:grpSpPr>
          <a:xfrm>
            <a:off x="304800" y="838200"/>
            <a:ext cx="461097" cy="67229"/>
            <a:chOff x="516369" y="1755814"/>
            <a:chExt cx="461097" cy="67229"/>
          </a:xfrm>
        </p:grpSpPr>
        <p:sp>
          <p:nvSpPr>
            <p:cNvPr id="18473" name="Line 89"/>
            <p:cNvSpPr>
              <a:spLocks noChangeShapeType="1"/>
            </p:cNvSpPr>
            <p:nvPr/>
          </p:nvSpPr>
          <p:spPr bwMode="auto">
            <a:xfrm flipV="1">
              <a:off x="516369" y="1755814"/>
              <a:ext cx="272733" cy="6722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4" name="Line 90"/>
            <p:cNvSpPr>
              <a:spLocks noChangeShapeType="1"/>
            </p:cNvSpPr>
            <p:nvPr/>
          </p:nvSpPr>
          <p:spPr bwMode="auto">
            <a:xfrm>
              <a:off x="771657" y="1758241"/>
              <a:ext cx="205809" cy="6480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3276600" y="2209800"/>
            <a:ext cx="66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3200400" y="2743200"/>
            <a:ext cx="66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3200400" y="3276600"/>
            <a:ext cx="66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28600" y="1600200"/>
            <a:ext cx="4646613" cy="2251075"/>
            <a:chOff x="1056" y="2112"/>
            <a:chExt cx="4055" cy="2016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1056" y="2112"/>
              <a:ext cx="4055" cy="2016"/>
              <a:chOff x="1056" y="2112"/>
              <a:chExt cx="4055" cy="2016"/>
            </a:xfrm>
          </p:grpSpPr>
          <p:sp>
            <p:nvSpPr>
              <p:cNvPr id="61" name="Rectangle 9"/>
              <p:cNvSpPr>
                <a:spLocks noChangeArrowheads="1"/>
              </p:cNvSpPr>
              <p:nvPr/>
            </p:nvSpPr>
            <p:spPr bwMode="auto">
              <a:xfrm>
                <a:off x="1056" y="2112"/>
                <a:ext cx="4025" cy="20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38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2907" y="2133"/>
                <a:ext cx="17" cy="19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95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>
                <a:off x="1056" y="2639"/>
                <a:ext cx="405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95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" name="Line 12"/>
              <p:cNvSpPr>
                <a:spLocks noChangeShapeType="1"/>
              </p:cNvSpPr>
              <p:nvPr/>
            </p:nvSpPr>
            <p:spPr bwMode="auto">
              <a:xfrm>
                <a:off x="1056" y="3120"/>
                <a:ext cx="4055" cy="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95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" name="Line 13"/>
              <p:cNvSpPr>
                <a:spLocks noChangeShapeType="1"/>
              </p:cNvSpPr>
              <p:nvPr/>
            </p:nvSpPr>
            <p:spPr bwMode="auto">
              <a:xfrm flipV="1">
                <a:off x="1056" y="3574"/>
                <a:ext cx="4025" cy="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95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  <p:sp>
          <p:nvSpPr>
            <p:cNvPr id="56" name="Text Box 14"/>
            <p:cNvSpPr txBox="1">
              <a:spLocks noChangeArrowheads="1"/>
            </p:cNvSpPr>
            <p:nvPr/>
          </p:nvSpPr>
          <p:spPr bwMode="auto">
            <a:xfrm>
              <a:off x="1322" y="2214"/>
              <a:ext cx="1529" cy="412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r>
                <a:rPr lang="en-US" sz="2400" b="1" i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24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24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 Box 15"/>
            <p:cNvSpPr txBox="1">
              <a:spLocks noChangeArrowheads="1"/>
            </p:cNvSpPr>
            <p:nvPr/>
          </p:nvSpPr>
          <p:spPr bwMode="auto">
            <a:xfrm>
              <a:off x="2994" y="2160"/>
              <a:ext cx="2086" cy="412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r>
                <a:rPr lang="en-US" sz="2400" b="1" i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24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phản</a:t>
              </a:r>
              <a:r>
                <a:rPr lang="en-US" sz="24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xạ</a:t>
              </a:r>
              <a:r>
                <a:rPr lang="en-US" sz="24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endPara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64" name="Text Box 16"/>
            <p:cNvSpPr txBox="1">
              <a:spLocks noChangeArrowheads="1"/>
            </p:cNvSpPr>
            <p:nvPr/>
          </p:nvSpPr>
          <p:spPr bwMode="auto">
            <a:xfrm>
              <a:off x="1653" y="2653"/>
              <a:ext cx="418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en-US" altLang="en-US" sz="2800" baseline="3000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altLang="en-US" sz="28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5" name="Text Box 17"/>
            <p:cNvSpPr txBox="1">
              <a:spLocks noChangeArrowheads="1"/>
            </p:cNvSpPr>
            <p:nvPr/>
          </p:nvSpPr>
          <p:spPr bwMode="auto">
            <a:xfrm>
              <a:off x="1653" y="3168"/>
              <a:ext cx="418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altLang="en-US" sz="2800" baseline="3000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altLang="en-US" sz="28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6" name="Text Box 21"/>
            <p:cNvSpPr txBox="1">
              <a:spLocks noChangeArrowheads="1"/>
            </p:cNvSpPr>
            <p:nvPr/>
          </p:nvSpPr>
          <p:spPr bwMode="auto">
            <a:xfrm>
              <a:off x="1653" y="3696"/>
              <a:ext cx="418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r>
                <a:rPr lang="en-US" altLang="en-US" sz="2800" baseline="3000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altLang="en-US" sz="28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Text Box 109"/>
          <p:cNvSpPr txBox="1">
            <a:spLocks noChangeArrowheads="1"/>
          </p:cNvSpPr>
          <p:nvPr/>
        </p:nvSpPr>
        <p:spPr bwMode="auto">
          <a:xfrm>
            <a:off x="0" y="563721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luận: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xạ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...............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477000" y="5486400"/>
            <a:ext cx="1309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0" y="3886200"/>
            <a:ext cx="5257800" cy="17526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So sánh độ lớn của góc phản xạ và góc tới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82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/>
      <p:bldP spid="18472" grpId="0"/>
      <p:bldP spid="51" grpId="0" autoUpdateAnimBg="0"/>
      <p:bldP spid="52" grpId="0" autoUpdateAnimBg="0"/>
      <p:bldP spid="53" grpId="0" autoUpdateAnimBg="0"/>
      <p:bldP spid="66" grpId="0"/>
      <p:bldP spid="67" grpId="0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ƯỜNG THPT LÊ QUÝ ĐÔN - TT HOÀN LÃO - BỐ TRẠCH - QUẢNG BÌ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779" cy="6858000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A32F1E-0ED8-02AE-C1EA-4C062BFBD9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53200" cy="5492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buFont typeface="Times New Roman" panose="02020603050405020304" pitchFamily="18" charset="0"/>
              <a:buChar char="-"/>
              <a:tabLst>
                <a:tab pos="506730" algn="l"/>
              </a:tabLst>
            </a:pP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Tia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xạ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phẳng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036FA9E-1FED-D324-4675-DD5E801D1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01" y="1143001"/>
            <a:ext cx="331604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14300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’ =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ộp Văn bản 126">
            <a:extLst>
              <a:ext uri="{FF2B5EF4-FFF2-40B4-BE49-F238E27FC236}">
                <a16:creationId xmlns:a16="http://schemas.microsoft.com/office/drawing/2014/main" id="{452C7614-009E-4D23-AC20-086098F0118B}"/>
              </a:ext>
            </a:extLst>
          </p:cNvPr>
          <p:cNvSpPr txBox="1"/>
          <p:nvPr/>
        </p:nvSpPr>
        <p:spPr>
          <a:xfrm>
            <a:off x="0" y="2286000"/>
            <a:ext cx="579120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3">
            <a:extLst>
              <a:ext uri="{FF2B5EF4-FFF2-40B4-BE49-F238E27FC236}">
                <a16:creationId xmlns:a16="http://schemas.microsoft.com/office/drawing/2014/main" id="{AC05E59E-A9C0-4C67-A0B3-648F47C25F4F}"/>
              </a:ext>
            </a:extLst>
          </p:cNvPr>
          <p:cNvSpPr txBox="1"/>
          <p:nvPr/>
        </p:nvSpPr>
        <p:spPr>
          <a:xfrm>
            <a:off x="0" y="4343400"/>
            <a:ext cx="9144000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mặt toán học, có thể viết công thức của định luật phản xạ ánh sáng i = i’ nhưng về mặt Vật lí thì không thể viết được vì góc phản xạ phụ thuộc vào góc tới nên phải viết i’ = i thể hiện đúng mối quan hệ nhân - quả.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77400" y="539115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4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2743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1114962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5758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580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281902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0987" y="3112406"/>
            <a:ext cx="1981200" cy="16881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en-US" sz="2000" dirty="0">
                <a:solidFill>
                  <a:srgbClr val="0033CC"/>
                </a:solidFill>
              </a:rPr>
              <a:t> Tia </a:t>
            </a:r>
            <a:r>
              <a:rPr lang="en-US" sz="2000" dirty="0" err="1">
                <a:solidFill>
                  <a:srgbClr val="0033CC"/>
                </a:solidFill>
              </a:rPr>
              <a:t>sáng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bị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gãy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trên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đường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truyền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khi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đến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Gương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phẳng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286001" y="3124200"/>
            <a:ext cx="2074277" cy="167640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en-US" sz="2000" dirty="0">
                <a:solidFill>
                  <a:srgbClr val="0033CC"/>
                </a:solidFill>
              </a:rPr>
              <a:t> Tia </a:t>
            </a:r>
            <a:r>
              <a:rPr lang="en-US" sz="2000" dirty="0" err="1">
                <a:solidFill>
                  <a:srgbClr val="0033CC"/>
                </a:solidFill>
              </a:rPr>
              <a:t>sáng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bị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cong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trên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đường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truyền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khi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đến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Gương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phẳng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</a:p>
          <a:p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12788" y="3112406"/>
            <a:ext cx="2155013" cy="165961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en-US" sz="2000" dirty="0">
                <a:solidFill>
                  <a:srgbClr val="0033CC"/>
                </a:solidFill>
              </a:rPr>
              <a:t> Tia </a:t>
            </a:r>
            <a:r>
              <a:rPr lang="en-US" sz="2000" dirty="0" err="1">
                <a:solidFill>
                  <a:srgbClr val="0033CC"/>
                </a:solidFill>
              </a:rPr>
              <a:t>sáng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bị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hấp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thụ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trên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đường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truyền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khi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đến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Gương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phẳng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72000" y="3124200"/>
            <a:ext cx="2057400" cy="167640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en-US" sz="2000" dirty="0">
                <a:solidFill>
                  <a:srgbClr val="0033CC"/>
                </a:solidFill>
              </a:rPr>
              <a:t>Tia </a:t>
            </a:r>
            <a:r>
              <a:rPr lang="en-US" sz="2000" dirty="0" err="1">
                <a:solidFill>
                  <a:srgbClr val="0033CC"/>
                </a:solidFill>
              </a:rPr>
              <a:t>sáng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bị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đổi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hướng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trên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đường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truyền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khi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đến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Gương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phẳng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348659" y="1431446"/>
            <a:ext cx="4966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477202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1447800" y="458619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94118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3514905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5" y="2975531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98938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4648199" y="3589293"/>
            <a:ext cx="1981200" cy="127453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</a:t>
            </a:r>
            <a:r>
              <a:rPr lang="en-US" altLang="en-US" dirty="0">
                <a:solidFill>
                  <a:srgbClr val="000000"/>
                </a:solidFill>
                <a:latin typeface="Open Sans"/>
              </a:rPr>
              <a:t> . </a:t>
            </a:r>
            <a:r>
              <a:rPr lang="en-US" altLang="en-US" dirty="0" err="1">
                <a:solidFill>
                  <a:srgbClr val="000000"/>
                </a:solidFill>
                <a:latin typeface="Open Sans"/>
              </a:rPr>
              <a:t>i</a:t>
            </a:r>
            <a:r>
              <a:rPr lang="en-US" altLang="en-US" dirty="0">
                <a:solidFill>
                  <a:srgbClr val="000000"/>
                </a:solidFill>
                <a:latin typeface="Open Sans"/>
              </a:rPr>
              <a:t>’ = 6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73379" y="3517191"/>
            <a:ext cx="2074277" cy="136711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en-US" altLang="en-US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Open Sans"/>
              </a:rPr>
              <a:t>i</a:t>
            </a:r>
            <a:r>
              <a:rPr lang="en-US" altLang="en-US" dirty="0">
                <a:solidFill>
                  <a:srgbClr val="000000"/>
                </a:solidFill>
                <a:latin typeface="Open Sans"/>
              </a:rPr>
              <a:t>’ =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28907" y="3609767"/>
            <a:ext cx="2155013" cy="12745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en-US" altLang="en-US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Open Sans"/>
              </a:rPr>
              <a:t>i</a:t>
            </a:r>
            <a:r>
              <a:rPr lang="en-US" altLang="en-US" dirty="0">
                <a:solidFill>
                  <a:srgbClr val="000000"/>
                </a:solidFill>
                <a:latin typeface="Open Sans"/>
              </a:rPr>
              <a:t>’ </a:t>
            </a:r>
            <a:r>
              <a:rPr lang="en-US" altLang="en-US">
                <a:solidFill>
                  <a:srgbClr val="000000"/>
                </a:solidFill>
                <a:latin typeface="Open Sans"/>
              </a:rPr>
              <a:t>= 4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031" y="3551193"/>
            <a:ext cx="2057400" cy="131263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 </a:t>
            </a:r>
            <a:r>
              <a:rPr lang="en-US" altLang="en-US" sz="2000" dirty="0" err="1">
                <a:solidFill>
                  <a:srgbClr val="000000"/>
                </a:solidFill>
                <a:latin typeface="Open Sans"/>
              </a:rPr>
              <a:t>i</a:t>
            </a:r>
            <a:r>
              <a:rPr lang="en-US" altLang="en-US" sz="2000" dirty="0">
                <a:solidFill>
                  <a:srgbClr val="000000"/>
                </a:solidFill>
                <a:latin typeface="Open Sans"/>
              </a:rPr>
              <a:t>’ = 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46" y="857250"/>
            <a:ext cx="6138355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933172" y="973257"/>
            <a:ext cx="543479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</a:t>
            </a:r>
            <a:r>
              <a:rPr lang="en-US" altLang="en-US" sz="28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/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694813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1612836" y="441167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33180" y="939656"/>
            <a:ext cx="27764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300" dirty="0">
                <a:solidFill>
                  <a:srgbClr val="000000"/>
                </a:solidFill>
                <a:latin typeface="Open Sans"/>
              </a:rPr>
              <a:t>..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35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480031"/>
            <a:ext cx="1600200" cy="13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090158" y="4370394"/>
            <a:ext cx="1824246" cy="1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513856"/>
            <a:ext cx="1676400" cy="12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595" y="3252722"/>
            <a:ext cx="4151392" cy="3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0987" y="3112407"/>
            <a:ext cx="1981200" cy="150077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vi-VN" sz="2400" dirty="0">
                <a:solidFill>
                  <a:srgbClr val="0033CC"/>
                </a:solidFill>
              </a:rPr>
              <a:t> </a:t>
            </a:r>
            <a:r>
              <a:rPr lang="vi-VN" sz="2000" dirty="0">
                <a:solidFill>
                  <a:srgbClr val="0033CC"/>
                </a:solidFill>
                <a:latin typeface="+mj-lt"/>
              </a:rPr>
              <a:t>Tia phản xạ và pháp tuyến</a:t>
            </a:r>
            <a:endParaRPr lang="en-US" sz="20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86001" y="3124200"/>
            <a:ext cx="2074277" cy="1488983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vi-VN" sz="2400" dirty="0"/>
              <a:t> </a:t>
            </a:r>
            <a:r>
              <a:rPr lang="vi-V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sáng tới và mặt gương</a:t>
            </a:r>
            <a:r>
              <a:rPr lang="vi-VN" sz="2400" dirty="0"/>
              <a:t>.</a:t>
            </a:r>
            <a:r>
              <a:rPr lang="vi-VN" sz="2400" dirty="0">
                <a:solidFill>
                  <a:srgbClr val="0033CC"/>
                </a:solidFill>
              </a:rPr>
              <a:t>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58508" y="3104316"/>
            <a:ext cx="2155013" cy="148898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vi-VN" sz="2400" dirty="0"/>
              <a:t> </a:t>
            </a:r>
            <a:r>
              <a:rPr lang="vi-V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sáng tới và tia phản xạ.</a:t>
            </a:r>
          </a:p>
          <a:p>
            <a:r>
              <a:rPr lang="vi-VN" sz="2400" dirty="0">
                <a:solidFill>
                  <a:srgbClr val="0033CC"/>
                </a:solidFill>
              </a:rPr>
              <a:t>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72000" y="3124201"/>
            <a:ext cx="2057400" cy="153352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vi-VN" dirty="0">
                <a:solidFill>
                  <a:srgbClr val="0033CC"/>
                </a:solidFill>
              </a:rPr>
              <a:t>Tia sáng tới và pháp tuyến.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377476" y="1450889"/>
            <a:ext cx="5042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tới là góc tạo bởi hai tia nào?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465772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Explosion 2 52"/>
          <p:cNvSpPr/>
          <p:nvPr/>
        </p:nvSpPr>
        <p:spPr>
          <a:xfrm>
            <a:off x="1699260" y="4613184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197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402214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3" y="3758907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06680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67940" y="1297323"/>
            <a:ext cx="4775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phản xạ ánh sáng là</a:t>
            </a: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tượng:</a:t>
            </a:r>
            <a:r>
              <a:rPr lang="pt-BR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3112407"/>
            <a:ext cx="1981200" cy="175569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vi-VN" dirty="0">
                <a:solidFill>
                  <a:srgbClr val="0033CC"/>
                </a:solidFill>
              </a:rPr>
              <a:t>Tia sáng truyền từ môi trường này sang môi trường khác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40788" y="3112407"/>
            <a:ext cx="2155013" cy="175569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vi-VN" sz="2400" dirty="0">
                <a:solidFill>
                  <a:srgbClr val="0033CC"/>
                </a:solidFill>
              </a:rPr>
              <a:t> </a:t>
            </a:r>
            <a:r>
              <a:rPr lang="vi-VN" dirty="0">
                <a:solidFill>
                  <a:srgbClr val="0033CC"/>
                </a:solidFill>
              </a:rPr>
              <a:t>Tia sáng truyền từ môi trường trong suốt này sang môi trường không trong suốt khác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7524" y="3124199"/>
            <a:ext cx="2074277" cy="174390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</a:t>
            </a:r>
            <a:r>
              <a:rPr lang="vi-VN" sz="2400" dirty="0">
                <a:solidFill>
                  <a:srgbClr val="0033CC"/>
                </a:solidFill>
              </a:rPr>
              <a:t> </a:t>
            </a:r>
            <a:r>
              <a:rPr lang="vi-VN" dirty="0">
                <a:solidFill>
                  <a:srgbClr val="0033CC"/>
                </a:solidFill>
              </a:rPr>
              <a:t>Cả A, B, </a:t>
            </a:r>
            <a:r>
              <a:rPr lang="en-US" dirty="0">
                <a:solidFill>
                  <a:srgbClr val="0033CC"/>
                </a:solidFill>
              </a:rPr>
              <a:t>D</a:t>
            </a:r>
            <a:r>
              <a:rPr lang="vi-VN" dirty="0">
                <a:solidFill>
                  <a:srgbClr val="0033CC"/>
                </a:solidFill>
              </a:rPr>
              <a:t> đều sai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10400" y="3112406"/>
            <a:ext cx="1981200" cy="21453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Tia sáng bị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25" y="4919664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2201227" y="4868106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8223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ình nền giáng sinh - Những hộp quà may mắ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ình nền giáng sinh - Những hộp quà may mắ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ình nền giáng sinh - Những hộp quà may mắ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Hình nền giáng sinh - Những hộp quà may mắ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Top 5 món quà tặng 20/10 nàng nhận là thích ngay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47800" y="228600"/>
            <a:ext cx="5791200" cy="86177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11" name="Oval 10"/>
          <p:cNvSpPr/>
          <p:nvPr/>
        </p:nvSpPr>
        <p:spPr>
          <a:xfrm>
            <a:off x="155575" y="1524000"/>
            <a:ext cx="8590649" cy="46372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28800" y="1981200"/>
            <a:ext cx="5715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402214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3" y="3758907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06680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78521" y="1639537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fr-FR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fr-FR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3112407"/>
            <a:ext cx="1981200" cy="124822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vi-VN" dirty="0">
                <a:solidFill>
                  <a:srgbClr val="0033CC"/>
                </a:solidFill>
              </a:rPr>
              <a:t> đường thẳng vuông góc với tia sáng tới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40788" y="3112407"/>
            <a:ext cx="2155013" cy="128980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vi-VN" dirty="0"/>
              <a:t> </a:t>
            </a:r>
            <a:r>
              <a:rPr lang="vi-VN" dirty="0">
                <a:solidFill>
                  <a:srgbClr val="0033CC"/>
                </a:solidFill>
              </a:rPr>
              <a:t>đường thẳng song song với gương</a:t>
            </a:r>
            <a:r>
              <a:rPr lang="vi-VN" dirty="0"/>
              <a:t>.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7524" y="3124200"/>
            <a:ext cx="2074277" cy="12364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</a:t>
            </a:r>
            <a:r>
              <a:rPr lang="vi-VN" dirty="0"/>
              <a:t> </a:t>
            </a:r>
            <a:r>
              <a:rPr lang="vi-VN" dirty="0">
                <a:solidFill>
                  <a:srgbClr val="0033CC"/>
                </a:solidFill>
              </a:rPr>
              <a:t>đường thẳng trùng với tia sáng tới.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10400" y="3112407"/>
            <a:ext cx="1981200" cy="128980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 </a:t>
            </a:r>
            <a:r>
              <a:rPr lang="vi-VN" sz="2400" dirty="0">
                <a:solidFill>
                  <a:srgbClr val="0033CC"/>
                </a:solidFill>
              </a:rPr>
              <a:t> </a:t>
            </a:r>
            <a:r>
              <a:rPr lang="vi-VN" dirty="0">
                <a:solidFill>
                  <a:srgbClr val="0033CC"/>
                </a:solidFill>
              </a:rPr>
              <a:t>đường thẳng vuông góc với gương tại điểm tới.</a:t>
            </a:r>
            <a:endParaRPr lang="en-US" dirty="0">
              <a:solidFill>
                <a:srgbClr val="0033CC"/>
              </a:solidFill>
            </a:endParaRPr>
          </a:p>
          <a:p>
            <a:r>
              <a:rPr lang="vi-VN" dirty="0"/>
              <a:t>.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464820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1374992" y="4091214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66423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871538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477202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6" y="270439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705227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182880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633637" y="1158270"/>
            <a:ext cx="4673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Bề mặt nào dưới đây </a:t>
            </a:r>
            <a:r>
              <a:rPr lang="vi-VN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thể xảy ra hiện tượng phản xạ ánh sáng?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311240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vi-VN" sz="2000" dirty="0"/>
              <a:t> </a:t>
            </a:r>
            <a:r>
              <a:rPr lang="vi-VN" sz="2000" dirty="0">
                <a:solidFill>
                  <a:srgbClr val="0033CC"/>
                </a:solidFill>
              </a:rPr>
              <a:t>Nền đá hoa.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934201" y="311240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vi-VN" sz="2000" dirty="0"/>
              <a:t> </a:t>
            </a:r>
            <a:r>
              <a:rPr lang="vi-VN" sz="2000" dirty="0">
                <a:solidFill>
                  <a:srgbClr val="0033CC"/>
                </a:solidFill>
              </a:rPr>
              <a:t>Mặt bàn thủy tinh.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648201" y="312420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</a:t>
            </a:r>
            <a:r>
              <a:rPr lang="vi-VN" sz="2000" dirty="0"/>
              <a:t> </a:t>
            </a:r>
            <a:r>
              <a:rPr lang="vi-VN" sz="2000" dirty="0">
                <a:solidFill>
                  <a:srgbClr val="0033CC"/>
                </a:solidFill>
              </a:rPr>
              <a:t>Giấy bạc.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362200" y="3112407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vi-VN" sz="2000" dirty="0"/>
              <a:t> </a:t>
            </a:r>
            <a:r>
              <a:rPr lang="vi-VN" sz="2000" dirty="0">
                <a:solidFill>
                  <a:srgbClr val="0033CC"/>
                </a:solidFill>
              </a:rPr>
              <a:t>Mặt vải thô</a:t>
            </a:r>
            <a:r>
              <a:rPr lang="vi-VN" sz="2000" dirty="0"/>
              <a:t>.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1443355" y="3905471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84172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37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4" y="390984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30987" y="3112406"/>
            <a:ext cx="1981200" cy="16119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en-US" sz="1600" dirty="0"/>
              <a:t> 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411480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09801" y="3124200"/>
            <a:ext cx="2296093" cy="16002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en-US" sz="1600" dirty="0"/>
              <a:t> </a:t>
            </a:r>
            <a:r>
              <a:rPr lang="en-US" dirty="0">
                <a:solidFill>
                  <a:srgbClr val="0033CC"/>
                </a:solidFill>
              </a:rPr>
              <a:t>Tia </a:t>
            </a:r>
            <a:r>
              <a:rPr lang="en-US" dirty="0" err="1">
                <a:solidFill>
                  <a:srgbClr val="0033CC"/>
                </a:solidFill>
              </a:rPr>
              <a:t>tới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là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tia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đi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đến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Gương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phẳng</a:t>
            </a:r>
            <a:r>
              <a:rPr lang="en-US" dirty="0">
                <a:solidFill>
                  <a:srgbClr val="0033CC"/>
                </a:solidFill>
              </a:rPr>
              <a:t>, </a:t>
            </a:r>
            <a:r>
              <a:rPr lang="en-US" dirty="0" err="1">
                <a:solidFill>
                  <a:srgbClr val="0033CC"/>
                </a:solidFill>
              </a:rPr>
              <a:t>tia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phản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xạ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là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tia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sáng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bị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hắt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lại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theo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hướng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>
                <a:solidFill>
                  <a:srgbClr val="0033CC"/>
                </a:solidFill>
              </a:rPr>
              <a:t>khác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1" y="3623470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4" y="441057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03889" y="-106680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12788" y="3112406"/>
            <a:ext cx="2155013" cy="16119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en-US" sz="1600" dirty="0">
                <a:solidFill>
                  <a:srgbClr val="0033CC"/>
                </a:solidFill>
              </a:rPr>
              <a:t> 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72000" y="3124200"/>
            <a:ext cx="2057400" cy="16002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87680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1880005" y="447094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77609B-831C-4B82-B349-CFEBF70D4BDB}"/>
              </a:ext>
            </a:extLst>
          </p:cNvPr>
          <p:cNvSpPr txBox="1"/>
          <p:nvPr/>
        </p:nvSpPr>
        <p:spPr>
          <a:xfrm>
            <a:off x="2436082" y="1138297"/>
            <a:ext cx="5107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4985959" y="1866182"/>
            <a:ext cx="23115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300" dirty="0">
                <a:solidFill>
                  <a:srgbClr val="000000"/>
                </a:solidFill>
                <a:latin typeface="Open Sans"/>
              </a:rPr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15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57" grpId="0" animBg="1"/>
      <p:bldP spid="57" grpId="1" animBg="1"/>
      <p:bldP spid="5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5802"/>
            <a:ext cx="9143999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7800" y="3656939"/>
            <a:ext cx="2286000" cy="195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4114800"/>
            <a:ext cx="1308087" cy="13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502707"/>
            <a:ext cx="1771651" cy="13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9001" y="-152400"/>
            <a:ext cx="6277493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72440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001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2604309" y="904395"/>
            <a:ext cx="4634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Tia 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tới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phương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trùng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với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pháp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tuyến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gương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thì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đo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góc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khúc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xạ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là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78158" y="2984623"/>
            <a:ext cx="1981200" cy="99059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40788" y="2998107"/>
            <a:ext cx="2155013" cy="990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32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07524" y="3009900"/>
            <a:ext cx="2074277" cy="99060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en-US" sz="32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010400" y="2998107"/>
            <a:ext cx="1981200" cy="10023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Explosion 2 52"/>
          <p:cNvSpPr/>
          <p:nvPr/>
        </p:nvSpPr>
        <p:spPr>
          <a:xfrm>
            <a:off x="1624146" y="464443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9518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58" y="642611"/>
            <a:ext cx="9181758" cy="53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5696748" y="4037138"/>
            <a:ext cx="2043077" cy="16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3962401"/>
            <a:ext cx="2598738" cy="15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6701" y="-583293"/>
            <a:ext cx="6907184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44" y="4844153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6400" y="7867650"/>
            <a:ext cx="609600" cy="6096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87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2454403" y="1293959"/>
            <a:ext cx="4434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2891" y="3105778"/>
            <a:ext cx="1981200" cy="173837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36588" y="3112407"/>
            <a:ext cx="2155013" cy="170434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606140" y="3124200"/>
            <a:ext cx="2074277" cy="170434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286000" y="3090173"/>
            <a:ext cx="2057400" cy="173837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Explosion 2 54"/>
          <p:cNvSpPr/>
          <p:nvPr/>
        </p:nvSpPr>
        <p:spPr>
          <a:xfrm>
            <a:off x="1270955" y="4663832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2" name="Rectangle 1"/>
          <p:cNvSpPr/>
          <p:nvPr/>
        </p:nvSpPr>
        <p:spPr>
          <a:xfrm>
            <a:off x="2674625" y="4390414"/>
            <a:ext cx="1366110" cy="54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03703" y="3690976"/>
            <a:ext cx="673977" cy="763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710317" y="3685339"/>
            <a:ext cx="345911" cy="404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0"/>
          </p:cNvCxnSpPr>
          <p:nvPr/>
        </p:nvCxnSpPr>
        <p:spPr>
          <a:xfrm flipV="1">
            <a:off x="3357680" y="3991321"/>
            <a:ext cx="334819" cy="399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0"/>
          </p:cNvCxnSpPr>
          <p:nvPr/>
        </p:nvCxnSpPr>
        <p:spPr>
          <a:xfrm flipV="1">
            <a:off x="3357680" y="3720242"/>
            <a:ext cx="568454" cy="670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97775" y="4663832"/>
            <a:ext cx="144200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53302" y="3834888"/>
            <a:ext cx="457339" cy="815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39992" y="3828831"/>
            <a:ext cx="336676" cy="561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910641" y="4190867"/>
            <a:ext cx="929139" cy="459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72" name="Straight Arrow Connector 3071"/>
          <p:cNvCxnSpPr/>
          <p:nvPr/>
        </p:nvCxnSpPr>
        <p:spPr>
          <a:xfrm flipV="1">
            <a:off x="939071" y="4365474"/>
            <a:ext cx="570804" cy="284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3" name="Rectangle 3072"/>
          <p:cNvSpPr/>
          <p:nvPr/>
        </p:nvSpPr>
        <p:spPr>
          <a:xfrm>
            <a:off x="4875580" y="4507728"/>
            <a:ext cx="1593795" cy="142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75" name="Straight Arrow Connector 3074"/>
          <p:cNvCxnSpPr>
            <a:endCxn id="3073" idx="0"/>
          </p:cNvCxnSpPr>
          <p:nvPr/>
        </p:nvCxnSpPr>
        <p:spPr>
          <a:xfrm>
            <a:off x="4745252" y="3678786"/>
            <a:ext cx="927226" cy="828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77" name="Straight Arrow Connector 3076"/>
          <p:cNvCxnSpPr/>
          <p:nvPr/>
        </p:nvCxnSpPr>
        <p:spPr>
          <a:xfrm>
            <a:off x="4761103" y="3701822"/>
            <a:ext cx="538747" cy="489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79" name="Straight Arrow Connector 3078"/>
          <p:cNvCxnSpPr>
            <a:endCxn id="3073" idx="0"/>
          </p:cNvCxnSpPr>
          <p:nvPr/>
        </p:nvCxnSpPr>
        <p:spPr>
          <a:xfrm flipH="1">
            <a:off x="5672478" y="3685339"/>
            <a:ext cx="668144" cy="822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81" name="Straight Arrow Connector 3080"/>
          <p:cNvCxnSpPr/>
          <p:nvPr/>
        </p:nvCxnSpPr>
        <p:spPr>
          <a:xfrm flipH="1">
            <a:off x="5935320" y="3713615"/>
            <a:ext cx="397190" cy="454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82" name="Rectangle 3081"/>
          <p:cNvSpPr/>
          <p:nvPr/>
        </p:nvSpPr>
        <p:spPr>
          <a:xfrm>
            <a:off x="7076535" y="4649983"/>
            <a:ext cx="16696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84" name="Elbow Connector 3083"/>
          <p:cNvCxnSpPr/>
          <p:nvPr/>
        </p:nvCxnSpPr>
        <p:spPr>
          <a:xfrm rot="16200000" flipH="1">
            <a:off x="7257915" y="3929512"/>
            <a:ext cx="881750" cy="51030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87" name="Elbow Connector 3086"/>
          <p:cNvCxnSpPr/>
          <p:nvPr/>
        </p:nvCxnSpPr>
        <p:spPr>
          <a:xfrm rot="5400000" flipH="1" flipV="1">
            <a:off x="7772665" y="3881296"/>
            <a:ext cx="948161" cy="58921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89" name="Straight Arrow Connector 3088"/>
          <p:cNvCxnSpPr/>
          <p:nvPr/>
        </p:nvCxnSpPr>
        <p:spPr>
          <a:xfrm flipH="1">
            <a:off x="7442721" y="3828831"/>
            <a:ext cx="915" cy="280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92" name="Straight Arrow Connector 3091"/>
          <p:cNvCxnSpPr/>
          <p:nvPr/>
        </p:nvCxnSpPr>
        <p:spPr>
          <a:xfrm flipV="1">
            <a:off x="8537344" y="3713615"/>
            <a:ext cx="23648" cy="227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2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2613" y="2884488"/>
            <a:ext cx="2992437" cy="741362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5925" y="2071688"/>
            <a:ext cx="3633788" cy="1122362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5850" y="2640013"/>
            <a:ext cx="4870450" cy="661987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7963" y="733425"/>
            <a:ext cx="3856037" cy="1252538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5850" y="977900"/>
            <a:ext cx="4495800" cy="2259013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920875"/>
            <a:ext cx="2554288" cy="2208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 nen ppt lich su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19200" y="1447800"/>
            <a:ext cx="6561540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2590800"/>
            <a:ext cx="6477000" cy="230832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woPt" dir="tl"/>
          </a:scene3d>
          <a:sp3d extrusionH="76200" prstMaterial="metal">
            <a:bevelT prst="relaxedInset"/>
            <a:bevelB prst="relaxedInset"/>
            <a:extrusionClr>
              <a:srgbClr val="FF0000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16.2  16.5, 16.6 SBT</a:t>
            </a:r>
          </a:p>
          <a:p>
            <a:pPr marL="342900" indent="-3429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khuếch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5844" name="Picture 4" descr="001603bg9eu3ti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04800" y="5334000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alt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vi-VN" alt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alt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0913" y="0"/>
            <a:ext cx="438395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</a:t>
            </a:r>
          </a:p>
          <a:p>
            <a:pPr algn="ctr"/>
            <a:r>
              <a:rPr lang="en-US" sz="2800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VÀ CÁC EM </a:t>
            </a:r>
            <a:r>
              <a:rPr lang="en-US" sz="2800" b="1" kern="1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en-US" sz="2800" b="1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55978" y="810491"/>
            <a:ext cx="1984549" cy="1828800"/>
          </a:xfrm>
          <a:prstGeom prst="rect">
            <a:avLst/>
          </a:prstGeom>
        </p:spPr>
      </p:pic>
      <p:pic>
        <p:nvPicPr>
          <p:cNvPr id="5" name="q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3322866" y="792951"/>
            <a:ext cx="2001780" cy="1884218"/>
          </a:xfrm>
          <a:prstGeom prst="rect">
            <a:avLst/>
          </a:prstGeom>
        </p:spPr>
      </p:pic>
      <p:pic>
        <p:nvPicPr>
          <p:cNvPr id="6" name="q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6522028" y="817418"/>
            <a:ext cx="1905000" cy="194700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23461" y="1229590"/>
            <a:ext cx="1694611" cy="11326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22205" y="1207075"/>
            <a:ext cx="1905000" cy="147009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22864" y="1207074"/>
            <a:ext cx="1877785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5522" y="1536853"/>
            <a:ext cx="145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04 </a:t>
            </a:r>
            <a:r>
              <a:rPr lang="en-US" sz="2400" dirty="0" err="1"/>
              <a:t>bì</a:t>
            </a:r>
            <a:r>
              <a:rPr lang="en-US" sz="2400" dirty="0"/>
              <a:t> </a:t>
            </a:r>
            <a:r>
              <a:rPr lang="en-US" sz="2400" dirty="0" err="1"/>
              <a:t>Osi</a:t>
            </a:r>
            <a:endParaRPr lang="en-US" sz="2400" dirty="0"/>
          </a:p>
          <a:p>
            <a:r>
              <a:rPr lang="en-US" sz="2400" dirty="0"/>
              <a:t>5 </a:t>
            </a:r>
            <a:r>
              <a:rPr lang="en-US" sz="2400" dirty="0" err="1"/>
              <a:t>điểm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886831" y="1448164"/>
            <a:ext cx="1640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09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kẹo</a:t>
            </a:r>
            <a:r>
              <a:rPr lang="en-US" sz="2400" dirty="0"/>
              <a:t>     MÚT 5 </a:t>
            </a:r>
            <a:r>
              <a:rPr lang="en-US" sz="2400" dirty="0" err="1"/>
              <a:t>điểm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656066" y="1448164"/>
            <a:ext cx="1371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03 BÌ </a:t>
            </a:r>
            <a:r>
              <a:rPr lang="en-US" sz="2400" dirty="0" err="1"/>
              <a:t>Osi</a:t>
            </a:r>
            <a:endParaRPr lang="en-US" sz="2400" dirty="0"/>
          </a:p>
          <a:p>
            <a:r>
              <a:rPr lang="en-US" sz="2400" dirty="0"/>
              <a:t>5 </a:t>
            </a:r>
            <a:r>
              <a:rPr lang="en-US" sz="2400" dirty="0" err="1"/>
              <a:t>điểm</a:t>
            </a:r>
            <a:endParaRPr lang="en-US" sz="2400" dirty="0"/>
          </a:p>
        </p:txBody>
      </p:sp>
      <p:sp>
        <p:nvSpPr>
          <p:cNvPr id="22" name="Rounded Rectangle 21">
            <a:hlinkClick r:id="rId10" action="ppaction://hlinksldjump"/>
          </p:cNvPr>
          <p:cNvSpPr/>
          <p:nvPr/>
        </p:nvSpPr>
        <p:spPr>
          <a:xfrm>
            <a:off x="7658100" y="7620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73290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304800"/>
            <a:ext cx="6235532" cy="9515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8046" y="2359776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A: 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128" y="5270925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D: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902" y="4280474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C: 2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128" y="3378487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B: 1</a:t>
            </a:r>
          </a:p>
        </p:txBody>
      </p:sp>
      <p:pic>
        <p:nvPicPr>
          <p:cNvPr id="9" name="q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8077200" y="5630373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034146" y="2183115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91000" y="2743200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33400" y="4114800"/>
            <a:ext cx="747676" cy="7616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" y="5103978"/>
            <a:ext cx="782782" cy="797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" y="3276600"/>
            <a:ext cx="716560" cy="729934"/>
          </a:xfrm>
          <a:prstGeom prst="rect">
            <a:avLst/>
          </a:prstGeom>
        </p:spPr>
      </p:pic>
      <p:grpSp>
        <p:nvGrpSpPr>
          <p:cNvPr id="3" name="times up"/>
          <p:cNvGrpSpPr/>
          <p:nvPr/>
        </p:nvGrpSpPr>
        <p:grpSpPr>
          <a:xfrm>
            <a:off x="7950740" y="1775962"/>
            <a:ext cx="1205624" cy="662437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GB" sz="2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Giờ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214796" y="0"/>
            <a:ext cx="929204" cy="381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87" y="328734"/>
            <a:ext cx="1370670" cy="1366322"/>
          </a:xfrm>
          <a:prstGeom prst="rect">
            <a:avLst/>
          </a:prstGeom>
        </p:spPr>
      </p:pic>
      <p:grpSp>
        <p:nvGrpSpPr>
          <p:cNvPr id="5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288072" y="906104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708357" y="951467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5770" y="1205114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10045" y="989037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93943" y="705246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5800" y="457200"/>
            <a:ext cx="6165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37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3510" y="550523"/>
            <a:ext cx="6605328" cy="1447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568" y="4001362"/>
            <a:ext cx="427918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5245805"/>
            <a:ext cx="40363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160" y="2499454"/>
            <a:ext cx="6327639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Song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456958" y="320746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1347" y="3767552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5836" y="5153537"/>
            <a:ext cx="787259" cy="801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33400" y="2362200"/>
            <a:ext cx="754435" cy="768516"/>
          </a:xfrm>
          <a:prstGeom prst="rect">
            <a:avLst/>
          </a:prstGeom>
        </p:spPr>
      </p:pic>
      <p:pic>
        <p:nvPicPr>
          <p:cNvPr id="21" name="q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7885515" y="5596866"/>
            <a:ext cx="1293121" cy="1217178"/>
          </a:xfrm>
          <a:prstGeom prst="rect">
            <a:avLst/>
          </a:prstGeom>
        </p:spPr>
      </p:pic>
      <p:grpSp>
        <p:nvGrpSpPr>
          <p:cNvPr id="3" name="times up"/>
          <p:cNvGrpSpPr/>
          <p:nvPr/>
        </p:nvGrpSpPr>
        <p:grpSpPr>
          <a:xfrm>
            <a:off x="7861406" y="1805905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176520" y="54295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53" y="358676"/>
            <a:ext cx="1370670" cy="1366322"/>
          </a:xfrm>
          <a:prstGeom prst="rect">
            <a:avLst/>
          </a:prstGeom>
        </p:spPr>
      </p:pic>
      <p:grpSp>
        <p:nvGrpSpPr>
          <p:cNvPr id="5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98738" y="936046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619023" y="981409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66436" y="1235056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20711" y="1018979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04609" y="735188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6838" y="736312"/>
            <a:ext cx="6098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43282" y="2450102"/>
            <a:ext cx="374195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28600" y="304800"/>
            <a:ext cx="64770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282" y="4418091"/>
            <a:ext cx="698678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282" y="5321217"/>
            <a:ext cx="3810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282" y="3486440"/>
            <a:ext cx="355165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941927" y="2417200"/>
            <a:ext cx="3505200" cy="219738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38927" y="286556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79604" y="2438400"/>
            <a:ext cx="701050" cy="7141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81000" y="5257800"/>
            <a:ext cx="742341" cy="7561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81000" y="3429000"/>
            <a:ext cx="746558" cy="760491"/>
          </a:xfrm>
          <a:prstGeom prst="rect">
            <a:avLst/>
          </a:prstGeom>
        </p:spPr>
      </p:pic>
      <p:pic>
        <p:nvPicPr>
          <p:cNvPr id="21" name="q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7905420" y="5550187"/>
            <a:ext cx="1238580" cy="1265892"/>
          </a:xfrm>
          <a:prstGeom prst="rect">
            <a:avLst/>
          </a:prstGeom>
        </p:spPr>
      </p:pic>
      <p:grpSp>
        <p:nvGrpSpPr>
          <p:cNvPr id="3" name="times up"/>
          <p:cNvGrpSpPr/>
          <p:nvPr/>
        </p:nvGrpSpPr>
        <p:grpSpPr>
          <a:xfrm>
            <a:off x="7858483" y="1783021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173597" y="31411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330" y="335792"/>
            <a:ext cx="1370670" cy="1366322"/>
          </a:xfrm>
          <a:prstGeom prst="rect">
            <a:avLst/>
          </a:prstGeom>
        </p:spPr>
      </p:pic>
      <p:grpSp>
        <p:nvGrpSpPr>
          <p:cNvPr id="5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95815" y="913162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616100" y="958525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63513" y="1212172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7788" y="996095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01686" y="712304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1000" y="466461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Câu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3: Tia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được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biểu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diễn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là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một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đường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thẳng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6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152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17" y="241410"/>
            <a:ext cx="8834907" cy="1470025"/>
          </a:xfrm>
          <a:noFill/>
          <a:ln w="38100">
            <a:noFill/>
          </a:ln>
        </p:spPr>
        <p:txBody>
          <a:bodyPr>
            <a:noAutofit/>
          </a:bodyPr>
          <a:lstStyle/>
          <a:p>
            <a:r>
              <a:rPr lang="en-US" sz="6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PHẢN XẠ ÁNH SÁNG</a:t>
            </a:r>
          </a:p>
        </p:txBody>
      </p:sp>
    </p:spTree>
    <p:extLst>
      <p:ext uri="{BB962C8B-B14F-4D97-AF65-F5344CB8AC3E}">
        <p14:creationId xmlns:p14="http://schemas.microsoft.com/office/powerpoint/2010/main" val="130054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HIỆN TƯỢNG PHẢN XẠ ÁNH SÁNG</a:t>
            </a:r>
          </a:p>
        </p:txBody>
      </p:sp>
      <p:pic>
        <p:nvPicPr>
          <p:cNvPr id="6" name="52665162781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090" y="1600200"/>
            <a:ext cx="8803820" cy="4561020"/>
          </a:xfrm>
        </p:spPr>
      </p:pic>
    </p:spTree>
    <p:extLst>
      <p:ext uri="{BB962C8B-B14F-4D97-AF65-F5344CB8AC3E}">
        <p14:creationId xmlns:p14="http://schemas.microsoft.com/office/powerpoint/2010/main" val="192723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2238</TotalTime>
  <Words>1407</Words>
  <Application>Microsoft Office PowerPoint</Application>
  <PresentationFormat>On-screen Show (4:3)</PresentationFormat>
  <Paragraphs>221</Paragraphs>
  <Slides>37</Slides>
  <Notes>1</Notes>
  <HiddenSlides>0</HiddenSlides>
  <MMClips>23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.VnTime</vt:lpstr>
      <vt:lpstr>Arial</vt:lpstr>
      <vt:lpstr>Calibri</vt:lpstr>
      <vt:lpstr>Open Sans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16: SỰ PHẢN XẠ ÁNH SÁNG</vt:lpstr>
      <vt:lpstr>ỨNG DỤNG HIỆN TƯỢNG PHẢN XẠ ÁNH SÁNG</vt:lpstr>
      <vt:lpstr>Bài 16: SỰ PHẢN XẠ ÁNH SÁNG</vt:lpstr>
      <vt:lpstr>I. HIỆN TƯỢNG PHẢN XẠ ÁNH SÁNG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170</cp:revision>
  <dcterms:created xsi:type="dcterms:W3CDTF">2022-07-26T11:45:22Z</dcterms:created>
  <dcterms:modified xsi:type="dcterms:W3CDTF">2024-12-16T15:36:31Z</dcterms:modified>
</cp:coreProperties>
</file>