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6"/>
  </p:notesMasterIdLst>
  <p:handoutMasterIdLst>
    <p:handoutMasterId r:id="rId37"/>
  </p:handoutMasterIdLst>
  <p:sldIdLst>
    <p:sldId id="326" r:id="rId2"/>
    <p:sldId id="256" r:id="rId3"/>
    <p:sldId id="282" r:id="rId4"/>
    <p:sldId id="328" r:id="rId5"/>
    <p:sldId id="329" r:id="rId6"/>
    <p:sldId id="330" r:id="rId7"/>
    <p:sldId id="353" r:id="rId8"/>
    <p:sldId id="287" r:id="rId9"/>
    <p:sldId id="332" r:id="rId10"/>
    <p:sldId id="305" r:id="rId11"/>
    <p:sldId id="333" r:id="rId12"/>
    <p:sldId id="351" r:id="rId13"/>
    <p:sldId id="334" r:id="rId14"/>
    <p:sldId id="336" r:id="rId15"/>
    <p:sldId id="317" r:id="rId16"/>
    <p:sldId id="337" r:id="rId17"/>
    <p:sldId id="338" r:id="rId18"/>
    <p:sldId id="339" r:id="rId19"/>
    <p:sldId id="340" r:id="rId20"/>
    <p:sldId id="341" r:id="rId21"/>
    <p:sldId id="347" r:id="rId22"/>
    <p:sldId id="346" r:id="rId23"/>
    <p:sldId id="348" r:id="rId24"/>
    <p:sldId id="349" r:id="rId25"/>
    <p:sldId id="343" r:id="rId26"/>
    <p:sldId id="344" r:id="rId27"/>
    <p:sldId id="345" r:id="rId28"/>
    <p:sldId id="320" r:id="rId29"/>
    <p:sldId id="276" r:id="rId30"/>
    <p:sldId id="268" r:id="rId31"/>
    <p:sldId id="285" r:id="rId32"/>
    <p:sldId id="288" r:id="rId33"/>
    <p:sldId id="327" r:id="rId34"/>
    <p:sldId id="318" r:id="rId35"/>
  </p:sldIdLst>
  <p:sldSz cx="18288000" cy="10287000"/>
  <p:notesSz cx="6858000" cy="9144000"/>
  <p:embeddedFontLst>
    <p:embeddedFont>
      <p:font typeface="等线 Light" panose="02010600030101010101" pitchFamily="2" charset="-122"/>
      <p:regular r:id="rId38"/>
    </p:embeddedFont>
    <p:embeddedFont>
      <p:font typeface="Barlow Medium" panose="00000600000000000000" pitchFamily="2"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9C5"/>
    <a:srgbClr val="EEFEB4"/>
    <a:srgbClr val="D7FAB8"/>
    <a:srgbClr val="020BBE"/>
    <a:srgbClr val="A5A355"/>
    <a:srgbClr val="242254"/>
    <a:srgbClr val="FFE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94622" autoAdjust="0"/>
  </p:normalViewPr>
  <p:slideViewPr>
    <p:cSldViewPr>
      <p:cViewPr varScale="1">
        <p:scale>
          <a:sx n="55" d="100"/>
          <a:sy n="55" d="100"/>
        </p:scale>
        <p:origin x="63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6B6FC9-8B17-40BE-8CE5-B7C85980A6F3}" type="datetimeFigureOut">
              <a:rPr lang="en-US" smtClean="0"/>
              <a:t>3/25/2025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DDAD59-C5A9-4779-AA9C-75E64364EE32}" type="slidenum">
              <a:rPr lang="en-US" smtClean="0"/>
              <a:t>‹#›</a:t>
            </a:fld>
            <a:endParaRPr lang="en-US"/>
          </a:p>
        </p:txBody>
      </p:sp>
    </p:spTree>
    <p:extLst>
      <p:ext uri="{BB962C8B-B14F-4D97-AF65-F5344CB8AC3E}">
        <p14:creationId xmlns:p14="http://schemas.microsoft.com/office/powerpoint/2010/main" val="3673826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EFD55-A679-4339-BE25-EDD351592346}"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F7817-DA8E-42EB-BBB8-2FC7320FC3D9}" type="slidenum">
              <a:rPr lang="en-US" smtClean="0"/>
              <a:t>‹#›</a:t>
            </a:fld>
            <a:endParaRPr lang="en-US"/>
          </a:p>
        </p:txBody>
      </p:sp>
    </p:spTree>
    <p:extLst>
      <p:ext uri="{BB962C8B-B14F-4D97-AF65-F5344CB8AC3E}">
        <p14:creationId xmlns:p14="http://schemas.microsoft.com/office/powerpoint/2010/main" val="349777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BE85A3-C1DA-42DB-9BA1-9FAEC16327E5}" type="slidenum">
              <a:rPr lang="en-US" smtClean="0"/>
              <a:pPr/>
              <a:t>1</a:t>
            </a:fld>
            <a:endParaRPr lang="en-US"/>
          </a:p>
        </p:txBody>
      </p:sp>
    </p:spTree>
    <p:extLst>
      <p:ext uri="{BB962C8B-B14F-4D97-AF65-F5344CB8AC3E}">
        <p14:creationId xmlns:p14="http://schemas.microsoft.com/office/powerpoint/2010/main" val="80709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F7817-DA8E-42EB-BBB8-2FC7320FC3D9}" type="slidenum">
              <a:rPr lang="en-US" smtClean="0"/>
              <a:t>4</a:t>
            </a:fld>
            <a:endParaRPr lang="en-US"/>
          </a:p>
        </p:txBody>
      </p:sp>
    </p:spTree>
    <p:extLst>
      <p:ext uri="{BB962C8B-B14F-4D97-AF65-F5344CB8AC3E}">
        <p14:creationId xmlns:p14="http://schemas.microsoft.com/office/powerpoint/2010/main" val="278859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F7817-DA8E-42EB-BBB8-2FC7320FC3D9}" type="slidenum">
              <a:rPr lang="en-US" smtClean="0"/>
              <a:t>30</a:t>
            </a:fld>
            <a:endParaRPr lang="en-US"/>
          </a:p>
        </p:txBody>
      </p:sp>
    </p:spTree>
    <p:extLst>
      <p:ext uri="{BB962C8B-B14F-4D97-AF65-F5344CB8AC3E}">
        <p14:creationId xmlns:p14="http://schemas.microsoft.com/office/powerpoint/2010/main" val="192140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61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6394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1347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798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39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702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508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08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501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1950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19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6691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9.pn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sv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9.svg"/></Relationships>
</file>

<file path=ppt/slides/_rels/slide31.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1.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3.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svg"/><Relationship Id="rId3" Type="http://schemas.openxmlformats.org/officeDocument/2006/relationships/image" Target="../media/image69.svg"/><Relationship Id="rId7" Type="http://schemas.openxmlformats.org/officeDocument/2006/relationships/image" Target="../media/image71.svg"/><Relationship Id="rId12"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svg"/><Relationship Id="rId5" Type="http://schemas.openxmlformats.org/officeDocument/2006/relationships/image" Target="../media/image3.svg"/><Relationship Id="rId15" Type="http://schemas.openxmlformats.org/officeDocument/2006/relationships/image" Target="../media/image11.svg"/><Relationship Id="rId10" Type="http://schemas.openxmlformats.org/officeDocument/2006/relationships/image" Target="../media/image72.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5.svg"/><Relationship Id="rId7" Type="http://schemas.openxmlformats.org/officeDocument/2006/relationships/image" Target="../media/image63.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9.jpeg"/><Relationship Id="rId5" Type="http://schemas.openxmlformats.org/officeDocument/2006/relationships/image" Target="../media/image61.svg"/><Relationship Id="rId10" Type="http://schemas.openxmlformats.org/officeDocument/2006/relationships/image" Target="../media/image78.jpeg"/><Relationship Id="rId4" Type="http://schemas.openxmlformats.org/officeDocument/2006/relationships/image" Target="../media/image60.png"/><Relationship Id="rId9"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1.pn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AutoShape 6"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32" name="AutoShape 8"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34" name="AutoShape 10"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36" name="AutoShape 12"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38" name="AutoShape 14"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40" name="AutoShape 16"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42" name="AutoShape 18"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44" name="AutoShape 20"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46" name="AutoShape 22"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48" name="AutoShape 24"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50" name="AutoShape 26"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52" name="AutoShape 28"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1054" name="AutoShape 30" descr="Phim hoạt hình chồng sách miễn phí | Công cụ đồ họa PSD Tải xuống miễn phí  - Pikbest"/>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3600"/>
          </a:p>
        </p:txBody>
      </p:sp>
      <p:sp>
        <p:nvSpPr>
          <p:cNvPr id="23" name="TextBox 22"/>
          <p:cNvSpPr txBox="1"/>
          <p:nvPr/>
        </p:nvSpPr>
        <p:spPr>
          <a:xfrm>
            <a:off x="4476419" y="160175"/>
            <a:ext cx="7391400" cy="1015663"/>
          </a:xfrm>
          <a:prstGeom prst="rect">
            <a:avLst/>
          </a:prstGeom>
          <a:noFill/>
        </p:spPr>
        <p:txBody>
          <a:bodyPr wrap="square" rtlCol="0">
            <a:spAutoFit/>
          </a:bodyPr>
          <a:lstStyle/>
          <a:p>
            <a:pPr algn="ctr"/>
            <a:r>
              <a:rPr lang="vi-VN" sz="6000" b="1" dirty="0">
                <a:latin typeface="+mj-lt"/>
              </a:rPr>
              <a:t>KHỞI ĐỘNG</a:t>
            </a:r>
            <a:endParaRPr lang="en-US" sz="6000" b="1" dirty="0">
              <a:latin typeface="+mj-lt"/>
            </a:endParaRPr>
          </a:p>
        </p:txBody>
      </p:sp>
      <p:pic>
        <p:nvPicPr>
          <p:cNvPr id="2" name="Picture 2" descr="Bảo quản rau củ trong tủ lạnh: Những lưu ý quan trọng để tránh mất chất dinh dưỡng">
            <a:extLst>
              <a:ext uri="{FF2B5EF4-FFF2-40B4-BE49-F238E27FC236}">
                <a16:creationId xmlns:a16="http://schemas.microsoft.com/office/drawing/2014/main" id="{5A6A981D-8E53-18C5-4F05-DC8E07A06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515" y="1222003"/>
            <a:ext cx="14177864" cy="7658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D87BAC-5B51-EED5-62F0-CEA0F0C6ED46}"/>
              </a:ext>
            </a:extLst>
          </p:cNvPr>
          <p:cNvSpPr txBox="1"/>
          <p:nvPr/>
        </p:nvSpPr>
        <p:spPr>
          <a:xfrm>
            <a:off x="1665514" y="8880331"/>
            <a:ext cx="14709710" cy="1384995"/>
          </a:xfrm>
          <a:prstGeom prst="rect">
            <a:avLst/>
          </a:prstGeom>
          <a:noFill/>
        </p:spPr>
        <p:txBody>
          <a:bodyPr wrap="square">
            <a:spAutoFit/>
          </a:bodyPr>
          <a:lstStyle/>
          <a:p>
            <a:pPr defTabSz="914445">
              <a:defRPr/>
            </a:pPr>
            <a:r>
              <a:rPr lang="vi-VN" sz="4200" i="1" dirty="0">
                <a:solidFill>
                  <a:srgbClr val="C00000"/>
                </a:solidFill>
                <a:latin typeface="Times New Roman" panose="02020603050405020304" pitchFamily="18" charset="0"/>
              </a:rPr>
              <a:t>Tại sao rau, quả cất giữ trong tủ lạnh lại lâu hỏng hơn so với rau, quả để ngoài không khí?</a:t>
            </a:r>
          </a:p>
        </p:txBody>
      </p:sp>
    </p:spTree>
    <p:extLst>
      <p:ext uri="{BB962C8B-B14F-4D97-AF65-F5344CB8AC3E}">
        <p14:creationId xmlns:p14="http://schemas.microsoft.com/office/powerpoint/2010/main" val="21087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12"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287501" y="2057401"/>
            <a:ext cx="909638" cy="65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7"/>
          <p:cNvSpPr txBox="1">
            <a:spLocks noChangeArrowheads="1"/>
          </p:cNvSpPr>
          <p:nvPr/>
        </p:nvSpPr>
        <p:spPr bwMode="auto">
          <a:xfrm>
            <a:off x="-3544" y="87108"/>
            <a:ext cx="13716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200" b="1">
                <a:latin typeface="Times New Roman" panose="02020603050405020304" pitchFamily="18" charset="0"/>
                <a:cs typeface="Times New Roman" panose="02020603050405020304" pitchFamily="18" charset="0"/>
              </a:rPr>
              <a:t>2. </a:t>
            </a:r>
            <a:r>
              <a:rPr lang="en-US" altLang="en-US" sz="4200" b="1" u="sng">
                <a:latin typeface="Times New Roman" panose="02020603050405020304" pitchFamily="18" charset="0"/>
                <a:cs typeface="Times New Roman" panose="02020603050405020304" pitchFamily="18" charset="0"/>
              </a:rPr>
              <a:t>Các biện pháp bảo quản nông sản sau thu hoạch</a:t>
            </a:r>
            <a:r>
              <a:rPr lang="en-US" altLang="en-US" sz="4200" b="1">
                <a:latin typeface="Times New Roman" panose="02020603050405020304" pitchFamily="18" charset="0"/>
                <a:cs typeface="Times New Roman" panose="02020603050405020304" pitchFamily="18" charset="0"/>
              </a:rPr>
              <a:t>:</a:t>
            </a:r>
            <a:endParaRPr lang="en-US" altLang="en-US" sz="4200" b="1" u="sng">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63243592"/>
              </p:ext>
            </p:extLst>
          </p:nvPr>
        </p:nvGraphicFramePr>
        <p:xfrm>
          <a:off x="781050" y="1333500"/>
          <a:ext cx="16459200" cy="8382001"/>
        </p:xfrm>
        <a:graphic>
          <a:graphicData uri="http://schemas.openxmlformats.org/drawingml/2006/table">
            <a:tbl>
              <a:tblPr firstRow="1" bandRow="1">
                <a:tableStyleId>{F5AB1C69-6EDB-4FF4-983F-18BD219EF322}</a:tableStyleId>
              </a:tblPr>
              <a:tblGrid>
                <a:gridCol w="5486400">
                  <a:extLst>
                    <a:ext uri="{9D8B030D-6E8A-4147-A177-3AD203B41FA5}">
                      <a16:colId xmlns:a16="http://schemas.microsoft.com/office/drawing/2014/main" val="3750475093"/>
                    </a:ext>
                  </a:extLst>
                </a:gridCol>
                <a:gridCol w="4248150">
                  <a:extLst>
                    <a:ext uri="{9D8B030D-6E8A-4147-A177-3AD203B41FA5}">
                      <a16:colId xmlns:a16="http://schemas.microsoft.com/office/drawing/2014/main" val="2483840527"/>
                    </a:ext>
                  </a:extLst>
                </a:gridCol>
                <a:gridCol w="6724650">
                  <a:extLst>
                    <a:ext uri="{9D8B030D-6E8A-4147-A177-3AD203B41FA5}">
                      <a16:colId xmlns:a16="http://schemas.microsoft.com/office/drawing/2014/main" val="839803606"/>
                    </a:ext>
                  </a:extLst>
                </a:gridCol>
              </a:tblGrid>
              <a:tr h="20574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dirty="0" err="1">
                          <a:solidFill>
                            <a:schemeClr val="tx1"/>
                          </a:solidFill>
                        </a:rPr>
                        <a:t>Biện</a:t>
                      </a:r>
                      <a:r>
                        <a:rPr lang="en-US" sz="4200" baseline="0" dirty="0">
                          <a:solidFill>
                            <a:schemeClr val="tx1"/>
                          </a:solidFill>
                        </a:rPr>
                        <a:t> </a:t>
                      </a:r>
                      <a:r>
                        <a:rPr lang="en-US" sz="4200" baseline="0" dirty="0" err="1">
                          <a:solidFill>
                            <a:schemeClr val="tx1"/>
                          </a:solidFill>
                        </a:rPr>
                        <a:t>pháp</a:t>
                      </a:r>
                      <a:r>
                        <a:rPr lang="en-US" sz="4200" baseline="0" dirty="0">
                          <a:solidFill>
                            <a:schemeClr val="tx1"/>
                          </a:solidFill>
                        </a:rPr>
                        <a:t> </a:t>
                      </a:r>
                      <a:r>
                        <a:rPr lang="en-US" sz="4200" baseline="0" dirty="0" err="1">
                          <a:solidFill>
                            <a:schemeClr val="tx1"/>
                          </a:solidFill>
                        </a:rPr>
                        <a:t>bảo</a:t>
                      </a:r>
                      <a:r>
                        <a:rPr lang="en-US" sz="4200" baseline="0" dirty="0">
                          <a:solidFill>
                            <a:schemeClr val="tx1"/>
                          </a:solidFill>
                        </a:rPr>
                        <a:t> </a:t>
                      </a:r>
                      <a:r>
                        <a:rPr lang="en-US" sz="4200" baseline="0" dirty="0" err="1">
                          <a:solidFill>
                            <a:schemeClr val="tx1"/>
                          </a:solidFill>
                        </a:rPr>
                        <a:t>quản</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6" marB="68586">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dirty="0" err="1">
                          <a:solidFill>
                            <a:schemeClr val="tx1"/>
                          </a:solidFill>
                        </a:rPr>
                        <a:t>Nhóm</a:t>
                      </a:r>
                      <a:r>
                        <a:rPr lang="en-US" sz="4200" baseline="0" dirty="0">
                          <a:solidFill>
                            <a:schemeClr val="tx1"/>
                          </a:solidFill>
                        </a:rPr>
                        <a:t> </a:t>
                      </a:r>
                      <a:r>
                        <a:rPr lang="en-US" sz="4200" baseline="0" dirty="0" err="1">
                          <a:solidFill>
                            <a:schemeClr val="tx1"/>
                          </a:solidFill>
                        </a:rPr>
                        <a:t>nông</a:t>
                      </a:r>
                      <a:r>
                        <a:rPr lang="en-US" sz="4200" baseline="0" dirty="0">
                          <a:solidFill>
                            <a:schemeClr val="tx1"/>
                          </a:solidFill>
                        </a:rPr>
                        <a:t> </a:t>
                      </a:r>
                      <a:r>
                        <a:rPr lang="en-US" sz="4200" baseline="0" dirty="0" err="1">
                          <a:solidFill>
                            <a:schemeClr val="tx1"/>
                          </a:solidFill>
                        </a:rPr>
                        <a:t>sản</a:t>
                      </a:r>
                      <a:endParaRPr lang="en-US" sz="4200" dirty="0">
                        <a:solidFill>
                          <a:schemeClr val="tx1"/>
                        </a:solidFill>
                      </a:endParaRPr>
                    </a:p>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6" marB="68586">
                    <a:solidFill>
                      <a:schemeClr val="accent3">
                        <a:lumMod val="20000"/>
                        <a:lumOff val="80000"/>
                      </a:schemeClr>
                    </a:solidFill>
                  </a:tcPr>
                </a:tc>
                <a:tc>
                  <a:txBody>
                    <a:bodyPr/>
                    <a:lstStyle/>
                    <a:p>
                      <a:pPr algn="ctr"/>
                      <a:r>
                        <a:rPr lang="en-US" sz="4200" dirty="0" err="1">
                          <a:solidFill>
                            <a:schemeClr val="tx1"/>
                          </a:solidFill>
                        </a:rPr>
                        <a:t>Lí</a:t>
                      </a:r>
                      <a:r>
                        <a:rPr lang="en-US" sz="4200" baseline="0" dirty="0">
                          <a:solidFill>
                            <a:schemeClr val="tx1"/>
                          </a:solidFill>
                        </a:rPr>
                        <a:t> do </a:t>
                      </a:r>
                      <a:r>
                        <a:rPr lang="en-US" sz="4200" baseline="0" dirty="0" err="1">
                          <a:solidFill>
                            <a:schemeClr val="tx1"/>
                          </a:solidFill>
                        </a:rPr>
                        <a:t>chọn</a:t>
                      </a:r>
                      <a:r>
                        <a:rPr lang="en-US" sz="4200" baseline="0" dirty="0">
                          <a:solidFill>
                            <a:schemeClr val="tx1"/>
                          </a:solidFill>
                        </a:rPr>
                        <a:t> </a:t>
                      </a:r>
                      <a:r>
                        <a:rPr lang="en-US" sz="4200" baseline="0" dirty="0" err="1">
                          <a:solidFill>
                            <a:schemeClr val="tx1"/>
                          </a:solidFill>
                        </a:rPr>
                        <a:t>biện</a:t>
                      </a:r>
                      <a:r>
                        <a:rPr lang="en-US" sz="4200" baseline="0" dirty="0">
                          <a:solidFill>
                            <a:schemeClr val="tx1"/>
                          </a:solidFill>
                        </a:rPr>
                        <a:t> </a:t>
                      </a:r>
                      <a:r>
                        <a:rPr lang="en-US" sz="4200" baseline="0" dirty="0" err="1">
                          <a:solidFill>
                            <a:schemeClr val="tx1"/>
                          </a:solidFill>
                        </a:rPr>
                        <a:t>pháp</a:t>
                      </a:r>
                      <a:r>
                        <a:rPr lang="en-US" sz="4200" baseline="0" dirty="0">
                          <a:solidFill>
                            <a:schemeClr val="tx1"/>
                          </a:solidFill>
                        </a:rPr>
                        <a:t> (</a:t>
                      </a:r>
                      <a:r>
                        <a:rPr lang="en-US" sz="4200" baseline="0" dirty="0" err="1">
                          <a:solidFill>
                            <a:schemeClr val="tx1"/>
                          </a:solidFill>
                        </a:rPr>
                        <a:t>cơ</a:t>
                      </a:r>
                      <a:r>
                        <a:rPr lang="en-US" sz="4200" baseline="0" dirty="0">
                          <a:solidFill>
                            <a:schemeClr val="tx1"/>
                          </a:solidFill>
                        </a:rPr>
                        <a:t> </a:t>
                      </a:r>
                      <a:r>
                        <a:rPr lang="en-US" sz="4200" baseline="0" dirty="0" err="1">
                          <a:solidFill>
                            <a:schemeClr val="tx1"/>
                          </a:solidFill>
                        </a:rPr>
                        <a:t>sở</a:t>
                      </a:r>
                      <a:r>
                        <a:rPr lang="en-US" sz="4200" baseline="0" dirty="0">
                          <a:solidFill>
                            <a:schemeClr val="tx1"/>
                          </a:solidFill>
                        </a:rPr>
                        <a:t> </a:t>
                      </a:r>
                      <a:r>
                        <a:rPr lang="en-US" sz="4200" baseline="0" dirty="0" err="1">
                          <a:solidFill>
                            <a:schemeClr val="tx1"/>
                          </a:solidFill>
                        </a:rPr>
                        <a:t>koa</a:t>
                      </a:r>
                      <a:r>
                        <a:rPr lang="en-US" sz="4200" baseline="0" dirty="0">
                          <a:solidFill>
                            <a:schemeClr val="tx1"/>
                          </a:solidFill>
                        </a:rPr>
                        <a:t> </a:t>
                      </a:r>
                      <a:r>
                        <a:rPr lang="en-US" sz="4200" baseline="0" dirty="0" err="1">
                          <a:solidFill>
                            <a:schemeClr val="tx1"/>
                          </a:solidFill>
                        </a:rPr>
                        <a:t>học</a:t>
                      </a:r>
                      <a:r>
                        <a:rPr lang="en-US" sz="4200" baseline="0" dirty="0">
                          <a:solidFill>
                            <a:schemeClr val="tx1"/>
                          </a:solidFill>
                        </a:rPr>
                        <a:t>)</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6" marB="68586">
                    <a:solidFill>
                      <a:schemeClr val="accent3">
                        <a:lumMod val="20000"/>
                        <a:lumOff val="80000"/>
                      </a:schemeClr>
                    </a:solidFill>
                  </a:tcPr>
                </a:tc>
                <a:extLst>
                  <a:ext uri="{0D108BD9-81ED-4DB2-BD59-A6C34878D82A}">
                    <a16:rowId xmlns:a16="http://schemas.microsoft.com/office/drawing/2014/main" val="4088702018"/>
                  </a:ext>
                </a:extLst>
              </a:tr>
              <a:tr h="1783146">
                <a:tc>
                  <a:txBody>
                    <a:bodyPr/>
                    <a:lstStyle/>
                    <a:p>
                      <a:pPr algn="ctr"/>
                      <a:r>
                        <a:rPr lang="en-US" sz="3600" dirty="0" err="1"/>
                        <a:t>Bảo</a:t>
                      </a:r>
                      <a:r>
                        <a:rPr lang="en-US" sz="3600" baseline="0" dirty="0"/>
                        <a:t> </a:t>
                      </a:r>
                      <a:r>
                        <a:rPr lang="en-US" sz="3600" baseline="0" dirty="0" err="1"/>
                        <a:t>quản</a:t>
                      </a:r>
                      <a:r>
                        <a:rPr lang="en-US" sz="3600" baseline="0" dirty="0"/>
                        <a:t> </a:t>
                      </a:r>
                      <a:r>
                        <a:rPr lang="en-US" sz="3600" baseline="0" dirty="0" err="1"/>
                        <a:t>khô</a:t>
                      </a:r>
                      <a:endParaRPr lang="en-US" sz="3600" dirty="0"/>
                    </a:p>
                    <a:p>
                      <a:pPr algn="ctr"/>
                      <a:r>
                        <a:rPr lang="en-US" sz="3600" dirty="0"/>
                        <a:t>(</a:t>
                      </a:r>
                      <a:r>
                        <a:rPr lang="en-US" sz="3600" dirty="0" err="1"/>
                        <a:t>Phơi</a:t>
                      </a:r>
                      <a:r>
                        <a:rPr lang="en-US" sz="3600" dirty="0"/>
                        <a:t> </a:t>
                      </a:r>
                      <a:r>
                        <a:rPr lang="en-US" sz="3600" dirty="0" err="1"/>
                        <a:t>khô</a:t>
                      </a:r>
                      <a:r>
                        <a:rPr lang="en-US" sz="3600" baseline="0" dirty="0"/>
                        <a:t> </a:t>
                      </a:r>
                      <a:r>
                        <a:rPr lang="en-US" sz="3600" baseline="0" dirty="0" err="1"/>
                        <a:t>hoặc</a:t>
                      </a:r>
                      <a:r>
                        <a:rPr lang="en-US" sz="3600" baseline="0" dirty="0"/>
                        <a:t> </a:t>
                      </a:r>
                      <a:r>
                        <a:rPr lang="en-US" sz="3600" baseline="0" dirty="0" err="1"/>
                        <a:t>sấy</a:t>
                      </a:r>
                      <a:r>
                        <a:rPr lang="en-US" sz="3600" baseline="0" dirty="0"/>
                        <a:t> </a:t>
                      </a:r>
                      <a:r>
                        <a:rPr lang="en-US" sz="3600" baseline="0" dirty="0" err="1"/>
                        <a:t>khô</a:t>
                      </a:r>
                      <a:r>
                        <a:rPr lang="en-US" sz="3600" baseline="0" dirty="0"/>
                        <a:t>)</a:t>
                      </a:r>
                      <a:endParaRPr lang="en-US" sz="3600" b="1"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chemeClr val="accent6">
                        <a:lumMod val="20000"/>
                        <a:lumOff val="80000"/>
                      </a:schemeClr>
                    </a:solidFill>
                  </a:tcPr>
                </a:tc>
                <a:tc>
                  <a:txBody>
                    <a:bodyPr/>
                    <a:lstStyle/>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chemeClr val="accent6">
                        <a:lumMod val="20000"/>
                        <a:lumOff val="80000"/>
                      </a:schemeClr>
                    </a:solidFill>
                  </a:tcPr>
                </a:tc>
                <a:tc>
                  <a:txBody>
                    <a:bodyPr/>
                    <a:lstStyle/>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chemeClr val="accent6">
                        <a:lumMod val="20000"/>
                        <a:lumOff val="80000"/>
                      </a:schemeClr>
                    </a:solidFill>
                  </a:tcPr>
                </a:tc>
                <a:extLst>
                  <a:ext uri="{0D108BD9-81ED-4DB2-BD59-A6C34878D82A}">
                    <a16:rowId xmlns:a16="http://schemas.microsoft.com/office/drawing/2014/main" val="1622625141"/>
                  </a:ext>
                </a:extLst>
              </a:tr>
              <a:tr h="2331803">
                <a:tc>
                  <a:txBody>
                    <a:bodyPr/>
                    <a:lstStyle/>
                    <a:p>
                      <a:pPr algn="ctr"/>
                      <a:endParaRPr lang="en-US" sz="3600" baseline="0" dirty="0"/>
                    </a:p>
                    <a:p>
                      <a:pPr algn="ctr"/>
                      <a:endParaRPr lang="en-US" sz="3600" baseline="0" dirty="0"/>
                    </a:p>
                    <a:p>
                      <a:pPr algn="ctr"/>
                      <a:endParaRPr lang="en-US" sz="3600" baseline="0" dirty="0"/>
                    </a:p>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D7FAB8"/>
                    </a:solidFill>
                  </a:tcPr>
                </a:tc>
                <a:tc>
                  <a:txBody>
                    <a:bodyPr/>
                    <a:lstStyle/>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D7FAB8"/>
                    </a:solidFill>
                  </a:tcPr>
                </a:tc>
                <a:tc>
                  <a:txBody>
                    <a:bodyPr/>
                    <a:lstStyle/>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D7FAB8"/>
                    </a:solidFill>
                  </a:tcPr>
                </a:tc>
                <a:extLst>
                  <a:ext uri="{0D108BD9-81ED-4DB2-BD59-A6C34878D82A}">
                    <a16:rowId xmlns:a16="http://schemas.microsoft.com/office/drawing/2014/main" val="2134969489"/>
                  </a:ext>
                </a:extLst>
              </a:tr>
              <a:tr h="2209578">
                <a:tc>
                  <a:txBody>
                    <a:bodyPr/>
                    <a:lstStyle/>
                    <a:p>
                      <a:pPr algn="ctr"/>
                      <a:r>
                        <a:rPr lang="en-US" sz="3600" u="none" dirty="0" err="1"/>
                        <a:t>Bảo</a:t>
                      </a:r>
                      <a:r>
                        <a:rPr lang="en-US" sz="3600" u="none" dirty="0"/>
                        <a:t> </a:t>
                      </a:r>
                      <a:r>
                        <a:rPr lang="en-US" sz="3600" u="none" dirty="0" err="1"/>
                        <a:t>quản</a:t>
                      </a:r>
                      <a:r>
                        <a:rPr lang="en-US" sz="3600" u="none" baseline="0" dirty="0"/>
                        <a:t> </a:t>
                      </a:r>
                      <a:r>
                        <a:rPr lang="en-US" sz="3600" u="none" baseline="0" dirty="0" err="1"/>
                        <a:t>trong</a:t>
                      </a:r>
                      <a:r>
                        <a:rPr lang="en-US" sz="3600" u="none" baseline="0" dirty="0"/>
                        <a:t> </a:t>
                      </a:r>
                      <a:r>
                        <a:rPr lang="en-US" sz="3600" u="none" baseline="0" dirty="0" err="1"/>
                        <a:t>điều</a:t>
                      </a:r>
                      <a:r>
                        <a:rPr lang="en-US" sz="3600" u="none" baseline="0" dirty="0"/>
                        <a:t> </a:t>
                      </a:r>
                      <a:r>
                        <a:rPr lang="en-US" sz="3600" u="none" baseline="0" dirty="0" err="1"/>
                        <a:t>kiện</a:t>
                      </a:r>
                      <a:r>
                        <a:rPr lang="en-US" sz="3600" u="none" baseline="0" dirty="0"/>
                        <a:t> </a:t>
                      </a:r>
                      <a:r>
                        <a:rPr lang="en-US" sz="3600" u="none" baseline="0" dirty="0" err="1"/>
                        <a:t>nồng</a:t>
                      </a:r>
                      <a:r>
                        <a:rPr lang="en-US" sz="3600" u="none" baseline="0" dirty="0"/>
                        <a:t> </a:t>
                      </a:r>
                      <a:r>
                        <a:rPr lang="en-US" sz="3600" u="none" baseline="0" dirty="0" err="1"/>
                        <a:t>độ</a:t>
                      </a:r>
                      <a:r>
                        <a:rPr lang="en-US" sz="3600" u="none" baseline="0" dirty="0"/>
                        <a:t> </a:t>
                      </a:r>
                      <a:r>
                        <a:rPr lang="en-US" sz="3600" u="none" baseline="0" dirty="0" err="1"/>
                        <a:t>khí</a:t>
                      </a:r>
                      <a:r>
                        <a:rPr lang="en-US" sz="3600" u="none" baseline="0" dirty="0"/>
                        <a:t> </a:t>
                      </a:r>
                      <a:r>
                        <a:rPr lang="en-US" altLang="en-US" sz="3600" u="none" dirty="0"/>
                        <a:t>carbon dioxide </a:t>
                      </a:r>
                      <a:r>
                        <a:rPr lang="en-US" altLang="en-US" sz="3600" u="none" dirty="0" err="1"/>
                        <a:t>cao</a:t>
                      </a:r>
                      <a:endParaRPr lang="en-US" sz="3600" b="1"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EEFEB4"/>
                    </a:solidFill>
                  </a:tcPr>
                </a:tc>
                <a:tc>
                  <a:txBody>
                    <a:bodyPr/>
                    <a:lstStyle/>
                    <a:p>
                      <a:pPr algn="ctr"/>
                      <a:endParaRPr lang="en-US" sz="42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EEFEB4"/>
                    </a:solidFill>
                  </a:tcPr>
                </a:tc>
                <a:tc>
                  <a:txBody>
                    <a:bodyPr/>
                    <a:lstStyle/>
                    <a:p>
                      <a:pPr algn="ctr"/>
                      <a:endParaRPr lang="en-US" sz="42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EEFEB4"/>
                    </a:solidFill>
                  </a:tcPr>
                </a:tc>
                <a:extLst>
                  <a:ext uri="{0D108BD9-81ED-4DB2-BD59-A6C34878D82A}">
                    <a16:rowId xmlns:a16="http://schemas.microsoft.com/office/drawing/2014/main" val="3777232540"/>
                  </a:ext>
                </a:extLst>
              </a:tr>
            </a:tbl>
          </a:graphicData>
        </a:graphic>
      </p:graphicFrame>
      <p:sp>
        <p:nvSpPr>
          <p:cNvPr id="18460" name="TextBox 2"/>
          <p:cNvSpPr txBox="1">
            <a:spLocks noChangeArrowheads="1"/>
          </p:cNvSpPr>
          <p:nvPr/>
        </p:nvSpPr>
        <p:spPr bwMode="auto">
          <a:xfrm>
            <a:off x="1031082" y="5178504"/>
            <a:ext cx="4572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solidFill>
                  <a:srgbClr val="0070C0"/>
                </a:solidFill>
                <a:latin typeface="Times New Roman" panose="02020603050405020304" pitchFamily="18" charset="0"/>
                <a:cs typeface="Times New Roman" panose="02020603050405020304" pitchFamily="18" charset="0"/>
              </a:rPr>
              <a:t>Bảo quản lạnh</a:t>
            </a:r>
          </a:p>
          <a:p>
            <a:pPr algn="ctr">
              <a:spcBef>
                <a:spcPct val="0"/>
              </a:spcBef>
              <a:buFontTx/>
              <a:buNone/>
            </a:pPr>
            <a:r>
              <a:rPr lang="en-US" altLang="en-US" sz="3600" b="1">
                <a:solidFill>
                  <a:srgbClr val="0070C0"/>
                </a:solidFill>
                <a:latin typeface="Times New Roman" panose="02020603050405020304" pitchFamily="18" charset="0"/>
                <a:cs typeface="Times New Roman" panose="02020603050405020304" pitchFamily="18" charset="0"/>
              </a:rPr>
              <a:t> (ở điều kiện nhiệt độ thấp tủ lạnh hoặc kho lạnh)</a:t>
            </a:r>
          </a:p>
          <a:p>
            <a:pPr algn="ctr">
              <a:spcBef>
                <a:spcPct val="0"/>
              </a:spcBef>
              <a:buFontTx/>
              <a:buNone/>
            </a:pPr>
            <a:endParaRPr lang="en-US" altLang="en-US" sz="3600" b="1">
              <a:solidFill>
                <a:srgbClr val="0070C0"/>
              </a:solidFill>
            </a:endParaRPr>
          </a:p>
        </p:txBody>
      </p:sp>
      <p:sp>
        <p:nvSpPr>
          <p:cNvPr id="18462" name="TextBox 3"/>
          <p:cNvSpPr txBox="1">
            <a:spLocks noChangeArrowheads="1"/>
          </p:cNvSpPr>
          <p:nvPr/>
        </p:nvSpPr>
        <p:spPr bwMode="auto">
          <a:xfrm>
            <a:off x="10829925" y="5576489"/>
            <a:ext cx="617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Giảm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sự</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mất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nước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hô</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hấp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18463" name="TextBox 5"/>
          <p:cNvSpPr txBox="1">
            <a:spLocks noChangeArrowheads="1"/>
          </p:cNvSpPr>
          <p:nvPr/>
        </p:nvSpPr>
        <p:spPr bwMode="auto">
          <a:xfrm>
            <a:off x="6392466" y="5455503"/>
            <a:ext cx="40005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rgbClr val="0070C0"/>
                </a:solidFill>
                <a:latin typeface="Times New Roman" panose="02020603050405020304" pitchFamily="18" charset="0"/>
                <a:cs typeface="Times New Roman" panose="02020603050405020304" pitchFamily="18" charset="0"/>
              </a:rPr>
              <a:t>Củ</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quả</a:t>
            </a:r>
            <a:endParaRPr lang="en-US" altLang="en-US" sz="3600" b="1" dirty="0">
              <a:solidFill>
                <a:srgbClr val="0070C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3600" b="1" dirty="0" err="1">
                <a:solidFill>
                  <a:srgbClr val="0070C0"/>
                </a:solidFill>
                <a:latin typeface="Times New Roman" panose="02020603050405020304" pitchFamily="18" charset="0"/>
                <a:cs typeface="Times New Roman" panose="02020603050405020304" pitchFamily="18" charset="0"/>
              </a:rPr>
              <a:t>rau</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xanh</a:t>
            </a:r>
            <a:r>
              <a:rPr lang="en-US" altLang="en-US" sz="3600" b="1" dirty="0">
                <a:solidFill>
                  <a:srgbClr val="0070C0"/>
                </a:solidFill>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sz="3600" b="1" dirty="0">
              <a:solidFill>
                <a:srgbClr val="0070C0"/>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sp>
        <p:nvSpPr>
          <p:cNvPr id="18464" name="TextBox 8"/>
          <p:cNvSpPr txBox="1">
            <a:spLocks noChangeArrowheads="1"/>
          </p:cNvSpPr>
          <p:nvPr/>
        </p:nvSpPr>
        <p:spPr bwMode="auto">
          <a:xfrm>
            <a:off x="6413731" y="3536425"/>
            <a:ext cx="4114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dirty="0" err="1">
                <a:solidFill>
                  <a:srgbClr val="0070C0"/>
                </a:solidFill>
                <a:latin typeface="Times New Roman" panose="02020603050405020304" pitchFamily="18" charset="0"/>
                <a:cs typeface="Times New Roman" panose="02020603050405020304" pitchFamily="18" charset="0"/>
              </a:rPr>
              <a:t>Các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loại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hạt</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lúa</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ngô</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đỗ</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lạc</a:t>
            </a:r>
            <a:r>
              <a:rPr lang="en-US" altLang="en-US" sz="3600" b="1" dirty="0">
                <a:solidFill>
                  <a:srgbClr val="0070C0"/>
                </a:solidFill>
                <a:latin typeface="Times New Roman" panose="02020603050405020304" pitchFamily="18" charset="0"/>
                <a:cs typeface="Times New Roman" panose="02020603050405020304" pitchFamily="18" charset="0"/>
              </a:rPr>
              <a:t>…)</a:t>
            </a:r>
          </a:p>
          <a:p>
            <a:pPr algn="ctr">
              <a:spcBef>
                <a:spcPct val="0"/>
              </a:spcBef>
              <a:buFontTx/>
              <a:buNone/>
            </a:pP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sp>
        <p:nvSpPr>
          <p:cNvPr id="18465" name="TextBox 9"/>
          <p:cNvSpPr txBox="1">
            <a:spLocks noChangeArrowheads="1"/>
          </p:cNvSpPr>
          <p:nvPr/>
        </p:nvSpPr>
        <p:spPr bwMode="auto">
          <a:xfrm>
            <a:off x="6781800" y="8093332"/>
            <a:ext cx="33389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dirty="0" err="1">
                <a:solidFill>
                  <a:srgbClr val="0070C0"/>
                </a:solidFill>
                <a:latin typeface="Times New Roman" panose="02020603050405020304" pitchFamily="18" charset="0"/>
                <a:cs typeface="Times New Roman" panose="02020603050405020304" pitchFamily="18" charset="0"/>
              </a:rPr>
              <a:t>Hạt</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quả</a:t>
            </a:r>
            <a:r>
              <a:rPr lang="en-US" altLang="en-US" sz="3600" b="1" dirty="0">
                <a:solidFill>
                  <a:srgbClr val="0070C0"/>
                </a:solidFill>
                <a:latin typeface="Times New Roman" panose="02020603050405020304" pitchFamily="18" charset="0"/>
                <a:cs typeface="Times New Roman" panose="02020603050405020304" pitchFamily="18" charset="0"/>
              </a:rPr>
              <a:t>…</a:t>
            </a:r>
          </a:p>
        </p:txBody>
      </p:sp>
      <p:sp>
        <p:nvSpPr>
          <p:cNvPr id="18466" name="TextBox 10"/>
          <p:cNvSpPr txBox="1">
            <a:spLocks noChangeArrowheads="1"/>
          </p:cNvSpPr>
          <p:nvPr/>
        </p:nvSpPr>
        <p:spPr bwMode="auto">
          <a:xfrm>
            <a:off x="10528531" y="3591802"/>
            <a:ext cx="67117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Giảm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hàm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lượng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nước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trong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nhằm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hô</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hấp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18467" name="TextBox 14"/>
          <p:cNvSpPr txBox="1">
            <a:spLocks noChangeArrowheads="1"/>
          </p:cNvSpPr>
          <p:nvPr/>
        </p:nvSpPr>
        <p:spPr bwMode="auto">
          <a:xfrm>
            <a:off x="10591800" y="7656374"/>
            <a:ext cx="66484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3600" b="1" dirty="0">
                <a:solidFill>
                  <a:srgbClr val="FF0000"/>
                </a:solidFill>
                <a:latin typeface="Times New Roman" panose="02020603050405020304" pitchFamily="18" charset="0"/>
                <a:cs typeface="Times New Roman" panose="02020603050405020304" pitchFamily="18" charset="0"/>
              </a:rPr>
              <a:t>- K</a:t>
            </a:r>
            <a:r>
              <a:rPr lang="vi-VN" altLang="en-US" sz="3600" b="1" dirty="0">
                <a:solidFill>
                  <a:srgbClr val="FF0000"/>
                </a:solidFill>
                <a:latin typeface="Times New Roman" panose="02020603050405020304" pitchFamily="18" charset="0"/>
                <a:cs typeface="Times New Roman" panose="02020603050405020304" pitchFamily="18" charset="0"/>
              </a:rPr>
              <a:t>hi nồng độ carbon dioxide tăng sẽ ức chế quá trình hô hấp</a:t>
            </a:r>
            <a:r>
              <a:rPr lang="en-US" altLang="en-US" sz="3600" b="1" dirty="0">
                <a:solidFill>
                  <a:srgbClr val="FF0000"/>
                </a:solidFill>
                <a:latin typeface="Times New Roman" panose="02020603050405020304" pitchFamily="18" charset="0"/>
                <a:cs typeface="Times New Roman" panose="02020603050405020304" pitchFamily="18" charset="0"/>
              </a:rPr>
              <a:t>.</a:t>
            </a:r>
          </a:p>
          <a:p>
            <a:pPr algn="ctr">
              <a:spcBef>
                <a:spcPct val="0"/>
              </a:spcBef>
              <a:buNone/>
            </a:pP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Hiện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hiệu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quả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cao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076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2" grpId="0"/>
      <p:bldP spid="18463" grpId="0"/>
      <p:bldP spid="18464" grpId="0"/>
      <p:bldP spid="18465" grpId="0"/>
      <p:bldP spid="18466" grpId="0"/>
      <p:bldP spid="184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3810000" y="266700"/>
            <a:ext cx="7467600" cy="161506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Hoạt</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động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nhóm</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cặp</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đôi</a:t>
            </a:r>
            <a:r>
              <a:rPr lang="en-US" sz="4800" dirty="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1905000" y="1562100"/>
            <a:ext cx="14706600" cy="1200329"/>
          </a:xfrm>
          <a:prstGeom prst="rect">
            <a:avLst/>
          </a:prstGeom>
        </p:spPr>
        <p:txBody>
          <a:bodyPr wrap="square">
            <a:spAutoFit/>
          </a:bodyPr>
          <a:lstStyle/>
          <a:p>
            <a:pPr marR="90170">
              <a:lnSpc>
                <a:spcPct val="150000"/>
              </a:lnSpc>
              <a:spcAft>
                <a:spcPts val="0"/>
              </a:spcAft>
            </a:pPr>
            <a:r>
              <a:rPr lang="en-US" sz="4800" dirty="0" err="1">
                <a:latin typeface="Arial" panose="020B0604020202020204" pitchFamily="34" charset="0"/>
                <a:cs typeface="Arial" panose="020B0604020202020204" pitchFamily="34" charset="0"/>
              </a:rPr>
              <a:t>Thảo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luận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nhóm</a:t>
            </a:r>
            <a:r>
              <a:rPr lang="en-US" sz="4800" dirty="0">
                <a:latin typeface="Arial" panose="020B0604020202020204" pitchFamily="34" charset="0"/>
                <a:cs typeface="Arial" panose="020B0604020202020204" pitchFamily="34" charset="0"/>
              </a:rPr>
              <a:t> 4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trả</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lời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câu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hỏi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sau</a:t>
            </a:r>
            <a:r>
              <a:rPr lang="en-US" sz="4800" dirty="0">
                <a:latin typeface="Arial" panose="020B0604020202020204" pitchFamily="34" charset="0"/>
                <a:cs typeface="Arial" panose="020B0604020202020204" pitchFamily="34" charset="0"/>
              </a:rPr>
              <a:t>:</a:t>
            </a:r>
            <a:endParaRPr lang="vi-VN" sz="4000" dirty="0">
              <a:effectLst/>
              <a:latin typeface="Arial" panose="020B0604020202020204" pitchFamily="34" charset="0"/>
              <a:cs typeface="Arial" panose="020B0604020202020204" pitchFamily="34" charset="0"/>
            </a:endParaRPr>
          </a:p>
        </p:txBody>
      </p:sp>
      <p:sp>
        <p:nvSpPr>
          <p:cNvPr id="3" name="Rectangle 2"/>
          <p:cNvSpPr/>
          <p:nvPr/>
        </p:nvSpPr>
        <p:spPr>
          <a:xfrm>
            <a:off x="914400" y="2400300"/>
            <a:ext cx="16916400" cy="8494633"/>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1</a:t>
            </a:r>
            <a:r>
              <a:rPr lang="vi-VN" sz="4000" dirty="0">
                <a:latin typeface="Arial" panose="020B0604020202020204" pitchFamily="34" charset="0"/>
                <a:cs typeface="Arial" panose="020B0604020202020204" pitchFamily="34" charset="0"/>
              </a:rPr>
              <a:t>. Khi vào phòng kín có hàm lượng carbon dioxide cao, em cần lưu ý điều gì?</a:t>
            </a:r>
          </a:p>
          <a:p>
            <a:pPr algn="just">
              <a:lnSpc>
                <a:spcPct val="150000"/>
              </a:lnSpc>
            </a:pPr>
            <a:r>
              <a:rPr lang="vi-VN" sz="4000" dirty="0">
                <a:latin typeface="Arial" panose="020B0604020202020204" pitchFamily="34" charset="0"/>
                <a:cs typeface="Arial" panose="020B0604020202020204" pitchFamily="34" charset="0"/>
              </a:rPr>
              <a:t>2. Theo em, có nên bảo quản rau quả tươi ở nhiệt độ bằng hoặc thấp hơn 0</a:t>
            </a:r>
            <a:r>
              <a:rPr lang="vi-VN" sz="4000" baseline="30000" dirty="0">
                <a:latin typeface="Arial" panose="020B0604020202020204" pitchFamily="34" charset="0"/>
                <a:cs typeface="Arial" panose="020B0604020202020204" pitchFamily="34" charset="0"/>
              </a:rPr>
              <a:t>o</a:t>
            </a:r>
            <a:r>
              <a:rPr lang="vi-VN" sz="4000" dirty="0">
                <a:latin typeface="Arial" panose="020B0604020202020204" pitchFamily="34" charset="0"/>
                <a:cs typeface="Arial" panose="020B0604020202020204" pitchFamily="34" charset="0"/>
              </a:rPr>
              <a:t>C để kéo dài thời gian bảo quản hay không? Giải thích.</a:t>
            </a:r>
            <a:endParaRPr lang="en-US" sz="4000" dirty="0">
              <a:latin typeface="Arial" panose="020B0604020202020204" pitchFamily="34" charset="0"/>
              <a:cs typeface="Arial" panose="020B0604020202020204" pitchFamily="34" charset="0"/>
            </a:endParaRPr>
          </a:p>
          <a:p>
            <a:pPr algn="just">
              <a:lnSpc>
                <a:spcPct val="150000"/>
              </a:lnSpc>
            </a:pPr>
            <a:r>
              <a:rPr lang="en-US" altLang="en-US" sz="4000" b="1" dirty="0">
                <a:solidFill>
                  <a:srgbClr val="0070C0"/>
                </a:solidFill>
                <a:latin typeface="Times New Roman" panose="02020603050405020304" pitchFamily="18" charset="0"/>
                <a:cs typeface="Times New Roman" panose="02020603050405020304" pitchFamily="18" charset="0"/>
              </a:rPr>
              <a:t>3. Cho </a:t>
            </a:r>
            <a:r>
              <a:rPr lang="en-US" altLang="en-US" sz="4000" b="1" dirty="0" err="1">
                <a:solidFill>
                  <a:srgbClr val="0070C0"/>
                </a:solidFill>
                <a:latin typeface="Times New Roman" panose="02020603050405020304" pitchFamily="18" charset="0"/>
                <a:cs typeface="Times New Roman" panose="02020603050405020304" pitchFamily="18" charset="0"/>
              </a:rPr>
              <a:t>một</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số</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loại</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nông</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sản</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sau</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hạt</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lúa</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quả</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cà</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chua</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rau</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muống</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củ</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hành</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tây</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hạt</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đỗ</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bắp</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ngô</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tươi</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hạt</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lạc</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quả</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dưa</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chuột</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rau</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bắp</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cải</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củ</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khoai</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tây</a:t>
            </a:r>
            <a:r>
              <a:rPr lang="en-US" altLang="en-US" sz="4000" b="1" i="1" dirty="0">
                <a:solidFill>
                  <a:srgbClr val="FF0000"/>
                </a:solidFill>
                <a:latin typeface="Times New Roman" panose="02020603050405020304" pitchFamily="18" charset="0"/>
                <a:cs typeface="Times New Roman" panose="02020603050405020304" pitchFamily="18" charset="0"/>
              </a:rPr>
              <a:t>, </a:t>
            </a:r>
            <a:r>
              <a:rPr lang="en-US" altLang="en-US" sz="4000" b="1" i="1" dirty="0" err="1">
                <a:solidFill>
                  <a:srgbClr val="FF0000"/>
                </a:solidFill>
                <a:latin typeface="Times New Roman" panose="02020603050405020304" pitchFamily="18" charset="0"/>
                <a:cs typeface="Times New Roman" panose="02020603050405020304" pitchFamily="18" charset="0"/>
              </a:rPr>
              <a:t>quả</a:t>
            </a:r>
            <a:r>
              <a:rPr lang="en-US" altLang="en-US" sz="4000" b="1" i="1" dirty="0">
                <a:solidFill>
                  <a:srgbClr val="FF0000"/>
                </a:solidFill>
                <a:latin typeface="Times New Roman" panose="02020603050405020304" pitchFamily="18" charset="0"/>
                <a:cs typeface="Times New Roman" panose="02020603050405020304" pitchFamily="18" charset="0"/>
              </a:rPr>
              <a:t> cam</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Hãy</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lựa</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chọn</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biện</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pháp</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bảo</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quản</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phù</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hợp</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cho</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từng</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loại</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nông</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sản</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và</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giải</a:t>
            </a:r>
            <a:r>
              <a:rPr lang="en-US" altLang="en-US" sz="4000" b="1" dirty="0">
                <a:solidFill>
                  <a:srgbClr val="0070C0"/>
                </a:solidFill>
                <a:latin typeface="Times New Roman" panose="02020603050405020304" pitchFamily="18" charset="0"/>
                <a:cs typeface="Times New Roman" panose="02020603050405020304" pitchFamily="18" charset="0"/>
              </a:rPr>
              <a:t> </a:t>
            </a:r>
            <a:r>
              <a:rPr lang="en-US" altLang="en-US" sz="4000" b="1" dirty="0" err="1">
                <a:solidFill>
                  <a:srgbClr val="0070C0"/>
                </a:solidFill>
                <a:latin typeface="Times New Roman" panose="02020603050405020304" pitchFamily="18" charset="0"/>
                <a:cs typeface="Times New Roman" panose="02020603050405020304" pitchFamily="18" charset="0"/>
              </a:rPr>
              <a:t>thích</a:t>
            </a:r>
            <a:r>
              <a:rPr lang="en-US" altLang="en-US" sz="4000" b="1" dirty="0">
                <a:solidFill>
                  <a:srgbClr val="0070C0"/>
                </a:solidFill>
                <a:latin typeface="Times New Roman" panose="02020603050405020304" pitchFamily="18" charset="0"/>
                <a:cs typeface="Times New Roman" panose="02020603050405020304" pitchFamily="18" charset="0"/>
              </a:rPr>
              <a:t>.</a:t>
            </a:r>
          </a:p>
          <a:p>
            <a:pPr algn="just">
              <a:lnSpc>
                <a:spcPct val="150000"/>
              </a:lnSpc>
            </a:pPr>
            <a:endParaRPr lang="vi-V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99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47700"/>
            <a:ext cx="16459200" cy="2800767"/>
          </a:xfrm>
          <a:prstGeom prst="rect">
            <a:avLst/>
          </a:prstGeom>
        </p:spPr>
        <p:txBody>
          <a:bodyPr wrap="square">
            <a:spAutoFit/>
          </a:bodyPr>
          <a:lstStyle/>
          <a:p>
            <a:pPr algn="just">
              <a:spcBef>
                <a:spcPct val="0"/>
              </a:spcBef>
              <a:buFontTx/>
              <a:buNone/>
            </a:pPr>
            <a:r>
              <a:rPr lang="en-US" altLang="en-US" sz="4400" b="1">
                <a:solidFill>
                  <a:srgbClr val="0070C0"/>
                </a:solidFill>
                <a:latin typeface="Times New Roman" panose="02020603050405020304" pitchFamily="18" charset="0"/>
                <a:cs typeface="Times New Roman" panose="02020603050405020304" pitchFamily="18" charset="0"/>
              </a:rPr>
              <a:t>3, Cho một số loại nông sản sau: </a:t>
            </a:r>
            <a:r>
              <a:rPr lang="en-US" altLang="en-US" sz="4400" b="1" i="1">
                <a:solidFill>
                  <a:srgbClr val="FF0000"/>
                </a:solidFill>
                <a:latin typeface="Times New Roman" panose="02020603050405020304" pitchFamily="18" charset="0"/>
                <a:cs typeface="Times New Roman" panose="02020603050405020304" pitchFamily="18" charset="0"/>
              </a:rPr>
              <a:t>hạt lúa, quả cà chua, rau muống, củ hành tây, hạt đỗ, bắp ngô tươi, hạt lạc, quả dưa chuột, rau bắp cải, củ khoai tây, quả cam</a:t>
            </a:r>
            <a:r>
              <a:rPr lang="en-US" altLang="en-US" sz="4400" b="1">
                <a:solidFill>
                  <a:srgbClr val="0070C0"/>
                </a:solidFill>
                <a:latin typeface="Times New Roman" panose="02020603050405020304" pitchFamily="18" charset="0"/>
                <a:cs typeface="Times New Roman" panose="02020603050405020304" pitchFamily="18" charset="0"/>
              </a:rPr>
              <a:t>. Hãy lựa chọn biện pháp bảo quản phù hợp cho từng loại nông sản và giải thích.</a:t>
            </a:r>
          </a:p>
        </p:txBody>
      </p:sp>
      <p:graphicFrame>
        <p:nvGraphicFramePr>
          <p:cNvPr id="3" name="Table 2"/>
          <p:cNvGraphicFramePr>
            <a:graphicFrameLocks noGrp="1"/>
          </p:cNvGraphicFramePr>
          <p:nvPr/>
        </p:nvGraphicFramePr>
        <p:xfrm>
          <a:off x="762000" y="3771900"/>
          <a:ext cx="16459200" cy="5870285"/>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235659588"/>
                    </a:ext>
                  </a:extLst>
                </a:gridCol>
                <a:gridCol w="5486400">
                  <a:extLst>
                    <a:ext uri="{9D8B030D-6E8A-4147-A177-3AD203B41FA5}">
                      <a16:colId xmlns:a16="http://schemas.microsoft.com/office/drawing/2014/main" val="2306927242"/>
                    </a:ext>
                  </a:extLst>
                </a:gridCol>
                <a:gridCol w="5486400">
                  <a:extLst>
                    <a:ext uri="{9D8B030D-6E8A-4147-A177-3AD203B41FA5}">
                      <a16:colId xmlns:a16="http://schemas.microsoft.com/office/drawing/2014/main" val="2931395308"/>
                    </a:ext>
                  </a:extLst>
                </a:gridCol>
              </a:tblGrid>
              <a:tr h="838200">
                <a:tc>
                  <a:txBody>
                    <a:bodyPr/>
                    <a:lstStyle/>
                    <a:p>
                      <a:pPr algn="ctr"/>
                      <a:r>
                        <a:rPr lang="en-US" sz="3600" dirty="0" err="1"/>
                        <a:t>Nông</a:t>
                      </a:r>
                      <a:r>
                        <a:rPr lang="en-US" sz="3600" baseline="0" dirty="0"/>
                        <a:t> </a:t>
                      </a:r>
                      <a:r>
                        <a:rPr lang="en-US" sz="3600" baseline="0" dirty="0" err="1"/>
                        <a:t>sản</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t>Cách</a:t>
                      </a:r>
                      <a:r>
                        <a:rPr lang="en-US" sz="3600" baseline="0" dirty="0"/>
                        <a:t> </a:t>
                      </a:r>
                      <a:r>
                        <a:rPr lang="en-US" sz="3600" baseline="0" dirty="0" err="1"/>
                        <a:t>bảo</a:t>
                      </a:r>
                      <a:r>
                        <a:rPr lang="en-US" sz="3600" baseline="0" dirty="0"/>
                        <a:t> </a:t>
                      </a:r>
                      <a:r>
                        <a:rPr lang="en-US" sz="3600" baseline="0" dirty="0" err="1"/>
                        <a:t>quản</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t>Giải</a:t>
                      </a:r>
                      <a:r>
                        <a:rPr lang="en-US" sz="3600" baseline="0" dirty="0"/>
                        <a:t> </a:t>
                      </a:r>
                      <a:r>
                        <a:rPr lang="en-US" sz="3600" baseline="0" dirty="0" err="1"/>
                        <a:t>thích</a:t>
                      </a:r>
                      <a:endParaRPr lang="en-US" sz="36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3608606"/>
                  </a:ext>
                </a:extLst>
              </a:tr>
              <a:tr h="2253633">
                <a:tc>
                  <a:txBody>
                    <a:bodyPr/>
                    <a:lstStyle/>
                    <a:p>
                      <a:pPr algn="ctr"/>
                      <a:r>
                        <a:rPr lang="en-US" sz="3600" baseline="0" dirty="0"/>
                        <a:t>.</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92613880"/>
                  </a:ext>
                </a:extLst>
              </a:tr>
              <a:tr h="1821430">
                <a:tc>
                  <a:txBody>
                    <a:bodyPr/>
                    <a:lstStyle/>
                    <a:p>
                      <a:pPr algn="ct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15872479"/>
                  </a:ext>
                </a:extLst>
              </a:tr>
              <a:tr h="957022">
                <a:tc>
                  <a:txBody>
                    <a:bodyPr/>
                    <a:lstStyle/>
                    <a:p>
                      <a:pPr algn="ct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endParaRPr lang="en-US" sz="36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83074191"/>
                  </a:ext>
                </a:extLst>
              </a:tr>
            </a:tbl>
          </a:graphicData>
        </a:graphic>
      </p:graphicFrame>
    </p:spTree>
    <p:extLst>
      <p:ext uri="{BB962C8B-B14F-4D97-AF65-F5344CB8AC3E}">
        <p14:creationId xmlns:p14="http://schemas.microsoft.com/office/powerpoint/2010/main" val="130957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36197">
            <a:off x="13694260" y="3004486"/>
            <a:ext cx="1343325" cy="2040963"/>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39500" y="4156427"/>
            <a:ext cx="1723787" cy="188111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45768" y="6325285"/>
            <a:ext cx="2566295" cy="107784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1482" y="3172817"/>
            <a:ext cx="880252" cy="286472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45768" y="3172817"/>
            <a:ext cx="751679" cy="83689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20207" y="7200900"/>
            <a:ext cx="2181186" cy="2433371"/>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0211" y="5419705"/>
            <a:ext cx="1817772" cy="1811162"/>
          </a:xfrm>
          <a:prstGeom prst="rect">
            <a:avLst/>
          </a:prstGeom>
        </p:spPr>
      </p:pic>
      <p:sp>
        <p:nvSpPr>
          <p:cNvPr id="15" name="Rectangle 14"/>
          <p:cNvSpPr/>
          <p:nvPr/>
        </p:nvSpPr>
        <p:spPr>
          <a:xfrm>
            <a:off x="572007" y="1066935"/>
            <a:ext cx="11963400" cy="7076489"/>
          </a:xfrm>
          <a:prstGeom prst="rect">
            <a:avLst/>
          </a:prstGeom>
        </p:spPr>
        <p:txBody>
          <a:bodyPr wrap="square">
            <a:spAutoFit/>
          </a:bodyPr>
          <a:lstStyle/>
          <a:p>
            <a:pPr marR="90170" algn="just">
              <a:lnSpc>
                <a:spcPct val="150000"/>
              </a:lnSpc>
              <a:spcAft>
                <a:spcPts val="0"/>
              </a:spcAft>
            </a:pPr>
            <a:r>
              <a:rPr lang="vi-VN" sz="4400" dirty="0">
                <a:latin typeface="Arial" panose="020B0604020202020204" pitchFamily="34" charset="0"/>
                <a:cs typeface="Arial" panose="020B0604020202020204" pitchFamily="34" charset="0"/>
              </a:rPr>
              <a:t>1. Khi vào phòng kín có nồng độ khí carbon dioxide cao thì cần mở cửa để giảm nồng độ khí carbon dioxide rồi mới bước vào phòng để tránh ngộ độc.</a:t>
            </a:r>
          </a:p>
          <a:p>
            <a:pPr marL="571500" marR="90170" indent="-571500" algn="just">
              <a:lnSpc>
                <a:spcPct val="150000"/>
              </a:lnSpc>
              <a:spcAft>
                <a:spcPts val="0"/>
              </a:spcAft>
              <a:buFont typeface="Arial" panose="020B0604020202020204" pitchFamily="34" charset="0"/>
              <a:buChar char="•"/>
            </a:pPr>
            <a:r>
              <a:rPr lang="vi-VN" sz="4400" dirty="0">
                <a:latin typeface="Arial" panose="020B0604020202020204" pitchFamily="34" charset="0"/>
                <a:cs typeface="Arial" panose="020B0604020202020204" pitchFamily="34" charset="0"/>
              </a:rPr>
              <a:t> Trong trường hợp vào phòng kín có nồng độ khí carbon dioxide cao để bảo quản nông sản thì cần đeo kính, đeo mặt nạ thở có van.</a:t>
            </a:r>
            <a:endParaRPr lang="vi-VN"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997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36197">
            <a:off x="13694260" y="3004486"/>
            <a:ext cx="1343325" cy="2040963"/>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39500" y="4156427"/>
            <a:ext cx="1723787" cy="188111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45768" y="6325285"/>
            <a:ext cx="2566295" cy="107784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1482" y="3172817"/>
            <a:ext cx="880252" cy="286472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45768" y="3172817"/>
            <a:ext cx="751679" cy="83689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20207" y="7200900"/>
            <a:ext cx="2181186" cy="2433371"/>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0211" y="5419705"/>
            <a:ext cx="1817772" cy="1811162"/>
          </a:xfrm>
          <a:prstGeom prst="rect">
            <a:avLst/>
          </a:prstGeom>
        </p:spPr>
      </p:pic>
      <p:sp>
        <p:nvSpPr>
          <p:cNvPr id="15" name="Rectangle 14"/>
          <p:cNvSpPr/>
          <p:nvPr/>
        </p:nvSpPr>
        <p:spPr>
          <a:xfrm>
            <a:off x="973717" y="1562923"/>
            <a:ext cx="11963400" cy="6186309"/>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2</a:t>
            </a:r>
            <a:r>
              <a:rPr lang="vi-VN" sz="4400" dirty="0">
                <a:latin typeface="Arial" panose="020B0604020202020204" pitchFamily="34" charset="0"/>
                <a:cs typeface="Arial" panose="020B0604020202020204" pitchFamily="34" charset="0"/>
              </a:rPr>
              <a:t>. </a:t>
            </a:r>
            <a:r>
              <a:rPr lang="vi-VN" sz="4400" dirty="0"/>
              <a:t>Không nên bảo quản nông sản ở nhiệt độ bằng hoặc thấp hơn 0</a:t>
            </a:r>
            <a:r>
              <a:rPr lang="vi-VN" sz="4400" baseline="30000" dirty="0"/>
              <a:t>o</a:t>
            </a:r>
            <a:r>
              <a:rPr lang="vi-VN" sz="4400" dirty="0"/>
              <a:t>C vì ở nhiệt độ đó, các tế bào bị phá vỡ cấu trúc, các enzyme bị bất hoạt dẫn đến các hoạt động trao đổi chất dừng lại. Tế bào chết và biểu hiện bên ngoài là nông sản bị nát và hỏng.</a:t>
            </a:r>
          </a:p>
        </p:txBody>
      </p:sp>
      <p:pic>
        <p:nvPicPr>
          <p:cNvPr id="4098" name="Picture 2" descr="Nguyên nhân tại sao không bảo quản rau củ trên ngăn đá?"/>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95557" y="1543873"/>
            <a:ext cx="5285995" cy="612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487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47700"/>
            <a:ext cx="16459200" cy="2800767"/>
          </a:xfrm>
          <a:prstGeom prst="rect">
            <a:avLst/>
          </a:prstGeom>
        </p:spPr>
        <p:txBody>
          <a:bodyPr wrap="square">
            <a:spAutoFit/>
          </a:bodyPr>
          <a:lstStyle/>
          <a:p>
            <a:pPr algn="just">
              <a:spcBef>
                <a:spcPct val="0"/>
              </a:spcBef>
              <a:buFontTx/>
              <a:buNone/>
            </a:pPr>
            <a:r>
              <a:rPr lang="en-US" altLang="en-US" sz="4400" b="1">
                <a:solidFill>
                  <a:srgbClr val="0070C0"/>
                </a:solidFill>
                <a:latin typeface="Times New Roman" panose="02020603050405020304" pitchFamily="18" charset="0"/>
                <a:cs typeface="Times New Roman" panose="02020603050405020304" pitchFamily="18" charset="0"/>
              </a:rPr>
              <a:t>3, Cho một số loại nông sản sau: </a:t>
            </a:r>
            <a:r>
              <a:rPr lang="en-US" altLang="en-US" sz="4400" b="1" i="1">
                <a:solidFill>
                  <a:srgbClr val="FF0000"/>
                </a:solidFill>
                <a:latin typeface="Times New Roman" panose="02020603050405020304" pitchFamily="18" charset="0"/>
                <a:cs typeface="Times New Roman" panose="02020603050405020304" pitchFamily="18" charset="0"/>
              </a:rPr>
              <a:t>hạt lúa, quả cà chua, rau muống, củ hành tây, hạt đỗ, bắp ngô tươi, hạt lạc, quả dưa chuột, rau bắp cải, củ khoai tây, quả cam</a:t>
            </a:r>
            <a:r>
              <a:rPr lang="en-US" altLang="en-US" sz="4400" b="1">
                <a:solidFill>
                  <a:srgbClr val="0070C0"/>
                </a:solidFill>
                <a:latin typeface="Times New Roman" panose="02020603050405020304" pitchFamily="18" charset="0"/>
                <a:cs typeface="Times New Roman" panose="02020603050405020304" pitchFamily="18" charset="0"/>
              </a:rPr>
              <a:t>. Hãy lựa chọn biện pháp bảo quản phù hợp cho từng loại nông sản và giải thích.</a:t>
            </a:r>
          </a:p>
        </p:txBody>
      </p:sp>
      <p:graphicFrame>
        <p:nvGraphicFramePr>
          <p:cNvPr id="3" name="Table 2"/>
          <p:cNvGraphicFramePr>
            <a:graphicFrameLocks noGrp="1"/>
          </p:cNvGraphicFramePr>
          <p:nvPr>
            <p:extLst>
              <p:ext uri="{D42A27DB-BD31-4B8C-83A1-F6EECF244321}">
                <p14:modId xmlns:p14="http://schemas.microsoft.com/office/powerpoint/2010/main" val="827988686"/>
              </p:ext>
            </p:extLst>
          </p:nvPr>
        </p:nvGraphicFramePr>
        <p:xfrm>
          <a:off x="762000" y="3771900"/>
          <a:ext cx="16459200" cy="5870285"/>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235659588"/>
                    </a:ext>
                  </a:extLst>
                </a:gridCol>
                <a:gridCol w="5486400">
                  <a:extLst>
                    <a:ext uri="{9D8B030D-6E8A-4147-A177-3AD203B41FA5}">
                      <a16:colId xmlns:a16="http://schemas.microsoft.com/office/drawing/2014/main" val="2306927242"/>
                    </a:ext>
                  </a:extLst>
                </a:gridCol>
                <a:gridCol w="5486400">
                  <a:extLst>
                    <a:ext uri="{9D8B030D-6E8A-4147-A177-3AD203B41FA5}">
                      <a16:colId xmlns:a16="http://schemas.microsoft.com/office/drawing/2014/main" val="2931395308"/>
                    </a:ext>
                  </a:extLst>
                </a:gridCol>
              </a:tblGrid>
              <a:tr h="838200">
                <a:tc>
                  <a:txBody>
                    <a:bodyPr/>
                    <a:lstStyle/>
                    <a:p>
                      <a:pPr algn="ctr"/>
                      <a:r>
                        <a:rPr lang="en-US" sz="3600" dirty="0" err="1"/>
                        <a:t>Nông</a:t>
                      </a:r>
                      <a:r>
                        <a:rPr lang="en-US" sz="3600" baseline="0" dirty="0"/>
                        <a:t> </a:t>
                      </a:r>
                      <a:r>
                        <a:rPr lang="en-US" sz="3600" baseline="0" dirty="0" err="1"/>
                        <a:t>sản</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t>Cách</a:t>
                      </a:r>
                      <a:r>
                        <a:rPr lang="en-US" sz="3600" baseline="0" dirty="0"/>
                        <a:t> </a:t>
                      </a:r>
                      <a:r>
                        <a:rPr lang="en-US" sz="3600" baseline="0" dirty="0" err="1"/>
                        <a:t>bảo</a:t>
                      </a:r>
                      <a:r>
                        <a:rPr lang="en-US" sz="3600" baseline="0" dirty="0"/>
                        <a:t> </a:t>
                      </a:r>
                      <a:r>
                        <a:rPr lang="en-US" sz="3600" baseline="0" dirty="0" err="1"/>
                        <a:t>quản</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t>Giải</a:t>
                      </a:r>
                      <a:r>
                        <a:rPr lang="en-US" sz="3600" baseline="0" dirty="0"/>
                        <a:t> </a:t>
                      </a:r>
                      <a:r>
                        <a:rPr lang="en-US" sz="3600" baseline="0" dirty="0" err="1"/>
                        <a:t>thích</a:t>
                      </a:r>
                      <a:endParaRPr lang="en-US" sz="36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3608606"/>
                  </a:ext>
                </a:extLst>
              </a:tr>
              <a:tr h="2253633">
                <a:tc>
                  <a:txBody>
                    <a:bodyPr/>
                    <a:lstStyle/>
                    <a:p>
                      <a:pPr algn="ctr"/>
                      <a:r>
                        <a:rPr lang="en-US" sz="3600" dirty="0"/>
                        <a:t>Rau </a:t>
                      </a:r>
                      <a:r>
                        <a:rPr lang="en-US" sz="3600" dirty="0" err="1"/>
                        <a:t>muống</a:t>
                      </a:r>
                      <a:r>
                        <a:rPr lang="en-US" sz="3600" dirty="0"/>
                        <a:t>,</a:t>
                      </a:r>
                      <a:r>
                        <a:rPr lang="en-US" sz="3600" baseline="0" dirty="0"/>
                        <a:t> </a:t>
                      </a:r>
                      <a:r>
                        <a:rPr lang="en-US" sz="3600" baseline="0" dirty="0" err="1"/>
                        <a:t>cà</a:t>
                      </a:r>
                      <a:r>
                        <a:rPr lang="en-US" sz="3600" baseline="0" dirty="0"/>
                        <a:t> </a:t>
                      </a:r>
                      <a:r>
                        <a:rPr lang="en-US" sz="3600" baseline="0" dirty="0" err="1"/>
                        <a:t>chua</a:t>
                      </a:r>
                      <a:r>
                        <a:rPr lang="en-US" sz="3600" baseline="0" dirty="0"/>
                        <a:t>, </a:t>
                      </a:r>
                      <a:r>
                        <a:rPr lang="en-US" sz="3600" baseline="0" dirty="0" err="1"/>
                        <a:t>bắp</a:t>
                      </a:r>
                      <a:r>
                        <a:rPr lang="en-US" sz="3600" baseline="0" dirty="0"/>
                        <a:t> </a:t>
                      </a:r>
                      <a:r>
                        <a:rPr lang="en-US" sz="3600" baseline="0" dirty="0" err="1"/>
                        <a:t>ngô</a:t>
                      </a:r>
                      <a:r>
                        <a:rPr lang="en-US" sz="3600" baseline="0" dirty="0"/>
                        <a:t> </a:t>
                      </a:r>
                      <a:r>
                        <a:rPr lang="en-US" sz="3600" baseline="0" dirty="0" err="1"/>
                        <a:t>tươi</a:t>
                      </a:r>
                      <a:r>
                        <a:rPr lang="en-US" sz="3600" baseline="0" dirty="0"/>
                        <a:t>, </a:t>
                      </a:r>
                      <a:r>
                        <a:rPr lang="en-US" sz="3600" baseline="0" dirty="0" err="1"/>
                        <a:t>quả</a:t>
                      </a:r>
                      <a:r>
                        <a:rPr lang="en-US" sz="3600" baseline="0" dirty="0"/>
                        <a:t> </a:t>
                      </a:r>
                      <a:r>
                        <a:rPr lang="en-US" sz="3600" baseline="0" dirty="0" err="1"/>
                        <a:t>dưa</a:t>
                      </a:r>
                      <a:r>
                        <a:rPr lang="en-US" sz="3600" baseline="0" dirty="0"/>
                        <a:t> </a:t>
                      </a:r>
                      <a:r>
                        <a:rPr lang="en-US" sz="3600" baseline="0" dirty="0" err="1"/>
                        <a:t>chuột</a:t>
                      </a:r>
                      <a:r>
                        <a:rPr lang="en-US" sz="3600" baseline="0" dirty="0"/>
                        <a:t>, </a:t>
                      </a:r>
                      <a:r>
                        <a:rPr lang="en-US" sz="3600" baseline="0" dirty="0" err="1"/>
                        <a:t>rau</a:t>
                      </a:r>
                      <a:r>
                        <a:rPr lang="en-US" sz="3600" baseline="0" dirty="0"/>
                        <a:t> </a:t>
                      </a:r>
                      <a:r>
                        <a:rPr lang="en-US" sz="3600" baseline="0" dirty="0" err="1"/>
                        <a:t>bắp</a:t>
                      </a:r>
                      <a:r>
                        <a:rPr lang="en-US" sz="3600" baseline="0" dirty="0"/>
                        <a:t> </a:t>
                      </a:r>
                      <a:r>
                        <a:rPr lang="en-US" sz="3600" baseline="0" dirty="0" err="1"/>
                        <a:t>cải</a:t>
                      </a:r>
                      <a:r>
                        <a:rPr lang="en-US" sz="3600" baseline="0" dirty="0"/>
                        <a:t>, </a:t>
                      </a:r>
                      <a:r>
                        <a:rPr lang="en-US" sz="3600" baseline="0" dirty="0" err="1"/>
                        <a:t>quả</a:t>
                      </a:r>
                      <a:r>
                        <a:rPr lang="en-US" sz="3600" baseline="0" dirty="0"/>
                        <a:t> cam.</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t>Để</a:t>
                      </a:r>
                      <a:r>
                        <a:rPr lang="en-US" sz="3600" dirty="0"/>
                        <a:t> </a:t>
                      </a:r>
                      <a:r>
                        <a:rPr lang="en-US" sz="3600" dirty="0" err="1"/>
                        <a:t>trong</a:t>
                      </a:r>
                      <a:r>
                        <a:rPr lang="en-US" sz="3600" dirty="0"/>
                        <a:t> </a:t>
                      </a:r>
                      <a:r>
                        <a:rPr lang="en-US" sz="3600" dirty="0" err="1"/>
                        <a:t>túi</a:t>
                      </a:r>
                      <a:r>
                        <a:rPr lang="en-US" sz="3600" baseline="0" dirty="0"/>
                        <a:t> </a:t>
                      </a:r>
                      <a:r>
                        <a:rPr lang="en-US" sz="3600" baseline="0" err="1"/>
                        <a:t>nilon</a:t>
                      </a:r>
                      <a:r>
                        <a:rPr lang="en-US" sz="3600" baseline="0"/>
                        <a:t> kín </a:t>
                      </a:r>
                      <a:r>
                        <a:rPr lang="en-US" sz="3600" baseline="0" dirty="0" err="1"/>
                        <a:t>hoặc</a:t>
                      </a:r>
                      <a:r>
                        <a:rPr lang="en-US" sz="3600" baseline="0" dirty="0"/>
                        <a:t> </a:t>
                      </a:r>
                      <a:r>
                        <a:rPr lang="en-US" sz="3600" baseline="0" dirty="0" err="1"/>
                        <a:t>đục</a:t>
                      </a:r>
                      <a:r>
                        <a:rPr lang="en-US" sz="3600" baseline="0" dirty="0"/>
                        <a:t> </a:t>
                      </a:r>
                      <a:r>
                        <a:rPr lang="en-US" sz="3600" baseline="0" dirty="0" err="1"/>
                        <a:t>lỗ</a:t>
                      </a:r>
                      <a:r>
                        <a:rPr lang="en-US" sz="3600" baseline="0" dirty="0"/>
                        <a:t> </a:t>
                      </a:r>
                      <a:r>
                        <a:rPr lang="en-US" sz="3600" baseline="0" dirty="0" err="1"/>
                        <a:t>bảo</a:t>
                      </a:r>
                      <a:r>
                        <a:rPr lang="en-US" sz="3600" baseline="0" dirty="0"/>
                        <a:t> </a:t>
                      </a:r>
                      <a:r>
                        <a:rPr lang="en-US" sz="3600" baseline="0" dirty="0" err="1"/>
                        <a:t>quản</a:t>
                      </a:r>
                      <a:r>
                        <a:rPr lang="en-US" sz="3600" baseline="0" dirty="0"/>
                        <a:t> </a:t>
                      </a:r>
                      <a:r>
                        <a:rPr lang="en-US" sz="3600" baseline="0" dirty="0" err="1"/>
                        <a:t>trong</a:t>
                      </a:r>
                      <a:r>
                        <a:rPr lang="en-US" sz="3600" baseline="0" dirty="0"/>
                        <a:t> </a:t>
                      </a:r>
                      <a:r>
                        <a:rPr lang="en-US" sz="3600" baseline="0" dirty="0" err="1"/>
                        <a:t>ngăn</a:t>
                      </a:r>
                      <a:r>
                        <a:rPr lang="en-US" sz="3600" baseline="0" dirty="0"/>
                        <a:t> </a:t>
                      </a:r>
                      <a:r>
                        <a:rPr lang="en-US" sz="3600" baseline="0" dirty="0" err="1"/>
                        <a:t>mát</a:t>
                      </a:r>
                      <a:r>
                        <a:rPr lang="en-US" sz="3600" baseline="0" dirty="0"/>
                        <a:t> </a:t>
                      </a:r>
                      <a:r>
                        <a:rPr lang="en-US" sz="3600" baseline="0" dirty="0" err="1"/>
                        <a:t>tủ</a:t>
                      </a:r>
                      <a:r>
                        <a:rPr lang="en-US" sz="3600" baseline="0" dirty="0"/>
                        <a:t> </a:t>
                      </a:r>
                      <a:r>
                        <a:rPr lang="en-US" sz="3600" baseline="0" dirty="0" err="1"/>
                        <a:t>lạnh</a:t>
                      </a:r>
                      <a:r>
                        <a:rPr lang="en-US" sz="3600" baseline="0" dirty="0"/>
                        <a:t>.</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dirty="0" err="1"/>
                        <a:t>Giảm</a:t>
                      </a:r>
                      <a:r>
                        <a:rPr lang="en-US" altLang="en-US" sz="3600" dirty="0"/>
                        <a:t> </a:t>
                      </a:r>
                      <a:r>
                        <a:rPr lang="en-US" altLang="en-US" sz="3600" dirty="0" err="1"/>
                        <a:t>sự</a:t>
                      </a:r>
                      <a:r>
                        <a:rPr lang="en-US" altLang="en-US" sz="3600" dirty="0"/>
                        <a:t> </a:t>
                      </a:r>
                      <a:r>
                        <a:rPr lang="en-US" altLang="en-US" sz="3600" dirty="0" err="1"/>
                        <a:t>mất</a:t>
                      </a:r>
                      <a:r>
                        <a:rPr lang="en-US" altLang="en-US" sz="3600" dirty="0"/>
                        <a:t> </a:t>
                      </a:r>
                      <a:r>
                        <a:rPr lang="en-US" altLang="en-US" sz="3600" dirty="0" err="1"/>
                        <a:t>nước</a:t>
                      </a:r>
                      <a:r>
                        <a:rPr lang="en-US" altLang="en-US" sz="3600" dirty="0"/>
                        <a:t>, </a:t>
                      </a:r>
                      <a:r>
                        <a:rPr lang="en-US" altLang="en-US" sz="3600" dirty="0" err="1"/>
                        <a:t>hạn</a:t>
                      </a:r>
                      <a:r>
                        <a:rPr lang="en-US" altLang="en-US" sz="3600" dirty="0"/>
                        <a:t> </a:t>
                      </a:r>
                      <a:r>
                        <a:rPr lang="en-US" altLang="en-US" sz="3600" dirty="0" err="1"/>
                        <a:t>chế</a:t>
                      </a:r>
                      <a:r>
                        <a:rPr lang="en-US" altLang="en-US" sz="3600" dirty="0"/>
                        <a:t> </a:t>
                      </a:r>
                      <a:r>
                        <a:rPr lang="en-US" altLang="en-US" sz="3600" dirty="0" err="1"/>
                        <a:t>hô</a:t>
                      </a:r>
                      <a:r>
                        <a:rPr lang="en-US" altLang="en-US" sz="3600" dirty="0"/>
                        <a:t> </a:t>
                      </a:r>
                      <a:r>
                        <a:rPr lang="en-US" altLang="en-US" sz="3600" dirty="0" err="1"/>
                        <a:t>hấp</a:t>
                      </a:r>
                      <a:r>
                        <a:rPr lang="en-US" altLang="en-US" sz="3600" dirty="0"/>
                        <a:t> </a:t>
                      </a:r>
                      <a:r>
                        <a:rPr lang="en-US" altLang="en-US" sz="3600" dirty="0" err="1"/>
                        <a:t>tế</a:t>
                      </a:r>
                      <a:r>
                        <a:rPr lang="en-US" altLang="en-US" sz="3600" dirty="0"/>
                        <a:t> </a:t>
                      </a:r>
                      <a:r>
                        <a:rPr lang="en-US" altLang="en-US" sz="3600" dirty="0" err="1"/>
                        <a:t>bào</a:t>
                      </a:r>
                      <a:r>
                        <a:rPr lang="en-US" altLang="en-US" sz="3600" dirty="0"/>
                        <a:t>.</a:t>
                      </a:r>
                      <a:endParaRPr lang="en-US" altLang="en-US" sz="36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92613880"/>
                  </a:ext>
                </a:extLst>
              </a:tr>
              <a:tr h="1821430">
                <a:tc>
                  <a:txBody>
                    <a:bodyPr/>
                    <a:lstStyle/>
                    <a:p>
                      <a:pPr algn="ctr"/>
                      <a:r>
                        <a:rPr lang="en-US" sz="3600" dirty="0" err="1"/>
                        <a:t>Hạt</a:t>
                      </a:r>
                      <a:r>
                        <a:rPr lang="en-US" sz="3600" baseline="0" dirty="0"/>
                        <a:t> </a:t>
                      </a:r>
                      <a:r>
                        <a:rPr lang="en-US" sz="3600" baseline="0" dirty="0" err="1"/>
                        <a:t>lúa</a:t>
                      </a:r>
                      <a:r>
                        <a:rPr lang="en-US" sz="3600" baseline="0" dirty="0"/>
                        <a:t>, </a:t>
                      </a:r>
                      <a:r>
                        <a:rPr lang="en-US" sz="3600" baseline="0" dirty="0" err="1"/>
                        <a:t>đỗ</a:t>
                      </a:r>
                      <a:r>
                        <a:rPr lang="en-US" sz="3600" baseline="0" dirty="0"/>
                        <a:t>, </a:t>
                      </a:r>
                      <a:r>
                        <a:rPr lang="en-US" sz="3600" baseline="0" dirty="0" err="1"/>
                        <a:t>lạc</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t>Phơi</a:t>
                      </a:r>
                      <a:r>
                        <a:rPr lang="en-US" sz="3600" baseline="0" dirty="0"/>
                        <a:t> </a:t>
                      </a:r>
                      <a:r>
                        <a:rPr lang="en-US" sz="3600" baseline="0" dirty="0" err="1"/>
                        <a:t>khô</a:t>
                      </a:r>
                      <a:r>
                        <a:rPr lang="en-US" sz="3600" baseline="0" dirty="0"/>
                        <a:t> </a:t>
                      </a:r>
                      <a:r>
                        <a:rPr lang="en-US" sz="3600" baseline="0" dirty="0" err="1"/>
                        <a:t>hoặc</a:t>
                      </a:r>
                      <a:r>
                        <a:rPr lang="en-US" sz="3600" baseline="0" dirty="0"/>
                        <a:t> </a:t>
                      </a:r>
                      <a:r>
                        <a:rPr lang="en-US" sz="3600" baseline="0" dirty="0" err="1"/>
                        <a:t>sấy</a:t>
                      </a:r>
                      <a:r>
                        <a:rPr lang="en-US" sz="3600" baseline="0" dirty="0"/>
                        <a:t> </a:t>
                      </a:r>
                      <a:r>
                        <a:rPr lang="en-US" sz="3600" baseline="0" dirty="0" err="1"/>
                        <a:t>khô</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dirty="0" err="1"/>
                        <a:t>Giảm</a:t>
                      </a:r>
                      <a:r>
                        <a:rPr lang="en-US" altLang="en-US" sz="3600" dirty="0"/>
                        <a:t> </a:t>
                      </a:r>
                      <a:r>
                        <a:rPr lang="en-US" altLang="en-US" sz="3600" dirty="0" err="1"/>
                        <a:t>hàm</a:t>
                      </a:r>
                      <a:r>
                        <a:rPr lang="en-US" altLang="en-US" sz="3600" dirty="0"/>
                        <a:t> </a:t>
                      </a:r>
                      <a:r>
                        <a:rPr lang="en-US" altLang="en-US" sz="3600" dirty="0" err="1"/>
                        <a:t>lượng</a:t>
                      </a:r>
                      <a:r>
                        <a:rPr lang="en-US" altLang="en-US" sz="3600" dirty="0"/>
                        <a:t> </a:t>
                      </a:r>
                      <a:r>
                        <a:rPr lang="en-US" altLang="en-US" sz="3600" dirty="0" err="1"/>
                        <a:t>nước</a:t>
                      </a:r>
                      <a:r>
                        <a:rPr lang="en-US" altLang="en-US" sz="3600" dirty="0"/>
                        <a:t> </a:t>
                      </a:r>
                      <a:r>
                        <a:rPr lang="en-US" altLang="en-US" sz="3600" dirty="0" err="1"/>
                        <a:t>trong</a:t>
                      </a:r>
                      <a:r>
                        <a:rPr lang="en-US" altLang="en-US" sz="3600" dirty="0"/>
                        <a:t> </a:t>
                      </a:r>
                      <a:r>
                        <a:rPr lang="en-US" altLang="en-US" sz="3600" dirty="0" err="1"/>
                        <a:t>hạt</a:t>
                      </a:r>
                      <a:r>
                        <a:rPr lang="en-US" altLang="en-US" sz="3600" dirty="0"/>
                        <a:t> </a:t>
                      </a:r>
                      <a:r>
                        <a:rPr lang="en-US" altLang="en-US" sz="3600" dirty="0" err="1"/>
                        <a:t>nhằm</a:t>
                      </a:r>
                      <a:r>
                        <a:rPr lang="en-US" altLang="en-US" sz="3600" dirty="0"/>
                        <a:t> </a:t>
                      </a:r>
                      <a:r>
                        <a:rPr lang="en-US" altLang="en-US" sz="3600" dirty="0" err="1"/>
                        <a:t>hạn</a:t>
                      </a:r>
                      <a:r>
                        <a:rPr lang="en-US" altLang="en-US" sz="3600" dirty="0"/>
                        <a:t> </a:t>
                      </a:r>
                      <a:r>
                        <a:rPr lang="en-US" altLang="en-US" sz="3600" dirty="0" err="1"/>
                        <a:t>chế</a:t>
                      </a:r>
                      <a:r>
                        <a:rPr lang="en-US" altLang="en-US" sz="3600" dirty="0"/>
                        <a:t> </a:t>
                      </a:r>
                      <a:r>
                        <a:rPr lang="en-US" altLang="en-US" sz="3600" dirty="0" err="1"/>
                        <a:t>hô</a:t>
                      </a:r>
                      <a:r>
                        <a:rPr lang="en-US" altLang="en-US" sz="3600" dirty="0"/>
                        <a:t> </a:t>
                      </a:r>
                      <a:r>
                        <a:rPr lang="en-US" altLang="en-US" sz="3600" dirty="0" err="1"/>
                        <a:t>hấp</a:t>
                      </a:r>
                      <a:r>
                        <a:rPr lang="en-US" altLang="en-US" sz="3600" dirty="0"/>
                        <a:t> </a:t>
                      </a:r>
                      <a:r>
                        <a:rPr lang="en-US" altLang="en-US" sz="3600" dirty="0" err="1"/>
                        <a:t>tế</a:t>
                      </a:r>
                      <a:r>
                        <a:rPr lang="en-US" altLang="en-US" sz="3600" dirty="0"/>
                        <a:t> </a:t>
                      </a:r>
                      <a:r>
                        <a:rPr lang="en-US" altLang="en-US" sz="3600" dirty="0" err="1"/>
                        <a:t>bào</a:t>
                      </a:r>
                      <a:r>
                        <a:rPr lang="en-US" altLang="en-US" sz="3600" dirty="0"/>
                        <a:t>.</a:t>
                      </a:r>
                      <a:endParaRPr lang="en-US" altLang="en-US" sz="36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15872479"/>
                  </a:ext>
                </a:extLst>
              </a:tr>
              <a:tr h="957022">
                <a:tc>
                  <a:txBody>
                    <a:bodyPr/>
                    <a:lstStyle/>
                    <a:p>
                      <a:pPr algn="ctr"/>
                      <a:r>
                        <a:rPr lang="en-US" sz="3600" dirty="0" err="1"/>
                        <a:t>Củ</a:t>
                      </a:r>
                      <a:r>
                        <a:rPr lang="en-US" sz="3600" baseline="0" dirty="0"/>
                        <a:t> </a:t>
                      </a:r>
                      <a:r>
                        <a:rPr lang="en-US" sz="3600" baseline="0" dirty="0" err="1"/>
                        <a:t>khoai</a:t>
                      </a:r>
                      <a:r>
                        <a:rPr lang="en-US" sz="3600" baseline="0" dirty="0"/>
                        <a:t> </a:t>
                      </a:r>
                      <a:r>
                        <a:rPr lang="en-US" sz="3600" baseline="0" dirty="0" err="1"/>
                        <a:t>tây</a:t>
                      </a:r>
                      <a:r>
                        <a:rPr lang="en-US" sz="3600" baseline="0" dirty="0"/>
                        <a:t>, </a:t>
                      </a:r>
                      <a:r>
                        <a:rPr lang="en-US" sz="3600" baseline="0" dirty="0" err="1"/>
                        <a:t>hành</a:t>
                      </a:r>
                      <a:r>
                        <a:rPr lang="en-US" sz="3600" baseline="0" dirty="0"/>
                        <a:t> </a:t>
                      </a:r>
                      <a:r>
                        <a:rPr lang="en-US" sz="3600" baseline="0" dirty="0" err="1"/>
                        <a:t>tây</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t>Để</a:t>
                      </a:r>
                      <a:r>
                        <a:rPr lang="en-US" sz="3600" baseline="0" dirty="0"/>
                        <a:t> </a:t>
                      </a:r>
                      <a:r>
                        <a:rPr lang="en-US" sz="3600" baseline="0" dirty="0" err="1"/>
                        <a:t>nơi</a:t>
                      </a:r>
                      <a:r>
                        <a:rPr lang="en-US" sz="3600" baseline="0" dirty="0"/>
                        <a:t> </a:t>
                      </a:r>
                      <a:r>
                        <a:rPr lang="en-US" sz="3600" baseline="0" dirty="0" err="1"/>
                        <a:t>khô</a:t>
                      </a:r>
                      <a:r>
                        <a:rPr lang="en-US" sz="3600" baseline="0" dirty="0"/>
                        <a:t> </a:t>
                      </a:r>
                      <a:r>
                        <a:rPr lang="en-US" sz="3600" baseline="0" dirty="0" err="1"/>
                        <a:t>ráo</a:t>
                      </a:r>
                      <a:r>
                        <a:rPr lang="en-US" sz="3600" baseline="0" dirty="0"/>
                        <a:t>, </a:t>
                      </a:r>
                      <a:r>
                        <a:rPr lang="en-US" sz="3600" baseline="0" dirty="0" err="1"/>
                        <a:t>thoáng</a:t>
                      </a:r>
                      <a:r>
                        <a:rPr lang="en-US" sz="3600" baseline="0" dirty="0"/>
                        <a:t> </a:t>
                      </a:r>
                      <a:r>
                        <a:rPr lang="en-US" sz="3600" baseline="0" dirty="0" err="1"/>
                        <a:t>mát</a:t>
                      </a:r>
                      <a:endParaRPr lang="en-US" sz="36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t>Tránh</a:t>
                      </a:r>
                      <a:r>
                        <a:rPr lang="en-US" sz="3600" baseline="0" dirty="0"/>
                        <a:t> </a:t>
                      </a:r>
                      <a:r>
                        <a:rPr lang="en-US" sz="3600" baseline="0" dirty="0" err="1"/>
                        <a:t>nảy</a:t>
                      </a:r>
                      <a:r>
                        <a:rPr lang="en-US" sz="3600" baseline="0" dirty="0"/>
                        <a:t> </a:t>
                      </a:r>
                      <a:r>
                        <a:rPr lang="en-US" sz="3600" baseline="0" dirty="0" err="1"/>
                        <a:t>mầm</a:t>
                      </a:r>
                      <a:endParaRPr lang="en-US" sz="36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83074191"/>
                  </a:ext>
                </a:extLst>
              </a:tr>
            </a:tbl>
          </a:graphicData>
        </a:graphic>
      </p:graphicFrame>
    </p:spTree>
    <p:extLst>
      <p:ext uri="{BB962C8B-B14F-4D97-AF65-F5344CB8AC3E}">
        <p14:creationId xmlns:p14="http://schemas.microsoft.com/office/powerpoint/2010/main" val="5933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087245" y="4612121"/>
            <a:ext cx="1103630" cy="1196340"/>
          </a:xfrm>
          <a:prstGeom prst="ellipse">
            <a:avLst/>
          </a:prstGeom>
          <a:solidFill>
            <a:schemeClr val="accent2">
              <a:lumMod val="40000"/>
              <a:lumOff val="60000"/>
            </a:schemeClr>
          </a:solidFill>
          <a:ln>
            <a:solidFill>
              <a:schemeClr val="accent2">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A</a:t>
            </a:r>
          </a:p>
        </p:txBody>
      </p:sp>
      <p:sp>
        <p:nvSpPr>
          <p:cNvPr id="11" name="Rounded Rectangle 10"/>
          <p:cNvSpPr/>
          <p:nvPr/>
        </p:nvSpPr>
        <p:spPr>
          <a:xfrm>
            <a:off x="3912235" y="4764521"/>
            <a:ext cx="4545965" cy="1005840"/>
          </a:xfrm>
          <a:prstGeom prst="roundRect">
            <a:avLst/>
          </a:prstGeom>
          <a:solidFill>
            <a:schemeClr val="accent2">
              <a:lumMod val="40000"/>
              <a:lumOff val="60000"/>
            </a:schemeClr>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Ban </a:t>
            </a:r>
            <a:r>
              <a:rPr lang="en-US" sz="4400" dirty="0" err="1">
                <a:latin typeface="Arial" panose="020B0604020202020204" pitchFamily="34" charset="0"/>
                <a:cs typeface="Arial" panose="020B0604020202020204" pitchFamily="34" charset="0"/>
              </a:rPr>
              <a:t>đêm</a:t>
            </a:r>
            <a:endParaRPr lang="en-US" sz="4400" dirty="0">
              <a:latin typeface="Arial" panose="020B0604020202020204" pitchFamily="34" charset="0"/>
              <a:cs typeface="Arial" panose="020B0604020202020204" pitchFamily="34" charset="0"/>
            </a:endParaRPr>
          </a:p>
        </p:txBody>
      </p:sp>
      <p:sp>
        <p:nvSpPr>
          <p:cNvPr id="15" name="Rounded Rectangle 14"/>
          <p:cNvSpPr/>
          <p:nvPr/>
        </p:nvSpPr>
        <p:spPr>
          <a:xfrm>
            <a:off x="1193265" y="2082725"/>
            <a:ext cx="16066770" cy="1568593"/>
          </a:xfrm>
          <a:prstGeom prst="roundRect">
            <a:avLst/>
          </a:prstGeom>
          <a:solidFill>
            <a:schemeClr val="accent3">
              <a:lumMod val="60000"/>
              <a:lumOff val="40000"/>
            </a:schemeClr>
          </a:solidFill>
          <a:ln>
            <a:solidFill>
              <a:schemeClr val="tx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0" name="Text Box 99"/>
          <p:cNvSpPr txBox="1"/>
          <p:nvPr/>
        </p:nvSpPr>
        <p:spPr>
          <a:xfrm>
            <a:off x="1363579" y="2510549"/>
            <a:ext cx="15924530" cy="830997"/>
          </a:xfrm>
          <a:prstGeom prst="rect">
            <a:avLst/>
          </a:prstGeom>
          <a:noFill/>
          <a:ln w="9525">
            <a:noFill/>
          </a:ln>
        </p:spPr>
        <p:txBody>
          <a:bodyPr wrap="square">
            <a:spAutoFit/>
          </a:bodyPr>
          <a:lstStyle/>
          <a:p>
            <a:r>
              <a:rPr lang="en-US" sz="4800" b="1" dirty="0" err="1">
                <a:solidFill>
                  <a:srgbClr val="000000"/>
                </a:solidFill>
                <a:latin typeface="Arial" panose="020B0604020202020204" pitchFamily="34" charset="0"/>
                <a:cs typeface="Arial" panose="020B0604020202020204" pitchFamily="34" charset="0"/>
              </a:rPr>
              <a:t>Câu</a:t>
            </a:r>
            <a:r>
              <a:rPr lang="en-US" sz="4800" b="1" dirty="0">
                <a:solidFill>
                  <a:srgbClr val="000000"/>
                </a:solidFill>
                <a:latin typeface="Arial" panose="020B0604020202020204" pitchFamily="34" charset="0"/>
                <a:cs typeface="Arial" panose="020B0604020202020204" pitchFamily="34" charset="0"/>
              </a:rPr>
              <a:t> 1: </a:t>
            </a:r>
            <a:r>
              <a:rPr lang="en-US" sz="4800" dirty="0" err="1">
                <a:latin typeface="Arial" panose="020B0604020202020204" pitchFamily="34" charset="0"/>
                <a:cs typeface="Arial" panose="020B0604020202020204" pitchFamily="34" charset="0"/>
              </a:rPr>
              <a:t>Cây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xanh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hô</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hấp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thời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gian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ngày</a:t>
            </a:r>
            <a:r>
              <a:rPr lang="en-US" sz="4800" dirty="0">
                <a:latin typeface="Arial" panose="020B0604020202020204" pitchFamily="34" charset="0"/>
                <a:cs typeface="Arial" panose="020B0604020202020204" pitchFamily="34" charset="0"/>
              </a:rPr>
              <a:t>?</a:t>
            </a:r>
          </a:p>
        </p:txBody>
      </p:sp>
      <p:sp>
        <p:nvSpPr>
          <p:cNvPr id="18" name="Oval 17"/>
          <p:cNvSpPr/>
          <p:nvPr/>
        </p:nvSpPr>
        <p:spPr>
          <a:xfrm>
            <a:off x="9716135" y="4764521"/>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B</a:t>
            </a:r>
          </a:p>
        </p:txBody>
      </p:sp>
      <p:sp>
        <p:nvSpPr>
          <p:cNvPr id="19" name="Rounded Rectangle 18"/>
          <p:cNvSpPr/>
          <p:nvPr/>
        </p:nvSpPr>
        <p:spPr>
          <a:xfrm>
            <a:off x="11383645" y="4855326"/>
            <a:ext cx="4220210" cy="957580"/>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err="1">
                <a:latin typeface="Arial" panose="020B0604020202020204" pitchFamily="34" charset="0"/>
                <a:cs typeface="Arial" panose="020B0604020202020204" pitchFamily="34" charset="0"/>
              </a:rPr>
              <a:t>Buổi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sáng</a:t>
            </a:r>
            <a:endParaRPr lang="en-US" sz="4400" dirty="0">
              <a:latin typeface="Arial" panose="020B0604020202020204" pitchFamily="34" charset="0"/>
              <a:cs typeface="Arial" panose="020B0604020202020204" pitchFamily="34" charset="0"/>
            </a:endParaRPr>
          </a:p>
        </p:txBody>
      </p:sp>
      <p:sp>
        <p:nvSpPr>
          <p:cNvPr id="21" name="Oval 20"/>
          <p:cNvSpPr/>
          <p:nvPr/>
        </p:nvSpPr>
        <p:spPr>
          <a:xfrm>
            <a:off x="2138680" y="7028238"/>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p>
        </p:txBody>
      </p:sp>
      <p:sp>
        <p:nvSpPr>
          <p:cNvPr id="22" name="Rounded Rectangle 21"/>
          <p:cNvSpPr/>
          <p:nvPr/>
        </p:nvSpPr>
        <p:spPr>
          <a:xfrm>
            <a:off x="3806190" y="7125393"/>
            <a:ext cx="4652010" cy="988695"/>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err="1">
                <a:latin typeface="Arial" panose="020B0604020202020204" pitchFamily="34" charset="0"/>
                <a:cs typeface="Arial" panose="020B0604020202020204" pitchFamily="34" charset="0"/>
              </a:rPr>
              <a:t>Cả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ngày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lẫn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đêm</a:t>
            </a:r>
            <a:endParaRPr lang="en-US" sz="4400" dirty="0">
              <a:latin typeface="Arial" panose="020B0604020202020204" pitchFamily="34" charset="0"/>
              <a:cs typeface="Arial" panose="020B0604020202020204" pitchFamily="34" charset="0"/>
            </a:endParaRPr>
          </a:p>
        </p:txBody>
      </p:sp>
      <p:sp>
        <p:nvSpPr>
          <p:cNvPr id="24" name="Oval 23"/>
          <p:cNvSpPr/>
          <p:nvPr/>
        </p:nvSpPr>
        <p:spPr>
          <a:xfrm>
            <a:off x="9716135" y="7047288"/>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D</a:t>
            </a:r>
          </a:p>
        </p:txBody>
      </p:sp>
      <p:sp>
        <p:nvSpPr>
          <p:cNvPr id="25" name="Rounded Rectangle 24"/>
          <p:cNvSpPr/>
          <p:nvPr/>
        </p:nvSpPr>
        <p:spPr>
          <a:xfrm>
            <a:off x="11430000" y="7181908"/>
            <a:ext cx="4173855" cy="972820"/>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Ban </a:t>
            </a:r>
            <a:r>
              <a:rPr lang="en-US" sz="4400" dirty="0" err="1">
                <a:latin typeface="Arial" panose="020B0604020202020204" pitchFamily="34" charset="0"/>
                <a:cs typeface="Arial" panose="020B0604020202020204" pitchFamily="34" charset="0"/>
              </a:rPr>
              <a:t>ngày</a:t>
            </a:r>
            <a:endParaRPr lang="en-US" sz="4400" dirty="0">
              <a:latin typeface="Arial" panose="020B0604020202020204" pitchFamily="34" charset="0"/>
              <a:cs typeface="Arial" panose="020B0604020202020204" pitchFamily="34" charset="0"/>
            </a:endParaRPr>
          </a:p>
        </p:txBody>
      </p:sp>
      <p:sp>
        <p:nvSpPr>
          <p:cNvPr id="4" name="Oval 3"/>
          <p:cNvSpPr/>
          <p:nvPr/>
        </p:nvSpPr>
        <p:spPr>
          <a:xfrm>
            <a:off x="2164080" y="7047288"/>
            <a:ext cx="1103630" cy="1196340"/>
          </a:xfrm>
          <a:prstGeom prst="ellipse">
            <a:avLst/>
          </a:prstGeom>
          <a:solidFill>
            <a:schemeClr val="accent5"/>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p>
        </p:txBody>
      </p:sp>
      <p:sp>
        <p:nvSpPr>
          <p:cNvPr id="2" name="TextBox 1"/>
          <p:cNvSpPr txBox="1"/>
          <p:nvPr/>
        </p:nvSpPr>
        <p:spPr>
          <a:xfrm>
            <a:off x="5105400" y="543027"/>
            <a:ext cx="5867400"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LUYỆN TẬP </a:t>
            </a:r>
          </a:p>
        </p:txBody>
      </p:sp>
    </p:spTree>
    <p:extLst>
      <p:ext uri="{BB962C8B-B14F-4D97-AF65-F5344CB8AC3E}">
        <p14:creationId xmlns:p14="http://schemas.microsoft.com/office/powerpoint/2010/main" val="1164201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100" grpId="0"/>
      <p:bldP spid="18" grpId="0" animBg="1"/>
      <p:bldP spid="19" grpId="0" animBg="1"/>
      <p:bldP spid="21" grpId="0" animBg="1"/>
      <p:bldP spid="22" grpId="0" animBg="1"/>
      <p:bldP spid="24" grpId="0" animBg="1"/>
      <p:bldP spid="25" grpId="0" animBg="1"/>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011045" y="3960632"/>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A</a:t>
            </a:r>
          </a:p>
        </p:txBody>
      </p:sp>
      <p:sp>
        <p:nvSpPr>
          <p:cNvPr id="11" name="Rounded Rectangle 10"/>
          <p:cNvSpPr/>
          <p:nvPr/>
        </p:nvSpPr>
        <p:spPr>
          <a:xfrm>
            <a:off x="3836035" y="3507101"/>
            <a:ext cx="4926965" cy="2017399"/>
          </a:xfrm>
          <a:prstGeom prst="roundRect">
            <a:avLst/>
          </a:prstGeom>
          <a:solidFill>
            <a:schemeClr val="accent2">
              <a:lumMod val="40000"/>
              <a:lumOff val="60000"/>
            </a:schemeClr>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400" dirty="0"/>
              <a:t>Vì cường độ h</a:t>
            </a:r>
            <a:r>
              <a:rPr lang="en-US" sz="4400" dirty="0"/>
              <a:t>ô</a:t>
            </a:r>
            <a:r>
              <a:rPr lang="vi-VN" sz="4400" dirty="0"/>
              <a:t> hấp giảm.</a:t>
            </a:r>
          </a:p>
        </p:txBody>
      </p:sp>
      <p:sp>
        <p:nvSpPr>
          <p:cNvPr id="15" name="Rounded Rectangle 14"/>
          <p:cNvSpPr/>
          <p:nvPr/>
        </p:nvSpPr>
        <p:spPr>
          <a:xfrm>
            <a:off x="1229360" y="1121923"/>
            <a:ext cx="16066770" cy="1568593"/>
          </a:xfrm>
          <a:prstGeom prst="roundRect">
            <a:avLst/>
          </a:prstGeom>
          <a:solidFill>
            <a:schemeClr val="accent3">
              <a:lumMod val="60000"/>
              <a:lumOff val="40000"/>
            </a:schemeClr>
          </a:solidFill>
          <a:ln>
            <a:solidFill>
              <a:schemeClr val="tx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0" name="Text Box 99"/>
          <p:cNvSpPr txBox="1"/>
          <p:nvPr/>
        </p:nvSpPr>
        <p:spPr>
          <a:xfrm>
            <a:off x="1371600" y="1336605"/>
            <a:ext cx="15924530" cy="830997"/>
          </a:xfrm>
          <a:prstGeom prst="rect">
            <a:avLst/>
          </a:prstGeom>
          <a:noFill/>
          <a:ln w="9525">
            <a:noFill/>
          </a:ln>
        </p:spPr>
        <p:txBody>
          <a:bodyPr wrap="square">
            <a:spAutoFit/>
          </a:bodyPr>
          <a:lstStyle/>
          <a:p>
            <a:r>
              <a:rPr lang="en-US" sz="4800" b="1" dirty="0" err="1">
                <a:solidFill>
                  <a:srgbClr val="000000"/>
                </a:solidFill>
                <a:latin typeface="Arial" panose="020B0604020202020204" pitchFamily="34" charset="0"/>
                <a:cs typeface="Arial" panose="020B0604020202020204" pitchFamily="34" charset="0"/>
              </a:rPr>
              <a:t>Câu</a:t>
            </a:r>
            <a:r>
              <a:rPr lang="en-US" sz="4800" b="1" dirty="0">
                <a:solidFill>
                  <a:srgbClr val="000000"/>
                </a:solidFill>
                <a:latin typeface="Arial" panose="020B0604020202020204" pitchFamily="34" charset="0"/>
                <a:cs typeface="Arial" panose="020B0604020202020204" pitchFamily="34" charset="0"/>
              </a:rPr>
              <a:t> 2: </a:t>
            </a:r>
            <a:r>
              <a:rPr lang="vi-VN" sz="4800" dirty="0">
                <a:latin typeface="Arial" panose="020B0604020202020204" pitchFamily="34" charset="0"/>
                <a:cs typeface="Arial" panose="020B0604020202020204" pitchFamily="34" charset="0"/>
              </a:rPr>
              <a:t>Vì sao muốn bảo quản thì cần phải phơi khô hạt ? </a:t>
            </a:r>
          </a:p>
        </p:txBody>
      </p:sp>
      <p:sp>
        <p:nvSpPr>
          <p:cNvPr id="19" name="Rounded Rectangle 18"/>
          <p:cNvSpPr/>
          <p:nvPr/>
        </p:nvSpPr>
        <p:spPr>
          <a:xfrm>
            <a:off x="11235688" y="3504379"/>
            <a:ext cx="5075555" cy="2017400"/>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400" dirty="0"/>
              <a:t>Vì cường độ hô hấp bằng 0. </a:t>
            </a:r>
          </a:p>
        </p:txBody>
      </p:sp>
      <p:sp>
        <p:nvSpPr>
          <p:cNvPr id="21" name="Oval 20"/>
          <p:cNvSpPr/>
          <p:nvPr/>
        </p:nvSpPr>
        <p:spPr>
          <a:xfrm>
            <a:off x="2062480" y="6376749"/>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p>
        </p:txBody>
      </p:sp>
      <p:sp>
        <p:nvSpPr>
          <p:cNvPr id="25" name="Rounded Rectangle 24"/>
          <p:cNvSpPr/>
          <p:nvPr/>
        </p:nvSpPr>
        <p:spPr>
          <a:xfrm>
            <a:off x="11282044" y="6335642"/>
            <a:ext cx="5029199" cy="1943542"/>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dễ</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4" name="Oval 3"/>
          <p:cNvSpPr/>
          <p:nvPr/>
        </p:nvSpPr>
        <p:spPr>
          <a:xfrm>
            <a:off x="2062480" y="3944987"/>
            <a:ext cx="1103630" cy="1196340"/>
          </a:xfrm>
          <a:prstGeom prst="ellipse">
            <a:avLst/>
          </a:prstGeom>
          <a:solidFill>
            <a:schemeClr val="accent5"/>
          </a:solid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A</a:t>
            </a:r>
          </a:p>
        </p:txBody>
      </p:sp>
      <p:sp>
        <p:nvSpPr>
          <p:cNvPr id="16" name="Oval 15"/>
          <p:cNvSpPr/>
          <p:nvPr/>
        </p:nvSpPr>
        <p:spPr>
          <a:xfrm>
            <a:off x="9588499" y="3977086"/>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B</a:t>
            </a:r>
          </a:p>
        </p:txBody>
      </p:sp>
      <p:sp>
        <p:nvSpPr>
          <p:cNvPr id="17" name="Rounded Rectangle 16"/>
          <p:cNvSpPr/>
          <p:nvPr/>
        </p:nvSpPr>
        <p:spPr>
          <a:xfrm>
            <a:off x="3729990" y="6335642"/>
            <a:ext cx="5033010" cy="1943542"/>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ăn</a:t>
            </a:r>
            <a:r>
              <a:rPr lang="en-US" sz="4400" dirty="0">
                <a:latin typeface="Arial" panose="020B0604020202020204" pitchFamily="34" charset="0"/>
                <a:cs typeface="Arial" panose="020B0604020202020204" pitchFamily="34" charset="0"/>
              </a:rPr>
              <a:t>. </a:t>
            </a:r>
          </a:p>
        </p:txBody>
      </p:sp>
      <p:sp>
        <p:nvSpPr>
          <p:cNvPr id="20" name="Oval 19"/>
          <p:cNvSpPr/>
          <p:nvPr/>
        </p:nvSpPr>
        <p:spPr>
          <a:xfrm>
            <a:off x="9588499" y="6709243"/>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250639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100" grpId="0"/>
      <p:bldP spid="19" grpId="0" animBg="1"/>
      <p:bldP spid="21" grpId="0" animBg="1"/>
      <p:bldP spid="25" grpId="0" animBg="1"/>
      <p:bldP spid="4" grpId="0" bldLvl="0" animBg="1"/>
      <p:bldP spid="16" grpId="0" animBg="1"/>
      <p:bldP spid="17"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011045" y="3960632"/>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A</a:t>
            </a:r>
          </a:p>
        </p:txBody>
      </p:sp>
      <p:sp>
        <p:nvSpPr>
          <p:cNvPr id="11" name="Rounded Rectangle 10"/>
          <p:cNvSpPr/>
          <p:nvPr/>
        </p:nvSpPr>
        <p:spPr>
          <a:xfrm>
            <a:off x="3836035" y="3507101"/>
            <a:ext cx="4926965" cy="2017399"/>
          </a:xfrm>
          <a:prstGeom prst="roundRect">
            <a:avLst/>
          </a:prstGeom>
          <a:solidFill>
            <a:schemeClr val="accent2">
              <a:lumMod val="40000"/>
              <a:lumOff val="60000"/>
            </a:schemeClr>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a:t>
            </a:r>
            <a:endParaRPr lang="vi-VN" sz="4400" dirty="0">
              <a:latin typeface="Arial" panose="020B0604020202020204" pitchFamily="34" charset="0"/>
              <a:cs typeface="Arial" panose="020B0604020202020204" pitchFamily="34" charset="0"/>
            </a:endParaRPr>
          </a:p>
        </p:txBody>
      </p:sp>
      <p:sp>
        <p:nvSpPr>
          <p:cNvPr id="15" name="Rounded Rectangle 14"/>
          <p:cNvSpPr/>
          <p:nvPr/>
        </p:nvSpPr>
        <p:spPr>
          <a:xfrm>
            <a:off x="1371600" y="557417"/>
            <a:ext cx="16066770" cy="2440338"/>
          </a:xfrm>
          <a:prstGeom prst="roundRect">
            <a:avLst/>
          </a:prstGeom>
          <a:solidFill>
            <a:schemeClr val="accent3">
              <a:lumMod val="40000"/>
              <a:lumOff val="60000"/>
            </a:schemeClr>
          </a:solidFill>
          <a:ln>
            <a:solidFill>
              <a:schemeClr val="tx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0" name="Text Box 99"/>
          <p:cNvSpPr txBox="1"/>
          <p:nvPr/>
        </p:nvSpPr>
        <p:spPr>
          <a:xfrm>
            <a:off x="1371600" y="609397"/>
            <a:ext cx="15924530" cy="2308324"/>
          </a:xfrm>
          <a:prstGeom prst="rect">
            <a:avLst/>
          </a:prstGeom>
          <a:noFill/>
          <a:ln w="9525">
            <a:noFill/>
          </a:ln>
        </p:spPr>
        <p:txBody>
          <a:bodyPr wrap="square">
            <a:spAutoFit/>
          </a:bodyPr>
          <a:lstStyle/>
          <a:p>
            <a:pPr algn="ctr">
              <a:lnSpc>
                <a:spcPct val="150000"/>
              </a:lnSpc>
            </a:pPr>
            <a:r>
              <a:rPr lang="en-US" sz="4800" b="1" dirty="0" err="1">
                <a:solidFill>
                  <a:srgbClr val="000000"/>
                </a:solidFill>
                <a:latin typeface="Arial" panose="020B0604020202020204" pitchFamily="34" charset="0"/>
                <a:cs typeface="Arial" panose="020B0604020202020204" pitchFamily="34" charset="0"/>
              </a:rPr>
              <a:t>Câu</a:t>
            </a:r>
            <a:r>
              <a:rPr lang="en-US" sz="4800" b="1" dirty="0">
                <a:solidFill>
                  <a:srgbClr val="000000"/>
                </a:solidFill>
                <a:latin typeface="Arial" panose="020B0604020202020204" pitchFamily="34" charset="0"/>
                <a:cs typeface="Arial" panose="020B0604020202020204" pitchFamily="34" charset="0"/>
              </a:rPr>
              <a:t> 3: </a:t>
            </a:r>
            <a:r>
              <a:rPr lang="vi-VN" sz="4800" dirty="0">
                <a:latin typeface="Arial" panose="020B0604020202020204" pitchFamily="34" charset="0"/>
                <a:cs typeface="Arial" panose="020B0604020202020204" pitchFamily="34" charset="0"/>
              </a:rPr>
              <a:t>Đâu </a:t>
            </a:r>
            <a:r>
              <a:rPr lang="vi-VN" sz="4800" b="1" dirty="0">
                <a:latin typeface="Arial" panose="020B0604020202020204" pitchFamily="34" charset="0"/>
                <a:cs typeface="Arial" panose="020B0604020202020204" pitchFamily="34" charset="0"/>
              </a:rPr>
              <a:t>không phải</a:t>
            </a:r>
            <a:r>
              <a:rPr lang="vi-VN" sz="4800" dirty="0">
                <a:latin typeface="Arial" panose="020B0604020202020204" pitchFamily="34" charset="0"/>
                <a:cs typeface="Arial" panose="020B0604020202020204" pitchFamily="34" charset="0"/>
              </a:rPr>
              <a:t> là biện pháp để bảo quản nông sản mà hiện nay người ta thường sử dụng?</a:t>
            </a:r>
          </a:p>
        </p:txBody>
      </p:sp>
      <p:sp>
        <p:nvSpPr>
          <p:cNvPr id="18" name="Oval 17"/>
          <p:cNvSpPr/>
          <p:nvPr/>
        </p:nvSpPr>
        <p:spPr>
          <a:xfrm>
            <a:off x="9639935" y="4113032"/>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B</a:t>
            </a:r>
          </a:p>
        </p:txBody>
      </p:sp>
      <p:sp>
        <p:nvSpPr>
          <p:cNvPr id="19" name="Rounded Rectangle 18"/>
          <p:cNvSpPr/>
          <p:nvPr/>
        </p:nvSpPr>
        <p:spPr>
          <a:xfrm>
            <a:off x="11307444" y="3507100"/>
            <a:ext cx="5075555" cy="2017399"/>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nồng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oxi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endParaRPr lang="vi-VN" sz="4400" dirty="0">
              <a:latin typeface="Arial" panose="020B0604020202020204" pitchFamily="34" charset="0"/>
              <a:cs typeface="Arial" panose="020B0604020202020204" pitchFamily="34" charset="0"/>
            </a:endParaRPr>
          </a:p>
        </p:txBody>
      </p:sp>
      <p:sp>
        <p:nvSpPr>
          <p:cNvPr id="21" name="Oval 20"/>
          <p:cNvSpPr/>
          <p:nvPr/>
        </p:nvSpPr>
        <p:spPr>
          <a:xfrm>
            <a:off x="2062480" y="6376749"/>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p>
        </p:txBody>
      </p:sp>
      <p:sp>
        <p:nvSpPr>
          <p:cNvPr id="22" name="Rounded Rectangle 21"/>
          <p:cNvSpPr/>
          <p:nvPr/>
        </p:nvSpPr>
        <p:spPr>
          <a:xfrm>
            <a:off x="3729990" y="6335642"/>
            <a:ext cx="5033010" cy="2160658"/>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lạnh</a:t>
            </a:r>
            <a:endParaRPr lang="en-US" sz="4400" dirty="0">
              <a:latin typeface="Arial" panose="020B0604020202020204" pitchFamily="34" charset="0"/>
              <a:cs typeface="Arial" panose="020B0604020202020204" pitchFamily="34" charset="0"/>
            </a:endParaRPr>
          </a:p>
        </p:txBody>
      </p:sp>
      <p:sp>
        <p:nvSpPr>
          <p:cNvPr id="24" name="Oval 23"/>
          <p:cNvSpPr/>
          <p:nvPr/>
        </p:nvSpPr>
        <p:spPr>
          <a:xfrm>
            <a:off x="9639935" y="6395799"/>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D</a:t>
            </a:r>
          </a:p>
        </p:txBody>
      </p:sp>
      <p:sp>
        <p:nvSpPr>
          <p:cNvPr id="25" name="Rounded Rectangle 24"/>
          <p:cNvSpPr/>
          <p:nvPr/>
        </p:nvSpPr>
        <p:spPr>
          <a:xfrm>
            <a:off x="11353800" y="6335642"/>
            <a:ext cx="5029199" cy="2160658"/>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nồng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khí</a:t>
            </a:r>
            <a:r>
              <a:rPr lang="en-US" sz="4400" dirty="0">
                <a:latin typeface="Arial" panose="020B0604020202020204" pitchFamily="34" charset="0"/>
                <a:cs typeface="Arial" panose="020B0604020202020204" pitchFamily="34" charset="0"/>
              </a:rPr>
              <a:t> </a:t>
            </a:r>
            <a:r>
              <a:rPr lang="en-US" sz="4400" i="1"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CO</a:t>
            </a:r>
            <a:r>
              <a:rPr lang="en-US" sz="4400" baseline="-25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endParaRPr lang="vi-VN" sz="4400" dirty="0">
              <a:latin typeface="Arial" panose="020B0604020202020204" pitchFamily="34" charset="0"/>
              <a:cs typeface="Arial" panose="020B0604020202020204" pitchFamily="34" charset="0"/>
            </a:endParaRPr>
          </a:p>
        </p:txBody>
      </p:sp>
      <p:sp>
        <p:nvSpPr>
          <p:cNvPr id="4" name="Oval 3"/>
          <p:cNvSpPr/>
          <p:nvPr/>
        </p:nvSpPr>
        <p:spPr>
          <a:xfrm>
            <a:off x="2007787" y="4016121"/>
            <a:ext cx="1103630" cy="1196340"/>
          </a:xfrm>
          <a:prstGeom prst="ellipse">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66913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100" grpId="0"/>
      <p:bldP spid="18" grpId="0" animBg="1"/>
      <p:bldP spid="19" grpId="0" animBg="1"/>
      <p:bldP spid="21" grpId="0" animBg="1"/>
      <p:bldP spid="22" grpId="0" animBg="1"/>
      <p:bldP spid="24" grpId="0" animBg="1"/>
      <p:bldP spid="25" grpId="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011045" y="3960632"/>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A</a:t>
            </a:r>
          </a:p>
        </p:txBody>
      </p:sp>
      <p:sp>
        <p:nvSpPr>
          <p:cNvPr id="11" name="Rounded Rectangle 10"/>
          <p:cNvSpPr/>
          <p:nvPr/>
        </p:nvSpPr>
        <p:spPr>
          <a:xfrm>
            <a:off x="3836035" y="3507101"/>
            <a:ext cx="4926965" cy="2017399"/>
          </a:xfrm>
          <a:prstGeom prst="roundRect">
            <a:avLst/>
          </a:prstGeom>
          <a:solidFill>
            <a:schemeClr val="accent2">
              <a:lumMod val="40000"/>
              <a:lumOff val="60000"/>
            </a:schemeClr>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400" dirty="0"/>
              <a:t>Phơi khô rồi cất vào thùng kín.</a:t>
            </a:r>
          </a:p>
        </p:txBody>
      </p:sp>
      <p:sp>
        <p:nvSpPr>
          <p:cNvPr id="100" name="Text Box 99"/>
          <p:cNvSpPr txBox="1"/>
          <p:nvPr/>
        </p:nvSpPr>
        <p:spPr>
          <a:xfrm>
            <a:off x="1371600" y="572058"/>
            <a:ext cx="15924530" cy="2308324"/>
          </a:xfrm>
          <a:prstGeom prst="rect">
            <a:avLst/>
          </a:prstGeom>
          <a:solidFill>
            <a:schemeClr val="accent3">
              <a:lumMod val="60000"/>
              <a:lumOff val="40000"/>
            </a:schemeClr>
          </a:solidFill>
          <a:ln w="9525">
            <a:noFill/>
          </a:ln>
        </p:spPr>
        <p:txBody>
          <a:bodyPr wrap="square">
            <a:spAutoFit/>
          </a:bodyPr>
          <a:lstStyle/>
          <a:p>
            <a:pPr algn="ctr">
              <a:lnSpc>
                <a:spcPct val="150000"/>
              </a:lnSpc>
            </a:pPr>
            <a:r>
              <a:rPr lang="en-US" sz="4800" b="1" dirty="0" err="1">
                <a:solidFill>
                  <a:srgbClr val="000000"/>
                </a:solidFill>
                <a:latin typeface="Arial" panose="020B0604020202020204" pitchFamily="34" charset="0"/>
                <a:cs typeface="Arial" panose="020B0604020202020204" pitchFamily="34" charset="0"/>
              </a:rPr>
              <a:t>Câu</a:t>
            </a:r>
            <a:r>
              <a:rPr lang="en-US" sz="4800" b="1" dirty="0">
                <a:solidFill>
                  <a:srgbClr val="000000"/>
                </a:solidFill>
                <a:latin typeface="Arial" panose="020B0604020202020204" pitchFamily="34" charset="0"/>
                <a:cs typeface="Arial" panose="020B0604020202020204" pitchFamily="34" charset="0"/>
              </a:rPr>
              <a:t> 4: </a:t>
            </a:r>
            <a:r>
              <a:rPr lang="vi-VN" sz="4800" dirty="0">
                <a:latin typeface="Arial" panose="020B0604020202020204" pitchFamily="34" charset="0"/>
                <a:cs typeface="Arial" panose="020B0604020202020204" pitchFamily="34" charset="0"/>
              </a:rPr>
              <a:t> Bà con nông dân thường có kinh nghiệm bảo quản hành tỏi không bị mọc mầm bằng cách:</a:t>
            </a:r>
          </a:p>
        </p:txBody>
      </p:sp>
      <p:sp>
        <p:nvSpPr>
          <p:cNvPr id="18" name="Oval 17"/>
          <p:cNvSpPr/>
          <p:nvPr/>
        </p:nvSpPr>
        <p:spPr>
          <a:xfrm>
            <a:off x="9639935" y="4113032"/>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B</a:t>
            </a:r>
          </a:p>
        </p:txBody>
      </p:sp>
      <p:sp>
        <p:nvSpPr>
          <p:cNvPr id="19" name="Rounded Rectangle 18"/>
          <p:cNvSpPr/>
          <p:nvPr/>
        </p:nvSpPr>
        <p:spPr>
          <a:xfrm>
            <a:off x="11307444" y="3507100"/>
            <a:ext cx="5075555" cy="2017399"/>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400" dirty="0"/>
              <a:t>Phơi khô rồi cất vào bao tải.</a:t>
            </a:r>
          </a:p>
        </p:txBody>
      </p:sp>
      <p:sp>
        <p:nvSpPr>
          <p:cNvPr id="21" name="Oval 20"/>
          <p:cNvSpPr/>
          <p:nvPr/>
        </p:nvSpPr>
        <p:spPr>
          <a:xfrm>
            <a:off x="2062480" y="6376749"/>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p>
        </p:txBody>
      </p:sp>
      <p:sp>
        <p:nvSpPr>
          <p:cNvPr id="22" name="Rounded Rectangle 21"/>
          <p:cNvSpPr/>
          <p:nvPr/>
        </p:nvSpPr>
        <p:spPr>
          <a:xfrm>
            <a:off x="3729990" y="6335642"/>
            <a:ext cx="5033010" cy="1943542"/>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400" dirty="0"/>
              <a:t>Phơi khô rồi cất vào </a:t>
            </a:r>
            <a:r>
              <a:rPr lang="en-US" sz="4400" dirty="0" err="1"/>
              <a:t>xó</a:t>
            </a:r>
            <a:r>
              <a:rPr lang="en-US" sz="4400" dirty="0"/>
              <a:t> </a:t>
            </a:r>
            <a:r>
              <a:rPr lang="en-US" sz="4400" dirty="0" err="1"/>
              <a:t>nhà</a:t>
            </a:r>
            <a:endParaRPr lang="vi-VN" sz="4400" dirty="0"/>
          </a:p>
        </p:txBody>
      </p:sp>
      <p:sp>
        <p:nvSpPr>
          <p:cNvPr id="24" name="Oval 23"/>
          <p:cNvSpPr/>
          <p:nvPr/>
        </p:nvSpPr>
        <p:spPr>
          <a:xfrm>
            <a:off x="9639935" y="6395799"/>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D</a:t>
            </a:r>
          </a:p>
        </p:txBody>
      </p:sp>
      <p:sp>
        <p:nvSpPr>
          <p:cNvPr id="25" name="Rounded Rectangle 24"/>
          <p:cNvSpPr/>
          <p:nvPr/>
        </p:nvSpPr>
        <p:spPr>
          <a:xfrm>
            <a:off x="11353800" y="6335642"/>
            <a:ext cx="5029199" cy="2160658"/>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400" dirty="0">
                <a:cs typeface="Arial" panose="020B0604020202020204" pitchFamily="34" charset="0"/>
              </a:rPr>
              <a:t>Phơi khô rồi treo ở giàn bếp.</a:t>
            </a:r>
            <a:endParaRPr lang="en-US" sz="4400" dirty="0">
              <a:latin typeface="Arial" panose="020B0604020202020204" pitchFamily="34" charset="0"/>
              <a:cs typeface="Arial" panose="020B0604020202020204" pitchFamily="34" charset="0"/>
            </a:endParaRPr>
          </a:p>
        </p:txBody>
      </p:sp>
      <p:sp>
        <p:nvSpPr>
          <p:cNvPr id="4" name="Oval 3"/>
          <p:cNvSpPr/>
          <p:nvPr/>
        </p:nvSpPr>
        <p:spPr>
          <a:xfrm>
            <a:off x="9639935" y="6404142"/>
            <a:ext cx="1103630" cy="1196340"/>
          </a:xfrm>
          <a:prstGeom prst="ellipse">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276333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00" grpId="0" animBg="1"/>
      <p:bldP spid="18" grpId="0" animBg="1"/>
      <p:bldP spid="19" grpId="0" animBg="1"/>
      <p:bldP spid="21" grpId="0" animBg="1"/>
      <p:bldP spid="22" grpId="0" animBg="1"/>
      <p:bldP spid="24" grpId="0" animBg="1"/>
      <p:bldP spid="25" grpId="0" animBg="1"/>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A35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6863"/>
          <a:stretch>
            <a:fillRect/>
          </a:stretch>
        </p:blipFill>
        <p:spPr>
          <a:xfrm>
            <a:off x="621143" y="9492218"/>
            <a:ext cx="17045713" cy="115022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4640" y="6483306"/>
            <a:ext cx="3968392" cy="414158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79972" y="6657884"/>
            <a:ext cx="2411526" cy="367407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646494" y="8171876"/>
            <a:ext cx="3101130" cy="283048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97059" y="6767293"/>
            <a:ext cx="652285" cy="100211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1028700"/>
            <a:ext cx="2160877" cy="1964434"/>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100000">
            <a:off x="15457198" y="-834376"/>
            <a:ext cx="3604204" cy="3726151"/>
          </a:xfrm>
          <a:prstGeom prst="rect">
            <a:avLst/>
          </a:prstGeom>
        </p:spPr>
      </p:pic>
      <p:grpSp>
        <p:nvGrpSpPr>
          <p:cNvPr id="9" name="Group 9"/>
          <p:cNvGrpSpPr/>
          <p:nvPr/>
        </p:nvGrpSpPr>
        <p:grpSpPr>
          <a:xfrm>
            <a:off x="1028700" y="3351871"/>
            <a:ext cx="16230600" cy="5118923"/>
            <a:chOff x="0" y="247650"/>
            <a:chExt cx="21640800" cy="6825229"/>
          </a:xfrm>
        </p:grpSpPr>
        <p:sp>
          <p:nvSpPr>
            <p:cNvPr id="10" name="TextBox 10"/>
            <p:cNvSpPr txBox="1"/>
            <p:nvPr/>
          </p:nvSpPr>
          <p:spPr>
            <a:xfrm>
              <a:off x="0" y="247650"/>
              <a:ext cx="21640800" cy="2769989"/>
            </a:xfrm>
            <a:prstGeom prst="rect">
              <a:avLst/>
            </a:prstGeom>
          </p:spPr>
          <p:txBody>
            <a:bodyPr lIns="0" tIns="0" rIns="0" bIns="0" rtlCol="0" anchor="t">
              <a:spAutoFit/>
            </a:bodyPr>
            <a:lstStyle/>
            <a:p>
              <a:pPr algn="ctr">
                <a:lnSpc>
                  <a:spcPts val="16218"/>
                </a:lnSpc>
              </a:pPr>
              <a:endParaRPr lang="en-US" sz="17072" dirty="0">
                <a:solidFill>
                  <a:srgbClr val="FFE7D3"/>
                </a:solidFill>
                <a:latin typeface="Jingleberry Bold"/>
              </a:endParaRP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4588" r="468" b="6599"/>
            <a:stretch>
              <a:fillRect/>
            </a:stretch>
          </p:blipFill>
          <p:spPr>
            <a:xfrm>
              <a:off x="4868167" y="5343517"/>
              <a:ext cx="11904464" cy="1729362"/>
            </a:xfrm>
            <a:prstGeom prst="rect">
              <a:avLst/>
            </a:prstGeom>
          </p:spPr>
        </p:pic>
        <p:sp>
          <p:nvSpPr>
            <p:cNvPr id="12" name="TextBox 12"/>
            <p:cNvSpPr txBox="1"/>
            <p:nvPr/>
          </p:nvSpPr>
          <p:spPr>
            <a:xfrm>
              <a:off x="5357359" y="3404390"/>
              <a:ext cx="10675644" cy="1763217"/>
            </a:xfrm>
            <a:prstGeom prst="rect">
              <a:avLst/>
            </a:prstGeom>
          </p:spPr>
          <p:txBody>
            <a:bodyPr lIns="0" tIns="0" rIns="0" bIns="0" rtlCol="0" anchor="t">
              <a:spAutoFit/>
            </a:bodyPr>
            <a:lstStyle/>
            <a:p>
              <a:pPr algn="ctr">
                <a:lnSpc>
                  <a:spcPts val="11300"/>
                </a:lnSpc>
              </a:pPr>
              <a:endParaRPr lang="en-US" sz="8071" dirty="0">
                <a:solidFill>
                  <a:srgbClr val="242254"/>
                </a:solidFill>
                <a:latin typeface="Jingleberry Bold"/>
              </a:endParaRPr>
            </a:p>
          </p:txBody>
        </p:sp>
      </p:grpSp>
      <p:sp>
        <p:nvSpPr>
          <p:cNvPr id="13" name="Rectangle 12"/>
          <p:cNvSpPr/>
          <p:nvPr/>
        </p:nvSpPr>
        <p:spPr>
          <a:xfrm>
            <a:off x="1594178" y="2923227"/>
            <a:ext cx="14949092" cy="4662815"/>
          </a:xfrm>
          <a:prstGeom prst="rect">
            <a:avLst/>
          </a:prstGeom>
        </p:spPr>
        <p:txBody>
          <a:bodyPr wrap="none">
            <a:spAutoFit/>
          </a:bodyPr>
          <a:lstStyle/>
          <a:p>
            <a:pPr algn="ctr">
              <a:lnSpc>
                <a:spcPct val="150000"/>
              </a:lnSpc>
              <a:spcAft>
                <a:spcPts val="0"/>
              </a:spcAft>
            </a:pPr>
            <a:r>
              <a:rPr lang="vi-VN" sz="6600" b="1" dirty="0">
                <a:ea typeface="等线 Light"/>
              </a:rPr>
              <a:t>BÀI 26. MỘT SỐ YẾU TỐ</a:t>
            </a:r>
            <a:endParaRPr lang="en-US" sz="6600" b="1" dirty="0">
              <a:ea typeface="等线 Light"/>
            </a:endParaRPr>
          </a:p>
          <a:p>
            <a:pPr algn="ctr">
              <a:lnSpc>
                <a:spcPct val="150000"/>
              </a:lnSpc>
              <a:spcAft>
                <a:spcPts val="0"/>
              </a:spcAft>
            </a:pPr>
            <a:r>
              <a:rPr lang="vi-VN" sz="6600" b="1" dirty="0">
                <a:ea typeface="等线 Light"/>
              </a:rPr>
              <a:t> ẢNH HƯỞNG ĐẾN HÔ HẤP </a:t>
            </a:r>
            <a:r>
              <a:rPr lang="vi-VN" sz="6600" b="1">
                <a:ea typeface="等线 Light"/>
              </a:rPr>
              <a:t>TẾ BÀO</a:t>
            </a:r>
            <a:r>
              <a:rPr lang="en-US" sz="6600" b="1">
                <a:ea typeface="等线 Light"/>
              </a:rPr>
              <a:t> </a:t>
            </a:r>
          </a:p>
          <a:p>
            <a:pPr algn="ctr">
              <a:lnSpc>
                <a:spcPct val="150000"/>
              </a:lnSpc>
              <a:spcAft>
                <a:spcPts val="0"/>
              </a:spcAft>
            </a:pPr>
            <a:r>
              <a:rPr lang="en-US" sz="6600" b="1">
                <a:solidFill>
                  <a:srgbClr val="FF0000"/>
                </a:solidFill>
                <a:effectLst/>
                <a:ea typeface="等线 Light"/>
              </a:rPr>
              <a:t>( tiết theo</a:t>
            </a:r>
            <a:r>
              <a:rPr lang="en-US" sz="6600" b="1">
                <a:effectLst/>
                <a:ea typeface="等线 Light"/>
              </a:rPr>
              <a:t>)</a:t>
            </a:r>
            <a:endParaRPr lang="vi-VN" sz="6600" b="1" dirty="0">
              <a:effectLst/>
              <a:ea typeface="等线 Ligh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478212" y="3917629"/>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dirty="0">
                <a:latin typeface="Arial" panose="020B0604020202020204" pitchFamily="34" charset="0"/>
                <a:cs typeface="Arial" panose="020B0604020202020204" pitchFamily="34" charset="0"/>
              </a:rPr>
              <a:t>A</a:t>
            </a:r>
          </a:p>
        </p:txBody>
      </p:sp>
      <p:sp>
        <p:nvSpPr>
          <p:cNvPr id="11" name="Rounded Rectangle 10"/>
          <p:cNvSpPr/>
          <p:nvPr/>
        </p:nvSpPr>
        <p:spPr>
          <a:xfrm>
            <a:off x="3090612" y="3552751"/>
            <a:ext cx="5961381" cy="2017399"/>
          </a:xfrm>
          <a:prstGeom prst="roundRect">
            <a:avLst/>
          </a:prstGeom>
          <a:solidFill>
            <a:schemeClr val="accent2">
              <a:lumMod val="40000"/>
              <a:lumOff val="60000"/>
            </a:schemeClr>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CO</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cao</a:t>
            </a:r>
            <a:endParaRPr lang="en-US" sz="3600" dirty="0">
              <a:latin typeface="Arial" panose="020B0604020202020204" pitchFamily="34" charset="0"/>
              <a:cs typeface="Arial" panose="020B0604020202020204" pitchFamily="34" charset="0"/>
            </a:endParaRPr>
          </a:p>
        </p:txBody>
      </p:sp>
      <p:sp>
        <p:nvSpPr>
          <p:cNvPr id="15" name="Rounded Rectangle 14"/>
          <p:cNvSpPr/>
          <p:nvPr/>
        </p:nvSpPr>
        <p:spPr>
          <a:xfrm>
            <a:off x="1229360" y="756230"/>
            <a:ext cx="16066770" cy="2227955"/>
          </a:xfrm>
          <a:prstGeom prst="roundRect">
            <a:avLst/>
          </a:prstGeom>
          <a:solidFill>
            <a:schemeClr val="accent3">
              <a:lumMod val="60000"/>
              <a:lumOff val="40000"/>
            </a:schemeClr>
          </a:solidFill>
          <a:ln>
            <a:solidFill>
              <a:schemeClr val="tx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endParaRPr lang="en-US">
              <a:latin typeface="Arial" panose="020B0604020202020204" pitchFamily="34" charset="0"/>
              <a:cs typeface="Arial" panose="020B0604020202020204" pitchFamily="34" charset="0"/>
            </a:endParaRPr>
          </a:p>
        </p:txBody>
      </p:sp>
      <p:sp>
        <p:nvSpPr>
          <p:cNvPr id="100" name="Text Box 99"/>
          <p:cNvSpPr txBox="1"/>
          <p:nvPr/>
        </p:nvSpPr>
        <p:spPr>
          <a:xfrm>
            <a:off x="1677670" y="710553"/>
            <a:ext cx="15924530" cy="2308324"/>
          </a:xfrm>
          <a:prstGeom prst="rect">
            <a:avLst/>
          </a:prstGeom>
          <a:noFill/>
          <a:ln w="9525">
            <a:noFill/>
          </a:ln>
        </p:spPr>
        <p:txBody>
          <a:bodyPr wrap="square">
            <a:spAutoFit/>
          </a:bodyPr>
          <a:lstStyle/>
          <a:p>
            <a:pPr>
              <a:lnSpc>
                <a:spcPct val="150000"/>
              </a:lnSpc>
            </a:pPr>
            <a:r>
              <a:rPr lang="en-US" sz="4800" b="1" dirty="0" err="1">
                <a:solidFill>
                  <a:srgbClr val="000000"/>
                </a:solidFill>
                <a:latin typeface="Arial" panose="020B0604020202020204" pitchFamily="34" charset="0"/>
                <a:cs typeface="Arial" panose="020B0604020202020204" pitchFamily="34" charset="0"/>
              </a:rPr>
              <a:t>Câu</a:t>
            </a:r>
            <a:r>
              <a:rPr lang="en-US" sz="4800" b="1" dirty="0">
                <a:solidFill>
                  <a:srgbClr val="000000"/>
                </a:solidFill>
                <a:latin typeface="Arial" panose="020B0604020202020204" pitchFamily="34" charset="0"/>
                <a:cs typeface="Arial" panose="020B0604020202020204" pitchFamily="34" charset="0"/>
              </a:rPr>
              <a:t> 5: </a:t>
            </a:r>
            <a:r>
              <a:rPr lang="en-US" sz="4800" dirty="0" err="1">
                <a:latin typeface="Arial" panose="020B0604020202020204" pitchFamily="34" charset="0"/>
                <a:cs typeface="Arial" panose="020B0604020202020204" pitchFamily="34" charset="0"/>
              </a:rPr>
              <a:t>Các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loại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quả</a:t>
            </a:r>
            <a:r>
              <a:rPr lang="en-US" sz="4800" dirty="0">
                <a:latin typeface="Arial" panose="020B0604020202020204" pitchFamily="34" charset="0"/>
                <a:cs typeface="Arial" panose="020B0604020202020204" pitchFamily="34" charset="0"/>
              </a:rPr>
              <a:t>: cam, </a:t>
            </a:r>
            <a:r>
              <a:rPr lang="en-US" sz="4800" dirty="0" err="1">
                <a:latin typeface="Arial" panose="020B0604020202020204" pitchFamily="34" charset="0"/>
                <a:cs typeface="Arial" panose="020B0604020202020204" pitchFamily="34" charset="0"/>
              </a:rPr>
              <a:t>xoài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lê</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bảo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quản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biện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pháp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hiệu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quả</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kinh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tế</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cao</a:t>
            </a:r>
            <a:r>
              <a:rPr lang="en-US" sz="4800" dirty="0">
                <a:latin typeface="Arial" panose="020B0604020202020204" pitchFamily="34" charset="0"/>
                <a:cs typeface="Arial" panose="020B0604020202020204" pitchFamily="34" charset="0"/>
              </a:rPr>
              <a:t>? </a:t>
            </a:r>
          </a:p>
        </p:txBody>
      </p:sp>
      <p:sp>
        <p:nvSpPr>
          <p:cNvPr id="18" name="Oval 17"/>
          <p:cNvSpPr/>
          <p:nvPr/>
        </p:nvSpPr>
        <p:spPr>
          <a:xfrm>
            <a:off x="9639935" y="4113032"/>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a:latin typeface="Arial" panose="020B0604020202020204" pitchFamily="34" charset="0"/>
                <a:cs typeface="Arial" panose="020B0604020202020204" pitchFamily="34" charset="0"/>
              </a:rPr>
              <a:t>B</a:t>
            </a:r>
          </a:p>
        </p:txBody>
      </p:sp>
      <p:sp>
        <p:nvSpPr>
          <p:cNvPr id="19" name="Rounded Rectangle 18"/>
          <p:cNvSpPr/>
          <p:nvPr/>
        </p:nvSpPr>
        <p:spPr>
          <a:xfrm>
            <a:off x="11307444" y="3507100"/>
            <a:ext cx="5761356" cy="2017399"/>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CO</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cao</a:t>
            </a:r>
            <a:r>
              <a:rPr lang="en-US" sz="3600" dirty="0">
                <a:latin typeface="Arial" panose="020B0604020202020204" pitchFamily="34" charset="0"/>
                <a:cs typeface="Arial" panose="020B0604020202020204" pitchFamily="34" charset="0"/>
              </a:rPr>
              <a:t>.</a:t>
            </a:r>
          </a:p>
        </p:txBody>
      </p:sp>
      <p:sp>
        <p:nvSpPr>
          <p:cNvPr id="21" name="Oval 20"/>
          <p:cNvSpPr/>
          <p:nvPr/>
        </p:nvSpPr>
        <p:spPr>
          <a:xfrm>
            <a:off x="1561699" y="6817801"/>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dirty="0">
                <a:latin typeface="Arial" panose="020B0604020202020204" pitchFamily="34" charset="0"/>
                <a:cs typeface="Arial" panose="020B0604020202020204" pitchFamily="34" charset="0"/>
              </a:rPr>
              <a:t>C</a:t>
            </a:r>
          </a:p>
        </p:txBody>
      </p:sp>
      <p:sp>
        <p:nvSpPr>
          <p:cNvPr id="22" name="Rounded Rectangle 21"/>
          <p:cNvSpPr/>
          <p:nvPr/>
        </p:nvSpPr>
        <p:spPr>
          <a:xfrm>
            <a:off x="3111549" y="6335642"/>
            <a:ext cx="5940443" cy="2160658"/>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3600" dirty="0" err="1">
                <a:latin typeface="Arial" panose="020B0604020202020204" pitchFamily="34" charset="0"/>
                <a:cs typeface="Arial" panose="020B0604020202020204" pitchFamily="34" charset="0"/>
              </a:rPr>
              <a:t>Bbảo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lạnh</a:t>
            </a:r>
            <a:r>
              <a:rPr lang="en-US" sz="3600" dirty="0">
                <a:latin typeface="Arial" panose="020B0604020202020204" pitchFamily="34" charset="0"/>
                <a:cs typeface="Arial" panose="020B0604020202020204" pitchFamily="34" charset="0"/>
              </a:rPr>
              <a:t>.</a:t>
            </a:r>
          </a:p>
        </p:txBody>
      </p:sp>
      <p:sp>
        <p:nvSpPr>
          <p:cNvPr id="24" name="Oval 23"/>
          <p:cNvSpPr/>
          <p:nvPr/>
        </p:nvSpPr>
        <p:spPr>
          <a:xfrm>
            <a:off x="9639935" y="6395799"/>
            <a:ext cx="1103630" cy="1196340"/>
          </a:xfrm>
          <a:prstGeom prst="ellipse">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dirty="0">
                <a:latin typeface="Arial" panose="020B0604020202020204" pitchFamily="34" charset="0"/>
                <a:cs typeface="Arial" panose="020B0604020202020204" pitchFamily="34" charset="0"/>
              </a:rPr>
              <a:t>D</a:t>
            </a:r>
          </a:p>
        </p:txBody>
      </p:sp>
      <p:sp>
        <p:nvSpPr>
          <p:cNvPr id="25" name="Rounded Rectangle 24"/>
          <p:cNvSpPr/>
          <p:nvPr/>
        </p:nvSpPr>
        <p:spPr>
          <a:xfrm>
            <a:off x="11353800" y="6335642"/>
            <a:ext cx="5715000" cy="2160658"/>
          </a:xfrm>
          <a:prstGeom prst="roundRect">
            <a:avLst/>
          </a:prstGeom>
          <a:solidFill>
            <a:schemeClr val="accent2">
              <a:lumMod val="40000"/>
              <a:lumOff val="60000"/>
            </a:schemeClr>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CO</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cao</a:t>
            </a:r>
            <a:r>
              <a:rPr lang="en-US" sz="3600" dirty="0">
                <a:latin typeface="Arial" panose="020B0604020202020204" pitchFamily="34" charset="0"/>
                <a:cs typeface="Arial" panose="020B0604020202020204" pitchFamily="34" charset="0"/>
              </a:rPr>
              <a:t>.</a:t>
            </a:r>
          </a:p>
        </p:txBody>
      </p:sp>
      <p:sp>
        <p:nvSpPr>
          <p:cNvPr id="4" name="Oval 3"/>
          <p:cNvSpPr/>
          <p:nvPr/>
        </p:nvSpPr>
        <p:spPr>
          <a:xfrm>
            <a:off x="9651332" y="4160785"/>
            <a:ext cx="1103630" cy="1196340"/>
          </a:xfrm>
          <a:prstGeom prst="ellipse">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4400"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2753004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100" grpId="0"/>
      <p:bldP spid="18" grpId="0" animBg="1"/>
      <p:bldP spid="19" grpId="0" animBg="1"/>
      <p:bldP spid="21" grpId="0" animBg="1"/>
      <p:bldP spid="22" grpId="0" animBg="1"/>
      <p:bldP spid="24" grpId="0" animBg="1"/>
      <p:bldP spid="25" grpId="0" animBg="1"/>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42901"/>
            <a:ext cx="14249400" cy="6788945"/>
          </a:xfrm>
        </p:spPr>
        <p:txBody>
          <a:bodyPr>
            <a:normAutofit/>
          </a:bodyPr>
          <a:lstStyle/>
          <a:p>
            <a:pPr>
              <a:buNone/>
            </a:pPr>
            <a:r>
              <a:rPr lang="vi-VN" sz="4000" b="1">
                <a:latin typeface="+mj-lt"/>
              </a:rPr>
              <a:t>Câu </a:t>
            </a:r>
            <a:r>
              <a:rPr lang="en-US" sz="4000" b="1">
                <a:latin typeface="+mj-lt"/>
              </a:rPr>
              <a:t>6: </a:t>
            </a:r>
            <a:r>
              <a:rPr lang="vi-VN" sz="4000" b="1">
                <a:latin typeface="+mj-lt"/>
              </a:rPr>
              <a:t>Các </a:t>
            </a:r>
            <a:r>
              <a:rPr lang="vi-VN" sz="4000" b="1" dirty="0">
                <a:latin typeface="+mj-lt"/>
              </a:rPr>
              <a:t>yếu tố chủ yếu ảnh hưởng đến </a:t>
            </a:r>
            <a:r>
              <a:rPr lang="vi-VN" sz="4000" b="1" u="sng" dirty="0">
                <a:solidFill>
                  <a:srgbClr val="FF0000"/>
                </a:solidFill>
                <a:latin typeface="+mj-lt"/>
              </a:rPr>
              <a:t>hô hấp tế bào</a:t>
            </a:r>
            <a:r>
              <a:rPr lang="vi-VN" sz="4000" b="1" dirty="0">
                <a:latin typeface="+mj-lt"/>
              </a:rPr>
              <a:t> là:</a:t>
            </a:r>
            <a:endParaRPr lang="en-US" sz="4000" dirty="0">
              <a:latin typeface="+mj-lt"/>
            </a:endParaRPr>
          </a:p>
          <a:p>
            <a:pPr>
              <a:buNone/>
            </a:pPr>
            <a:r>
              <a:rPr lang="vi-VN" sz="4000" dirty="0">
                <a:latin typeface="+mj-lt"/>
              </a:rPr>
              <a:t>A. hàm lượng</a:t>
            </a:r>
            <a:r>
              <a:rPr lang="en-US" sz="4000" dirty="0">
                <a:latin typeface="+mj-lt"/>
              </a:rPr>
              <a:t> </a:t>
            </a:r>
            <a:r>
              <a:rPr lang="vi-VN" sz="4000" dirty="0">
                <a:latin typeface="+mj-lt"/>
              </a:rPr>
              <a:t>nước, nồng độ</a:t>
            </a:r>
            <a:r>
              <a:rPr lang="en-US" sz="4000" dirty="0">
                <a:latin typeface="+mj-lt"/>
              </a:rPr>
              <a:t> </a:t>
            </a:r>
            <a:r>
              <a:rPr lang="vi-VN" sz="4000" dirty="0">
                <a:latin typeface="+mj-lt"/>
              </a:rPr>
              <a:t>khí carbon dioxide, nhiệt độ.</a:t>
            </a:r>
            <a:endParaRPr lang="en-US" sz="4000" dirty="0">
              <a:latin typeface="+mj-lt"/>
            </a:endParaRPr>
          </a:p>
          <a:p>
            <a:pPr>
              <a:buNone/>
            </a:pPr>
            <a:r>
              <a:rPr lang="vi-VN" sz="4000" dirty="0">
                <a:latin typeface="+mj-lt"/>
              </a:rPr>
              <a:t>B. hàm lượng nước, nồng độ khí oxygen, nhiệt độ.</a:t>
            </a:r>
            <a:endParaRPr lang="en-US" sz="4000" dirty="0">
              <a:latin typeface="+mj-lt"/>
            </a:endParaRPr>
          </a:p>
          <a:p>
            <a:pPr>
              <a:buNone/>
            </a:pPr>
            <a:r>
              <a:rPr lang="vi-VN" sz="4000" dirty="0">
                <a:latin typeface="+mj-lt"/>
              </a:rPr>
              <a:t>C. nồng độ khí oxygen, nồng độ khí carbon dioxide, nhiệt độ.</a:t>
            </a:r>
            <a:endParaRPr lang="en-US" sz="4000" dirty="0">
              <a:latin typeface="+mj-lt"/>
            </a:endParaRPr>
          </a:p>
          <a:p>
            <a:pPr>
              <a:buNone/>
            </a:pPr>
            <a:r>
              <a:rPr lang="vi-VN" sz="4000" dirty="0">
                <a:latin typeface="+mj-lt"/>
              </a:rPr>
              <a:t>D. hàm lượng nước, nồng độ khí oxygen, nồng độ khí carbon dioxide, nhiệt độ.</a:t>
            </a:r>
            <a:endParaRPr lang="en-US" sz="4000" dirty="0">
              <a:latin typeface="+mj-lt"/>
            </a:endParaRPr>
          </a:p>
          <a:p>
            <a:endParaRPr lang="en-US" sz="4000" dirty="0">
              <a:latin typeface="+mj-lt"/>
            </a:endParaRPr>
          </a:p>
        </p:txBody>
      </p:sp>
      <p:sp>
        <p:nvSpPr>
          <p:cNvPr id="4" name="Snip Diagonal Corner Rectangle 3"/>
          <p:cNvSpPr/>
          <p:nvPr/>
        </p:nvSpPr>
        <p:spPr>
          <a:xfrm>
            <a:off x="1755457" y="7131846"/>
            <a:ext cx="13560743" cy="286035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200" i="1" dirty="0">
              <a:solidFill>
                <a:schemeClr val="tx1"/>
              </a:solidFill>
              <a:latin typeface="Times New Roman" panose="02020603050405020304" pitchFamily="18" charset="0"/>
              <a:cs typeface="Times New Roman" panose="02020603050405020304" pitchFamily="18" charset="0"/>
            </a:endParaRPr>
          </a:p>
          <a:p>
            <a:pPr algn="ctr" defTabSz="1371600">
              <a:defRPr/>
            </a:pPr>
            <a:r>
              <a:rPr lang="en-US"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Đáp án D</a:t>
            </a:r>
            <a:endParaRPr lang="vi-VN"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ight Arrow 4">
            <a:hlinkClick r:id="rId3" action="ppaction://hlinksldjump"/>
          </p:cNvPr>
          <p:cNvSpPr/>
          <p:nvPr/>
        </p:nvSpPr>
        <p:spPr>
          <a:xfrm>
            <a:off x="16004857" y="6515100"/>
            <a:ext cx="11430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15972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0"/>
            <a:ext cx="13716000" cy="7772400"/>
          </a:xfrm>
        </p:spPr>
        <p:txBody>
          <a:bodyPr/>
          <a:lstStyle/>
          <a:p>
            <a:pPr>
              <a:buNone/>
            </a:pPr>
            <a:endParaRPr lang="en-US" b="1">
              <a:latin typeface="+mj-lt"/>
            </a:endParaRPr>
          </a:p>
          <a:p>
            <a:pPr>
              <a:buNone/>
            </a:pPr>
            <a:r>
              <a:rPr lang="vi-VN" sz="4400" b="1">
                <a:latin typeface="+mj-lt"/>
              </a:rPr>
              <a:t>Câu </a:t>
            </a:r>
            <a:r>
              <a:rPr lang="en-US" sz="4400" b="1" dirty="0">
                <a:latin typeface="+mj-lt"/>
              </a:rPr>
              <a:t>7</a:t>
            </a:r>
            <a:r>
              <a:rPr lang="en-US" sz="4400" b="1">
                <a:latin typeface="+mj-lt"/>
              </a:rPr>
              <a:t> </a:t>
            </a:r>
            <a:r>
              <a:rPr lang="vi-VN" sz="4400" b="1" dirty="0">
                <a:latin typeface="+mj-lt"/>
              </a:rPr>
              <a:t>: Nhóm nông sản nào sau đây nên được bảo quản bằng biện pháp </a:t>
            </a:r>
            <a:r>
              <a:rPr lang="vi-VN" sz="4400" b="1" dirty="0">
                <a:solidFill>
                  <a:srgbClr val="FF0000"/>
                </a:solidFill>
                <a:latin typeface="+mj-lt"/>
              </a:rPr>
              <a:t>bảo quản khô</a:t>
            </a:r>
            <a:r>
              <a:rPr lang="vi-VN" sz="4400" b="1" dirty="0">
                <a:latin typeface="+mj-lt"/>
              </a:rPr>
              <a:t>?</a:t>
            </a:r>
            <a:endParaRPr lang="en-US" sz="4400" dirty="0">
              <a:latin typeface="+mj-lt"/>
            </a:endParaRPr>
          </a:p>
          <a:p>
            <a:pPr>
              <a:buNone/>
            </a:pPr>
            <a:r>
              <a:rPr lang="vi-VN" sz="4400" dirty="0">
                <a:latin typeface="+mj-lt"/>
              </a:rPr>
              <a:t>A. Rau muống, nấm đùi gà, hạt đỗ.</a:t>
            </a:r>
            <a:endParaRPr lang="en-US" sz="4400" dirty="0">
              <a:latin typeface="+mj-lt"/>
            </a:endParaRPr>
          </a:p>
          <a:p>
            <a:pPr>
              <a:buNone/>
            </a:pPr>
            <a:r>
              <a:rPr lang="vi-VN" sz="4400" dirty="0">
                <a:latin typeface="+mj-lt"/>
              </a:rPr>
              <a:t>B. Hạt lúa, hạt đỗ, hạt lạc.</a:t>
            </a:r>
            <a:endParaRPr lang="en-US" sz="4400" dirty="0">
              <a:latin typeface="+mj-lt"/>
            </a:endParaRPr>
          </a:p>
          <a:p>
            <a:pPr>
              <a:buNone/>
            </a:pPr>
            <a:r>
              <a:rPr lang="vi-VN" sz="4400" dirty="0">
                <a:latin typeface="+mj-lt"/>
              </a:rPr>
              <a:t>C. Hạt lạc, cà chua, rau cải.</a:t>
            </a:r>
            <a:endParaRPr lang="en-US" sz="4400" dirty="0">
              <a:latin typeface="+mj-lt"/>
            </a:endParaRPr>
          </a:p>
          <a:p>
            <a:pPr>
              <a:buNone/>
            </a:pPr>
            <a:r>
              <a:rPr lang="vi-VN" sz="4400" dirty="0">
                <a:latin typeface="+mj-lt"/>
              </a:rPr>
              <a:t>D. Khoai tây, cà rốt, hạt lúa.</a:t>
            </a:r>
            <a:endParaRPr lang="en-US" sz="4400" dirty="0">
              <a:latin typeface="+mj-lt"/>
            </a:endParaRPr>
          </a:p>
          <a:p>
            <a:endParaRPr lang="en-US" dirty="0">
              <a:latin typeface="+mj-lt"/>
            </a:endParaRPr>
          </a:p>
        </p:txBody>
      </p:sp>
      <p:sp>
        <p:nvSpPr>
          <p:cNvPr id="4" name="Snip Diagonal Corner Rectangle 3"/>
          <p:cNvSpPr/>
          <p:nvPr/>
        </p:nvSpPr>
        <p:spPr>
          <a:xfrm>
            <a:off x="2286001" y="7426643"/>
            <a:ext cx="13560743" cy="286035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200" i="1" dirty="0">
              <a:solidFill>
                <a:schemeClr val="tx1"/>
              </a:solidFill>
              <a:latin typeface="Times New Roman" panose="02020603050405020304" pitchFamily="18" charset="0"/>
              <a:cs typeface="Times New Roman" panose="02020603050405020304" pitchFamily="18" charset="0"/>
            </a:endParaRPr>
          </a:p>
          <a:p>
            <a:pPr algn="ctr" defTabSz="1371600">
              <a:defRPr/>
            </a:pPr>
            <a:r>
              <a:rPr lang="en-US"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Đáp </a:t>
            </a:r>
            <a:r>
              <a:rPr lang="en-US" sz="4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án</a:t>
            </a:r>
            <a:r>
              <a:rPr lang="en-US"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a:t>
            </a:r>
            <a:endParaRPr lang="vi-VN"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Left Arrow 4">
            <a:hlinkClick r:id="rId3" action="ppaction://hlinksldjump"/>
          </p:cNvPr>
          <p:cNvSpPr/>
          <p:nvPr/>
        </p:nvSpPr>
        <p:spPr>
          <a:xfrm>
            <a:off x="14516100" y="6400800"/>
            <a:ext cx="1485900" cy="1143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54161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0"/>
            <a:ext cx="13716000" cy="7658100"/>
          </a:xfrm>
        </p:spPr>
        <p:txBody>
          <a:bodyPr/>
          <a:lstStyle/>
          <a:p>
            <a:pPr>
              <a:buNone/>
            </a:pPr>
            <a:endParaRPr lang="en-US" b="1">
              <a:latin typeface="+mj-lt"/>
            </a:endParaRPr>
          </a:p>
          <a:p>
            <a:pPr>
              <a:buNone/>
            </a:pPr>
            <a:r>
              <a:rPr lang="vi-VN" sz="4000" b="1">
                <a:latin typeface="+mj-lt"/>
              </a:rPr>
              <a:t>Câu </a:t>
            </a:r>
            <a:r>
              <a:rPr lang="en-US" sz="4000" b="1">
                <a:latin typeface="+mj-lt"/>
              </a:rPr>
              <a:t>8</a:t>
            </a:r>
            <a:r>
              <a:rPr lang="vi-VN" sz="4000" b="1">
                <a:latin typeface="+mj-lt"/>
              </a:rPr>
              <a:t>: </a:t>
            </a:r>
            <a:r>
              <a:rPr lang="vi-VN" sz="4000" b="1" dirty="0">
                <a:latin typeface="+mj-lt"/>
              </a:rPr>
              <a:t>Nhóm nông sản nào sau đây nên được bảo quản bằng cách để trong túi nilon kín hoặc đục lỗ và bảo quản trong ngăn mát tủ lạnh?</a:t>
            </a:r>
            <a:endParaRPr lang="en-US" sz="4000" dirty="0">
              <a:latin typeface="+mj-lt"/>
            </a:endParaRPr>
          </a:p>
          <a:p>
            <a:pPr>
              <a:buNone/>
            </a:pPr>
            <a:r>
              <a:rPr lang="vi-VN" sz="4000" dirty="0">
                <a:latin typeface="+mj-lt"/>
              </a:rPr>
              <a:t>A.Rau muống, cà chua, bắp cải.</a:t>
            </a:r>
            <a:endParaRPr lang="en-US" sz="4000" dirty="0">
              <a:latin typeface="+mj-lt"/>
            </a:endParaRPr>
          </a:p>
          <a:p>
            <a:pPr>
              <a:buNone/>
            </a:pPr>
            <a:r>
              <a:rPr lang="vi-VN" sz="4000" dirty="0">
                <a:latin typeface="+mj-lt"/>
              </a:rPr>
              <a:t>B. Hạt lúa, hạt đỗ, hạt lạc.</a:t>
            </a:r>
            <a:endParaRPr lang="en-US" sz="4000" dirty="0">
              <a:latin typeface="+mj-lt"/>
            </a:endParaRPr>
          </a:p>
          <a:p>
            <a:pPr>
              <a:buNone/>
            </a:pPr>
            <a:r>
              <a:rPr lang="vi-VN" sz="4000" dirty="0">
                <a:latin typeface="+mj-lt"/>
              </a:rPr>
              <a:t>C. Hạt đỗ, rau muống, khoai tây.</a:t>
            </a:r>
            <a:endParaRPr lang="en-US" sz="4000" dirty="0">
              <a:latin typeface="+mj-lt"/>
            </a:endParaRPr>
          </a:p>
          <a:p>
            <a:pPr>
              <a:buNone/>
            </a:pPr>
            <a:r>
              <a:rPr lang="vi-VN" sz="4000" dirty="0">
                <a:latin typeface="+mj-lt"/>
              </a:rPr>
              <a:t>D. Hạt lạc, hạt lúa, dưa chuột.</a:t>
            </a:r>
            <a:endParaRPr lang="en-US" sz="4000" dirty="0">
              <a:latin typeface="+mj-lt"/>
            </a:endParaRPr>
          </a:p>
          <a:p>
            <a:endParaRPr lang="en-US" dirty="0">
              <a:latin typeface="+mj-lt"/>
            </a:endParaRPr>
          </a:p>
        </p:txBody>
      </p:sp>
      <p:sp>
        <p:nvSpPr>
          <p:cNvPr id="4" name="Snip Diagonal Corner Rectangle 3"/>
          <p:cNvSpPr/>
          <p:nvPr/>
        </p:nvSpPr>
        <p:spPr>
          <a:xfrm>
            <a:off x="2286001" y="7426643"/>
            <a:ext cx="13560743" cy="286035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200" i="1" dirty="0">
              <a:solidFill>
                <a:schemeClr val="tx1"/>
              </a:solidFill>
              <a:latin typeface="Times New Roman" panose="02020603050405020304" pitchFamily="18" charset="0"/>
              <a:cs typeface="Times New Roman" panose="02020603050405020304" pitchFamily="18" charset="0"/>
            </a:endParaRPr>
          </a:p>
          <a:p>
            <a:pPr algn="ctr" defTabSz="1371600">
              <a:defRPr/>
            </a:pPr>
            <a:r>
              <a:rPr lang="en-US"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Đáp </a:t>
            </a:r>
            <a:r>
              <a:rPr lang="en-US" sz="4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án</a:t>
            </a:r>
            <a:r>
              <a:rPr lang="en-US"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a:t>
            </a:r>
            <a:endParaRPr lang="vi-VN"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Left Arrow 4">
            <a:hlinkClick r:id="rId3" action="ppaction://hlinksldjump"/>
          </p:cNvPr>
          <p:cNvSpPr/>
          <p:nvPr/>
        </p:nvSpPr>
        <p:spPr>
          <a:xfrm>
            <a:off x="14401800" y="6400800"/>
            <a:ext cx="1257300" cy="914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8856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7400" y="303244"/>
            <a:ext cx="14224261" cy="1215528"/>
          </a:xfrm>
          <a:prstGeom prst="rect">
            <a:avLst/>
          </a:prstGeom>
        </p:spPr>
      </p:pic>
      <p:sp>
        <p:nvSpPr>
          <p:cNvPr id="21" name="TextBox 20"/>
          <p:cNvSpPr txBox="1"/>
          <p:nvPr/>
        </p:nvSpPr>
        <p:spPr>
          <a:xfrm>
            <a:off x="7620000" y="449343"/>
            <a:ext cx="3877985" cy="923330"/>
          </a:xfrm>
          <a:prstGeom prst="rect">
            <a:avLst/>
          </a:prstGeom>
          <a:noFill/>
        </p:spPr>
        <p:txBody>
          <a:bodyPr wrap="none" rtlCol="0">
            <a:spAutoFit/>
          </a:bodyPr>
          <a:lstStyle/>
          <a:p>
            <a:r>
              <a:rPr lang="en-US" sz="5400" b="1" dirty="0">
                <a:latin typeface="Arial" panose="020B0604020202020204" pitchFamily="34" charset="0"/>
                <a:cs typeface="Arial" panose="020B0604020202020204" pitchFamily="34" charset="0"/>
              </a:rPr>
              <a:t>VẬN DỤNG</a:t>
            </a:r>
          </a:p>
        </p:txBody>
      </p:sp>
      <p:sp>
        <p:nvSpPr>
          <p:cNvPr id="25" name="Rounded Rectangle 24"/>
          <p:cNvSpPr/>
          <p:nvPr/>
        </p:nvSpPr>
        <p:spPr>
          <a:xfrm>
            <a:off x="2273430" y="1664871"/>
            <a:ext cx="13792200" cy="8193003"/>
          </a:xfrm>
          <a:prstGeom prst="round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149730" y="2019300"/>
            <a:ext cx="12039600" cy="7364901"/>
          </a:xfrm>
          <a:prstGeom prst="rect">
            <a:avLst/>
          </a:prstGeom>
        </p:spPr>
        <p:txBody>
          <a:bodyPr wrap="square">
            <a:spAutoFit/>
          </a:bodyPr>
          <a:lstStyle/>
          <a:p>
            <a:pPr algn="just">
              <a:lnSpc>
                <a:spcPct val="150000"/>
              </a:lnSpc>
              <a:spcAft>
                <a:spcPts val="0"/>
              </a:spcAft>
            </a:pPr>
            <a:r>
              <a:rPr lang="vi-VN" sz="4000" b="1" dirty="0">
                <a:solidFill>
                  <a:srgbClr val="000000"/>
                </a:solidFill>
                <a:latin typeface="Arial" panose="020B0604020202020204" pitchFamily="34" charset="0"/>
                <a:cs typeface="Arial" panose="020B0604020202020204" pitchFamily="34" charset="0"/>
              </a:rPr>
              <a:t>Câu 1.</a:t>
            </a:r>
            <a:r>
              <a:rPr lang="vi-VN" sz="4000" dirty="0">
                <a:solidFill>
                  <a:srgbClr val="0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Giải thích hiện tượng quả, rau vừa thu hoạch được đựng trong túi nylon buộc kín, sau vài giờ, quan sát thấy có nước đọng ở mặt trong của túi.</a:t>
            </a:r>
            <a:endParaRPr lang="en-US" sz="4000" dirty="0">
              <a:latin typeface="Arial" panose="020B0604020202020204" pitchFamily="34" charset="0"/>
              <a:cs typeface="Arial" panose="020B0604020202020204" pitchFamily="34" charset="0"/>
            </a:endParaRPr>
          </a:p>
          <a:p>
            <a:pPr algn="just">
              <a:lnSpc>
                <a:spcPct val="150000"/>
              </a:lnSpc>
              <a:spcAft>
                <a:spcPts val="0"/>
              </a:spcAft>
            </a:pPr>
            <a:endParaRPr lang="en-US" sz="4000" dirty="0">
              <a:latin typeface="Arial" panose="020B0604020202020204" pitchFamily="34" charset="0"/>
              <a:cs typeface="Arial" panose="020B0604020202020204" pitchFamily="34" charset="0"/>
            </a:endParaRPr>
          </a:p>
          <a:p>
            <a:pPr algn="just">
              <a:lnSpc>
                <a:spcPct val="150000"/>
              </a:lnSpc>
              <a:spcAft>
                <a:spcPts val="0"/>
              </a:spcAft>
            </a:pPr>
            <a:r>
              <a:rPr lang="vi-VN" sz="4000" b="1" dirty="0">
                <a:latin typeface="Arial" panose="020B0604020202020204" pitchFamily="34" charset="0"/>
                <a:cs typeface="Arial" panose="020B0604020202020204" pitchFamily="34" charset="0"/>
              </a:rPr>
              <a:t>Câu 2.</a:t>
            </a:r>
            <a:r>
              <a:rPr lang="vi-VN" sz="4000" dirty="0">
                <a:latin typeface="Arial" panose="020B0604020202020204" pitchFamily="34" charset="0"/>
                <a:cs typeface="Arial" panose="020B0604020202020204" pitchFamily="34" charset="0"/>
              </a:rPr>
              <a:t> Tại sao rau trong siêu thị lại được đóng gói trong túi nylon có đục lỗ và bảo quản trong ngăn mát, trong khi khoai tây, cà rốt lại không cần bảo quản như vậy?</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236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xEl>
                                              <p:pRg st="2" end="2"/>
                                            </p:txEl>
                                          </p:spTgt>
                                        </p:tgtEl>
                                        <p:attrNameLst>
                                          <p:attrName>style.visibility</p:attrName>
                                        </p:attrNameLst>
                                      </p:cBhvr>
                                      <p:to>
                                        <p:strVal val="visible"/>
                                      </p:to>
                                    </p:set>
                                    <p:animEffect transition="in" filter="fade">
                                      <p:cBhvr>
                                        <p:cTn id="16"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96840" y="1316467"/>
            <a:ext cx="2492990" cy="923330"/>
          </a:xfrm>
          <a:prstGeom prst="rect">
            <a:avLst/>
          </a:prstGeom>
          <a:noFill/>
        </p:spPr>
        <p:txBody>
          <a:bodyPr wrap="none" rtlCol="0">
            <a:spAutoFit/>
          </a:bodyPr>
          <a:lstStyle/>
          <a:p>
            <a:r>
              <a:rPr lang="en-US" sz="5400" b="1" dirty="0" err="1">
                <a:solidFill>
                  <a:srgbClr val="FF0000"/>
                </a:solidFill>
                <a:latin typeface="Arial" panose="020B0604020202020204" pitchFamily="34" charset="0"/>
                <a:cs typeface="Arial" panose="020B0604020202020204" pitchFamily="34" charset="0"/>
              </a:rPr>
              <a:t>Đáp</a:t>
            </a:r>
            <a:r>
              <a:rPr lang="en-US" sz="5400" b="1" dirty="0">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án</a:t>
            </a:r>
            <a:endParaRPr lang="en-US" sz="5400" b="1" dirty="0">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3352800" y="2807555"/>
            <a:ext cx="12496800" cy="4154984"/>
          </a:xfrm>
          <a:prstGeom prst="rect">
            <a:avLst/>
          </a:prstGeom>
        </p:spPr>
        <p:txBody>
          <a:bodyPr wrap="square">
            <a:spAutoFit/>
          </a:bodyPr>
          <a:lstStyle/>
          <a:p>
            <a:pPr algn="just">
              <a:lnSpc>
                <a:spcPct val="150000"/>
              </a:lnSpc>
              <a:spcAft>
                <a:spcPts val="0"/>
              </a:spcAft>
            </a:pPr>
            <a:r>
              <a:rPr lang="vi-VN" sz="4400" b="1" dirty="0">
                <a:solidFill>
                  <a:srgbClr val="000000"/>
                </a:solidFill>
                <a:latin typeface="Arial" panose="020B0604020202020204" pitchFamily="34" charset="0"/>
                <a:cs typeface="Arial" panose="020B0604020202020204" pitchFamily="34" charset="0"/>
              </a:rPr>
              <a:t>Câu 1.</a:t>
            </a:r>
            <a:r>
              <a:rPr lang="vi-VN" sz="4400" dirty="0">
                <a:solidFill>
                  <a:srgbClr val="00000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Rau và quả sau khi thu hoạch vẫn diễn ra quá trình hô hấp, nước được giải phóng ra trong quá trình hô hấp sẽ đọng ở mặt trong của túi nylon nếu buộc kín túi.</a:t>
            </a:r>
            <a:endParaRPr lang="vi-VN"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7288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1000"/>
                                        <p:tgtEl>
                                          <p:spTgt spid="19">
                                            <p:txEl>
                                              <p:pRg st="0" end="0"/>
                                            </p:txEl>
                                          </p:spTgt>
                                        </p:tgtEl>
                                      </p:cBhvr>
                                    </p:animEffect>
                                    <p:anim calcmode="lin" valueType="num">
                                      <p:cBhvr>
                                        <p:cTn id="1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38253" y="318063"/>
            <a:ext cx="2492990" cy="923330"/>
          </a:xfrm>
          <a:prstGeom prst="rect">
            <a:avLst/>
          </a:prstGeom>
          <a:noFill/>
        </p:spPr>
        <p:txBody>
          <a:bodyPr wrap="none" rtlCol="0">
            <a:spAutoFit/>
          </a:bodyPr>
          <a:lstStyle/>
          <a:p>
            <a:r>
              <a:rPr lang="en-US" sz="5400" b="1" dirty="0" err="1">
                <a:solidFill>
                  <a:srgbClr val="FF0000"/>
                </a:solidFill>
                <a:latin typeface="Arial" panose="020B0604020202020204" pitchFamily="34" charset="0"/>
                <a:cs typeface="Arial" panose="020B0604020202020204" pitchFamily="34" charset="0"/>
              </a:rPr>
              <a:t>Đáp</a:t>
            </a:r>
            <a:r>
              <a:rPr lang="en-US" sz="5400" b="1" dirty="0">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án</a:t>
            </a:r>
            <a:endParaRPr lang="en-US" sz="5400" b="1" dirty="0">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2819400" y="1492103"/>
            <a:ext cx="14478000" cy="6278642"/>
          </a:xfrm>
          <a:prstGeom prst="rect">
            <a:avLst/>
          </a:prstGeom>
        </p:spPr>
        <p:txBody>
          <a:bodyPr wrap="square">
            <a:spAutoFit/>
          </a:bodyPr>
          <a:lstStyle/>
          <a:p>
            <a:pPr algn="just">
              <a:lnSpc>
                <a:spcPct val="150000"/>
              </a:lnSpc>
            </a:pPr>
            <a:r>
              <a:rPr lang="vi-VN" sz="3600" b="1" dirty="0"/>
              <a:t>Câu 2.</a:t>
            </a:r>
            <a:r>
              <a:rPr lang="vi-VN" sz="3600" dirty="0"/>
              <a:t> Sau khi thu hoạch, các loại rau, củ vẫn diễn ra quá trình hô hấp. Các loại rau tươi có hàm lượng nước cao, cần được bảo quản trong ngăn mát nhằm hạn chế quá trình hô hấp gây giảm chất lượng rau, giúp rau bảo quản được lâu; túi đục lỗ được dùng để bảo quản giúp hơi nước thoát ra trong quá trình hô hấp không đọng lại làm thối nhũn rau. Khoai tây và cà rốt có hàm lượng nước thấp hơn nên chỉ cần bảo quản ở nơi khô ráo và thoáng khí</a:t>
            </a:r>
            <a:r>
              <a:rPr lang="vi-VN" sz="4400" dirty="0"/>
              <a:t>. </a:t>
            </a:r>
          </a:p>
        </p:txBody>
      </p:sp>
    </p:spTree>
    <p:extLst>
      <p:ext uri="{BB962C8B-B14F-4D97-AF65-F5344CB8AC3E}">
        <p14:creationId xmlns:p14="http://schemas.microsoft.com/office/powerpoint/2010/main" val="1070571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l="4298" r="12815" b="67703"/>
          <a:stretch>
            <a:fillRect/>
          </a:stretch>
        </p:blipFill>
        <p:spPr>
          <a:xfrm>
            <a:off x="0" y="9511501"/>
            <a:ext cx="18510070" cy="1468742"/>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29499" y="3720102"/>
            <a:ext cx="1149967" cy="1064243"/>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33586" y="3750628"/>
            <a:ext cx="1149967" cy="1064243"/>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29856" y="3789929"/>
            <a:ext cx="1149967" cy="1064243"/>
          </a:xfrm>
          <a:prstGeom prst="rect">
            <a:avLst/>
          </a:prstGeom>
        </p:spPr>
      </p:pic>
      <p:sp>
        <p:nvSpPr>
          <p:cNvPr id="19" name="TextBox 19"/>
          <p:cNvSpPr txBox="1"/>
          <p:nvPr/>
        </p:nvSpPr>
        <p:spPr>
          <a:xfrm>
            <a:off x="3131162" y="4064001"/>
            <a:ext cx="546646" cy="500137"/>
          </a:xfrm>
          <a:prstGeom prst="rect">
            <a:avLst/>
          </a:prstGeom>
        </p:spPr>
        <p:txBody>
          <a:bodyPr lIns="0" tIns="0" rIns="0" bIns="0" rtlCol="0" anchor="t">
            <a:spAutoFit/>
          </a:bodyPr>
          <a:lstStyle/>
          <a:p>
            <a:pPr algn="ctr">
              <a:lnSpc>
                <a:spcPts val="3865"/>
              </a:lnSpc>
              <a:spcBef>
                <a:spcPct val="0"/>
              </a:spcBef>
            </a:pPr>
            <a:r>
              <a:rPr lang="en-US" sz="3905" b="1">
                <a:solidFill>
                  <a:srgbClr val="FFE7D3"/>
                </a:solidFill>
                <a:latin typeface="Arial" panose="020B0604020202020204" pitchFamily="34" charset="0"/>
                <a:cs typeface="Arial" panose="020B0604020202020204" pitchFamily="34" charset="0"/>
              </a:rPr>
              <a:t>1</a:t>
            </a:r>
          </a:p>
        </p:txBody>
      </p:sp>
      <p:sp>
        <p:nvSpPr>
          <p:cNvPr id="20" name="TextBox 20"/>
          <p:cNvSpPr txBox="1"/>
          <p:nvPr/>
        </p:nvSpPr>
        <p:spPr>
          <a:xfrm>
            <a:off x="8653471" y="4064001"/>
            <a:ext cx="510197" cy="500137"/>
          </a:xfrm>
          <a:prstGeom prst="rect">
            <a:avLst/>
          </a:prstGeom>
        </p:spPr>
        <p:txBody>
          <a:bodyPr lIns="0" tIns="0" rIns="0" bIns="0" rtlCol="0" anchor="t">
            <a:spAutoFit/>
          </a:bodyPr>
          <a:lstStyle/>
          <a:p>
            <a:pPr algn="ctr">
              <a:lnSpc>
                <a:spcPts val="3865"/>
              </a:lnSpc>
              <a:spcBef>
                <a:spcPct val="0"/>
              </a:spcBef>
            </a:pPr>
            <a:r>
              <a:rPr lang="en-US" sz="3905" b="1" dirty="0">
                <a:solidFill>
                  <a:srgbClr val="FFE7D3"/>
                </a:solidFill>
                <a:latin typeface="Arial" panose="020B0604020202020204" pitchFamily="34" charset="0"/>
                <a:cs typeface="Arial" panose="020B0604020202020204" pitchFamily="34" charset="0"/>
              </a:rPr>
              <a:t>2</a:t>
            </a:r>
          </a:p>
        </p:txBody>
      </p:sp>
      <p:sp>
        <p:nvSpPr>
          <p:cNvPr id="21" name="TextBox 21"/>
          <p:cNvSpPr txBox="1"/>
          <p:nvPr/>
        </p:nvSpPr>
        <p:spPr>
          <a:xfrm>
            <a:off x="14224224" y="4103302"/>
            <a:ext cx="561231" cy="500137"/>
          </a:xfrm>
          <a:prstGeom prst="rect">
            <a:avLst/>
          </a:prstGeom>
        </p:spPr>
        <p:txBody>
          <a:bodyPr lIns="0" tIns="0" rIns="0" bIns="0" rtlCol="0" anchor="t">
            <a:spAutoFit/>
          </a:bodyPr>
          <a:lstStyle/>
          <a:p>
            <a:pPr algn="ctr">
              <a:lnSpc>
                <a:spcPts val="3865"/>
              </a:lnSpc>
              <a:spcBef>
                <a:spcPct val="0"/>
              </a:spcBef>
            </a:pPr>
            <a:r>
              <a:rPr lang="en-US" sz="3905" b="1" dirty="0">
                <a:solidFill>
                  <a:srgbClr val="FFE7D3"/>
                </a:solidFill>
                <a:latin typeface="Arial" panose="020B0604020202020204" pitchFamily="34" charset="0"/>
                <a:cs typeface="Arial" panose="020B0604020202020204" pitchFamily="34" charset="0"/>
              </a:rPr>
              <a:t>3</a:t>
            </a:r>
          </a:p>
        </p:txBody>
      </p:sp>
      <p:pic>
        <p:nvPicPr>
          <p:cNvPr id="25" name="Picture 2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158889" y="8626007"/>
            <a:ext cx="3101130" cy="2830486"/>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6555959" y="8626007"/>
            <a:ext cx="3101130" cy="2830486"/>
          </a:xfrm>
          <a:prstGeom prst="rect">
            <a:avLst/>
          </a:prstGeom>
        </p:spPr>
      </p:pic>
      <p:sp>
        <p:nvSpPr>
          <p:cNvPr id="29" name="Google Shape;1563;p29"/>
          <p:cNvSpPr txBox="1">
            <a:spLocks noGrp="1"/>
          </p:cNvSpPr>
          <p:nvPr/>
        </p:nvSpPr>
        <p:spPr>
          <a:xfrm>
            <a:off x="3784532" y="1593455"/>
            <a:ext cx="10248074" cy="91486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panose="02000000000000000000"/>
              <a:buNone/>
              <a:defRPr sz="2800" b="0" i="0" u="none" strike="noStrike" cap="none">
                <a:solidFill>
                  <a:schemeClr val="accent2"/>
                </a:solidFill>
                <a:latin typeface="Fredoka One" panose="02000000000000000000"/>
                <a:ea typeface="Fredoka One" panose="02000000000000000000"/>
                <a:cs typeface="Fredoka One" panose="02000000000000000000"/>
                <a:sym typeface="Fredoka One" panose="02000000000000000000"/>
              </a:defRPr>
            </a:lvl1pPr>
            <a:lvl2pPr marR="0" lvl="1" algn="ctr" rtl="0">
              <a:lnSpc>
                <a:spcPct val="100000"/>
              </a:lnSpc>
              <a:spcBef>
                <a:spcPts val="0"/>
              </a:spcBef>
              <a:spcAft>
                <a:spcPts val="0"/>
              </a:spcAft>
              <a:buClr>
                <a:schemeClr val="accent2"/>
              </a:buClr>
              <a:buSzPts val="2800"/>
              <a:buFont typeface="Fredoka One" panose="02000000000000000000"/>
              <a:buNone/>
              <a:defRPr sz="2800" b="0" i="0" u="none" strike="noStrike" cap="none">
                <a:solidFill>
                  <a:schemeClr val="accent2"/>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accent2"/>
              </a:buClr>
              <a:buSzPts val="2800"/>
              <a:buFont typeface="Fredoka One" panose="02000000000000000000"/>
              <a:buNone/>
              <a:defRPr sz="2800" b="0" i="0" u="none" strike="noStrike" cap="none">
                <a:solidFill>
                  <a:schemeClr val="accent2"/>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accent2"/>
              </a:buClr>
              <a:buSzPts val="2800"/>
              <a:buFont typeface="Fredoka One" panose="02000000000000000000"/>
              <a:buNone/>
              <a:defRPr sz="2800" b="0" i="0" u="none" strike="noStrike" cap="none">
                <a:solidFill>
                  <a:schemeClr val="accent2"/>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accent2"/>
              </a:buClr>
              <a:buSzPts val="2800"/>
              <a:buFont typeface="Fredoka One" panose="02000000000000000000"/>
              <a:buNone/>
              <a:defRPr sz="2800" b="0" i="0" u="none" strike="noStrike" cap="none">
                <a:solidFill>
                  <a:schemeClr val="accent2"/>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accent2"/>
              </a:buClr>
              <a:buSzPts val="2800"/>
              <a:buFont typeface="Fredoka One" panose="02000000000000000000"/>
              <a:buNone/>
              <a:defRPr sz="2800" b="0" i="0" u="none" strike="noStrike" cap="none">
                <a:solidFill>
                  <a:schemeClr val="accent2"/>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accent2"/>
              </a:buClr>
              <a:buSzPts val="2800"/>
              <a:buFont typeface="Fredoka One" panose="02000000000000000000"/>
              <a:buNone/>
              <a:defRPr sz="2800" b="0" i="0" u="none" strike="noStrike" cap="none">
                <a:solidFill>
                  <a:schemeClr val="accent2"/>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accent2"/>
              </a:buClr>
              <a:buSzPts val="2800"/>
              <a:buFont typeface="Fredoka One" panose="02000000000000000000"/>
              <a:buNone/>
              <a:defRPr sz="2800" b="0" i="0" u="none" strike="noStrike" cap="none">
                <a:solidFill>
                  <a:schemeClr val="accent2"/>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accent2"/>
              </a:buClr>
              <a:buSzPts val="2800"/>
              <a:buFont typeface="Fredoka One" panose="02000000000000000000"/>
              <a:buNone/>
              <a:defRPr sz="2800" b="0" i="0" u="none" strike="noStrike" cap="none">
                <a:solidFill>
                  <a:schemeClr val="accent2"/>
                </a:solidFill>
                <a:latin typeface="Fredoka One" panose="02000000000000000000"/>
                <a:ea typeface="Fredoka One" panose="02000000000000000000"/>
                <a:cs typeface="Fredoka One" panose="02000000000000000000"/>
                <a:sym typeface="Fredoka One" panose="02000000000000000000"/>
              </a:defRPr>
            </a:lvl9pPr>
          </a:lstStyle>
          <a:p>
            <a:pPr marL="0" lvl="0" indent="0" algn="ctr" rtl="0">
              <a:lnSpc>
                <a:spcPct val="100000"/>
              </a:lnSpc>
              <a:spcBef>
                <a:spcPts val="0"/>
              </a:spcBef>
              <a:spcAft>
                <a:spcPts val="0"/>
              </a:spcAft>
              <a:buSzPts val="2800"/>
              <a:buNone/>
            </a:pPr>
            <a:r>
              <a:rPr lang="en-US" sz="6000" b="1" dirty="0">
                <a:solidFill>
                  <a:srgbClr val="242254"/>
                </a:solidFill>
                <a:latin typeface="Arial" panose="020B0604020202020204"/>
                <a:ea typeface="Arial" panose="020B0604020202020204"/>
                <a:cs typeface="Arial" panose="020B0604020202020204"/>
                <a:sym typeface="Arial" panose="020B0604020202020204"/>
              </a:rPr>
              <a:t>HƯỚNG DẪN VỀ NHÀ</a:t>
            </a:r>
            <a:endParaRPr sz="6000" b="1" dirty="0">
              <a:solidFill>
                <a:srgbClr val="242254"/>
              </a:solidFill>
              <a:latin typeface="Arial" panose="020B0604020202020204"/>
              <a:ea typeface="Arial" panose="020B0604020202020204"/>
              <a:cs typeface="Arial" panose="020B0604020202020204"/>
              <a:sym typeface="Arial" panose="020B0604020202020204"/>
            </a:endParaRPr>
          </a:p>
        </p:txBody>
      </p:sp>
      <p:sp>
        <p:nvSpPr>
          <p:cNvPr id="30" name="Google Shape;1570;p29"/>
          <p:cNvSpPr txBox="1">
            <a:spLocks noGrp="1"/>
          </p:cNvSpPr>
          <p:nvPr/>
        </p:nvSpPr>
        <p:spPr>
          <a:xfrm>
            <a:off x="1544776" y="5501291"/>
            <a:ext cx="3719415" cy="1608916"/>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panose="00000600000000000000"/>
              <a:buChar char="●"/>
              <a:defRPr sz="18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1pPr>
            <a:lvl2pPr marL="914400" marR="0" lvl="1"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2pPr>
            <a:lvl3pPr marL="1371600" marR="0" lvl="2"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3pPr>
            <a:lvl4pPr marL="1828800" marR="0" lvl="3"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4pPr>
            <a:lvl5pPr marL="2286000" marR="0" lvl="4"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5pPr>
            <a:lvl6pPr marL="2743200" marR="0" lvl="5"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6pPr>
            <a:lvl7pPr marL="3200400" marR="0" lvl="6"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7pPr>
            <a:lvl8pPr marL="3657600" marR="0" lvl="7"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8pPr>
            <a:lvl9pPr marL="4114800" marR="0" lvl="8"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9pPr>
          </a:lstStyle>
          <a:p>
            <a:pPr marL="0" marR="0" lvl="0" indent="0" algn="ctr" rtl="0">
              <a:lnSpc>
                <a:spcPct val="150000"/>
              </a:lnSpc>
              <a:spcBef>
                <a:spcPts val="0"/>
              </a:spcBef>
              <a:spcAft>
                <a:spcPts val="0"/>
              </a:spcAft>
              <a:buClr>
                <a:schemeClr val="accent6"/>
              </a:buClr>
              <a:buSzPts val="1800"/>
              <a:buFont typeface="Barlow Medium" panose="00000600000000000000"/>
              <a:buNone/>
            </a:pP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Ôn</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a:t>
            </a: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lại</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a:t>
            </a: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kiến</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a:t>
            </a: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thức</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a:t>
            </a: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đã</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a:t>
            </a: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học</a:t>
            </a:r>
            <a:endParaRPr sz="4400" b="0" i="0" u="none" strike="noStrike" cap="none" dirty="0">
              <a:solidFill>
                <a:srgbClr val="3E2E27"/>
              </a:solidFill>
              <a:latin typeface="Arial" panose="020B0604020202020204"/>
              <a:ea typeface="Arial" panose="020B0604020202020204"/>
              <a:cs typeface="Arial" panose="020B0604020202020204"/>
              <a:sym typeface="Arial" panose="020B0604020202020204"/>
            </a:endParaRPr>
          </a:p>
        </p:txBody>
      </p:sp>
      <p:sp>
        <p:nvSpPr>
          <p:cNvPr id="31" name="Google Shape;1571;p29"/>
          <p:cNvSpPr txBox="1">
            <a:spLocks noGrp="1"/>
          </p:cNvSpPr>
          <p:nvPr/>
        </p:nvSpPr>
        <p:spPr>
          <a:xfrm>
            <a:off x="6533094" y="5866288"/>
            <a:ext cx="4750950" cy="789576"/>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panose="00000600000000000000"/>
              <a:buChar char="●"/>
              <a:defRPr sz="18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1pPr>
            <a:lvl2pPr marL="914400" marR="0" lvl="1"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2pPr>
            <a:lvl3pPr marL="1371600" marR="0" lvl="2"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3pPr>
            <a:lvl4pPr marL="1828800" marR="0" lvl="3"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4pPr>
            <a:lvl5pPr marL="2286000" marR="0" lvl="4"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5pPr>
            <a:lvl6pPr marL="2743200" marR="0" lvl="5"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6pPr>
            <a:lvl7pPr marL="3200400" marR="0" lvl="6"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7pPr>
            <a:lvl8pPr marL="3657600" marR="0" lvl="7"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8pPr>
            <a:lvl9pPr marL="4114800" marR="0" lvl="8"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9pPr>
          </a:lstStyle>
          <a:p>
            <a:pPr marL="0" marR="0" lvl="0" indent="0" algn="ctr" rtl="0">
              <a:lnSpc>
                <a:spcPct val="150000"/>
              </a:lnSpc>
              <a:spcBef>
                <a:spcPts val="0"/>
              </a:spcBef>
              <a:spcAft>
                <a:spcPts val="0"/>
              </a:spcAft>
              <a:buClr>
                <a:schemeClr val="accent6"/>
              </a:buClr>
              <a:buSzPts val="1800"/>
              <a:buFont typeface="Barlow Medium" panose="00000600000000000000"/>
              <a:buNone/>
            </a:pP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Hoàn</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a:t>
            </a: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thành</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a:t>
            </a: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bài</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a:t>
            </a: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tập</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a:t>
            </a:r>
            <a:r>
              <a:rPr lang="en-US" sz="4400" b="0" i="0" u="none" strike="noStrike" cap="none" dirty="0" err="1">
                <a:solidFill>
                  <a:srgbClr val="3E2E27"/>
                </a:solidFill>
                <a:latin typeface="Arial" panose="020B0604020202020204"/>
                <a:ea typeface="Arial" panose="020B0604020202020204"/>
                <a:cs typeface="Arial" panose="020B0604020202020204"/>
                <a:sym typeface="Arial" panose="020B0604020202020204"/>
              </a:rPr>
              <a:t>trong</a:t>
            </a:r>
            <a:r>
              <a:rPr lang="en-US" sz="4400" b="0" i="0" u="none" strike="noStrike" cap="none" dirty="0">
                <a:solidFill>
                  <a:srgbClr val="3E2E27"/>
                </a:solidFill>
                <a:latin typeface="Arial" panose="020B0604020202020204"/>
                <a:ea typeface="Arial" panose="020B0604020202020204"/>
                <a:cs typeface="Arial" panose="020B0604020202020204"/>
                <a:sym typeface="Arial" panose="020B0604020202020204"/>
              </a:rPr>
              <a:t> SBT</a:t>
            </a:r>
            <a:endParaRPr sz="4400" b="0" i="0" u="none" strike="noStrike" cap="none" dirty="0">
              <a:solidFill>
                <a:srgbClr val="3E2E27"/>
              </a:solidFill>
              <a:latin typeface="Arial" panose="020B0604020202020204"/>
              <a:ea typeface="Arial" panose="020B0604020202020204"/>
              <a:cs typeface="Arial" panose="020B0604020202020204"/>
              <a:sym typeface="Arial" panose="020B0604020202020204"/>
            </a:endParaRPr>
          </a:p>
        </p:txBody>
      </p:sp>
      <p:sp>
        <p:nvSpPr>
          <p:cNvPr id="32" name="Google Shape;1572;p29"/>
          <p:cNvSpPr txBox="1">
            <a:spLocks noGrp="1"/>
          </p:cNvSpPr>
          <p:nvPr/>
        </p:nvSpPr>
        <p:spPr>
          <a:xfrm>
            <a:off x="12573000" y="5437823"/>
            <a:ext cx="4440159" cy="1456463"/>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panose="00000600000000000000"/>
              <a:buChar char="●"/>
              <a:defRPr sz="18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1pPr>
            <a:lvl2pPr marL="914400" marR="0" lvl="1"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2pPr>
            <a:lvl3pPr marL="1371600" marR="0" lvl="2"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3pPr>
            <a:lvl4pPr marL="1828800" marR="0" lvl="3"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4pPr>
            <a:lvl5pPr marL="2286000" marR="0" lvl="4"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5pPr>
            <a:lvl6pPr marL="2743200" marR="0" lvl="5"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6pPr>
            <a:lvl7pPr marL="3200400" marR="0" lvl="6"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7pPr>
            <a:lvl8pPr marL="3657600" marR="0" lvl="7"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8pPr>
            <a:lvl9pPr marL="4114800" marR="0" lvl="8" indent="-317500" algn="l" rtl="0">
              <a:lnSpc>
                <a:spcPct val="115000"/>
              </a:lnSpc>
              <a:spcBef>
                <a:spcPts val="0"/>
              </a:spcBef>
              <a:spcAft>
                <a:spcPts val="0"/>
              </a:spcAft>
              <a:buClr>
                <a:schemeClr val="accent6"/>
              </a:buClr>
              <a:buSzPts val="1400"/>
              <a:buFont typeface="Barlow Medium" panose="00000600000000000000"/>
              <a:buChar char="■"/>
              <a:defRPr sz="1400" b="0" i="0" u="none" strike="noStrike" cap="none">
                <a:solidFill>
                  <a:schemeClr val="accent6"/>
                </a:solidFill>
                <a:latin typeface="Barlow Medium" panose="00000600000000000000"/>
                <a:ea typeface="Barlow Medium" panose="00000600000000000000"/>
                <a:cs typeface="Barlow Medium" panose="00000600000000000000"/>
                <a:sym typeface="Barlow Medium" panose="00000600000000000000"/>
              </a:defRPr>
            </a:lvl9pPr>
          </a:lstStyle>
          <a:p>
            <a:pPr marL="0" marR="0" lvl="0" indent="0" algn="ctr" rtl="0">
              <a:lnSpc>
                <a:spcPct val="150000"/>
              </a:lnSpc>
              <a:spcBef>
                <a:spcPts val="0"/>
              </a:spcBef>
              <a:spcAft>
                <a:spcPts val="0"/>
              </a:spcAft>
              <a:buClr>
                <a:schemeClr val="accent6"/>
              </a:buClr>
              <a:buSzPts val="1800"/>
              <a:buFont typeface="Barlow Medium" panose="00000600000000000000"/>
              <a:buNone/>
            </a:pPr>
            <a:r>
              <a:rPr lang="en-US" sz="4000" b="0" i="0" u="none" strike="noStrike" cap="none" dirty="0" err="1">
                <a:solidFill>
                  <a:srgbClr val="3E2E27"/>
                </a:solidFill>
                <a:latin typeface="Arial" panose="020B0604020202020204" pitchFamily="34" charset="0"/>
                <a:ea typeface="Arial" panose="020B0604020202020204"/>
                <a:cs typeface="Arial" panose="020B0604020202020204" pitchFamily="34" charset="0"/>
                <a:sym typeface="Arial" panose="020B0604020202020204"/>
              </a:rPr>
              <a:t>Đọc</a:t>
            </a:r>
            <a:r>
              <a:rPr lang="en-US" sz="4000" b="0" i="0" u="none" strike="noStrike" cap="none" dirty="0">
                <a:solidFill>
                  <a:srgbClr val="3E2E27"/>
                </a:solidFill>
                <a:latin typeface="Arial" panose="020B0604020202020204" pitchFamily="34" charset="0"/>
                <a:ea typeface="Arial" panose="020B0604020202020204"/>
                <a:cs typeface="Arial" panose="020B0604020202020204" pitchFamily="34" charset="0"/>
                <a:sym typeface="Arial" panose="020B0604020202020204"/>
              </a:rPr>
              <a:t> </a:t>
            </a:r>
            <a:r>
              <a:rPr lang="en-US" sz="4000" b="0" i="0" u="none" strike="noStrike" cap="none" dirty="0" err="1">
                <a:solidFill>
                  <a:srgbClr val="3E2E27"/>
                </a:solidFill>
                <a:latin typeface="Arial" panose="020B0604020202020204" pitchFamily="34" charset="0"/>
                <a:ea typeface="Arial" panose="020B0604020202020204"/>
                <a:cs typeface="Arial" panose="020B0604020202020204" pitchFamily="34" charset="0"/>
                <a:sym typeface="Arial" panose="020B0604020202020204"/>
              </a:rPr>
              <a:t>trước</a:t>
            </a:r>
            <a:r>
              <a:rPr lang="en-US" sz="4000" b="0" i="0" u="none" strike="noStrike" cap="none" dirty="0">
                <a:solidFill>
                  <a:srgbClr val="3E2E27"/>
                </a:solidFill>
                <a:latin typeface="Arial" panose="020B0604020202020204" pitchFamily="34" charset="0"/>
                <a:ea typeface="Arial" panose="020B0604020202020204"/>
                <a:cs typeface="Arial" panose="020B0604020202020204" pitchFamily="34" charset="0"/>
                <a:sym typeface="Arial" panose="020B0604020202020204"/>
              </a:rPr>
              <a:t> </a:t>
            </a:r>
            <a:r>
              <a:rPr lang="en-US" sz="4000" b="0" i="0" u="none" strike="noStrike" cap="none" dirty="0" err="1">
                <a:solidFill>
                  <a:srgbClr val="3E2E27"/>
                </a:solidFill>
                <a:latin typeface="Arial" panose="020B0604020202020204" pitchFamily="34" charset="0"/>
                <a:ea typeface="Arial" panose="020B0604020202020204"/>
                <a:cs typeface="Arial" panose="020B0604020202020204" pitchFamily="34" charset="0"/>
                <a:sym typeface="Arial" panose="020B0604020202020204"/>
              </a:rPr>
              <a:t>bài</a:t>
            </a:r>
            <a:r>
              <a:rPr lang="en-US" sz="4000" b="0" i="0" u="none" strike="noStrike" cap="none" dirty="0">
                <a:solidFill>
                  <a:srgbClr val="3E2E27"/>
                </a:solidFill>
                <a:latin typeface="Arial" panose="020B0604020202020204" pitchFamily="34" charset="0"/>
                <a:ea typeface="Arial" panose="020B0604020202020204"/>
                <a:cs typeface="Arial" panose="020B0604020202020204" pitchFamily="34" charset="0"/>
                <a:sym typeface="Arial" panose="020B0604020202020204"/>
              </a:rPr>
              <a:t> </a:t>
            </a:r>
            <a:r>
              <a:rPr lang="en-US" sz="4000" b="0" i="0" u="none" strike="noStrike" cap="none" dirty="0" err="1">
                <a:solidFill>
                  <a:srgbClr val="3E2E27"/>
                </a:solidFill>
                <a:latin typeface="Arial" panose="020B0604020202020204" pitchFamily="34" charset="0"/>
                <a:ea typeface="Arial" panose="020B0604020202020204"/>
                <a:cs typeface="Arial" panose="020B0604020202020204" pitchFamily="34" charset="0"/>
                <a:sym typeface="Arial" panose="020B0604020202020204"/>
              </a:rPr>
              <a:t>sau</a:t>
            </a:r>
            <a:r>
              <a:rPr lang="en-US" sz="4000" b="0" i="0" u="none" strike="noStrike" cap="none" dirty="0">
                <a:solidFill>
                  <a:srgbClr val="3E2E27"/>
                </a:solidFill>
                <a:latin typeface="Arial" panose="020B0604020202020204" pitchFamily="34" charset="0"/>
                <a:ea typeface="Arial" panose="020B0604020202020204"/>
                <a:cs typeface="Arial" panose="020B0604020202020204" pitchFamily="34" charset="0"/>
                <a:sym typeface="Arial" panose="020B0604020202020204"/>
              </a:rPr>
              <a:t> </a:t>
            </a:r>
            <a:r>
              <a:rPr lang="en-US" sz="4000" b="0" i="0" u="none" strike="noStrike" cap="none" dirty="0" err="1">
                <a:solidFill>
                  <a:srgbClr val="3E2E27"/>
                </a:solidFill>
                <a:latin typeface="Arial" panose="020B0604020202020204" pitchFamily="34" charset="0"/>
                <a:ea typeface="Arial" panose="020B0604020202020204"/>
                <a:cs typeface="Arial" panose="020B0604020202020204" pitchFamily="34" charset="0"/>
                <a:sym typeface="Arial" panose="020B0604020202020204"/>
              </a:rPr>
              <a:t>Bài</a:t>
            </a:r>
            <a:r>
              <a:rPr lang="en-US" sz="4000" b="0" i="0" u="none" strike="noStrike" cap="none" dirty="0">
                <a:solidFill>
                  <a:srgbClr val="3E2E27"/>
                </a:solidFill>
                <a:latin typeface="Arial" panose="020B0604020202020204" pitchFamily="34" charset="0"/>
                <a:ea typeface="Arial" panose="020B0604020202020204"/>
                <a:cs typeface="Arial" panose="020B0604020202020204" pitchFamily="34" charset="0"/>
                <a:sym typeface="Arial" panose="020B0604020202020204"/>
              </a:rPr>
              <a:t> 27</a:t>
            </a:r>
            <a:endParaRPr sz="4000" b="0" i="0" u="none" strike="noStrike" cap="none" dirty="0">
              <a:solidFill>
                <a:srgbClr val="3E2E27"/>
              </a:solidFill>
              <a:latin typeface="Arial" panose="020B0604020202020204" pitchFamily="34" charset="0"/>
              <a:ea typeface="Arial" panose="020B0604020202020204"/>
              <a:cs typeface="Arial" panose="020B0604020202020204" pitchFamily="34" charset="0"/>
              <a:sym typeface="Arial" panose="020B0604020202020204"/>
            </a:endParaRPr>
          </a:p>
        </p:txBody>
      </p:sp>
    </p:spTree>
    <p:extLst>
      <p:ext uri="{BB962C8B-B14F-4D97-AF65-F5344CB8AC3E}">
        <p14:creationId xmlns:p14="http://schemas.microsoft.com/office/powerpoint/2010/main" val="135135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9" grpId="0"/>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077" t="21875" r="30087" b="23958"/>
          <a:stretch/>
        </p:blipFill>
        <p:spPr>
          <a:xfrm>
            <a:off x="1295400" y="419100"/>
            <a:ext cx="15621000" cy="9517062"/>
          </a:xfrm>
          <a:prstGeom prst="rect">
            <a:avLst/>
          </a:prstGeom>
        </p:spPr>
      </p:pic>
    </p:spTree>
    <p:extLst>
      <p:ext uri="{BB962C8B-B14F-4D97-AF65-F5344CB8AC3E}">
        <p14:creationId xmlns:p14="http://schemas.microsoft.com/office/powerpoint/2010/main" val="2200441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35" r="13269" b="72539"/>
          <a:stretch>
            <a:fillRect/>
          </a:stretch>
        </p:blipFill>
        <p:spPr>
          <a:xfrm>
            <a:off x="-1020324" y="9225631"/>
            <a:ext cx="19271453" cy="1248787"/>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0324" y="7782341"/>
            <a:ext cx="3336980" cy="3045753"/>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986714" y="7782341"/>
            <a:ext cx="3670375" cy="3350052"/>
          </a:xfrm>
          <a:prstGeom prst="rect">
            <a:avLst/>
          </a:prstGeom>
        </p:spPr>
      </p:pic>
      <p:sp>
        <p:nvSpPr>
          <p:cNvPr id="27" name="TextBox 26"/>
          <p:cNvSpPr txBox="1"/>
          <p:nvPr/>
        </p:nvSpPr>
        <p:spPr>
          <a:xfrm>
            <a:off x="11125200" y="1563884"/>
            <a:ext cx="6172200" cy="1824923"/>
          </a:xfrm>
          <a:prstGeom prst="rect">
            <a:avLst/>
          </a:prstGeom>
          <a:noFill/>
        </p:spPr>
        <p:txBody>
          <a:bodyPr wrap="square" rtlCol="0">
            <a:spAutoFit/>
          </a:bodyPr>
          <a:lstStyle/>
          <a:p>
            <a:pPr>
              <a:lnSpc>
                <a:spcPct val="150000"/>
              </a:lnSpc>
            </a:pPr>
            <a:r>
              <a:rPr lang="vi-VN" sz="4000" dirty="0">
                <a:latin typeface="Arial" panose="020B0604020202020204" pitchFamily="34" charset="0"/>
                <a:cs typeface="Arial" panose="020B0604020202020204" pitchFamily="34" charset="0"/>
              </a:rPr>
              <a:t>Củ hành, củ tỏi phơi khô ít bị mọc mầm.</a:t>
            </a:r>
          </a:p>
        </p:txBody>
      </p:sp>
      <p:sp>
        <p:nvSpPr>
          <p:cNvPr id="29" name="Rectangle 28"/>
          <p:cNvSpPr/>
          <p:nvPr/>
        </p:nvSpPr>
        <p:spPr>
          <a:xfrm>
            <a:off x="11125200" y="4668826"/>
            <a:ext cx="6324600" cy="2748253"/>
          </a:xfrm>
          <a:prstGeom prst="rect">
            <a:avLst/>
          </a:prstGeom>
        </p:spPr>
        <p:txBody>
          <a:bodyPr wrap="square">
            <a:spAutoFit/>
          </a:bodyPr>
          <a:lstStyle/>
          <a:p>
            <a:pPr algn="just">
              <a:lnSpc>
                <a:spcPct val="150000"/>
              </a:lnSpc>
            </a:pPr>
            <a:r>
              <a:rPr lang="vi-VN" sz="4000" dirty="0"/>
              <a:t>Củ hành, củ tỏi không phơi khô dễ bị thối hoặc mọc mầm.</a:t>
            </a:r>
          </a:p>
        </p:txBody>
      </p:sp>
      <p:pic>
        <p:nvPicPr>
          <p:cNvPr id="12" name="Picture 11" descr="A picture containing food, plate, indoor, nu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337" y="942242"/>
            <a:ext cx="4290687" cy="2843848"/>
          </a:xfrm>
          <a:prstGeom prst="rect">
            <a:avLst/>
          </a:prstGeom>
        </p:spPr>
      </p:pic>
      <p:pic>
        <p:nvPicPr>
          <p:cNvPr id="13" name="Picture 12" descr="A picture containing rock, vegetable, garlic, ston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849444"/>
            <a:ext cx="4419600" cy="2899655"/>
          </a:xfrm>
          <a:prstGeom prst="rect">
            <a:avLst/>
          </a:prstGeom>
        </p:spPr>
      </p:pic>
      <p:pic>
        <p:nvPicPr>
          <p:cNvPr id="14" name="Picture 13" descr="A picture containing vegetabl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160" y="4322876"/>
            <a:ext cx="4365864" cy="3274398"/>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16458" r="15120"/>
          <a:stretch/>
        </p:blipFill>
        <p:spPr>
          <a:xfrm>
            <a:off x="5257800" y="4330172"/>
            <a:ext cx="4419600" cy="3229645"/>
          </a:xfrm>
          <a:prstGeom prst="rect">
            <a:avLst/>
          </a:prstGeom>
        </p:spPr>
      </p:pic>
      <p:sp>
        <p:nvSpPr>
          <p:cNvPr id="3" name="Rounded Rectangle 2"/>
          <p:cNvSpPr/>
          <p:nvPr/>
        </p:nvSpPr>
        <p:spPr>
          <a:xfrm>
            <a:off x="2727301" y="8134060"/>
            <a:ext cx="13101720" cy="1790700"/>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dirty="0">
                <a:solidFill>
                  <a:schemeClr val="tx1"/>
                </a:solidFill>
              </a:rPr>
              <a:t>Em hãy dự đoán xem có những điều kiện ngoại cảnh nào ảnh hưởng đến hô hấp tế bào?</a:t>
            </a:r>
            <a:endParaRPr lang="en-US" sz="3600" dirty="0">
              <a:solidFill>
                <a:schemeClr val="tx1"/>
              </a:solidFill>
            </a:endParaRPr>
          </a:p>
        </p:txBody>
      </p:sp>
    </p:spTree>
    <p:extLst>
      <p:ext uri="{BB962C8B-B14F-4D97-AF65-F5344CB8AC3E}">
        <p14:creationId xmlns:p14="http://schemas.microsoft.com/office/powerpoint/2010/main" val="818274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5A35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628"/>
          <a:stretch>
            <a:fillRect/>
          </a:stretch>
        </p:blipFill>
        <p:spPr>
          <a:xfrm>
            <a:off x="7869399" y="1463801"/>
            <a:ext cx="9297071" cy="7654416"/>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83683" y="974012"/>
            <a:ext cx="4466793" cy="85847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0509" y="2390628"/>
            <a:ext cx="8618144" cy="107558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38555" b="37313"/>
          <a:stretch>
            <a:fillRect/>
          </a:stretch>
        </p:blipFill>
        <p:spPr>
          <a:xfrm>
            <a:off x="8838653" y="6515100"/>
            <a:ext cx="7390646" cy="18570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5850">
            <a:off x="15688" y="4081248"/>
            <a:ext cx="1903715" cy="1464130"/>
          </a:xfrm>
          <a:prstGeom prst="rect">
            <a:avLst/>
          </a:prstGeom>
        </p:spPr>
      </p:pic>
      <p:grpSp>
        <p:nvGrpSpPr>
          <p:cNvPr id="8" name="Group 8"/>
          <p:cNvGrpSpPr/>
          <p:nvPr/>
        </p:nvGrpSpPr>
        <p:grpSpPr>
          <a:xfrm>
            <a:off x="2309244" y="968699"/>
            <a:ext cx="1200508" cy="1258497"/>
            <a:chOff x="0" y="0"/>
            <a:chExt cx="1600678" cy="1677996"/>
          </a:xfrm>
        </p:grpSpPr>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8460" y="0"/>
              <a:ext cx="1022218" cy="1003632"/>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36370" y="1151713"/>
              <a:ext cx="484181" cy="52628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501816"/>
              <a:ext cx="336370" cy="311295"/>
            </a:xfrm>
            <a:prstGeom prst="rect">
              <a:avLst/>
            </a:prstGeom>
          </p:spPr>
        </p:pic>
      </p:grpSp>
      <p:sp>
        <p:nvSpPr>
          <p:cNvPr id="12" name="TextBox 11"/>
          <p:cNvSpPr txBox="1"/>
          <p:nvPr/>
        </p:nvSpPr>
        <p:spPr>
          <a:xfrm>
            <a:off x="7939264" y="3237179"/>
            <a:ext cx="9227206" cy="2431371"/>
          </a:xfrm>
          <a:prstGeom prst="rect">
            <a:avLst/>
          </a:prstGeom>
          <a:noFill/>
        </p:spPr>
        <p:txBody>
          <a:bodyPr wrap="none" rtlCol="0">
            <a:spAutoFit/>
          </a:bodyPr>
          <a:lstStyle/>
          <a:p>
            <a:pPr algn="ctr">
              <a:lnSpc>
                <a:spcPct val="150000"/>
              </a:lnSpc>
            </a:pPr>
            <a:r>
              <a:rPr lang="en-US" sz="5400" b="1" dirty="0" err="1">
                <a:latin typeface="Arial" panose="020B0604020202020204" pitchFamily="34" charset="0"/>
                <a:cs typeface="Arial" panose="020B0604020202020204" pitchFamily="34" charset="0"/>
              </a:rPr>
              <a:t>II.Vận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dụng</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hiểu</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biết</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về</a:t>
            </a:r>
            <a:r>
              <a:rPr lang="en-US" sz="5400" b="1" dirty="0">
                <a:latin typeface="Arial" panose="020B0604020202020204" pitchFamily="34" charset="0"/>
                <a:cs typeface="Arial" panose="020B0604020202020204" pitchFamily="34" charset="0"/>
              </a:rPr>
              <a:t> </a:t>
            </a:r>
          </a:p>
          <a:p>
            <a:pPr algn="ctr">
              <a:lnSpc>
                <a:spcPct val="150000"/>
              </a:lnSpc>
            </a:pPr>
            <a:r>
              <a:rPr lang="en-US" sz="5400" b="1" dirty="0" err="1">
                <a:latin typeface="Arial" panose="020B0604020202020204" pitchFamily="34" charset="0"/>
                <a:cs typeface="Arial" panose="020B0604020202020204" pitchFamily="34" charset="0"/>
              </a:rPr>
              <a:t>hô</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hấp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tế</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bào</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vào</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thực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tiễn</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506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5927" y="5743732"/>
            <a:ext cx="1044559" cy="1079902"/>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1" y="3331087"/>
            <a:ext cx="1044559" cy="107990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880" y="7773909"/>
            <a:ext cx="1044559" cy="1079902"/>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69" b="64802"/>
          <a:stretch>
            <a:fillRect/>
          </a:stretch>
        </p:blipFill>
        <p:spPr>
          <a:xfrm>
            <a:off x="-111035" y="9457367"/>
            <a:ext cx="18515075" cy="133735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0324" y="8453308"/>
            <a:ext cx="2601857" cy="2374786"/>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6002000" y="8381672"/>
            <a:ext cx="2969288" cy="2710151"/>
          </a:xfrm>
          <a:prstGeom prst="rect">
            <a:avLst/>
          </a:prstGeom>
        </p:spPr>
      </p:pic>
      <p:sp>
        <p:nvSpPr>
          <p:cNvPr id="22" name="TextBox 22"/>
          <p:cNvSpPr txBox="1"/>
          <p:nvPr/>
        </p:nvSpPr>
        <p:spPr>
          <a:xfrm>
            <a:off x="1719714" y="5786793"/>
            <a:ext cx="591851" cy="830740"/>
          </a:xfrm>
          <a:prstGeom prst="rect">
            <a:avLst/>
          </a:prstGeom>
        </p:spPr>
        <p:txBody>
          <a:bodyPr lIns="0" tIns="0" rIns="0" bIns="0" rtlCol="0" anchor="t">
            <a:spAutoFit/>
          </a:bodyPr>
          <a:lstStyle/>
          <a:p>
            <a:pPr algn="ctr">
              <a:lnSpc>
                <a:spcPts val="7092"/>
              </a:lnSpc>
              <a:spcBef>
                <a:spcPct val="0"/>
              </a:spcBef>
            </a:pPr>
            <a:r>
              <a:rPr lang="en-US" sz="5066" b="1" dirty="0">
                <a:solidFill>
                  <a:srgbClr val="FFE7D3"/>
                </a:solidFill>
                <a:latin typeface="Arial" panose="020B0604020202020204" pitchFamily="34" charset="0"/>
                <a:cs typeface="Arial" panose="020B0604020202020204" pitchFamily="34" charset="0"/>
              </a:rPr>
              <a:t>2</a:t>
            </a:r>
          </a:p>
        </p:txBody>
      </p:sp>
      <p:sp>
        <p:nvSpPr>
          <p:cNvPr id="23" name="TextBox 23"/>
          <p:cNvSpPr txBox="1"/>
          <p:nvPr/>
        </p:nvSpPr>
        <p:spPr>
          <a:xfrm>
            <a:off x="1765948" y="3374148"/>
            <a:ext cx="500677" cy="830740"/>
          </a:xfrm>
          <a:prstGeom prst="rect">
            <a:avLst/>
          </a:prstGeom>
        </p:spPr>
        <p:txBody>
          <a:bodyPr lIns="0" tIns="0" rIns="0" bIns="0" rtlCol="0" anchor="t">
            <a:spAutoFit/>
          </a:bodyPr>
          <a:lstStyle/>
          <a:p>
            <a:pPr algn="ctr">
              <a:lnSpc>
                <a:spcPts val="7092"/>
              </a:lnSpc>
              <a:spcBef>
                <a:spcPct val="0"/>
              </a:spcBef>
            </a:pPr>
            <a:r>
              <a:rPr lang="en-US" sz="5066" b="1" dirty="0">
                <a:solidFill>
                  <a:srgbClr val="FFE7D3"/>
                </a:solidFill>
                <a:latin typeface="Arial" panose="020B0604020202020204" pitchFamily="34" charset="0"/>
                <a:cs typeface="Arial" panose="020B0604020202020204" pitchFamily="34" charset="0"/>
              </a:rPr>
              <a:t>1</a:t>
            </a:r>
          </a:p>
        </p:txBody>
      </p:sp>
      <p:sp>
        <p:nvSpPr>
          <p:cNvPr id="24" name="TextBox 24"/>
          <p:cNvSpPr txBox="1"/>
          <p:nvPr/>
        </p:nvSpPr>
        <p:spPr>
          <a:xfrm>
            <a:off x="1715081" y="7845545"/>
            <a:ext cx="551544" cy="830740"/>
          </a:xfrm>
          <a:prstGeom prst="rect">
            <a:avLst/>
          </a:prstGeom>
        </p:spPr>
        <p:txBody>
          <a:bodyPr lIns="0" tIns="0" rIns="0" bIns="0" rtlCol="0" anchor="t">
            <a:spAutoFit/>
          </a:bodyPr>
          <a:lstStyle/>
          <a:p>
            <a:pPr algn="ctr">
              <a:lnSpc>
                <a:spcPts val="7092"/>
              </a:lnSpc>
              <a:spcBef>
                <a:spcPct val="0"/>
              </a:spcBef>
            </a:pPr>
            <a:r>
              <a:rPr lang="en-US" sz="5066" b="1">
                <a:solidFill>
                  <a:srgbClr val="FFE7D3"/>
                </a:solidFill>
                <a:latin typeface="Arial" panose="020B0604020202020204" pitchFamily="34" charset="0"/>
                <a:cs typeface="Arial" panose="020B0604020202020204" pitchFamily="34" charset="0"/>
              </a:rPr>
              <a:t>3</a:t>
            </a:r>
          </a:p>
        </p:txBody>
      </p:sp>
      <p:sp>
        <p:nvSpPr>
          <p:cNvPr id="25" name="Rounded Rectangle 24"/>
          <p:cNvSpPr/>
          <p:nvPr/>
        </p:nvSpPr>
        <p:spPr>
          <a:xfrm>
            <a:off x="1100278" y="725298"/>
            <a:ext cx="15396989" cy="161506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Box 12"/>
          <p:cNvSpPr txBox="1"/>
          <p:nvPr/>
        </p:nvSpPr>
        <p:spPr>
          <a:xfrm>
            <a:off x="1505923" y="526123"/>
            <a:ext cx="15163800" cy="1436868"/>
          </a:xfrm>
          <a:prstGeom prst="rect">
            <a:avLst/>
          </a:prstGeom>
        </p:spPr>
        <p:txBody>
          <a:bodyPr wrap="square" lIns="0" tIns="0" rIns="0" bIns="0" rtlCol="0" anchor="t">
            <a:spAutoFit/>
          </a:bodyPr>
          <a:lstStyle/>
          <a:p>
            <a:pPr algn="just">
              <a:lnSpc>
                <a:spcPts val="13273"/>
              </a:lnSpc>
              <a:spcBef>
                <a:spcPct val="0"/>
              </a:spcBef>
            </a:pPr>
            <a:r>
              <a:rPr lang="en-US" sz="5400" dirty="0">
                <a:latin typeface="Arial" panose="020B0604020202020204" pitchFamily="34" charset="0"/>
                <a:cs typeface="Arial" panose="020B0604020202020204" pitchFamily="34" charset="0"/>
              </a:rPr>
              <a:t>1.</a:t>
            </a:r>
            <a:r>
              <a:rPr lang="en-US" sz="5400" b="1"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Hô</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hấp</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tế</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bào</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vấn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đề</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bảo</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quản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nông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sản</a:t>
            </a:r>
            <a:endParaRPr lang="en-US" sz="5400" dirty="0">
              <a:latin typeface="Arial" panose="020B0604020202020204" pitchFamily="34" charset="0"/>
              <a:cs typeface="Arial" panose="020B0604020202020204" pitchFamily="34" charset="0"/>
            </a:endParaRPr>
          </a:p>
        </p:txBody>
      </p:sp>
      <p:sp>
        <p:nvSpPr>
          <p:cNvPr id="27" name="Rectangle 26"/>
          <p:cNvSpPr/>
          <p:nvPr/>
        </p:nvSpPr>
        <p:spPr>
          <a:xfrm>
            <a:off x="2810507" y="3486665"/>
            <a:ext cx="13686760" cy="799706"/>
          </a:xfrm>
          <a:prstGeom prst="rect">
            <a:avLst/>
          </a:prstGeom>
        </p:spPr>
        <p:txBody>
          <a:bodyPr wrap="none">
            <a:spAutoFit/>
          </a:bodyPr>
          <a:lstStyle/>
          <a:p>
            <a:pPr>
              <a:lnSpc>
                <a:spcPct val="114000"/>
              </a:lnSpc>
              <a:spcAft>
                <a:spcPts val="1000"/>
              </a:spcAft>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hấp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diễn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a:t>
            </a:r>
            <a:endParaRPr lang="en-US" sz="4400" dirty="0">
              <a:effectLst/>
              <a:latin typeface="Arial" panose="020B0604020202020204" pitchFamily="34" charset="0"/>
              <a:cs typeface="Arial" panose="020B0604020202020204" pitchFamily="34" charset="0"/>
            </a:endParaRPr>
          </a:p>
        </p:txBody>
      </p:sp>
      <p:sp>
        <p:nvSpPr>
          <p:cNvPr id="28" name="Rectangle 27"/>
          <p:cNvSpPr/>
          <p:nvPr/>
        </p:nvSpPr>
        <p:spPr>
          <a:xfrm>
            <a:off x="2782433" y="5761613"/>
            <a:ext cx="12026049" cy="864211"/>
          </a:xfrm>
          <a:prstGeom prst="rect">
            <a:avLst/>
          </a:prstGeom>
        </p:spPr>
        <p:txBody>
          <a:bodyPr wrap="none">
            <a:spAutoFit/>
          </a:bodyPr>
          <a:lstStyle/>
          <a:p>
            <a:pPr>
              <a:lnSpc>
                <a:spcPct val="114000"/>
              </a:lnSpc>
              <a:spcAft>
                <a:spcPts val="1000"/>
              </a:spcAft>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hấp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a:t>
            </a:r>
            <a:endParaRPr lang="en-US" sz="4400" dirty="0">
              <a:effectLst/>
              <a:latin typeface="Arial" panose="020B0604020202020204" pitchFamily="34" charset="0"/>
              <a:cs typeface="Arial" panose="020B0604020202020204" pitchFamily="34" charset="0"/>
            </a:endParaRPr>
          </a:p>
        </p:txBody>
      </p:sp>
      <p:sp>
        <p:nvSpPr>
          <p:cNvPr id="29" name="Rectangle 28"/>
          <p:cNvSpPr/>
          <p:nvPr/>
        </p:nvSpPr>
        <p:spPr>
          <a:xfrm>
            <a:off x="2920140" y="7915469"/>
            <a:ext cx="12401152" cy="864211"/>
          </a:xfrm>
          <a:prstGeom prst="rect">
            <a:avLst/>
          </a:prstGeom>
        </p:spPr>
        <p:txBody>
          <a:bodyPr wrap="none">
            <a:spAutoFit/>
          </a:bodyPr>
          <a:lstStyle/>
          <a:p>
            <a:pPr>
              <a:lnSpc>
                <a:spcPct val="114000"/>
              </a:lnSpc>
              <a:spcAft>
                <a:spcPts val="1000"/>
              </a:spcAft>
            </a:pP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chúng</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a:t>
            </a:r>
            <a:endParaRPr lang="en-US" sz="44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animBg="1"/>
      <p:bldP spid="26" grpId="0"/>
      <p:bldP spid="27" grpId="0"/>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5491" y="767413"/>
            <a:ext cx="1044559" cy="107990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69" b="64802"/>
          <a:stretch>
            <a:fillRect/>
          </a:stretch>
        </p:blipFill>
        <p:spPr>
          <a:xfrm>
            <a:off x="-111035" y="9457367"/>
            <a:ext cx="18515075" cy="133735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324" y="8453308"/>
            <a:ext cx="2601857" cy="237478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002000" y="8381672"/>
            <a:ext cx="2969288" cy="2710151"/>
          </a:xfrm>
          <a:prstGeom prst="rect">
            <a:avLst/>
          </a:prstGeom>
        </p:spPr>
      </p:pic>
      <p:sp>
        <p:nvSpPr>
          <p:cNvPr id="23" name="TextBox 23"/>
          <p:cNvSpPr txBox="1"/>
          <p:nvPr/>
        </p:nvSpPr>
        <p:spPr>
          <a:xfrm>
            <a:off x="1807438" y="810474"/>
            <a:ext cx="500677" cy="830740"/>
          </a:xfrm>
          <a:prstGeom prst="rect">
            <a:avLst/>
          </a:prstGeom>
        </p:spPr>
        <p:txBody>
          <a:bodyPr lIns="0" tIns="0" rIns="0" bIns="0" rtlCol="0" anchor="t">
            <a:spAutoFit/>
          </a:bodyPr>
          <a:lstStyle/>
          <a:p>
            <a:pPr algn="ctr">
              <a:lnSpc>
                <a:spcPts val="7092"/>
              </a:lnSpc>
              <a:spcBef>
                <a:spcPct val="0"/>
              </a:spcBef>
            </a:pPr>
            <a:r>
              <a:rPr lang="en-US" sz="5066" b="1" dirty="0">
                <a:solidFill>
                  <a:srgbClr val="FFE7D3"/>
                </a:solidFill>
                <a:latin typeface="Arial" panose="020B0604020202020204" pitchFamily="34" charset="0"/>
                <a:cs typeface="Arial" panose="020B0604020202020204" pitchFamily="34" charset="0"/>
              </a:rPr>
              <a:t>a</a:t>
            </a:r>
          </a:p>
        </p:txBody>
      </p:sp>
      <p:sp>
        <p:nvSpPr>
          <p:cNvPr id="27" name="Rectangle 26"/>
          <p:cNvSpPr/>
          <p:nvPr/>
        </p:nvSpPr>
        <p:spPr>
          <a:xfrm>
            <a:off x="2868039" y="947509"/>
            <a:ext cx="3916457" cy="864211"/>
          </a:xfrm>
          <a:prstGeom prst="rect">
            <a:avLst/>
          </a:prstGeom>
        </p:spPr>
        <p:txBody>
          <a:bodyPr wrap="none">
            <a:spAutoFit/>
          </a:bodyPr>
          <a:lstStyle/>
          <a:p>
            <a:pPr>
              <a:lnSpc>
                <a:spcPct val="114000"/>
              </a:lnSpc>
              <a:spcAft>
                <a:spcPts val="1000"/>
              </a:spcAft>
            </a:pPr>
            <a:r>
              <a:rPr lang="en-US" sz="4400" b="1" dirty="0" err="1">
                <a:effectLst/>
                <a:latin typeface="Arial" panose="020B0604020202020204" pitchFamily="34" charset="0"/>
                <a:cs typeface="Arial" panose="020B0604020202020204" pitchFamily="34" charset="0"/>
              </a:rPr>
              <a:t>Bảo</a:t>
            </a:r>
            <a:r>
              <a:rPr lang="en-US" sz="4400" b="1" dirty="0">
                <a:effectLst/>
                <a:latin typeface="Arial" panose="020B0604020202020204" pitchFamily="34" charset="0"/>
                <a:cs typeface="Arial" panose="020B0604020202020204" pitchFamily="34" charset="0"/>
              </a:rPr>
              <a:t> </a:t>
            </a:r>
            <a:r>
              <a:rPr lang="en-US" sz="4400" b="1" dirty="0" err="1">
                <a:effectLst/>
                <a:latin typeface="Arial" panose="020B0604020202020204" pitchFamily="34" charset="0"/>
                <a:cs typeface="Arial" panose="020B0604020202020204" pitchFamily="34" charset="0"/>
              </a:rPr>
              <a:t>quản</a:t>
            </a:r>
            <a:r>
              <a:rPr lang="en-US" sz="4400" b="1" dirty="0">
                <a:effectLst/>
                <a:latin typeface="Arial" panose="020B0604020202020204" pitchFamily="34" charset="0"/>
                <a:cs typeface="Arial" panose="020B0604020202020204" pitchFamily="34" charset="0"/>
              </a:rPr>
              <a:t> </a:t>
            </a:r>
            <a:r>
              <a:rPr lang="en-US" sz="4400" b="1" dirty="0" err="1">
                <a:effectLst/>
                <a:latin typeface="Arial" panose="020B0604020202020204" pitchFamily="34" charset="0"/>
                <a:cs typeface="Arial" panose="020B0604020202020204" pitchFamily="34" charset="0"/>
              </a:rPr>
              <a:t>khô</a:t>
            </a:r>
            <a:endParaRPr lang="en-US" sz="4400" b="1" dirty="0">
              <a:effectLst/>
              <a:latin typeface="Arial" panose="020B0604020202020204" pitchFamily="34" charset="0"/>
              <a:cs typeface="Arial" panose="020B0604020202020204" pitchFamily="34" charset="0"/>
            </a:endParaRPr>
          </a:p>
        </p:txBody>
      </p:sp>
      <p:sp>
        <p:nvSpPr>
          <p:cNvPr id="2" name="Rectangle 1"/>
          <p:cNvSpPr/>
          <p:nvPr/>
        </p:nvSpPr>
        <p:spPr>
          <a:xfrm>
            <a:off x="2053765" y="1798858"/>
            <a:ext cx="14289130" cy="3139321"/>
          </a:xfrm>
          <a:prstGeom prst="rect">
            <a:avLst/>
          </a:prstGeom>
        </p:spPr>
        <p:txBody>
          <a:bodyPr wrap="square">
            <a:spAutoFit/>
          </a:bodyPr>
          <a:lstStyle/>
          <a:p>
            <a:pPr marL="571500" marR="90170" indent="-571500" algn="just">
              <a:lnSpc>
                <a:spcPct val="150000"/>
              </a:lnSpc>
              <a:spcAft>
                <a:spcPts val="0"/>
              </a:spcAft>
              <a:buFont typeface="Arial" panose="020B0604020202020204" pitchFamily="34" charset="0"/>
              <a:buChar char="•"/>
            </a:pPr>
            <a:r>
              <a:rPr lang="vi-VN" sz="4400" dirty="0"/>
              <a:t>Thường sử dụng để bảo quản các loại hạt.</a:t>
            </a:r>
          </a:p>
          <a:p>
            <a:pPr marL="571500" marR="90170" indent="-571500" algn="just">
              <a:lnSpc>
                <a:spcPct val="150000"/>
              </a:lnSpc>
              <a:spcAft>
                <a:spcPts val="0"/>
              </a:spcAft>
              <a:buFont typeface="Arial" panose="020B0604020202020204" pitchFamily="34" charset="0"/>
              <a:buChar char="•"/>
            </a:pPr>
            <a:r>
              <a:rPr lang="vi-VN" sz="4400" dirty="0"/>
              <a:t> Các hạt phơi hoặc sấy khô đến khi độ ẩm của hạt còn khoảng 13% đến 16% tùy loại hạt.</a:t>
            </a:r>
            <a:endParaRPr lang="vi-VN" sz="4400" dirty="0">
              <a:effectLst/>
            </a:endParaRPr>
          </a:p>
        </p:txBody>
      </p:sp>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774" y="5167107"/>
            <a:ext cx="1044559" cy="1079902"/>
          </a:xfrm>
          <a:prstGeom prst="rect">
            <a:avLst/>
          </a:prstGeom>
        </p:spPr>
      </p:pic>
      <p:sp>
        <p:nvSpPr>
          <p:cNvPr id="18" name="TextBox 23"/>
          <p:cNvSpPr txBox="1"/>
          <p:nvPr/>
        </p:nvSpPr>
        <p:spPr>
          <a:xfrm>
            <a:off x="1923714" y="5219700"/>
            <a:ext cx="500677" cy="830740"/>
          </a:xfrm>
          <a:prstGeom prst="rect">
            <a:avLst/>
          </a:prstGeom>
        </p:spPr>
        <p:txBody>
          <a:bodyPr lIns="0" tIns="0" rIns="0" bIns="0" rtlCol="0" anchor="t">
            <a:spAutoFit/>
          </a:bodyPr>
          <a:lstStyle/>
          <a:p>
            <a:pPr algn="ctr">
              <a:lnSpc>
                <a:spcPts val="7092"/>
              </a:lnSpc>
              <a:spcBef>
                <a:spcPct val="0"/>
              </a:spcBef>
            </a:pPr>
            <a:r>
              <a:rPr lang="en-US" sz="5066" b="1" dirty="0">
                <a:solidFill>
                  <a:srgbClr val="FFE7D3"/>
                </a:solidFill>
                <a:latin typeface="Arial" panose="020B0604020202020204" pitchFamily="34" charset="0"/>
                <a:cs typeface="Arial" panose="020B0604020202020204" pitchFamily="34" charset="0"/>
              </a:rPr>
              <a:t>b</a:t>
            </a:r>
          </a:p>
        </p:txBody>
      </p:sp>
      <p:sp>
        <p:nvSpPr>
          <p:cNvPr id="3" name="Rectangle 2"/>
          <p:cNvSpPr/>
          <p:nvPr/>
        </p:nvSpPr>
        <p:spPr>
          <a:xfrm>
            <a:off x="2494839" y="6078415"/>
            <a:ext cx="14305256" cy="4154984"/>
          </a:xfrm>
          <a:prstGeom prst="rect">
            <a:avLst/>
          </a:prstGeom>
        </p:spPr>
        <p:txBody>
          <a:bodyPr wrap="square">
            <a:spAutoFit/>
          </a:bodyPr>
          <a:lstStyle/>
          <a:p>
            <a:pPr marR="90170" algn="just">
              <a:lnSpc>
                <a:spcPct val="150000"/>
              </a:lnSpc>
              <a:spcAft>
                <a:spcPts val="0"/>
              </a:spcAft>
            </a:pPr>
            <a:r>
              <a:rPr lang="vi-VN" sz="4400" dirty="0"/>
              <a:t> Bảo quản nông sản ở điều kiện nhiệt độ thấp trong tủ lạnh hoặc kho lạnh.</a:t>
            </a:r>
          </a:p>
          <a:p>
            <a:pPr marL="571500" marR="90170" indent="-571500" algn="just">
              <a:lnSpc>
                <a:spcPct val="150000"/>
              </a:lnSpc>
              <a:spcAft>
                <a:spcPts val="0"/>
              </a:spcAft>
              <a:buFont typeface="Arial" panose="020B0604020202020204" pitchFamily="34" charset="0"/>
              <a:buChar char="•"/>
            </a:pPr>
            <a:r>
              <a:rPr lang="vi-VN" sz="4400" dirty="0"/>
              <a:t>Thường sử dụng để bảo quản các loại rau, quả.</a:t>
            </a:r>
          </a:p>
          <a:p>
            <a:pPr marL="571500" marR="90170" indent="-571500" algn="just">
              <a:lnSpc>
                <a:spcPct val="150000"/>
              </a:lnSpc>
              <a:spcAft>
                <a:spcPts val="0"/>
              </a:spcAft>
              <a:buFont typeface="Arial" panose="020B0604020202020204" pitchFamily="34" charset="0"/>
              <a:buChar char="•"/>
            </a:pPr>
            <a:r>
              <a:rPr lang="vi-VN" sz="4400" dirty="0"/>
              <a:t>Mỗi loại rau, quả có nhiệt độ bảo quản thích hợp.</a:t>
            </a:r>
            <a:endParaRPr lang="vi-VN" sz="4400" dirty="0">
              <a:effectLst/>
            </a:endParaRPr>
          </a:p>
        </p:txBody>
      </p:sp>
      <p:sp>
        <p:nvSpPr>
          <p:cNvPr id="20" name="Rectangle 19"/>
          <p:cNvSpPr/>
          <p:nvPr/>
        </p:nvSpPr>
        <p:spPr>
          <a:xfrm>
            <a:off x="3160295" y="5196408"/>
            <a:ext cx="4073551" cy="799706"/>
          </a:xfrm>
          <a:prstGeom prst="rect">
            <a:avLst/>
          </a:prstGeom>
        </p:spPr>
        <p:txBody>
          <a:bodyPr wrap="none">
            <a:spAutoFit/>
          </a:bodyPr>
          <a:lstStyle/>
          <a:p>
            <a:pPr>
              <a:lnSpc>
                <a:spcPct val="114000"/>
              </a:lnSpc>
              <a:spcAft>
                <a:spcPts val="1000"/>
              </a:spcAft>
            </a:pPr>
            <a:r>
              <a:rPr lang="en-US" sz="4400" b="1" dirty="0" err="1">
                <a:effectLst/>
                <a:latin typeface="Arial" panose="020B0604020202020204" pitchFamily="34" charset="0"/>
                <a:cs typeface="Arial" panose="020B0604020202020204" pitchFamily="34" charset="0"/>
              </a:rPr>
              <a:t>Bảo</a:t>
            </a:r>
            <a:r>
              <a:rPr lang="en-US" sz="4400" b="1" dirty="0">
                <a:effectLst/>
                <a:latin typeface="Arial" panose="020B0604020202020204" pitchFamily="34" charset="0"/>
                <a:cs typeface="Arial" panose="020B0604020202020204" pitchFamily="34" charset="0"/>
              </a:rPr>
              <a:t> </a:t>
            </a:r>
            <a:r>
              <a:rPr lang="en-US" sz="4400" b="1" dirty="0" err="1">
                <a:effectLst/>
                <a:latin typeface="Arial" panose="020B0604020202020204" pitchFamily="34" charset="0"/>
                <a:cs typeface="Arial" panose="020B0604020202020204" pitchFamily="34" charset="0"/>
              </a:rPr>
              <a:t>quản</a:t>
            </a:r>
            <a:r>
              <a:rPr lang="en-US" sz="4400" b="1" dirty="0">
                <a:effectLst/>
                <a:latin typeface="Arial" panose="020B0604020202020204" pitchFamily="34" charset="0"/>
                <a:cs typeface="Arial" panose="020B0604020202020204" pitchFamily="34" charset="0"/>
              </a:rPr>
              <a:t> </a:t>
            </a:r>
            <a:r>
              <a:rPr lang="en-US" sz="4400" b="1" dirty="0" err="1">
                <a:effectLst/>
                <a:latin typeface="Arial" panose="020B0604020202020204" pitchFamily="34" charset="0"/>
                <a:cs typeface="Arial" panose="020B0604020202020204" pitchFamily="34" charset="0"/>
              </a:rPr>
              <a:t>lạnh</a:t>
            </a:r>
            <a:endParaRPr lang="en-US" sz="44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332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barn(inVertical)">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barn(inVertical)">
                                      <p:cBhvr>
                                        <p:cTn id="46" dur="500"/>
                                        <p:tgtEl>
                                          <p:spTgt spid="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barn(inVertical)">
                                      <p:cBhvr>
                                        <p:cTn id="5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373436"/>
            <a:ext cx="1044559" cy="107990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69" b="64802"/>
          <a:stretch>
            <a:fillRect/>
          </a:stretch>
        </p:blipFill>
        <p:spPr>
          <a:xfrm>
            <a:off x="-111035" y="9457367"/>
            <a:ext cx="18515075" cy="133735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002000" y="8381672"/>
            <a:ext cx="2969288" cy="2710151"/>
          </a:xfrm>
          <a:prstGeom prst="rect">
            <a:avLst/>
          </a:prstGeom>
        </p:spPr>
      </p:pic>
      <p:sp>
        <p:nvSpPr>
          <p:cNvPr id="23" name="TextBox 23"/>
          <p:cNvSpPr txBox="1"/>
          <p:nvPr/>
        </p:nvSpPr>
        <p:spPr>
          <a:xfrm>
            <a:off x="470547" y="1416497"/>
            <a:ext cx="500677" cy="830740"/>
          </a:xfrm>
          <a:prstGeom prst="rect">
            <a:avLst/>
          </a:prstGeom>
        </p:spPr>
        <p:txBody>
          <a:bodyPr lIns="0" tIns="0" rIns="0" bIns="0" rtlCol="0" anchor="t">
            <a:spAutoFit/>
          </a:bodyPr>
          <a:lstStyle/>
          <a:p>
            <a:pPr algn="ctr">
              <a:lnSpc>
                <a:spcPts val="7092"/>
              </a:lnSpc>
              <a:spcBef>
                <a:spcPct val="0"/>
              </a:spcBef>
            </a:pPr>
            <a:r>
              <a:rPr lang="en-US" sz="5066" b="1" dirty="0">
                <a:solidFill>
                  <a:srgbClr val="FFE7D3"/>
                </a:solidFill>
                <a:latin typeface="Arial" panose="020B0604020202020204" pitchFamily="34" charset="0"/>
                <a:cs typeface="Arial" panose="020B0604020202020204" pitchFamily="34" charset="0"/>
              </a:rPr>
              <a:t>c</a:t>
            </a:r>
          </a:p>
        </p:txBody>
      </p:sp>
      <p:sp>
        <p:nvSpPr>
          <p:cNvPr id="27" name="Rectangle 26"/>
          <p:cNvSpPr/>
          <p:nvPr/>
        </p:nvSpPr>
        <p:spPr>
          <a:xfrm>
            <a:off x="1407458" y="1416497"/>
            <a:ext cx="16079186" cy="1107996"/>
          </a:xfrm>
          <a:prstGeom prst="rect">
            <a:avLst/>
          </a:prstGeom>
        </p:spPr>
        <p:txBody>
          <a:bodyPr wrap="square">
            <a:spAutoFit/>
          </a:bodyPr>
          <a:lstStyle/>
          <a:p>
            <a:pPr>
              <a:lnSpc>
                <a:spcPct val="150000"/>
              </a:lnSpc>
            </a:pPr>
            <a:r>
              <a:rPr lang="en-US" sz="4400" b="1" dirty="0" err="1">
                <a:latin typeface="Arial" panose="020B0604020202020204" pitchFamily="34" charset="0"/>
                <a:cs typeface="Arial" panose="020B0604020202020204" pitchFamily="34" charset="0"/>
              </a:rPr>
              <a:t>Bảo</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quản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trong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điều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kiện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nồng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độ</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khí</a:t>
            </a:r>
            <a:r>
              <a:rPr lang="en-US" sz="4400" b="1" dirty="0">
                <a:latin typeface="Arial" panose="020B0604020202020204" pitchFamily="34" charset="0"/>
                <a:cs typeface="Arial" panose="020B0604020202020204" pitchFamily="34" charset="0"/>
              </a:rPr>
              <a:t> carbon dioxide </a:t>
            </a:r>
            <a:r>
              <a:rPr lang="en-US" sz="4400" b="1" dirty="0" err="1">
                <a:latin typeface="Arial" panose="020B0604020202020204" pitchFamily="34" charset="0"/>
                <a:cs typeface="Arial" panose="020B0604020202020204" pitchFamily="34" charset="0"/>
              </a:rPr>
              <a:t>cao</a:t>
            </a:r>
            <a:r>
              <a:rPr lang="en-US" sz="4400" b="1"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8" name="TextBox 23"/>
          <p:cNvSpPr txBox="1"/>
          <p:nvPr/>
        </p:nvSpPr>
        <p:spPr>
          <a:xfrm>
            <a:off x="1963819" y="5313900"/>
            <a:ext cx="500677" cy="830740"/>
          </a:xfrm>
          <a:prstGeom prst="rect">
            <a:avLst/>
          </a:prstGeom>
        </p:spPr>
        <p:txBody>
          <a:bodyPr lIns="0" tIns="0" rIns="0" bIns="0" rtlCol="0" anchor="t">
            <a:spAutoFit/>
          </a:bodyPr>
          <a:lstStyle/>
          <a:p>
            <a:pPr algn="ctr">
              <a:lnSpc>
                <a:spcPts val="7092"/>
              </a:lnSpc>
              <a:spcBef>
                <a:spcPct val="0"/>
              </a:spcBef>
            </a:pPr>
            <a:r>
              <a:rPr lang="en-US" sz="5066" dirty="0">
                <a:solidFill>
                  <a:srgbClr val="FFE7D3"/>
                </a:solidFill>
                <a:latin typeface="Jingleberry Bold"/>
              </a:rPr>
              <a:t>b</a:t>
            </a:r>
          </a:p>
        </p:txBody>
      </p:sp>
      <p:sp>
        <p:nvSpPr>
          <p:cNvPr id="3" name="Rectangle 2"/>
          <p:cNvSpPr/>
          <p:nvPr/>
        </p:nvSpPr>
        <p:spPr>
          <a:xfrm>
            <a:off x="2534944" y="6260324"/>
            <a:ext cx="14305256" cy="982513"/>
          </a:xfrm>
          <a:prstGeom prst="rect">
            <a:avLst/>
          </a:prstGeom>
        </p:spPr>
        <p:txBody>
          <a:bodyPr wrap="square">
            <a:spAutoFit/>
          </a:bodyPr>
          <a:lstStyle/>
          <a:p>
            <a:pPr marR="90170" algn="just">
              <a:lnSpc>
                <a:spcPct val="150000"/>
              </a:lnSpc>
              <a:spcAft>
                <a:spcPts val="0"/>
              </a:spcAft>
            </a:pPr>
            <a:r>
              <a:rPr lang="vi-VN" sz="4400" dirty="0"/>
              <a:t>.</a:t>
            </a:r>
            <a:endParaRPr lang="vi-VN" sz="4400" dirty="0">
              <a:effectLst/>
            </a:endParaRPr>
          </a:p>
        </p:txBody>
      </p:sp>
      <p:sp>
        <p:nvSpPr>
          <p:cNvPr id="4" name="Rectangle 3"/>
          <p:cNvSpPr/>
          <p:nvPr/>
        </p:nvSpPr>
        <p:spPr>
          <a:xfrm>
            <a:off x="4097044" y="3315853"/>
            <a:ext cx="11181056" cy="4618572"/>
          </a:xfrm>
          <a:prstGeom prst="rect">
            <a:avLst/>
          </a:prstGeom>
        </p:spPr>
        <p:txBody>
          <a:bodyPr wrap="square">
            <a:spAutoFit/>
          </a:bodyPr>
          <a:lstStyle/>
          <a:p>
            <a:pPr marL="571500" marR="90170" indent="-571500" algn="just">
              <a:lnSpc>
                <a:spcPct val="150000"/>
              </a:lnSpc>
              <a:spcAft>
                <a:spcPts val="0"/>
              </a:spcAft>
              <a:buFont typeface="Arial" panose="020B0604020202020204" pitchFamily="34" charset="0"/>
              <a:buChar char="•"/>
            </a:pPr>
            <a:r>
              <a:rPr lang="vi-VN" sz="4400" dirty="0">
                <a:latin typeface="Arial" panose="020B0604020202020204" pitchFamily="34" charset="0"/>
                <a:cs typeface="Arial" panose="020B0604020202020204" pitchFamily="34" charset="0"/>
              </a:rPr>
              <a:t>Biện pháp hiện đại và cho hiệu quả cao.</a:t>
            </a:r>
          </a:p>
          <a:p>
            <a:pPr marL="571500" marR="90170" indent="-571500" algn="just">
              <a:lnSpc>
                <a:spcPct val="150000"/>
              </a:lnSpc>
              <a:spcAft>
                <a:spcPts val="0"/>
              </a:spcAft>
              <a:buFont typeface="Arial" panose="020B0604020202020204" pitchFamily="34" charset="0"/>
              <a:buChar char="•"/>
            </a:pPr>
            <a:r>
              <a:rPr lang="vi-VN" sz="4400" dirty="0">
                <a:latin typeface="Arial" panose="020B0604020202020204" pitchFamily="34" charset="0"/>
                <a:cs typeface="Arial" panose="020B0604020202020204" pitchFamily="34" charset="0"/>
              </a:rPr>
              <a:t>Thường sử dụng trong các kho kín, quy mô lớn, có nồng độ khí CO</a:t>
            </a:r>
            <a:r>
              <a:rPr lang="vi-VN" sz="4400" baseline="-25000" dirty="0">
                <a:latin typeface="Arial" panose="020B0604020202020204" pitchFamily="34" charset="0"/>
                <a:cs typeface="Arial" panose="020B0604020202020204" pitchFamily="34" charset="0"/>
              </a:rPr>
              <a:t>2</a:t>
            </a:r>
            <a:r>
              <a:rPr lang="vi-VN" sz="4400" dirty="0">
                <a:latin typeface="Arial" panose="020B0604020202020204" pitchFamily="34" charset="0"/>
                <a:cs typeface="Arial" panose="020B0604020202020204" pitchFamily="34" charset="0"/>
              </a:rPr>
              <a:t> cao.</a:t>
            </a:r>
          </a:p>
          <a:p>
            <a:pPr marL="571500" indent="-571500">
              <a:lnSpc>
                <a:spcPct val="114000"/>
              </a:lnSpc>
              <a:spcAft>
                <a:spcPts val="1000"/>
              </a:spcAft>
              <a:buFont typeface="Arial" panose="020B0604020202020204" pitchFamily="34" charset="0"/>
              <a:buChar char="•"/>
            </a:pPr>
            <a:r>
              <a:rPr lang="vi-VN" sz="4400" dirty="0">
                <a:latin typeface="Arial" panose="020B0604020202020204" pitchFamily="34" charset="0"/>
                <a:cs typeface="Arial" panose="020B0604020202020204" pitchFamily="34" charset="0"/>
              </a:rPr>
              <a:t>Thường sử dụng để bảo quản hoa quả, rau, thịt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endParaRPr lang="vi-VN" sz="4400" dirty="0">
              <a:effectLst/>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8783" y="8472272"/>
            <a:ext cx="2794658" cy="2550761"/>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0772" y="8472272"/>
            <a:ext cx="3625127" cy="340102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7720" y="6303893"/>
            <a:ext cx="4016984" cy="4192298"/>
          </a:xfrm>
          <a:prstGeom prst="rect">
            <a:avLst/>
          </a:prstGeom>
        </p:spPr>
      </p:pic>
      <p:pic>
        <p:nvPicPr>
          <p:cNvPr id="19"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6863637" y="8049055"/>
            <a:ext cx="652285" cy="1002113"/>
          </a:xfrm>
          <a:prstGeom prst="rect">
            <a:avLst/>
          </a:prstGeom>
        </p:spPr>
      </p:pic>
    </p:spTree>
    <p:extLst>
      <p:ext uri="{BB962C8B-B14F-4D97-AF65-F5344CB8AC3E}">
        <p14:creationId xmlns:p14="http://schemas.microsoft.com/office/powerpoint/2010/main" val="301211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19400" y="8886405"/>
            <a:ext cx="14224261" cy="1215528"/>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35" r="13269" b="72539"/>
          <a:stretch>
            <a:fillRect/>
          </a:stretch>
        </p:blipFill>
        <p:spPr>
          <a:xfrm>
            <a:off x="-685800" y="9038213"/>
            <a:ext cx="19271453" cy="1248787"/>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324" y="7782341"/>
            <a:ext cx="3336980" cy="3045753"/>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986714" y="7782341"/>
            <a:ext cx="3670375" cy="3350052"/>
          </a:xfrm>
          <a:prstGeom prst="rect">
            <a:avLst/>
          </a:prstGeom>
        </p:spPr>
      </p:pic>
      <p:pic>
        <p:nvPicPr>
          <p:cNvPr id="23" name="Picture 22" descr="A picture containing text, table, counter, several&#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865" y="4544728"/>
            <a:ext cx="4373437" cy="3052545"/>
          </a:xfrm>
          <a:prstGeom prst="rect">
            <a:avLst/>
          </a:prstGeom>
        </p:spPr>
      </p:pic>
      <p:pic>
        <p:nvPicPr>
          <p:cNvPr id="24" name="Picture 23" descr="A picture containing indoor, cluttered&#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67286" y="4544729"/>
            <a:ext cx="4274208" cy="3052544"/>
          </a:xfrm>
          <a:prstGeom prst="rect">
            <a:avLst/>
          </a:prstGeom>
        </p:spPr>
      </p:pic>
      <p:pic>
        <p:nvPicPr>
          <p:cNvPr id="25" name="Picture 24" descr="A picture containing food, vegetable, plant, meal&#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865" y="847289"/>
            <a:ext cx="4449070" cy="2705100"/>
          </a:xfrm>
          <a:prstGeom prst="rect">
            <a:avLst/>
          </a:prstGeom>
        </p:spPr>
      </p:pic>
      <p:pic>
        <p:nvPicPr>
          <p:cNvPr id="26" name="Picture 25" descr="A picture containing indoor, donut&#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51073" y="847289"/>
            <a:ext cx="4517671" cy="2730043"/>
          </a:xfrm>
          <a:prstGeom prst="rect">
            <a:avLst/>
          </a:prstGeom>
        </p:spPr>
      </p:pic>
      <p:sp>
        <p:nvSpPr>
          <p:cNvPr id="27" name="TextBox 26"/>
          <p:cNvSpPr txBox="1"/>
          <p:nvPr/>
        </p:nvSpPr>
        <p:spPr>
          <a:xfrm>
            <a:off x="10668000" y="4090615"/>
            <a:ext cx="6172200" cy="2829172"/>
          </a:xfrm>
          <a:prstGeom prst="rect">
            <a:avLst/>
          </a:prstGeom>
          <a:noFill/>
        </p:spPr>
        <p:txBody>
          <a:bodyPr wrap="square" rtlCol="0">
            <a:spAutoFit/>
          </a:bodyPr>
          <a:lstStyle/>
          <a:p>
            <a:pPr algn="just">
              <a:lnSpc>
                <a:spcPct val="150000"/>
              </a:lnSpc>
            </a:pPr>
            <a:r>
              <a:rPr lang="vi-VN" sz="4000" dirty="0"/>
              <a:t>Rau, hoa quả để trong</a:t>
            </a:r>
            <a:r>
              <a:rPr lang="en-US" sz="4000" dirty="0"/>
              <a:t> </a:t>
            </a:r>
            <a:r>
              <a:rPr lang="vi-VN" sz="4000" dirty="0"/>
              <a:t>túi nylon và bảo quản trong </a:t>
            </a:r>
            <a:r>
              <a:rPr lang="en-US" sz="4000" dirty="0"/>
              <a:t> </a:t>
            </a:r>
            <a:r>
              <a:rPr lang="vi-VN" sz="4000" dirty="0"/>
              <a:t>tủ lạnh sẽ lâu hỏng hơn</a:t>
            </a:r>
            <a:r>
              <a:rPr lang="vi-VN" sz="4400" i="1" dirty="0"/>
              <a:t>.</a:t>
            </a:r>
            <a:endParaRPr lang="vi-VN" sz="4400" dirty="0"/>
          </a:p>
        </p:txBody>
      </p:sp>
      <p:sp>
        <p:nvSpPr>
          <p:cNvPr id="29" name="Rectangle 28"/>
          <p:cNvSpPr/>
          <p:nvPr/>
        </p:nvSpPr>
        <p:spPr>
          <a:xfrm>
            <a:off x="10668000" y="781149"/>
            <a:ext cx="6172200" cy="2862322"/>
          </a:xfrm>
          <a:prstGeom prst="rect">
            <a:avLst/>
          </a:prstGeom>
        </p:spPr>
        <p:txBody>
          <a:bodyPr wrap="square">
            <a:spAutoFit/>
          </a:bodyPr>
          <a:lstStyle/>
          <a:p>
            <a:pPr marR="90170" algn="just">
              <a:lnSpc>
                <a:spcPct val="150000"/>
              </a:lnSpc>
              <a:spcAft>
                <a:spcPts val="0"/>
              </a:spcAft>
            </a:pPr>
            <a:r>
              <a:rPr lang="en-US" sz="4000" dirty="0">
                <a:solidFill>
                  <a:srgbClr val="000000"/>
                </a:solidFill>
                <a:latin typeface="Arial" panose="020B0604020202020204" pitchFamily="34" charset="0"/>
                <a:cs typeface="Arial" panose="020B0604020202020204" pitchFamily="34" charset="0"/>
              </a:rPr>
              <a:t>Rau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quả</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để</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ngoài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không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khí</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sẽ</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nhanh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úa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lá</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thối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hỏng</a:t>
            </a:r>
            <a:r>
              <a:rPr lang="en-US" sz="4000" dirty="0">
                <a:solidFill>
                  <a:srgbClr val="000000"/>
                </a:solidFill>
                <a:latin typeface="Arial" panose="020B0604020202020204" pitchFamily="34" charset="0"/>
                <a:cs typeface="Arial" panose="020B0604020202020204" pitchFamily="34" charset="0"/>
              </a:rPr>
              <a:t>.</a:t>
            </a:r>
            <a:endParaRPr lang="en-US" sz="3200" dirty="0">
              <a:effectLst/>
              <a:latin typeface="Arial" panose="020B0604020202020204" pitchFamily="34" charset="0"/>
              <a:cs typeface="Arial" panose="020B0604020202020204" pitchFamily="34" charset="0"/>
            </a:endParaRPr>
          </a:p>
        </p:txBody>
      </p:sp>
      <p:cxnSp>
        <p:nvCxnSpPr>
          <p:cNvPr id="4" name="Straight Connector 3"/>
          <p:cNvCxnSpPr/>
          <p:nvPr/>
        </p:nvCxnSpPr>
        <p:spPr>
          <a:xfrm>
            <a:off x="457200" y="3924300"/>
            <a:ext cx="929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59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ời gian bảo quản rau củ quả trong tủ l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876300"/>
            <a:ext cx="92964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2"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82400" y="266700"/>
            <a:ext cx="6477000" cy="3467100"/>
          </a:xfrm>
          <a:prstGeom prst="rect">
            <a:avLst/>
          </a:prstGeom>
        </p:spPr>
      </p:pic>
    </p:spTree>
    <p:extLst>
      <p:ext uri="{BB962C8B-B14F-4D97-AF65-F5344CB8AC3E}">
        <p14:creationId xmlns:p14="http://schemas.microsoft.com/office/powerpoint/2010/main" val="2701570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95927" y="5743732"/>
            <a:ext cx="1044559" cy="1079902"/>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24001" y="3331087"/>
            <a:ext cx="1044559" cy="107990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93880" y="7773909"/>
            <a:ext cx="1044559" cy="1079902"/>
          </a:xfrm>
          <a:prstGeom prst="rect">
            <a:avLst/>
          </a:prstGeom>
        </p:spPr>
      </p:pic>
      <p:sp>
        <p:nvSpPr>
          <p:cNvPr id="22" name="TextBox 22"/>
          <p:cNvSpPr txBox="1"/>
          <p:nvPr/>
        </p:nvSpPr>
        <p:spPr>
          <a:xfrm>
            <a:off x="1719714" y="5786793"/>
            <a:ext cx="591851" cy="830740"/>
          </a:xfrm>
          <a:prstGeom prst="rect">
            <a:avLst/>
          </a:prstGeom>
        </p:spPr>
        <p:txBody>
          <a:bodyPr lIns="0" tIns="0" rIns="0" bIns="0" rtlCol="0" anchor="t">
            <a:spAutoFit/>
          </a:bodyPr>
          <a:lstStyle/>
          <a:p>
            <a:pPr algn="ctr">
              <a:lnSpc>
                <a:spcPts val="7090"/>
              </a:lnSpc>
              <a:spcBef>
                <a:spcPct val="0"/>
              </a:spcBef>
            </a:pPr>
            <a:r>
              <a:rPr lang="en-US" sz="5065" b="1" dirty="0">
                <a:solidFill>
                  <a:srgbClr val="FFE7D3"/>
                </a:solidFill>
                <a:latin typeface="Arial" panose="020B0604020202020204" pitchFamily="34" charset="0"/>
                <a:cs typeface="Arial" panose="020B0604020202020204" pitchFamily="34" charset="0"/>
              </a:rPr>
              <a:t>2</a:t>
            </a:r>
          </a:p>
        </p:txBody>
      </p:sp>
      <p:sp>
        <p:nvSpPr>
          <p:cNvPr id="23" name="TextBox 23"/>
          <p:cNvSpPr txBox="1"/>
          <p:nvPr/>
        </p:nvSpPr>
        <p:spPr>
          <a:xfrm>
            <a:off x="1765948" y="3374148"/>
            <a:ext cx="500677" cy="830740"/>
          </a:xfrm>
          <a:prstGeom prst="rect">
            <a:avLst/>
          </a:prstGeom>
        </p:spPr>
        <p:txBody>
          <a:bodyPr lIns="0" tIns="0" rIns="0" bIns="0" rtlCol="0" anchor="t">
            <a:spAutoFit/>
          </a:bodyPr>
          <a:lstStyle/>
          <a:p>
            <a:pPr algn="ctr">
              <a:lnSpc>
                <a:spcPts val="7090"/>
              </a:lnSpc>
              <a:spcBef>
                <a:spcPct val="0"/>
              </a:spcBef>
            </a:pPr>
            <a:r>
              <a:rPr lang="en-US" sz="5065" b="1" dirty="0">
                <a:solidFill>
                  <a:srgbClr val="FFE7D3"/>
                </a:solidFill>
                <a:latin typeface="Arial" panose="020B0604020202020204" pitchFamily="34" charset="0"/>
                <a:cs typeface="Arial" panose="020B0604020202020204" pitchFamily="34" charset="0"/>
              </a:rPr>
              <a:t>1</a:t>
            </a:r>
          </a:p>
        </p:txBody>
      </p:sp>
      <p:sp>
        <p:nvSpPr>
          <p:cNvPr id="24" name="TextBox 24"/>
          <p:cNvSpPr txBox="1"/>
          <p:nvPr/>
        </p:nvSpPr>
        <p:spPr>
          <a:xfrm>
            <a:off x="1715081" y="7845545"/>
            <a:ext cx="551544" cy="830740"/>
          </a:xfrm>
          <a:prstGeom prst="rect">
            <a:avLst/>
          </a:prstGeom>
        </p:spPr>
        <p:txBody>
          <a:bodyPr lIns="0" tIns="0" rIns="0" bIns="0" rtlCol="0" anchor="t">
            <a:spAutoFit/>
          </a:bodyPr>
          <a:lstStyle/>
          <a:p>
            <a:pPr algn="ctr">
              <a:lnSpc>
                <a:spcPts val="7090"/>
              </a:lnSpc>
              <a:spcBef>
                <a:spcPct val="0"/>
              </a:spcBef>
            </a:pPr>
            <a:r>
              <a:rPr lang="en-US" sz="5065" b="1">
                <a:solidFill>
                  <a:srgbClr val="FFE7D3"/>
                </a:solidFill>
                <a:latin typeface="Arial" panose="020B0604020202020204" pitchFamily="34" charset="0"/>
                <a:cs typeface="Arial" panose="020B0604020202020204" pitchFamily="34" charset="0"/>
              </a:rPr>
              <a:t>3</a:t>
            </a:r>
          </a:p>
        </p:txBody>
      </p:sp>
      <p:sp>
        <p:nvSpPr>
          <p:cNvPr id="25" name="Rounded Rectangle 24"/>
          <p:cNvSpPr/>
          <p:nvPr/>
        </p:nvSpPr>
        <p:spPr>
          <a:xfrm>
            <a:off x="1100278" y="725298"/>
            <a:ext cx="15396989" cy="161506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Box 12"/>
          <p:cNvSpPr txBox="1"/>
          <p:nvPr/>
        </p:nvSpPr>
        <p:spPr>
          <a:xfrm>
            <a:off x="1505923" y="526123"/>
            <a:ext cx="15163800" cy="1436868"/>
          </a:xfrm>
          <a:prstGeom prst="rect">
            <a:avLst/>
          </a:prstGeom>
        </p:spPr>
        <p:txBody>
          <a:bodyPr wrap="square" lIns="0" tIns="0" rIns="0" bIns="0" rtlCol="0" anchor="t">
            <a:spAutoFit/>
          </a:bodyPr>
          <a:lstStyle/>
          <a:p>
            <a:pPr algn="just">
              <a:lnSpc>
                <a:spcPts val="13275"/>
              </a:lnSpc>
              <a:spcBef>
                <a:spcPct val="0"/>
              </a:spcBef>
            </a:pPr>
            <a:r>
              <a:rPr lang="en-US" sz="5400" dirty="0">
                <a:latin typeface="Arial" panose="020B0604020202020204" pitchFamily="34" charset="0"/>
                <a:cs typeface="Arial" panose="020B0604020202020204" pitchFamily="34" charset="0"/>
              </a:rPr>
              <a:t>1.</a:t>
            </a:r>
            <a:r>
              <a:rPr lang="en-US" sz="5400" b="1"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Hô</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hấp</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tế</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bào</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vấn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đề</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bảo</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quản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nông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sản</a:t>
            </a:r>
            <a:endParaRPr lang="en-US" sz="5400" dirty="0">
              <a:latin typeface="Arial" panose="020B0604020202020204" pitchFamily="34" charset="0"/>
              <a:cs typeface="Arial" panose="020B0604020202020204" pitchFamily="34" charset="0"/>
            </a:endParaRPr>
          </a:p>
        </p:txBody>
      </p:sp>
      <p:sp>
        <p:nvSpPr>
          <p:cNvPr id="27" name="Rectangle 26"/>
          <p:cNvSpPr/>
          <p:nvPr/>
        </p:nvSpPr>
        <p:spPr>
          <a:xfrm>
            <a:off x="2810507" y="3486665"/>
            <a:ext cx="13686760" cy="799706"/>
          </a:xfrm>
          <a:prstGeom prst="rect">
            <a:avLst/>
          </a:prstGeom>
        </p:spPr>
        <p:txBody>
          <a:bodyPr wrap="none">
            <a:spAutoFit/>
          </a:bodyPr>
          <a:lstStyle/>
          <a:p>
            <a:pPr>
              <a:lnSpc>
                <a:spcPct val="114000"/>
              </a:lnSpc>
              <a:spcAft>
                <a:spcPts val="1000"/>
              </a:spcAft>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hấp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diễn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a:t>
            </a:r>
            <a:endParaRPr lang="en-US" sz="4400" dirty="0">
              <a:effectLst/>
              <a:latin typeface="Arial" panose="020B0604020202020204" pitchFamily="34" charset="0"/>
              <a:cs typeface="Arial" panose="020B0604020202020204" pitchFamily="34" charset="0"/>
            </a:endParaRPr>
          </a:p>
        </p:txBody>
      </p:sp>
      <p:sp>
        <p:nvSpPr>
          <p:cNvPr id="28" name="Rectangle 27"/>
          <p:cNvSpPr/>
          <p:nvPr/>
        </p:nvSpPr>
        <p:spPr>
          <a:xfrm>
            <a:off x="2782433" y="5761613"/>
            <a:ext cx="12026049" cy="864211"/>
          </a:xfrm>
          <a:prstGeom prst="rect">
            <a:avLst/>
          </a:prstGeom>
        </p:spPr>
        <p:txBody>
          <a:bodyPr wrap="none">
            <a:spAutoFit/>
          </a:bodyPr>
          <a:lstStyle/>
          <a:p>
            <a:pPr>
              <a:lnSpc>
                <a:spcPct val="114000"/>
              </a:lnSpc>
              <a:spcAft>
                <a:spcPts val="1000"/>
              </a:spcAft>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hấp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a:t>
            </a:r>
            <a:endParaRPr lang="en-US" sz="4400" dirty="0">
              <a:effectLst/>
              <a:latin typeface="Arial" panose="020B0604020202020204" pitchFamily="34" charset="0"/>
              <a:cs typeface="Arial" panose="020B0604020202020204" pitchFamily="34" charset="0"/>
            </a:endParaRPr>
          </a:p>
        </p:txBody>
      </p:sp>
      <p:sp>
        <p:nvSpPr>
          <p:cNvPr id="29" name="Rectangle 28"/>
          <p:cNvSpPr/>
          <p:nvPr/>
        </p:nvSpPr>
        <p:spPr>
          <a:xfrm>
            <a:off x="2920140" y="7915469"/>
            <a:ext cx="12401152" cy="864211"/>
          </a:xfrm>
          <a:prstGeom prst="rect">
            <a:avLst/>
          </a:prstGeom>
        </p:spPr>
        <p:txBody>
          <a:bodyPr wrap="none">
            <a:spAutoFit/>
          </a:bodyPr>
          <a:lstStyle/>
          <a:p>
            <a:pPr>
              <a:lnSpc>
                <a:spcPct val="114000"/>
              </a:lnSpc>
              <a:spcAft>
                <a:spcPts val="1000"/>
              </a:spcAft>
            </a:pP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chúng</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a:t>
            </a:r>
            <a:endParaRPr lang="en-US"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349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animBg="1"/>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785024" y="5349486"/>
            <a:ext cx="1044559" cy="107990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768126" y="2360319"/>
            <a:ext cx="1044559" cy="107990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819084" y="7170316"/>
            <a:ext cx="1044559" cy="1079902"/>
          </a:xfrm>
          <a:prstGeom prst="rect">
            <a:avLst/>
          </a:prstGeom>
        </p:spPr>
      </p:pic>
      <p:sp>
        <p:nvSpPr>
          <p:cNvPr id="22" name="TextBox 22"/>
          <p:cNvSpPr txBox="1"/>
          <p:nvPr/>
        </p:nvSpPr>
        <p:spPr>
          <a:xfrm>
            <a:off x="1970901" y="5419485"/>
            <a:ext cx="591851" cy="830740"/>
          </a:xfrm>
          <a:prstGeom prst="rect">
            <a:avLst/>
          </a:prstGeom>
        </p:spPr>
        <p:txBody>
          <a:bodyPr lIns="0" tIns="0" rIns="0" bIns="0" rtlCol="0" anchor="t">
            <a:spAutoFit/>
          </a:bodyPr>
          <a:lstStyle/>
          <a:p>
            <a:pPr algn="ctr">
              <a:lnSpc>
                <a:spcPts val="7090"/>
              </a:lnSpc>
              <a:spcBef>
                <a:spcPct val="0"/>
              </a:spcBef>
            </a:pPr>
            <a:r>
              <a:rPr lang="en-US" sz="5065" b="1" dirty="0">
                <a:solidFill>
                  <a:srgbClr val="FFE7D3"/>
                </a:solidFill>
                <a:latin typeface="Arial" panose="020B0604020202020204" pitchFamily="34" charset="0"/>
                <a:cs typeface="Arial" panose="020B0604020202020204" pitchFamily="34" charset="0"/>
              </a:rPr>
              <a:t>2</a:t>
            </a:r>
          </a:p>
        </p:txBody>
      </p:sp>
      <p:sp>
        <p:nvSpPr>
          <p:cNvPr id="23" name="TextBox 23"/>
          <p:cNvSpPr txBox="1"/>
          <p:nvPr/>
        </p:nvSpPr>
        <p:spPr>
          <a:xfrm>
            <a:off x="2010073" y="2403380"/>
            <a:ext cx="500677" cy="830740"/>
          </a:xfrm>
          <a:prstGeom prst="rect">
            <a:avLst/>
          </a:prstGeom>
        </p:spPr>
        <p:txBody>
          <a:bodyPr lIns="0" tIns="0" rIns="0" bIns="0" rtlCol="0" anchor="t">
            <a:spAutoFit/>
          </a:bodyPr>
          <a:lstStyle/>
          <a:p>
            <a:pPr algn="ctr">
              <a:lnSpc>
                <a:spcPts val="7090"/>
              </a:lnSpc>
              <a:spcBef>
                <a:spcPct val="0"/>
              </a:spcBef>
            </a:pPr>
            <a:r>
              <a:rPr lang="en-US" sz="5065" b="1" dirty="0">
                <a:solidFill>
                  <a:srgbClr val="FFE7D3"/>
                </a:solidFill>
                <a:latin typeface="Arial" panose="020B0604020202020204" pitchFamily="34" charset="0"/>
                <a:cs typeface="Arial" panose="020B0604020202020204" pitchFamily="34" charset="0"/>
              </a:rPr>
              <a:t>1</a:t>
            </a:r>
          </a:p>
        </p:txBody>
      </p:sp>
      <p:sp>
        <p:nvSpPr>
          <p:cNvPr id="24" name="TextBox 24"/>
          <p:cNvSpPr txBox="1"/>
          <p:nvPr/>
        </p:nvSpPr>
        <p:spPr>
          <a:xfrm>
            <a:off x="2085746" y="7297728"/>
            <a:ext cx="551544" cy="830740"/>
          </a:xfrm>
          <a:prstGeom prst="rect">
            <a:avLst/>
          </a:prstGeom>
        </p:spPr>
        <p:txBody>
          <a:bodyPr lIns="0" tIns="0" rIns="0" bIns="0" rtlCol="0" anchor="t">
            <a:spAutoFit/>
          </a:bodyPr>
          <a:lstStyle/>
          <a:p>
            <a:pPr algn="ctr">
              <a:lnSpc>
                <a:spcPts val="7090"/>
              </a:lnSpc>
              <a:spcBef>
                <a:spcPct val="0"/>
              </a:spcBef>
            </a:pPr>
            <a:r>
              <a:rPr lang="en-US" sz="5065" b="1" dirty="0">
                <a:solidFill>
                  <a:srgbClr val="FFE7D3"/>
                </a:solidFill>
                <a:latin typeface="Arial" panose="020B0604020202020204" pitchFamily="34" charset="0"/>
                <a:cs typeface="Arial" panose="020B0604020202020204" pitchFamily="34" charset="0"/>
              </a:rPr>
              <a:t>3</a:t>
            </a:r>
          </a:p>
        </p:txBody>
      </p:sp>
      <p:sp>
        <p:nvSpPr>
          <p:cNvPr id="2" name="Rectangle 1"/>
          <p:cNvSpPr/>
          <p:nvPr/>
        </p:nvSpPr>
        <p:spPr>
          <a:xfrm>
            <a:off x="3124200" y="2067918"/>
            <a:ext cx="14020799" cy="3139321"/>
          </a:xfrm>
          <a:prstGeom prst="rect">
            <a:avLst/>
          </a:prstGeom>
        </p:spPr>
        <p:txBody>
          <a:bodyPr wrap="square">
            <a:spAutoFit/>
          </a:bodyPr>
          <a:lstStyle/>
          <a:p>
            <a:pPr marR="90170" algn="just">
              <a:lnSpc>
                <a:spcPct val="150000"/>
              </a:lnSpc>
              <a:spcAft>
                <a:spcPts val="0"/>
              </a:spcAft>
            </a:pPr>
            <a:r>
              <a:rPr lang="vi-VN" sz="4400" dirty="0">
                <a:ea typeface="Times New Roman" panose="02020603050405020304" pitchFamily="18" charset="0"/>
              </a:rPr>
              <a:t>Hô hấp diễn ra càng mạnh → lượng chất hữu cơ và chất dinh dưỡng trong nông sản tiêu hao càng nhiều </a:t>
            </a:r>
            <a:endParaRPr lang="en-US" sz="4400" dirty="0">
              <a:ea typeface="Times New Roman" panose="02020603050405020304" pitchFamily="18" charset="0"/>
            </a:endParaRPr>
          </a:p>
          <a:p>
            <a:pPr marR="90170" algn="just">
              <a:lnSpc>
                <a:spcPct val="150000"/>
              </a:lnSpc>
              <a:spcAft>
                <a:spcPts val="0"/>
              </a:spcAft>
            </a:pPr>
            <a:r>
              <a:rPr lang="vi-VN" sz="4400" dirty="0">
                <a:ea typeface="Times New Roman" panose="02020603050405020304" pitchFamily="18" charset="0"/>
              </a:rPr>
              <a:t>→ khối lượng và chất lượng giảm</a:t>
            </a:r>
            <a:r>
              <a:rPr lang="vi-VN" sz="4000" dirty="0">
                <a:ea typeface="Times New Roman" panose="02020603050405020304" pitchFamily="18" charset="0"/>
              </a:rPr>
              <a:t>.</a:t>
            </a:r>
            <a:endParaRPr lang="vi-VN" sz="4000" dirty="0">
              <a:effectLst/>
              <a:latin typeface="Calibri" panose="020F0502020204030204" charset="0"/>
            </a:endParaRPr>
          </a:p>
        </p:txBody>
      </p:sp>
      <p:sp>
        <p:nvSpPr>
          <p:cNvPr id="3" name="Rectangle 2"/>
          <p:cNvSpPr/>
          <p:nvPr/>
        </p:nvSpPr>
        <p:spPr>
          <a:xfrm>
            <a:off x="3124200" y="5505709"/>
            <a:ext cx="12245660" cy="799706"/>
          </a:xfrm>
          <a:prstGeom prst="rect">
            <a:avLst/>
          </a:prstGeom>
        </p:spPr>
        <p:txBody>
          <a:bodyPr wrap="none">
            <a:spAutoFit/>
          </a:bodyPr>
          <a:lstStyle/>
          <a:p>
            <a:pPr>
              <a:lnSpc>
                <a:spcPct val="114000"/>
              </a:lnSpc>
              <a:spcAft>
                <a:spcPts val="1000"/>
              </a:spcAft>
            </a:pPr>
            <a:r>
              <a:rPr lang="en-US" sz="4400" dirty="0" err="1">
                <a:latin typeface="Arial" panose="020B0604020202020204" pitchFamily="34" charset="0"/>
                <a:cs typeface="Arial" panose="020B0604020202020204" pitchFamily="34" charset="0"/>
              </a:rPr>
              <a:t>Ngừng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hấp</a:t>
            </a:r>
            <a:r>
              <a:rPr lang="en-US" sz="4400" dirty="0">
                <a:latin typeface="Arial" panose="020B0604020202020204" pitchFamily="34" charset="0"/>
                <a:cs typeface="Arial" panose="020B0604020202020204" pitchFamily="34" charset="0"/>
              </a:rPr>
              <a:t> → </a:t>
            </a:r>
            <a:r>
              <a:rPr lang="en-US" sz="4400" dirty="0" err="1">
                <a:latin typeface="Arial" panose="020B0604020202020204" pitchFamily="34" charset="0"/>
                <a:cs typeface="Arial" panose="020B0604020202020204" pitchFamily="34" charset="0"/>
              </a:rPr>
              <a:t>tế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chết</a:t>
            </a:r>
            <a:r>
              <a:rPr lang="en-US" sz="4400" dirty="0">
                <a:latin typeface="Arial" panose="020B0604020202020204" pitchFamily="34" charset="0"/>
                <a:cs typeface="Arial" panose="020B0604020202020204" pitchFamily="34" charset="0"/>
              </a:rPr>
              <a:t> → </a:t>
            </a:r>
            <a:r>
              <a:rPr lang="en-US" sz="4400" dirty="0" err="1">
                <a:latin typeface="Arial" panose="020B0604020202020204" pitchFamily="34" charset="0"/>
                <a:cs typeface="Arial" panose="020B0604020202020204" pitchFamily="34" charset="0"/>
              </a:rPr>
              <a:t>nông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hỏng</a:t>
            </a:r>
            <a:r>
              <a:rPr lang="en-US" sz="4400" dirty="0">
                <a:latin typeface="Arial" panose="020B0604020202020204" pitchFamily="34" charset="0"/>
                <a:cs typeface="Arial" panose="020B0604020202020204" pitchFamily="34" charset="0"/>
              </a:rPr>
              <a:t>.</a:t>
            </a:r>
            <a:endParaRPr lang="en-US" sz="3600" dirty="0">
              <a:effectLst/>
              <a:latin typeface="Arial" panose="020B0604020202020204" pitchFamily="34" charset="0"/>
              <a:cs typeface="Arial" panose="020B0604020202020204" pitchFamily="34" charset="0"/>
            </a:endParaRPr>
          </a:p>
        </p:txBody>
      </p:sp>
      <p:sp>
        <p:nvSpPr>
          <p:cNvPr id="4" name="Rectangle 3"/>
          <p:cNvSpPr/>
          <p:nvPr/>
        </p:nvSpPr>
        <p:spPr>
          <a:xfrm>
            <a:off x="3130305" y="6905243"/>
            <a:ext cx="13144467" cy="2407967"/>
          </a:xfrm>
          <a:prstGeom prst="rect">
            <a:avLst/>
          </a:prstGeom>
        </p:spPr>
        <p:txBody>
          <a:bodyPr wrap="square">
            <a:spAutoFit/>
          </a:bodyPr>
          <a:lstStyle/>
          <a:p>
            <a:pPr algn="just">
              <a:lnSpc>
                <a:spcPct val="114000"/>
              </a:lnSpc>
              <a:spcAft>
                <a:spcPts val="1000"/>
              </a:spcAft>
            </a:pPr>
            <a:r>
              <a:rPr lang="vi-VN" sz="4400" dirty="0">
                <a:latin typeface="Arial" panose="020B0604020202020204" pitchFamily="34" charset="0"/>
                <a:cs typeface="Arial" panose="020B0604020202020204" pitchFamily="34" charset="0"/>
              </a:rPr>
              <a:t>Để bảo quản nông sản tốt, cần đưa cường độ hô hấp ở nông sản về mức tối thiểu bằng cách điều chỉnh các yếu tố môi trường.</a:t>
            </a:r>
            <a:endParaRPr lang="vi-VN" sz="4400" dirty="0">
              <a:effectLst/>
              <a:latin typeface="Arial" panose="020B0604020202020204" pitchFamily="34" charset="0"/>
              <a:cs typeface="Arial" panose="020B0604020202020204" pitchFamily="34" charset="0"/>
            </a:endParaRPr>
          </a:p>
        </p:txBody>
      </p:sp>
      <p:sp>
        <p:nvSpPr>
          <p:cNvPr id="5" name="TextBox 4"/>
          <p:cNvSpPr txBox="1"/>
          <p:nvPr/>
        </p:nvSpPr>
        <p:spPr>
          <a:xfrm>
            <a:off x="1390795" y="619217"/>
            <a:ext cx="2492990" cy="923330"/>
          </a:xfrm>
          <a:prstGeom prst="rect">
            <a:avLst/>
          </a:prstGeom>
          <a:noFill/>
        </p:spPr>
        <p:txBody>
          <a:bodyPr wrap="none" rtlCol="0">
            <a:spAutoFit/>
          </a:bodyPr>
          <a:lstStyle/>
          <a:p>
            <a:r>
              <a:rPr lang="en-US" sz="5400" b="1" dirty="0" err="1">
                <a:solidFill>
                  <a:srgbClr val="FF0000"/>
                </a:solidFill>
                <a:latin typeface="Arial" panose="020B0604020202020204" pitchFamily="34" charset="0"/>
                <a:cs typeface="Arial" panose="020B0604020202020204" pitchFamily="34" charset="0"/>
              </a:rPr>
              <a:t>Đáp</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án</a:t>
            </a:r>
            <a:endParaRPr lang="en-US" sz="5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99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447800" y="753992"/>
            <a:ext cx="15396989" cy="255073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chemeClr val="tx1"/>
                </a:solidFill>
                <a:latin typeface="Arial" panose="020B0604020202020204" pitchFamily="34" charset="0"/>
                <a:cs typeface="Arial" panose="020B0604020202020204" pitchFamily="34" charset="0"/>
              </a:rPr>
              <a:t>Theo em, cần điều chỉnh các yếu tố môi trường như nước, nhiệt độ, nồng độ khí carbon dioxide như thế nào để có thể bảo quản được nông sản? Giải thích.</a:t>
            </a:r>
          </a:p>
        </p:txBody>
      </p:sp>
      <p:sp>
        <p:nvSpPr>
          <p:cNvPr id="5" name="Rectangle 4"/>
          <p:cNvSpPr/>
          <p:nvPr/>
        </p:nvSpPr>
        <p:spPr>
          <a:xfrm>
            <a:off x="2206581" y="3570403"/>
            <a:ext cx="13670058" cy="6555641"/>
          </a:xfrm>
          <a:prstGeom prst="rect">
            <a:avLst/>
          </a:prstGeom>
          <a:solidFill>
            <a:schemeClr val="accent2">
              <a:lumMod val="20000"/>
              <a:lumOff val="80000"/>
            </a:schemeClr>
          </a:solidFill>
        </p:spPr>
        <p:txBody>
          <a:bodyPr wrap="square">
            <a:spAutoFit/>
          </a:bodyPr>
          <a:lstStyle/>
          <a:p>
            <a:pPr marR="90170" algn="just">
              <a:lnSpc>
                <a:spcPct val="150000"/>
              </a:lnSpc>
              <a:spcAft>
                <a:spcPts val="0"/>
              </a:spcAft>
            </a:pPr>
            <a:r>
              <a:rPr lang="vi-VN" sz="4000" dirty="0">
                <a:latin typeface="Arial" panose="020B0604020202020204" pitchFamily="34" charset="0"/>
                <a:cs typeface="Arial" panose="020B0604020202020204" pitchFamily="34" charset="0"/>
              </a:rPr>
              <a:t>Cần điều chỉnh các yếu tố môi trường như nước, nhiệt độ, nồng độ khí carbon dioxide như sau:</a:t>
            </a:r>
            <a:endParaRPr lang="vi-VN" sz="3200" dirty="0">
              <a:latin typeface="Arial" panose="020B0604020202020204" pitchFamily="34" charset="0"/>
              <a:cs typeface="Arial" panose="020B0604020202020204" pitchFamily="34" charset="0"/>
            </a:endParaRPr>
          </a:p>
          <a:p>
            <a:pPr marL="571500" marR="90170" indent="-571500" algn="just">
              <a:lnSpc>
                <a:spcPct val="150000"/>
              </a:lnSpc>
              <a:spcAft>
                <a:spcPts val="0"/>
              </a:spcAft>
              <a:buFont typeface="Arial" panose="020B0604020202020204" pitchFamily="34" charset="0"/>
              <a:buChar char="•"/>
            </a:pPr>
            <a:r>
              <a:rPr lang="vi-VN" sz="4000" dirty="0">
                <a:latin typeface="Arial" panose="020B0604020202020204" pitchFamily="34" charset="0"/>
                <a:cs typeface="Arial" panose="020B0604020202020204" pitchFamily="34" charset="0"/>
              </a:rPr>
              <a:t> Làm giảm lượng nước: phơi khô, sấy khô. </a:t>
            </a:r>
            <a:endParaRPr lang="vi-VN" sz="3200" dirty="0">
              <a:latin typeface="Arial" panose="020B0604020202020204" pitchFamily="34" charset="0"/>
              <a:cs typeface="Arial" panose="020B0604020202020204" pitchFamily="34" charset="0"/>
            </a:endParaRPr>
          </a:p>
          <a:p>
            <a:pPr marL="571500" marR="90170" indent="-571500" algn="just">
              <a:lnSpc>
                <a:spcPct val="150000"/>
              </a:lnSpc>
              <a:spcAft>
                <a:spcPts val="0"/>
              </a:spcAft>
              <a:buFont typeface="Arial" panose="020B0604020202020204" pitchFamily="34" charset="0"/>
              <a:buChar char="•"/>
            </a:pPr>
            <a:r>
              <a:rPr lang="vi-VN" sz="4000" dirty="0">
                <a:latin typeface="Arial" panose="020B0604020202020204" pitchFamily="34" charset="0"/>
                <a:cs typeface="Arial" panose="020B0604020202020204" pitchFamily="34" charset="0"/>
              </a:rPr>
              <a:t>Làm giảm nhiệt độ: để nông sản nơi thoáng mát, bảo quản trong tủ lạnh kho lạnh. </a:t>
            </a:r>
            <a:endParaRPr lang="en-US" sz="4000" dirty="0">
              <a:latin typeface="Arial" panose="020B0604020202020204" pitchFamily="34" charset="0"/>
              <a:cs typeface="Arial" panose="020B0604020202020204" pitchFamily="34" charset="0"/>
            </a:endParaRPr>
          </a:p>
          <a:p>
            <a:pPr marL="571500" marR="90170" indent="-571500" algn="just">
              <a:lnSpc>
                <a:spcPct val="150000"/>
              </a:lnSpc>
              <a:spcAft>
                <a:spcPts val="0"/>
              </a:spcAft>
              <a:buFont typeface="Arial" panose="020B0604020202020204" pitchFamily="34" charset="0"/>
              <a:buChar char="•"/>
            </a:pPr>
            <a:r>
              <a:rPr lang="vi-VN" sz="4000" dirty="0">
                <a:latin typeface="Arial" panose="020B0604020202020204" pitchFamily="34" charset="0"/>
                <a:cs typeface="Arial" panose="020B0604020202020204" pitchFamily="34" charset="0"/>
              </a:rPr>
              <a:t> Tăng nồng độ CO</a:t>
            </a:r>
            <a:r>
              <a:rPr lang="vi-VN" sz="4000" baseline="-25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gây ức chế quang hợp: bơm CO</a:t>
            </a:r>
            <a:r>
              <a:rPr lang="vi-VN" sz="4000" baseline="-25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vào buồng, kho bảo quản</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528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arn(inVertic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arn(inVertical)">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2286000" y="0"/>
            <a:ext cx="13716000" cy="8001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b="1">
                <a:solidFill>
                  <a:srgbClr val="000099"/>
                </a:solidFill>
                <a:latin typeface="Times New Roman" panose="02020603050405020304" pitchFamily="18" charset="0"/>
              </a:rPr>
              <a:t>BÀI 26-TIẾT : MỘT SỐ YẾU TỐ ẢNH HƯỞNG ĐẾN HÔ HẤP TẾ BÀO</a:t>
            </a:r>
            <a:endParaRPr lang="en-US" altLang="en-US" sz="3000" b="1">
              <a:latin typeface="Times New Roman" panose="02020603050405020304" pitchFamily="18" charset="0"/>
            </a:endParaRPr>
          </a:p>
        </p:txBody>
      </p:sp>
      <p:sp>
        <p:nvSpPr>
          <p:cNvPr id="22531" name="Text Box 7"/>
          <p:cNvSpPr txBox="1">
            <a:spLocks noChangeArrowheads="1"/>
          </p:cNvSpPr>
          <p:nvPr/>
        </p:nvSpPr>
        <p:spPr bwMode="auto">
          <a:xfrm>
            <a:off x="2286000" y="1485901"/>
            <a:ext cx="13716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200" b="1">
                <a:latin typeface="Times New Roman" panose="02020603050405020304" pitchFamily="18" charset="0"/>
                <a:cs typeface="Times New Roman" panose="02020603050405020304" pitchFamily="18" charset="0"/>
              </a:rPr>
              <a:t>1. </a:t>
            </a:r>
            <a:r>
              <a:rPr lang="en-US" altLang="en-US" sz="4200" b="1" u="sng">
                <a:latin typeface="Times New Roman" panose="02020603050405020304" pitchFamily="18" charset="0"/>
                <a:cs typeface="Times New Roman" panose="02020603050405020304" pitchFamily="18" charset="0"/>
              </a:rPr>
              <a:t>Hô hấp tế bào và vấn đề bảo quản nông sản</a:t>
            </a:r>
            <a:r>
              <a:rPr lang="en-US" altLang="en-US" sz="4200" b="1">
                <a:latin typeface="Times New Roman" panose="02020603050405020304" pitchFamily="18" charset="0"/>
                <a:cs typeface="Times New Roman" panose="02020603050405020304" pitchFamily="18" charset="0"/>
              </a:rPr>
              <a:t>:</a:t>
            </a:r>
            <a:endParaRPr lang="en-US" altLang="en-US" sz="4200" b="1" u="sng">
              <a:latin typeface="Times New Roman" panose="02020603050405020304" pitchFamily="18" charset="0"/>
              <a:cs typeface="Times New Roman" panose="02020603050405020304" pitchFamily="18" charset="0"/>
            </a:endParaRPr>
          </a:p>
        </p:txBody>
      </p:sp>
      <p:sp>
        <p:nvSpPr>
          <p:cNvPr id="22532" name="Text Box 7"/>
          <p:cNvSpPr txBox="1">
            <a:spLocks noChangeArrowheads="1"/>
          </p:cNvSpPr>
          <p:nvPr/>
        </p:nvSpPr>
        <p:spPr bwMode="auto">
          <a:xfrm>
            <a:off x="2171700" y="800101"/>
            <a:ext cx="13716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200" b="1">
                <a:latin typeface="Times New Roman" panose="02020603050405020304" pitchFamily="18" charset="0"/>
                <a:cs typeface="Times New Roman" panose="02020603050405020304" pitchFamily="18" charset="0"/>
              </a:rPr>
              <a:t>II. </a:t>
            </a:r>
            <a:r>
              <a:rPr lang="en-US" altLang="en-US" sz="4200" b="1" u="sng">
                <a:latin typeface="Times New Roman" panose="02020603050405020304" pitchFamily="18" charset="0"/>
                <a:cs typeface="Times New Roman" panose="02020603050405020304" pitchFamily="18" charset="0"/>
              </a:rPr>
              <a:t>Vận dụng hiểu biết về hô hấp tế bào vào thực tiễn</a:t>
            </a:r>
            <a:r>
              <a:rPr lang="en-US" altLang="en-US" sz="4200" b="1">
                <a:latin typeface="Times New Roman" panose="02020603050405020304" pitchFamily="18" charset="0"/>
                <a:cs typeface="Times New Roman" panose="02020603050405020304" pitchFamily="18" charset="0"/>
              </a:rPr>
              <a:t>:</a:t>
            </a:r>
            <a:endParaRPr lang="en-US" altLang="en-US" sz="4200" b="1" u="sng">
              <a:latin typeface="Times New Roman" panose="02020603050405020304" pitchFamily="18" charset="0"/>
              <a:cs typeface="Times New Roman" panose="02020603050405020304" pitchFamily="18" charset="0"/>
            </a:endParaRPr>
          </a:p>
        </p:txBody>
      </p:sp>
      <p:sp>
        <p:nvSpPr>
          <p:cNvPr id="22533" name="Flowchart: Alternate Process 20"/>
          <p:cNvSpPr>
            <a:spLocks noChangeArrowheads="1"/>
          </p:cNvSpPr>
          <p:nvPr/>
        </p:nvSpPr>
        <p:spPr bwMode="auto">
          <a:xfrm>
            <a:off x="2286000" y="2514600"/>
            <a:ext cx="13487400" cy="4343400"/>
          </a:xfrm>
          <a:prstGeom prst="flowChartAlternateProcess">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800" b="1">
                <a:solidFill>
                  <a:srgbClr val="0070C0"/>
                </a:solidFill>
                <a:latin typeface="Times New Roman" panose="02020603050405020304" pitchFamily="18" charset="0"/>
                <a:ea typeface="Segoe UI" panose="020B0502040204020203" pitchFamily="34" charset="0"/>
                <a:cs typeface="Times New Roman" panose="02020603050405020304" pitchFamily="18" charset="0"/>
              </a:rPr>
              <a:t>→</a:t>
            </a:r>
            <a:r>
              <a:rPr lang="en-US" altLang="en-US" sz="4800" b="1">
                <a:latin typeface="Times New Roman" panose="02020603050405020304" pitchFamily="18" charset="0"/>
                <a:ea typeface="Segoe UI" panose="020B0502040204020203" pitchFamily="34" charset="0"/>
                <a:cs typeface="Times New Roman" panose="02020603050405020304" pitchFamily="18" charset="0"/>
              </a:rPr>
              <a:t>Để bảo quản nông sản, cần đưa cường độ hô hấp nông sản về mức tối thiểu bằng cách điều chỉnh các yếu tố môi trường như nước, nhiệt độ, nồng độ khí carbon dioxide cho phù hợp với từng loại nông sản.</a:t>
            </a:r>
          </a:p>
          <a:p>
            <a:pPr algn="just"/>
            <a:endParaRPr lang="en-US" altLang="en-US" sz="4800" b="1">
              <a:latin typeface="Times New Roman" panose="02020603050405020304" pitchFamily="18" charset="0"/>
              <a:ea typeface="Segoe UI" panose="020B0502040204020203" pitchFamily="34" charset="0"/>
              <a:cs typeface="Times New Roman" panose="02020603050405020304" pitchFamily="18" charset="0"/>
            </a:endParaRPr>
          </a:p>
          <a:p>
            <a:pPr algn="just"/>
            <a:endParaRPr lang="en-US" altLang="en-US" sz="4800" b="1">
              <a:solidFill>
                <a:srgbClr val="0070C0"/>
              </a:solidFill>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22534" name="Picture 12"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487401" y="1714501"/>
            <a:ext cx="909638" cy="65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028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2"/>
          <p:cNvSpPr txBox="1"/>
          <p:nvPr/>
        </p:nvSpPr>
        <p:spPr>
          <a:xfrm>
            <a:off x="162847" y="-173367"/>
            <a:ext cx="16311870" cy="1705595"/>
          </a:xfrm>
          <a:prstGeom prst="rect">
            <a:avLst/>
          </a:prstGeom>
        </p:spPr>
        <p:txBody>
          <a:bodyPr wrap="square" lIns="0" tIns="0" rIns="0" bIns="0" rtlCol="0" anchor="t">
            <a:spAutoFit/>
          </a:bodyPr>
          <a:lstStyle/>
          <a:p>
            <a:pPr algn="just">
              <a:lnSpc>
                <a:spcPts val="13273"/>
              </a:lnSpc>
              <a:spcBef>
                <a:spcPct val="0"/>
              </a:spcBef>
            </a:pPr>
            <a:r>
              <a:rPr lang="en-US" sz="4400" dirty="0">
                <a:latin typeface="Arial" panose="020B0604020202020204" pitchFamily="34" charset="0"/>
                <a:cs typeface="Arial" panose="020B0604020202020204" pitchFamily="34" charset="0"/>
              </a:rPr>
              <a:t>2.</a:t>
            </a:r>
            <a:r>
              <a:rPr lang="en-US" sz="4400" b="1"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pháp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hoạch</a:t>
            </a:r>
            <a:r>
              <a:rPr lang="en-US" sz="4400" dirty="0">
                <a:latin typeface="Arial" panose="020B0604020202020204" pitchFamily="34" charset="0"/>
                <a:cs typeface="Arial" panose="020B0604020202020204" pitchFamily="34" charset="0"/>
              </a:rPr>
              <a:t>.</a:t>
            </a:r>
          </a:p>
        </p:txBody>
      </p:sp>
      <p:sp>
        <p:nvSpPr>
          <p:cNvPr id="3" name="Rectangle 2"/>
          <p:cNvSpPr/>
          <p:nvPr/>
        </p:nvSpPr>
        <p:spPr>
          <a:xfrm>
            <a:off x="330200" y="1532228"/>
            <a:ext cx="13627128" cy="901593"/>
          </a:xfrm>
          <a:prstGeom prst="rect">
            <a:avLst/>
          </a:prstGeom>
        </p:spPr>
        <p:txBody>
          <a:bodyPr wrap="none">
            <a:spAutoFit/>
          </a:bodyPr>
          <a:lstStyle/>
          <a:p>
            <a:pPr marR="90170" algn="just">
              <a:lnSpc>
                <a:spcPct val="150000"/>
              </a:lnSpc>
              <a:spcAft>
                <a:spcPts val="0"/>
              </a:spcAft>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endParaRPr lang="en-US" sz="4000" dirty="0">
              <a:effectLst/>
              <a:latin typeface="Arial" panose="020B0604020202020204" pitchFamily="34" charset="0"/>
              <a:cs typeface="Arial" panose="020B0604020202020204" pitchFamily="34" charset="0"/>
            </a:endParaRPr>
          </a:p>
        </p:txBody>
      </p:sp>
      <p:sp>
        <p:nvSpPr>
          <p:cNvPr id="4" name="Rectangle 3"/>
          <p:cNvSpPr/>
          <p:nvPr/>
        </p:nvSpPr>
        <p:spPr>
          <a:xfrm>
            <a:off x="460758" y="2652006"/>
            <a:ext cx="16536388" cy="2800767"/>
          </a:xfrm>
          <a:prstGeom prst="rect">
            <a:avLst/>
          </a:prstGeom>
        </p:spPr>
        <p:txBody>
          <a:bodyPr wrap="square">
            <a:spAutoFit/>
          </a:bodyPr>
          <a:lstStyle/>
          <a:p>
            <a:pPr marR="90170" algn="just">
              <a:spcAft>
                <a:spcPts val="0"/>
              </a:spcAft>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pháp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túi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khí</a:t>
            </a:r>
            <a:r>
              <a:rPr lang="en-US" sz="4400" dirty="0">
                <a:latin typeface="Arial" panose="020B0604020202020204" pitchFamily="34" charset="0"/>
                <a:cs typeface="Arial" panose="020B0604020202020204" pitchFamily="34" charset="0"/>
              </a:rPr>
              <a:t> carbon dioxide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a:t>
            </a:r>
            <a:endParaRPr lang="en-US" sz="3600" dirty="0">
              <a:effectLst/>
              <a:latin typeface="Arial" panose="020B0604020202020204" pitchFamily="34" charset="0"/>
              <a:cs typeface="Arial" panose="020B0604020202020204" pitchFamily="34" charset="0"/>
            </a:endParaRPr>
          </a:p>
        </p:txBody>
      </p:sp>
      <p:pic>
        <p:nvPicPr>
          <p:cNvPr id="6150" name="Picture 6" descr="NGUYÊN LÝ CẤP ĐÔNG &amp; RÃ ĐÔNG RAU CỦ QUẢ ĐÚNG C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016" y="5991058"/>
            <a:ext cx="4800600" cy="407789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Những lưu ý khi thu hoạch lúa, phơi thóc, bảo quản để giữ được chất lượng  tố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Những lưu ý khi thu hoạch lúa, phơi thóc, bảo quản để giữ được chất lượng  tố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Những lưu ý khi thu hoạch lúa, phơi thóc, bảo quản để giữ được chất lượng  tố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Những lưu ý khi thu hoạch lúa, phơi thóc, bảo quản để giữ được chất lượng  tố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6" descr="Khi nông dân làm dịch vụ sân phơi lú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8" descr="Giá nhân công phơi lúa tăn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20" descr="Giá nhân công phơi lúa tăn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2" descr="Giá nhân công phơi lúa tăn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3"/>
          <a:stretch>
            <a:fillRect/>
          </a:stretch>
        </p:blipFill>
        <p:spPr>
          <a:xfrm>
            <a:off x="945128" y="6174915"/>
            <a:ext cx="4992177" cy="3854743"/>
          </a:xfrm>
          <a:prstGeom prst="rect">
            <a:avLst/>
          </a:prstGeom>
        </p:spPr>
      </p:pic>
      <p:pic>
        <p:nvPicPr>
          <p:cNvPr id="6168" name="Picture 24" descr="Các ứng dụng của Nito và CO2 trong bảo quản và chế biến thực phẩ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3914" y="5949138"/>
            <a:ext cx="5184596"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00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15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12"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287501" y="2057401"/>
            <a:ext cx="909638" cy="65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7"/>
          <p:cNvSpPr txBox="1">
            <a:spLocks noChangeArrowheads="1"/>
          </p:cNvSpPr>
          <p:nvPr/>
        </p:nvSpPr>
        <p:spPr bwMode="auto">
          <a:xfrm>
            <a:off x="-3544" y="87108"/>
            <a:ext cx="13716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200" b="1">
                <a:latin typeface="Times New Roman" panose="02020603050405020304" pitchFamily="18" charset="0"/>
                <a:cs typeface="Times New Roman" panose="02020603050405020304" pitchFamily="18" charset="0"/>
              </a:rPr>
              <a:t>2. </a:t>
            </a:r>
            <a:r>
              <a:rPr lang="en-US" altLang="en-US" sz="4200" b="1" u="sng">
                <a:latin typeface="Times New Roman" panose="02020603050405020304" pitchFamily="18" charset="0"/>
                <a:cs typeface="Times New Roman" panose="02020603050405020304" pitchFamily="18" charset="0"/>
              </a:rPr>
              <a:t>Các biện pháp bảo quản nông sản sau thu hoạch</a:t>
            </a:r>
            <a:r>
              <a:rPr lang="en-US" altLang="en-US" sz="4200" b="1">
                <a:latin typeface="Times New Roman" panose="02020603050405020304" pitchFamily="18" charset="0"/>
                <a:cs typeface="Times New Roman" panose="02020603050405020304" pitchFamily="18" charset="0"/>
              </a:rPr>
              <a:t>:</a:t>
            </a:r>
            <a:endParaRPr lang="en-US" altLang="en-US" sz="4200" b="1" u="sng">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62570433"/>
              </p:ext>
            </p:extLst>
          </p:nvPr>
        </p:nvGraphicFramePr>
        <p:xfrm>
          <a:off x="781050" y="1638300"/>
          <a:ext cx="16459200" cy="8077201"/>
        </p:xfrm>
        <a:graphic>
          <a:graphicData uri="http://schemas.openxmlformats.org/drawingml/2006/table">
            <a:tbl>
              <a:tblPr firstRow="1" bandRow="1">
                <a:tableStyleId>{F5AB1C69-6EDB-4FF4-983F-18BD219EF322}</a:tableStyleId>
              </a:tblPr>
              <a:tblGrid>
                <a:gridCol w="5486400">
                  <a:extLst>
                    <a:ext uri="{9D8B030D-6E8A-4147-A177-3AD203B41FA5}">
                      <a16:colId xmlns:a16="http://schemas.microsoft.com/office/drawing/2014/main" val="3750475093"/>
                    </a:ext>
                  </a:extLst>
                </a:gridCol>
                <a:gridCol w="4248150">
                  <a:extLst>
                    <a:ext uri="{9D8B030D-6E8A-4147-A177-3AD203B41FA5}">
                      <a16:colId xmlns:a16="http://schemas.microsoft.com/office/drawing/2014/main" val="2483840527"/>
                    </a:ext>
                  </a:extLst>
                </a:gridCol>
                <a:gridCol w="6724650">
                  <a:extLst>
                    <a:ext uri="{9D8B030D-6E8A-4147-A177-3AD203B41FA5}">
                      <a16:colId xmlns:a16="http://schemas.microsoft.com/office/drawing/2014/main" val="839803606"/>
                    </a:ext>
                  </a:extLst>
                </a:gridCol>
              </a:tblGrid>
              <a:tr h="17526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dirty="0" err="1">
                          <a:solidFill>
                            <a:schemeClr val="tx1"/>
                          </a:solidFill>
                        </a:rPr>
                        <a:t>Biện</a:t>
                      </a:r>
                      <a:r>
                        <a:rPr lang="en-US" sz="4200" baseline="0" dirty="0">
                          <a:solidFill>
                            <a:schemeClr val="tx1"/>
                          </a:solidFill>
                        </a:rPr>
                        <a:t> </a:t>
                      </a:r>
                      <a:r>
                        <a:rPr lang="en-US" sz="4200" baseline="0" dirty="0" err="1">
                          <a:solidFill>
                            <a:schemeClr val="tx1"/>
                          </a:solidFill>
                        </a:rPr>
                        <a:t>pháp</a:t>
                      </a:r>
                      <a:r>
                        <a:rPr lang="en-US" sz="4200" baseline="0" dirty="0">
                          <a:solidFill>
                            <a:schemeClr val="tx1"/>
                          </a:solidFill>
                        </a:rPr>
                        <a:t> </a:t>
                      </a:r>
                      <a:r>
                        <a:rPr lang="en-US" sz="4200" baseline="0" dirty="0" err="1">
                          <a:solidFill>
                            <a:schemeClr val="tx1"/>
                          </a:solidFill>
                        </a:rPr>
                        <a:t>bảo</a:t>
                      </a:r>
                      <a:r>
                        <a:rPr lang="en-US" sz="4200" baseline="0" dirty="0">
                          <a:solidFill>
                            <a:schemeClr val="tx1"/>
                          </a:solidFill>
                        </a:rPr>
                        <a:t> </a:t>
                      </a:r>
                      <a:r>
                        <a:rPr lang="en-US" sz="4200" baseline="0" dirty="0" err="1">
                          <a:solidFill>
                            <a:schemeClr val="tx1"/>
                          </a:solidFill>
                        </a:rPr>
                        <a:t>quản</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6" marB="68586">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dirty="0" err="1">
                          <a:solidFill>
                            <a:schemeClr val="tx1"/>
                          </a:solidFill>
                        </a:rPr>
                        <a:t>Nhóm</a:t>
                      </a:r>
                      <a:r>
                        <a:rPr lang="en-US" sz="4200" baseline="0" dirty="0">
                          <a:solidFill>
                            <a:schemeClr val="tx1"/>
                          </a:solidFill>
                        </a:rPr>
                        <a:t> </a:t>
                      </a:r>
                      <a:r>
                        <a:rPr lang="en-US" sz="4200" baseline="0" dirty="0" err="1">
                          <a:solidFill>
                            <a:schemeClr val="tx1"/>
                          </a:solidFill>
                        </a:rPr>
                        <a:t>nông</a:t>
                      </a:r>
                      <a:r>
                        <a:rPr lang="en-US" sz="4200" baseline="0" dirty="0">
                          <a:solidFill>
                            <a:schemeClr val="tx1"/>
                          </a:solidFill>
                        </a:rPr>
                        <a:t> </a:t>
                      </a:r>
                      <a:r>
                        <a:rPr lang="en-US" sz="4200" baseline="0" dirty="0" err="1">
                          <a:solidFill>
                            <a:schemeClr val="tx1"/>
                          </a:solidFill>
                        </a:rPr>
                        <a:t>sản</a:t>
                      </a:r>
                      <a:endParaRPr lang="en-US" sz="4200" dirty="0">
                        <a:solidFill>
                          <a:schemeClr val="tx1"/>
                        </a:solidFill>
                      </a:endParaRPr>
                    </a:p>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6" marB="68586">
                    <a:solidFill>
                      <a:schemeClr val="accent3">
                        <a:lumMod val="20000"/>
                        <a:lumOff val="80000"/>
                      </a:schemeClr>
                    </a:solidFill>
                  </a:tcPr>
                </a:tc>
                <a:tc>
                  <a:txBody>
                    <a:bodyPr/>
                    <a:lstStyle/>
                    <a:p>
                      <a:pPr algn="ctr"/>
                      <a:r>
                        <a:rPr lang="en-US" sz="4200" dirty="0" err="1">
                          <a:solidFill>
                            <a:schemeClr val="tx1"/>
                          </a:solidFill>
                        </a:rPr>
                        <a:t>Lí</a:t>
                      </a:r>
                      <a:r>
                        <a:rPr lang="en-US" sz="4200" baseline="0" dirty="0">
                          <a:solidFill>
                            <a:schemeClr val="tx1"/>
                          </a:solidFill>
                        </a:rPr>
                        <a:t> do </a:t>
                      </a:r>
                      <a:r>
                        <a:rPr lang="en-US" sz="4200" baseline="0" dirty="0" err="1">
                          <a:solidFill>
                            <a:schemeClr val="tx1"/>
                          </a:solidFill>
                        </a:rPr>
                        <a:t>chọn</a:t>
                      </a:r>
                      <a:r>
                        <a:rPr lang="en-US" sz="4200" baseline="0" dirty="0">
                          <a:solidFill>
                            <a:schemeClr val="tx1"/>
                          </a:solidFill>
                        </a:rPr>
                        <a:t> </a:t>
                      </a:r>
                      <a:r>
                        <a:rPr lang="en-US" sz="4200" baseline="0" dirty="0" err="1">
                          <a:solidFill>
                            <a:schemeClr val="tx1"/>
                          </a:solidFill>
                        </a:rPr>
                        <a:t>biện</a:t>
                      </a:r>
                      <a:r>
                        <a:rPr lang="en-US" sz="4200" baseline="0" dirty="0">
                          <a:solidFill>
                            <a:schemeClr val="tx1"/>
                          </a:solidFill>
                        </a:rPr>
                        <a:t> </a:t>
                      </a:r>
                      <a:r>
                        <a:rPr lang="en-US" sz="4200" baseline="0" dirty="0" err="1">
                          <a:solidFill>
                            <a:schemeClr val="tx1"/>
                          </a:solidFill>
                        </a:rPr>
                        <a:t>pháp</a:t>
                      </a:r>
                      <a:r>
                        <a:rPr lang="en-US" sz="4200" baseline="0" dirty="0">
                          <a:solidFill>
                            <a:schemeClr val="tx1"/>
                          </a:solidFill>
                        </a:rPr>
                        <a:t> (</a:t>
                      </a:r>
                      <a:r>
                        <a:rPr lang="en-US" sz="4200" baseline="0" dirty="0" err="1">
                          <a:solidFill>
                            <a:schemeClr val="tx1"/>
                          </a:solidFill>
                        </a:rPr>
                        <a:t>cơ</a:t>
                      </a:r>
                      <a:r>
                        <a:rPr lang="en-US" sz="4200" baseline="0" dirty="0">
                          <a:solidFill>
                            <a:schemeClr val="tx1"/>
                          </a:solidFill>
                        </a:rPr>
                        <a:t> </a:t>
                      </a:r>
                      <a:r>
                        <a:rPr lang="en-US" sz="4200" baseline="0" dirty="0" err="1">
                          <a:solidFill>
                            <a:schemeClr val="tx1"/>
                          </a:solidFill>
                        </a:rPr>
                        <a:t>sở</a:t>
                      </a:r>
                      <a:r>
                        <a:rPr lang="en-US" sz="4200" baseline="0" dirty="0">
                          <a:solidFill>
                            <a:schemeClr val="tx1"/>
                          </a:solidFill>
                        </a:rPr>
                        <a:t> </a:t>
                      </a:r>
                      <a:r>
                        <a:rPr lang="en-US" sz="4200" baseline="0" dirty="0" err="1">
                          <a:solidFill>
                            <a:schemeClr val="tx1"/>
                          </a:solidFill>
                        </a:rPr>
                        <a:t>koa</a:t>
                      </a:r>
                      <a:r>
                        <a:rPr lang="en-US" sz="4200" baseline="0" dirty="0">
                          <a:solidFill>
                            <a:schemeClr val="tx1"/>
                          </a:solidFill>
                        </a:rPr>
                        <a:t> </a:t>
                      </a:r>
                      <a:r>
                        <a:rPr lang="en-US" sz="4200" baseline="0" dirty="0" err="1">
                          <a:solidFill>
                            <a:schemeClr val="tx1"/>
                          </a:solidFill>
                        </a:rPr>
                        <a:t>học</a:t>
                      </a:r>
                      <a:r>
                        <a:rPr lang="en-US" sz="4200" baseline="0" dirty="0">
                          <a:solidFill>
                            <a:schemeClr val="tx1"/>
                          </a:solidFill>
                        </a:rPr>
                        <a:t>)</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6" marB="68586">
                    <a:solidFill>
                      <a:schemeClr val="accent3">
                        <a:lumMod val="20000"/>
                        <a:lumOff val="80000"/>
                      </a:schemeClr>
                    </a:solidFill>
                  </a:tcPr>
                </a:tc>
                <a:extLst>
                  <a:ext uri="{0D108BD9-81ED-4DB2-BD59-A6C34878D82A}">
                    <a16:rowId xmlns:a16="http://schemas.microsoft.com/office/drawing/2014/main" val="4088702018"/>
                  </a:ext>
                </a:extLst>
              </a:tr>
              <a:tr h="1783146">
                <a:tc>
                  <a:txBody>
                    <a:bodyPr/>
                    <a:lstStyle/>
                    <a:p>
                      <a:pPr algn="ctr"/>
                      <a:r>
                        <a:rPr lang="en-US" sz="3600" dirty="0" err="1"/>
                        <a:t>Bảo</a:t>
                      </a:r>
                      <a:r>
                        <a:rPr lang="en-US" sz="3600" baseline="0" dirty="0"/>
                        <a:t> </a:t>
                      </a:r>
                      <a:r>
                        <a:rPr lang="en-US" sz="3600" baseline="0" dirty="0" err="1"/>
                        <a:t>quản</a:t>
                      </a:r>
                      <a:r>
                        <a:rPr lang="en-US" sz="3600" baseline="0" dirty="0"/>
                        <a:t> </a:t>
                      </a:r>
                      <a:r>
                        <a:rPr lang="en-US" sz="3600" baseline="0" dirty="0" err="1"/>
                        <a:t>khô</a:t>
                      </a:r>
                      <a:endParaRPr lang="en-US" sz="3600" dirty="0"/>
                    </a:p>
                    <a:p>
                      <a:pPr algn="ctr"/>
                      <a:r>
                        <a:rPr lang="en-US" sz="3600" dirty="0"/>
                        <a:t>(</a:t>
                      </a:r>
                      <a:r>
                        <a:rPr lang="en-US" sz="3600" dirty="0" err="1"/>
                        <a:t>Phơi</a:t>
                      </a:r>
                      <a:r>
                        <a:rPr lang="en-US" sz="3600" dirty="0"/>
                        <a:t> </a:t>
                      </a:r>
                      <a:r>
                        <a:rPr lang="en-US" sz="3600" dirty="0" err="1"/>
                        <a:t>khô</a:t>
                      </a:r>
                      <a:r>
                        <a:rPr lang="en-US" sz="3600" baseline="0" dirty="0"/>
                        <a:t> </a:t>
                      </a:r>
                      <a:r>
                        <a:rPr lang="en-US" sz="3600" baseline="0" dirty="0" err="1"/>
                        <a:t>hoặc</a:t>
                      </a:r>
                      <a:r>
                        <a:rPr lang="en-US" sz="3600" baseline="0" dirty="0"/>
                        <a:t> </a:t>
                      </a:r>
                      <a:r>
                        <a:rPr lang="en-US" sz="3600" baseline="0" dirty="0" err="1"/>
                        <a:t>sấy</a:t>
                      </a:r>
                      <a:r>
                        <a:rPr lang="en-US" sz="3600" baseline="0" dirty="0"/>
                        <a:t> </a:t>
                      </a:r>
                      <a:r>
                        <a:rPr lang="en-US" sz="3600" baseline="0" dirty="0" err="1"/>
                        <a:t>khô</a:t>
                      </a:r>
                      <a:r>
                        <a:rPr lang="en-US" sz="3600" baseline="0" dirty="0"/>
                        <a:t>)</a:t>
                      </a:r>
                      <a:endParaRPr lang="en-US" sz="3600" b="1"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chemeClr val="accent6">
                        <a:lumMod val="20000"/>
                        <a:lumOff val="80000"/>
                      </a:schemeClr>
                    </a:solidFill>
                  </a:tcPr>
                </a:tc>
                <a:tc>
                  <a:txBody>
                    <a:bodyPr/>
                    <a:lstStyle/>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chemeClr val="accent6">
                        <a:lumMod val="20000"/>
                        <a:lumOff val="80000"/>
                      </a:schemeClr>
                    </a:solidFill>
                  </a:tcPr>
                </a:tc>
                <a:tc>
                  <a:txBody>
                    <a:bodyPr/>
                    <a:lstStyle/>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chemeClr val="accent6">
                        <a:lumMod val="20000"/>
                        <a:lumOff val="80000"/>
                      </a:schemeClr>
                    </a:solidFill>
                  </a:tcPr>
                </a:tc>
                <a:extLst>
                  <a:ext uri="{0D108BD9-81ED-4DB2-BD59-A6C34878D82A}">
                    <a16:rowId xmlns:a16="http://schemas.microsoft.com/office/drawing/2014/main" val="1622625141"/>
                  </a:ext>
                </a:extLst>
              </a:tr>
              <a:tr h="2331803">
                <a:tc>
                  <a:txBody>
                    <a:bodyPr/>
                    <a:lstStyle/>
                    <a:p>
                      <a:pPr algn="ctr"/>
                      <a:endParaRPr lang="en-US" sz="3600" baseline="0" dirty="0"/>
                    </a:p>
                    <a:p>
                      <a:pPr algn="ctr"/>
                      <a:endParaRPr lang="en-US" sz="3600" baseline="0" dirty="0"/>
                    </a:p>
                    <a:p>
                      <a:pPr algn="ctr"/>
                      <a:endParaRPr lang="en-US" sz="3600" baseline="0" dirty="0"/>
                    </a:p>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D7FAB8"/>
                    </a:solidFill>
                  </a:tcPr>
                </a:tc>
                <a:tc>
                  <a:txBody>
                    <a:bodyPr/>
                    <a:lstStyle/>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D7FAB8"/>
                    </a:solidFill>
                  </a:tcPr>
                </a:tc>
                <a:tc>
                  <a:txBody>
                    <a:bodyPr/>
                    <a:lstStyle/>
                    <a:p>
                      <a:pPr algn="ctr"/>
                      <a:endParaRPr lang="en-US" sz="36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D7FAB8"/>
                    </a:solidFill>
                  </a:tcPr>
                </a:tc>
                <a:extLst>
                  <a:ext uri="{0D108BD9-81ED-4DB2-BD59-A6C34878D82A}">
                    <a16:rowId xmlns:a16="http://schemas.microsoft.com/office/drawing/2014/main" val="2134969489"/>
                  </a:ext>
                </a:extLst>
              </a:tr>
              <a:tr h="2209578">
                <a:tc>
                  <a:txBody>
                    <a:bodyPr/>
                    <a:lstStyle/>
                    <a:p>
                      <a:pPr algn="ctr"/>
                      <a:r>
                        <a:rPr lang="en-US" sz="3600" u="none" dirty="0" err="1"/>
                        <a:t>Bảo</a:t>
                      </a:r>
                      <a:r>
                        <a:rPr lang="en-US" sz="3600" u="none" dirty="0"/>
                        <a:t> </a:t>
                      </a:r>
                      <a:r>
                        <a:rPr lang="en-US" sz="3600" u="none" dirty="0" err="1"/>
                        <a:t>quản</a:t>
                      </a:r>
                      <a:r>
                        <a:rPr lang="en-US" sz="3600" u="none" baseline="0" dirty="0"/>
                        <a:t> </a:t>
                      </a:r>
                      <a:r>
                        <a:rPr lang="en-US" sz="3600" u="none" baseline="0" dirty="0" err="1"/>
                        <a:t>trong</a:t>
                      </a:r>
                      <a:r>
                        <a:rPr lang="en-US" sz="3600" u="none" baseline="0" dirty="0"/>
                        <a:t> </a:t>
                      </a:r>
                      <a:r>
                        <a:rPr lang="en-US" sz="3600" u="none" baseline="0" dirty="0" err="1"/>
                        <a:t>điều</a:t>
                      </a:r>
                      <a:r>
                        <a:rPr lang="en-US" sz="3600" u="none" baseline="0" dirty="0"/>
                        <a:t> </a:t>
                      </a:r>
                      <a:r>
                        <a:rPr lang="en-US" sz="3600" u="none" baseline="0" dirty="0" err="1"/>
                        <a:t>kiện</a:t>
                      </a:r>
                      <a:r>
                        <a:rPr lang="en-US" sz="3600" u="none" baseline="0" dirty="0"/>
                        <a:t> </a:t>
                      </a:r>
                      <a:r>
                        <a:rPr lang="en-US" sz="3600" u="none" baseline="0" dirty="0" err="1"/>
                        <a:t>nồng</a:t>
                      </a:r>
                      <a:r>
                        <a:rPr lang="en-US" sz="3600" u="none" baseline="0" dirty="0"/>
                        <a:t> </a:t>
                      </a:r>
                      <a:r>
                        <a:rPr lang="en-US" sz="3600" u="none" baseline="0" dirty="0" err="1"/>
                        <a:t>độ</a:t>
                      </a:r>
                      <a:r>
                        <a:rPr lang="en-US" sz="3600" u="none" baseline="0" dirty="0"/>
                        <a:t> </a:t>
                      </a:r>
                      <a:r>
                        <a:rPr lang="en-US" sz="3600" u="none" baseline="0" dirty="0" err="1"/>
                        <a:t>khí</a:t>
                      </a:r>
                      <a:r>
                        <a:rPr lang="en-US" sz="3600" u="none" baseline="0" dirty="0"/>
                        <a:t> </a:t>
                      </a:r>
                      <a:r>
                        <a:rPr lang="en-US" altLang="en-US" sz="3600" u="none" dirty="0"/>
                        <a:t>carbon dioxide </a:t>
                      </a:r>
                      <a:r>
                        <a:rPr lang="en-US" altLang="en-US" sz="3600" u="none" dirty="0" err="1"/>
                        <a:t>cao</a:t>
                      </a:r>
                      <a:endParaRPr lang="en-US" sz="3600" b="1"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EEFEB4"/>
                    </a:solidFill>
                  </a:tcPr>
                </a:tc>
                <a:tc>
                  <a:txBody>
                    <a:bodyPr/>
                    <a:lstStyle/>
                    <a:p>
                      <a:pPr algn="ctr"/>
                      <a:endParaRPr lang="en-US" sz="42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EEFEB4"/>
                    </a:solidFill>
                  </a:tcPr>
                </a:tc>
                <a:tc>
                  <a:txBody>
                    <a:bodyPr/>
                    <a:lstStyle/>
                    <a:p>
                      <a:pPr algn="ctr"/>
                      <a:endParaRPr lang="en-US" sz="4200" dirty="0">
                        <a:solidFill>
                          <a:srgbClr val="0070C0"/>
                        </a:solidFill>
                        <a:latin typeface="Times New Roman" panose="02020603050405020304" pitchFamily="18" charset="0"/>
                        <a:cs typeface="Times New Roman" panose="02020603050405020304" pitchFamily="18" charset="0"/>
                      </a:endParaRPr>
                    </a:p>
                  </a:txBody>
                  <a:tcPr marL="137160" marR="137160" marT="68586" marB="68586">
                    <a:solidFill>
                      <a:srgbClr val="EEFEB4"/>
                    </a:solidFill>
                  </a:tcPr>
                </a:tc>
                <a:extLst>
                  <a:ext uri="{0D108BD9-81ED-4DB2-BD59-A6C34878D82A}">
                    <a16:rowId xmlns:a16="http://schemas.microsoft.com/office/drawing/2014/main" val="3777232540"/>
                  </a:ext>
                </a:extLst>
              </a:tr>
            </a:tbl>
          </a:graphicData>
        </a:graphic>
      </p:graphicFrame>
      <p:sp>
        <p:nvSpPr>
          <p:cNvPr id="18460" name="TextBox 2"/>
          <p:cNvSpPr txBox="1">
            <a:spLocks noChangeArrowheads="1"/>
          </p:cNvSpPr>
          <p:nvPr/>
        </p:nvSpPr>
        <p:spPr bwMode="auto">
          <a:xfrm>
            <a:off x="1031082" y="5178504"/>
            <a:ext cx="4572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solidFill>
                  <a:srgbClr val="0070C0"/>
                </a:solidFill>
                <a:latin typeface="Times New Roman" panose="02020603050405020304" pitchFamily="18" charset="0"/>
                <a:cs typeface="Times New Roman" panose="02020603050405020304" pitchFamily="18" charset="0"/>
              </a:rPr>
              <a:t>Bảo quản lạnh</a:t>
            </a:r>
          </a:p>
          <a:p>
            <a:pPr algn="ctr">
              <a:spcBef>
                <a:spcPct val="0"/>
              </a:spcBef>
              <a:buFontTx/>
              <a:buNone/>
            </a:pPr>
            <a:r>
              <a:rPr lang="en-US" altLang="en-US" sz="3600" b="1">
                <a:solidFill>
                  <a:srgbClr val="0070C0"/>
                </a:solidFill>
                <a:latin typeface="Times New Roman" panose="02020603050405020304" pitchFamily="18" charset="0"/>
                <a:cs typeface="Times New Roman" panose="02020603050405020304" pitchFamily="18" charset="0"/>
              </a:rPr>
              <a:t> (ở điều kiện nhiệt độ thấp tủ lạnh hoặc kho lạnh)</a:t>
            </a:r>
          </a:p>
          <a:p>
            <a:pPr algn="ctr">
              <a:spcBef>
                <a:spcPct val="0"/>
              </a:spcBef>
              <a:buFontTx/>
              <a:buNone/>
            </a:pPr>
            <a:endParaRPr lang="en-US" altLang="en-US" sz="3600" b="1">
              <a:solidFill>
                <a:srgbClr val="0070C0"/>
              </a:solidFill>
            </a:endParaRPr>
          </a:p>
        </p:txBody>
      </p:sp>
      <p:sp>
        <p:nvSpPr>
          <p:cNvPr id="12" name="TextBox 2"/>
          <p:cNvSpPr txBox="1">
            <a:spLocks noChangeArrowheads="1"/>
          </p:cNvSpPr>
          <p:nvPr/>
        </p:nvSpPr>
        <p:spPr bwMode="auto">
          <a:xfrm>
            <a:off x="2895600" y="825772"/>
            <a:ext cx="10287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u="sng" dirty="0" err="1">
                <a:latin typeface="Times New Roman" panose="02020603050405020304" pitchFamily="18" charset="0"/>
                <a:cs typeface="Times New Roman" panose="02020603050405020304" pitchFamily="18" charset="0"/>
              </a:rPr>
              <a:t>Thảo</a:t>
            </a:r>
            <a:r>
              <a:rPr lang="en-US" altLang="en-US" sz="3600" b="1" u="sng"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luận</a:t>
            </a:r>
            <a:r>
              <a:rPr lang="en-US" altLang="en-US" sz="3600" b="1" u="sng"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nhóm</a:t>
            </a:r>
            <a:r>
              <a:rPr lang="en-US" altLang="en-US" sz="3600" b="1" u="sng"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hoàn</a:t>
            </a:r>
            <a:r>
              <a:rPr lang="en-US" altLang="en-US" sz="3600" b="1" u="sng"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thành</a:t>
            </a:r>
            <a:r>
              <a:rPr lang="en-US" altLang="en-US" sz="3600" b="1" u="sng" dirty="0">
                <a:latin typeface="Times New Roman" panose="02020603050405020304" pitchFamily="18" charset="0"/>
                <a:cs typeface="Times New Roman" panose="02020603050405020304" pitchFamily="18" charset="0"/>
              </a:rPr>
              <a:t> PHT </a:t>
            </a:r>
            <a:r>
              <a:rPr lang="en-US" altLang="en-US" sz="3600" b="1" u="sng" dirty="0" err="1">
                <a:latin typeface="Times New Roman" panose="02020603050405020304" pitchFamily="18" charset="0"/>
                <a:cs typeface="Times New Roman" panose="02020603050405020304" pitchFamily="18" charset="0"/>
              </a:rPr>
              <a:t>sau</a:t>
            </a:r>
            <a:r>
              <a:rPr lang="en-US" alt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478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3051</TotalTime>
  <Words>2231</Words>
  <Application>Microsoft Office PowerPoint</Application>
  <PresentationFormat>Custom</PresentationFormat>
  <Paragraphs>211</Paragraphs>
  <Slides>34</Slides>
  <Notes>3</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Calibri Light</vt:lpstr>
      <vt:lpstr>Times New Roman</vt:lpstr>
      <vt:lpstr>Barlow Medium</vt:lpstr>
      <vt:lpstr>Arial</vt:lpstr>
      <vt:lpstr>Jingleberry Bold</vt:lpstr>
      <vt:lpstr>等线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Yellow Illustration Science Class Education Presentation</dc:title>
  <dc:creator>ThisPC</dc:creator>
  <cp:lastModifiedBy>dao hung</cp:lastModifiedBy>
  <cp:revision>190</cp:revision>
  <cp:lastPrinted>2024-02-26T16:29:20Z</cp:lastPrinted>
  <dcterms:created xsi:type="dcterms:W3CDTF">2006-08-16T00:00:00Z</dcterms:created>
  <dcterms:modified xsi:type="dcterms:W3CDTF">2025-03-25T14:12:03Z</dcterms:modified>
  <dc:identifier>DAFKukKoukc</dc:identifier>
</cp:coreProperties>
</file>