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59" r:id="rId3"/>
    <p:sldId id="349" r:id="rId4"/>
    <p:sldId id="271" r:id="rId5"/>
    <p:sldId id="321" r:id="rId6"/>
    <p:sldId id="350" r:id="rId7"/>
    <p:sldId id="352" r:id="rId8"/>
    <p:sldId id="354" r:id="rId9"/>
    <p:sldId id="370" r:id="rId10"/>
    <p:sldId id="356" r:id="rId11"/>
    <p:sldId id="357" r:id="rId12"/>
    <p:sldId id="358" r:id="rId13"/>
    <p:sldId id="360" r:id="rId14"/>
    <p:sldId id="270" r:id="rId15"/>
    <p:sldId id="323" r:id="rId16"/>
    <p:sldId id="367" r:id="rId17"/>
    <p:sldId id="361" r:id="rId18"/>
    <p:sldId id="362" r:id="rId19"/>
    <p:sldId id="363" r:id="rId20"/>
    <p:sldId id="364" r:id="rId21"/>
    <p:sldId id="365" r:id="rId22"/>
    <p:sldId id="366" r:id="rId23"/>
    <p:sldId id="348" r:id="rId24"/>
    <p:sldId id="341" r:id="rId25"/>
    <p:sldId id="368" r:id="rId26"/>
    <p:sldId id="369" r:id="rId27"/>
    <p:sldId id="28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B6CBB-C29E-4CD2-8342-9DBAC7549C80}">
          <p14:sldIdLst>
            <p14:sldId id="257"/>
            <p14:sldId id="359"/>
            <p14:sldId id="349"/>
            <p14:sldId id="271"/>
            <p14:sldId id="321"/>
            <p14:sldId id="350"/>
            <p14:sldId id="352"/>
            <p14:sldId id="354"/>
            <p14:sldId id="370"/>
            <p14:sldId id="356"/>
            <p14:sldId id="357"/>
            <p14:sldId id="358"/>
            <p14:sldId id="360"/>
            <p14:sldId id="270"/>
            <p14:sldId id="323"/>
            <p14:sldId id="367"/>
            <p14:sldId id="361"/>
            <p14:sldId id="362"/>
            <p14:sldId id="363"/>
            <p14:sldId id="364"/>
            <p14:sldId id="365"/>
            <p14:sldId id="366"/>
            <p14:sldId id="348"/>
            <p14:sldId id="341"/>
            <p14:sldId id="368"/>
            <p14:sldId id="369"/>
          </p14:sldIdLst>
        </p14:section>
        <p14:section name="Untitled Section" id="{59C5C617-9AA7-45E0-A92D-ECDFCB62BCC7}">
          <p14:sldIdLst>
            <p14:sldId id="288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0EB"/>
    <a:srgbClr val="F9D8B2"/>
    <a:srgbClr val="833560"/>
    <a:srgbClr val="111303"/>
    <a:srgbClr val="1A4D0E"/>
    <a:srgbClr val="FBF231"/>
    <a:srgbClr val="D23347"/>
    <a:srgbClr val="EFBF83"/>
    <a:srgbClr val="99DE87"/>
    <a:srgbClr val="DEC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83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-108" y="-83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541E-1D90-489A-BC31-7E6AC760CF0D}" type="datetimeFigureOut">
              <a:rPr lang="vi-VN" smtClean="0"/>
              <a:t>03/03/2024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608D-2D80-4786-8A3B-0C028EB5D1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1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F608D-2D80-4786-8A3B-0C028EB5D1A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349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D41EC-BACB-45E6-A64C-D1915689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A71F03-3EDC-4A2F-AC71-9C72C5A6F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CCF4DE-B8CA-4C5D-9629-3BD32B4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003ED-3CAE-4FD3-AE4B-32A2256C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BC18D-C34F-4AAA-938B-CF3BD311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40AC0-4997-4DF3-B340-8D0243C5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3C30E1-3337-4FF1-9B70-5EADFC8B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C169D-916F-4A29-A987-0C972B60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5A527-34A7-445A-AB75-D2B3CD55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CE904-6E36-4D9A-8B16-1BBAB4E1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74B4B7-A121-4225-9E03-B72E79C06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D4D40A-3F65-4EE7-B567-0741A448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1F9042-6EB5-430B-8406-28EE7236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E8F871-E98C-4CE9-A09F-D953DA3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A549D-DA68-4ED4-AC35-C5B37619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ABFB4-CC61-49D4-BA28-8A7DE092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72976-69C7-4037-9A79-DFF18881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9D841B-A3CC-4B5D-B725-938D5370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8C6E0-EACD-47A4-B236-2C529C85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58CFF-9229-4C1E-9706-D7C779A6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6D665-F139-41C9-BB89-F1DB559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B093B-2BE0-4243-A78F-6392FC6A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3392CF-4476-4FB0-B5BB-61D63CAB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0F6FE-F0EC-4069-9834-EAB6DEB8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05E610-C523-40BE-B1DA-8FC6D53D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4FF97-E8FE-488C-9A5B-1D6EB48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6B8F77-CB8C-4126-9AE6-435041F5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94E404-C3C9-4330-A937-191F8D965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BD08F9-6CED-4BE2-A0AF-A113FB34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A16E6A-4B63-4821-BDD5-DB87B0F2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2381BD-70FB-4E72-A72B-6AB67BA0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6B608-7BA3-47B3-B82C-EF31C84C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425239-9DAA-4C20-B9DD-D9FCA627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BF5A3A-4DFF-439A-AE4A-BADBBC676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023CDC-E2D5-44D6-BBD5-E6B4A4D6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30BE3B-2E58-4C1F-A8E2-3D7E2283E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9152A9-152C-4437-A536-D28DD5BD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B02208-32D2-4F3F-8E89-4088921A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D7B0E8-4771-40A2-B7D4-BBB3B08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91B0E-E642-4ABA-9DA7-831F65BE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505EAA-49C2-4A41-A7F5-0E544E2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521904-289E-4DF3-A86E-966B2AA0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1B72D7-C3F9-42B8-91EF-AC7C032A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7C008F-9A79-42A3-AC44-22E39F3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127DC9-AFFF-4582-A373-84207FDF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5DBBFB-2B1D-45DE-A7D5-C4086C79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E7E8D-DAF7-4444-8F4D-82A9C9F1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60EF-BD41-4C0D-89D8-8039F082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339E16-7BA8-4DEB-BB3F-3F913525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EB53DA-C49F-46EC-9E97-77DE6664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AE2830-5406-4CF3-995A-8FC9818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B2A1CD-36B9-4E26-A33C-A42A6DDC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3065-0909-4B4B-9A95-590D942F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DDA5C3-584C-4FDC-94D4-0FF644A1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9042E9-BDA6-48BA-A159-B00613C6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DDF1D-448B-4A7C-A573-82E8161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76C48-64B9-4BE3-AB2C-82B3582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CFFAE8-0337-4F99-B69A-3F0722B9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CBCDBA-DDA8-4C49-8955-2CFB27BE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7AF03F-B457-4D54-A0AA-F22AAF02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7DF404-C049-4455-94F3-64B032B4B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A09D-BFB7-4886-8CC8-FDE05E21E29E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B5843-5733-4160-B45B-31D55949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F4BD25-A584-4B87-9EA9-4AD50640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322AC0D-8680-4AF8-BCFC-A3A31A82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2611664"/>
            <a:ext cx="5463198" cy="40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6C08CC-DC32-42AC-A8D8-21FB1F723150}"/>
              </a:ext>
            </a:extLst>
          </p:cNvPr>
          <p:cNvSpPr txBox="1"/>
          <p:nvPr/>
        </p:nvSpPr>
        <p:spPr>
          <a:xfrm>
            <a:off x="190004" y="350995"/>
            <a:ext cx="6784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smtClean="0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Bài </a:t>
            </a:r>
            <a:r>
              <a:rPr lang="en-US" sz="6000" dirty="0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27</a:t>
            </a:r>
            <a:endParaRPr lang="vi-VN" sz="6000" dirty="0">
              <a:solidFill>
                <a:srgbClr val="68C239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292E5D-313C-4286-8A26-6CC5EA234F41}"/>
              </a:ext>
            </a:extLst>
          </p:cNvPr>
          <p:cNvSpPr txBox="1"/>
          <p:nvPr/>
        </p:nvSpPr>
        <p:spPr>
          <a:xfrm>
            <a:off x="414338" y="1660790"/>
            <a:ext cx="11372849" cy="90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 HÀNH HÔ HẤP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26742165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C10A68-F5FC-F89F-0E78-359A1897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2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5D7932-9B91-8542-00DA-87AE753CB55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67662FCE-D364-AAB0-8FB3-A97AE984EB6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A970560-B874-DC2E-39E5-A2749E0CEE46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7D3DAF-5D38-67C1-D67A-80491F5E4A95}"/>
              </a:ext>
            </a:extLst>
          </p:cNvPr>
          <p:cNvSpPr txBox="1"/>
          <p:nvPr/>
        </p:nvSpPr>
        <p:spPr>
          <a:xfrm>
            <a:off x="186780" y="6119757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xmlns="" id="{5D05D0D7-7FB7-BD26-AA5F-CFBD095F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" y="19444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43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B43F8A-507C-BFAB-39BA-4A9B9983E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6"/>
          <a:stretch/>
        </p:blipFill>
        <p:spPr>
          <a:xfrm rot="21480000">
            <a:off x="20663" y="1088199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73013FC-AC57-F892-46AB-1D92C82C0EC3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349980BB-B810-BAC6-CCE6-11C07648628D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E0E9DCC-C289-3EE4-01D3-D4A07DDA2619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D3B7AB-8E0C-C3CB-DABF-C1A636A034DB}"/>
              </a:ext>
            </a:extLst>
          </p:cNvPr>
          <p:cNvSpPr txBox="1"/>
          <p:nvPr/>
        </p:nvSpPr>
        <p:spPr>
          <a:xfrm>
            <a:off x="7552018" y="880231"/>
            <a:ext cx="34679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</a:t>
            </a:r>
            <a:r>
              <a:rPr lang="vi-VN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30</a:t>
            </a:r>
            <a:r>
              <a:rPr lang="vi-VN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- 35</a:t>
            </a:r>
            <a:r>
              <a:rPr lang="vi-VN" sz="4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66209E-015F-420B-F068-077D779BA7A2}"/>
              </a:ext>
            </a:extLst>
          </p:cNvPr>
          <p:cNvSpPr txBox="1"/>
          <p:nvPr/>
        </p:nvSpPr>
        <p:spPr>
          <a:xfrm>
            <a:off x="333463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xmlns="" id="{F1E08217-4135-97FD-4FF0-99B8E631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0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4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1AB82B-4F19-8B44-2423-EA97BF9F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 r="1" b="578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E22F014-E661-A389-0358-5257D9095D9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xmlns="" id="{7FB90D46-AE75-8C99-03D5-00967FA5C3B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84E1DBD-480E-4436-DB6E-34890755CD2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018C03-051B-A95E-C80D-169667195924}"/>
              </a:ext>
            </a:extLst>
          </p:cNvPr>
          <p:cNvSpPr txBox="1"/>
          <p:nvPr/>
        </p:nvSpPr>
        <p:spPr>
          <a:xfrm>
            <a:off x="186780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Target free icon">
            <a:extLst>
              <a:ext uri="{FF2B5EF4-FFF2-40B4-BE49-F238E27FC236}">
                <a16:creationId xmlns:a16="http://schemas.microsoft.com/office/drawing/2014/main" xmlns="" id="{0A08B999-D116-1D31-FAB2-EE99CAC4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" y="66689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6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ạt nảy mầm là gì? Dinh dưỡng và lợi ích | Vinmec">
            <a:extLst>
              <a:ext uri="{FF2B5EF4-FFF2-40B4-BE49-F238E27FC236}">
                <a16:creationId xmlns:a16="http://schemas.microsoft.com/office/drawing/2014/main" xmlns="" id="{D257F198-5F82-224D-81B4-18C5B3FBF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B7786-D4EE-2E65-795B-EF12BB27E560}"/>
              </a:ext>
            </a:extLst>
          </p:cNvPr>
          <p:cNvSpPr/>
          <p:nvPr/>
        </p:nvSpPr>
        <p:spPr>
          <a:xfrm>
            <a:off x="0" y="2658717"/>
            <a:ext cx="12188952" cy="154056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4F9E05-784E-2DA4-737B-70EB8925CA02}"/>
              </a:ext>
            </a:extLst>
          </p:cNvPr>
          <p:cNvSpPr txBox="1"/>
          <p:nvPr/>
        </p:nvSpPr>
        <p:spPr>
          <a:xfrm>
            <a:off x="1258984" y="3058671"/>
            <a:ext cx="10232666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</a:rPr>
              <a:t>CÂU HỎI THẢO LUẬN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48547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1">
            <a:extLst>
              <a:ext uri="{FF2B5EF4-FFF2-40B4-BE49-F238E27FC236}">
                <a16:creationId xmlns:a16="http://schemas.microsoft.com/office/drawing/2014/main" xmlns="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xmlns="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xmlns="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xmlns="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AEC13A-958D-3278-6306-B76560CC1CDF}"/>
              </a:ext>
            </a:extLst>
          </p:cNvPr>
          <p:cNvSpPr txBox="1"/>
          <p:nvPr/>
        </p:nvSpPr>
        <p:spPr>
          <a:xfrm>
            <a:off x="732973" y="735907"/>
            <a:ext cx="104441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đích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việc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giấy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thấm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rồi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sau khi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30</a:t>
            </a:r>
            <a:r>
              <a:rPr lang="vi-VN" sz="40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– 35</a:t>
            </a:r>
            <a:r>
              <a:rPr lang="vi-VN" sz="40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548163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08DCA-A050-4373-8651-6FA37F53FBF1}"/>
              </a:ext>
            </a:extLst>
          </p:cNvPr>
          <p:cNvSpPr txBox="1"/>
          <p:nvPr/>
        </p:nvSpPr>
        <p:spPr>
          <a:xfrm>
            <a:off x="7811957" y="365077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Dặn</a:t>
            </a:r>
            <a:r>
              <a:rPr lang="vi-VN" sz="13800" dirty="0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 </a:t>
            </a: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dò</a:t>
            </a:r>
            <a:endParaRPr lang="en-US" sz="13800" dirty="0">
              <a:solidFill>
                <a:srgbClr val="394724"/>
              </a:solidFill>
              <a:latin typeface="#9Slide05 HLT Bickham Regular" panose="030304020407070D0D06" pitchFamily="66" charset="0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A6EAC-1D0D-C03E-E9C3-65826D337174}"/>
              </a:ext>
            </a:extLst>
          </p:cNvPr>
          <p:cNvSpPr txBox="1"/>
          <p:nvPr/>
        </p:nvSpPr>
        <p:spPr>
          <a:xfrm>
            <a:off x="152400" y="568960"/>
            <a:ext cx="68082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  - </a:t>
            </a:r>
            <a:r>
              <a:rPr lang="vi-VN" sz="4000" b="1" dirty="0" err="1">
                <a:latin typeface="+mj-lt"/>
              </a:rPr>
              <a:t>Mỗi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nhóm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hoàn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thành</a:t>
            </a:r>
            <a:r>
              <a:rPr lang="vi-VN" sz="4000" b="1" dirty="0">
                <a:latin typeface="+mj-lt"/>
              </a:rPr>
              <a:t> công </a:t>
            </a:r>
            <a:r>
              <a:rPr lang="vi-VN" sz="4000" b="1" dirty="0" err="1">
                <a:latin typeface="+mj-lt"/>
              </a:rPr>
              <a:t>việc</a:t>
            </a:r>
            <a:r>
              <a:rPr lang="vi-VN" sz="4000" b="1" dirty="0">
                <a:latin typeface="+mj-lt"/>
              </a:rPr>
              <a:t> “</a:t>
            </a:r>
            <a:r>
              <a:rPr lang="vi-VN" sz="4000" b="1" dirty="0" err="1">
                <a:latin typeface="+mj-lt"/>
              </a:rPr>
              <a:t>Chuẩn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bị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hạt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nảy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mầm</a:t>
            </a:r>
            <a:r>
              <a:rPr lang="vi-VN" sz="4000" b="1" dirty="0">
                <a:latin typeface="+mj-lt"/>
              </a:rPr>
              <a:t>” </a:t>
            </a:r>
            <a:r>
              <a:rPr lang="vi-VN" sz="4000" b="1" dirty="0" err="1">
                <a:latin typeface="+mj-lt"/>
              </a:rPr>
              <a:t>tại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nhà</a:t>
            </a:r>
            <a:r>
              <a:rPr lang="vi-VN" sz="4000" b="1" dirty="0">
                <a:latin typeface="+mj-lt"/>
              </a:rPr>
              <a:t>.</a:t>
            </a:r>
          </a:p>
          <a:p>
            <a:pPr algn="just"/>
            <a:r>
              <a:rPr lang="vi-VN" sz="4000" b="1" dirty="0">
                <a:latin typeface="+mj-lt"/>
              </a:rPr>
              <a:t>  - </a:t>
            </a:r>
            <a:r>
              <a:rPr lang="vi-VN" sz="4000" b="1" dirty="0" err="1">
                <a:latin typeface="+mj-lt"/>
              </a:rPr>
              <a:t>Tiết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học</a:t>
            </a:r>
            <a:r>
              <a:rPr lang="vi-VN" sz="4000" b="1" dirty="0">
                <a:latin typeface="+mj-lt"/>
              </a:rPr>
              <a:t> sau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nhóm</a:t>
            </a:r>
            <a:r>
              <a:rPr lang="vi-VN" sz="4000" b="1" dirty="0">
                <a:latin typeface="+mj-lt"/>
              </a:rPr>
              <a:t> đem </a:t>
            </a:r>
            <a:r>
              <a:rPr lang="vi-VN" sz="4000" b="1" dirty="0" err="1">
                <a:latin typeface="+mj-lt"/>
              </a:rPr>
              <a:t>sản</a:t>
            </a:r>
            <a:r>
              <a:rPr lang="vi-VN" sz="4000" b="1" dirty="0">
                <a:latin typeface="+mj-lt"/>
              </a:rPr>
              <a:t> phẩm </a:t>
            </a:r>
            <a:r>
              <a:rPr lang="vi-VN" sz="4000" b="1" dirty="0" err="1">
                <a:latin typeface="+mj-lt"/>
              </a:rPr>
              <a:t>nhóm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đến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lớp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để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thực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hiện</a:t>
            </a:r>
            <a:r>
              <a:rPr lang="vi-VN" sz="4000" b="1" dirty="0">
                <a:latin typeface="+mj-lt"/>
              </a:rPr>
              <a:t> “</a:t>
            </a:r>
            <a:r>
              <a:rPr lang="vi-VN" sz="4000" b="1" dirty="0" err="1">
                <a:latin typeface="+mj-lt"/>
              </a:rPr>
              <a:t>Bước</a:t>
            </a:r>
            <a:r>
              <a:rPr lang="vi-VN" sz="4000" b="1" dirty="0">
                <a:latin typeface="+mj-lt"/>
              </a:rPr>
              <a:t> 2: </a:t>
            </a:r>
            <a:r>
              <a:rPr lang="vi-VN" sz="4000" b="1" dirty="0" err="1">
                <a:latin typeface="+mj-lt"/>
              </a:rPr>
              <a:t>Tiến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thí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nghiệm</a:t>
            </a:r>
            <a:r>
              <a:rPr lang="vi-VN" sz="4000" b="1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48697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plant growing out of the ground&#10;&#10;Description automatically generated with low confidence">
            <a:extLst>
              <a:ext uri="{FF2B5EF4-FFF2-40B4-BE49-F238E27FC236}">
                <a16:creationId xmlns:a16="http://schemas.microsoft.com/office/drawing/2014/main" xmlns="" id="{D51838FC-52EE-F8E4-3F6F-BFD57E46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1" b="1"/>
          <a:stretch/>
        </p:blipFill>
        <p:spPr>
          <a:xfrm>
            <a:off x="1" y="10"/>
            <a:ext cx="7236771" cy="418368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EACB02-4792-07A9-E44E-756B168FD3BB}"/>
              </a:ext>
            </a:extLst>
          </p:cNvPr>
          <p:cNvSpPr txBox="1"/>
          <p:nvPr/>
        </p:nvSpPr>
        <p:spPr>
          <a:xfrm>
            <a:off x="4038600" y="182833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BF231"/>
                </a:solidFill>
              </a:rPr>
              <a:t>NỘI DUNG </a:t>
            </a:r>
            <a:r>
              <a:rPr lang="vi-VN" sz="4400" b="1" dirty="0">
                <a:solidFill>
                  <a:srgbClr val="1A4D0E"/>
                </a:solidFill>
              </a:rPr>
              <a:t>BÀI HỌC</a:t>
            </a:r>
            <a:endParaRPr lang="en-US" sz="4400" b="1" dirty="0">
              <a:solidFill>
                <a:srgbClr val="1A4D0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2F1E33-3682-AC84-6FC9-99DFA7FB9D88}"/>
              </a:ext>
            </a:extLst>
          </p:cNvPr>
          <p:cNvGrpSpPr/>
          <p:nvPr/>
        </p:nvGrpSpPr>
        <p:grpSpPr>
          <a:xfrm>
            <a:off x="6789420" y="4033519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4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8BD608F7-BE3D-4EF1-9493-D300C2E1163D}"/>
              </a:ext>
            </a:extLst>
          </p:cNvPr>
          <p:cNvSpPr txBox="1"/>
          <p:nvPr/>
        </p:nvSpPr>
        <p:spPr>
          <a:xfrm>
            <a:off x="2135076" y="-25696"/>
            <a:ext cx="6437424" cy="132401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vi-VN" altLang="zh-CN" sz="8000" b="1" dirty="0" err="1">
                <a:solidFill>
                  <a:srgbClr val="C32026"/>
                </a:solidFill>
                <a:latin typeface="+mj-lt"/>
                <a:ea typeface="#9Slide03 Roboto Condensed" panose="02000000000000000000" pitchFamily="2" charset="0"/>
                <a:cs typeface="Clear Sans Light" pitchFamily="34" charset="0"/>
              </a:rPr>
              <a:t>Khởi</a:t>
            </a:r>
            <a:r>
              <a:rPr lang="vi-VN" altLang="zh-CN" sz="8000" b="1" dirty="0">
                <a:solidFill>
                  <a:srgbClr val="C32026"/>
                </a:solidFill>
                <a:latin typeface="+mj-lt"/>
                <a:ea typeface="#9Slide03 Roboto Condensed" panose="02000000000000000000" pitchFamily="2" charset="0"/>
                <a:cs typeface="Clear Sans Light" pitchFamily="34" charset="0"/>
              </a:rPr>
              <a:t> </a:t>
            </a:r>
            <a:r>
              <a:rPr lang="vi-VN" altLang="zh-CN" sz="8000" b="1" dirty="0" err="1">
                <a:solidFill>
                  <a:srgbClr val="C32026"/>
                </a:solidFill>
                <a:latin typeface="+mj-lt"/>
                <a:ea typeface="#9Slide03 Roboto Condensed" panose="02000000000000000000" pitchFamily="2" charset="0"/>
                <a:cs typeface="Clear Sans Light" pitchFamily="34" charset="0"/>
              </a:rPr>
              <a:t>động</a:t>
            </a:r>
            <a:r>
              <a:rPr lang="vi-VN" altLang="zh-CN" sz="8000" b="1" dirty="0">
                <a:solidFill>
                  <a:srgbClr val="C32026"/>
                </a:solidFill>
                <a:latin typeface="+mj-lt"/>
                <a:ea typeface="#9Slide03 Roboto Condensed" panose="02000000000000000000" pitchFamily="2" charset="0"/>
                <a:cs typeface="Clear Sans Light" pitchFamily="34" charset="0"/>
              </a:rPr>
              <a:t>:</a:t>
            </a:r>
            <a:endParaRPr lang="id-ID" altLang="zh-CN" sz="8000" b="1" dirty="0">
              <a:solidFill>
                <a:srgbClr val="C32026"/>
              </a:solidFill>
              <a:latin typeface="+mj-lt"/>
              <a:ea typeface="#9Slide03 Roboto Condensed" panose="02000000000000000000" pitchFamily="2" charset="0"/>
              <a:cs typeface="Clear Sans Light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xmlns="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xmlns="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xmlns="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xmlns="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AEC13A-958D-3278-6306-B76560CC1CDF}"/>
              </a:ext>
            </a:extLst>
          </p:cNvPr>
          <p:cNvSpPr txBox="1"/>
          <p:nvPr/>
        </p:nvSpPr>
        <p:spPr>
          <a:xfrm>
            <a:off x="873901" y="1929494"/>
            <a:ext cx="10444198" cy="331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giống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lâu sau khi thu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hoạch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giảm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8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C892D7-01D0-4C48-EE1E-7962BC15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511409"/>
            <a:ext cx="9951041" cy="3829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05D0999-F292-5640-E2B9-73377FA2D521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xmlns="" id="{60C3A05B-AC11-D681-3A26-8AD1EA2D50C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6CCE8C9-B23E-93E0-4B2A-B658BCED3818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D3BC53-1245-3EC0-B28A-CE903E7D90F2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Target free icon">
            <a:extLst>
              <a:ext uri="{FF2B5EF4-FFF2-40B4-BE49-F238E27FC236}">
                <a16:creationId xmlns:a16="http://schemas.microsoft.com/office/drawing/2014/main" xmlns="" id="{2BE0A866-0479-CDC7-D0E7-0CC99C45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08E574F-75D3-E403-AC9A-69C669573064}"/>
              </a:ext>
            </a:extLst>
          </p:cNvPr>
          <p:cNvSpPr txBox="1"/>
          <p:nvPr/>
        </p:nvSpPr>
        <p:spPr>
          <a:xfrm>
            <a:off x="4729083" y="4632908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2783244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0F37D7-CED6-578C-3376-FA0CA42D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96933"/>
            <a:ext cx="9951041" cy="34579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BCD1B50-896F-D272-DCF7-05E82DD8319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5FB3D6F1-8EFD-903E-4FB9-589599A894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032CA50-FB61-C10D-AC93-0642805C6A84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322638-45DD-4C77-989E-25256AC052BF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Target free icon">
            <a:extLst>
              <a:ext uri="{FF2B5EF4-FFF2-40B4-BE49-F238E27FC236}">
                <a16:creationId xmlns:a16="http://schemas.microsoft.com/office/drawing/2014/main" xmlns="" id="{409DAEB7-0696-FE47-0D3A-E6C8045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64D84C-5620-49AC-FAEB-655A74F74A6E}"/>
              </a:ext>
            </a:extLst>
          </p:cNvPr>
          <p:cNvSpPr txBox="1"/>
          <p:nvPr/>
        </p:nvSpPr>
        <p:spPr>
          <a:xfrm>
            <a:off x="5538980" y="4387084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356045165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EACB02-4792-07A9-E44E-756B168FD3BB}"/>
              </a:ext>
            </a:extLst>
          </p:cNvPr>
          <p:cNvSpPr txBox="1"/>
          <p:nvPr/>
        </p:nvSpPr>
        <p:spPr>
          <a:xfrm>
            <a:off x="2924556" y="102985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NỘI DUNG BÀI HỌC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297E74-6969-940D-53AA-81A176DCD069}"/>
              </a:ext>
            </a:extLst>
          </p:cNvPr>
          <p:cNvGrpSpPr/>
          <p:nvPr/>
        </p:nvGrpSpPr>
        <p:grpSpPr>
          <a:xfrm>
            <a:off x="616268" y="2247582"/>
            <a:ext cx="4114800" cy="2571143"/>
            <a:chOff x="1287781" y="4033519"/>
            <a:chExt cx="4114800" cy="257114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3C846431-1E3B-47D3-874B-BCBEEAF7E47D}"/>
                </a:ext>
              </a:extLst>
            </p:cNvPr>
            <p:cNvSpPr/>
            <p:nvPr/>
          </p:nvSpPr>
          <p:spPr>
            <a:xfrm>
              <a:off x="1287781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5A2EBBF-79C1-D716-9B8C-DF3299F43E0B}"/>
                </a:ext>
              </a:extLst>
            </p:cNvPr>
            <p:cNvCxnSpPr/>
            <p:nvPr/>
          </p:nvCxnSpPr>
          <p:spPr>
            <a:xfrm>
              <a:off x="1287781" y="4563621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C7FAE0D-0387-8407-FC49-D2CFD7EBA525}"/>
                </a:ext>
              </a:extLst>
            </p:cNvPr>
            <p:cNvSpPr/>
            <p:nvPr/>
          </p:nvSpPr>
          <p:spPr>
            <a:xfrm>
              <a:off x="2924556" y="4142997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01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F80FAE-B52C-ADED-8FF5-B0942EFFC0CC}"/>
                </a:ext>
              </a:extLst>
            </p:cNvPr>
            <p:cNvSpPr txBox="1"/>
            <p:nvPr/>
          </p:nvSpPr>
          <p:spPr>
            <a:xfrm>
              <a:off x="1771332" y="5076566"/>
              <a:ext cx="314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CHUẨN BỊ HẠT NẢY MẦM ( 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1)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2F1E33-3682-AC84-6FC9-99DFA7FB9D88}"/>
              </a:ext>
            </a:extLst>
          </p:cNvPr>
          <p:cNvGrpSpPr/>
          <p:nvPr/>
        </p:nvGrpSpPr>
        <p:grpSpPr>
          <a:xfrm>
            <a:off x="6368796" y="2481732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34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7FBF48-B208-8E56-7579-6687C3C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98402"/>
            <a:ext cx="9951041" cy="40550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29B577-BC89-2117-9643-B307C296C37F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8462ADCE-BF37-33CE-CAA8-D4911FB0733E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C3DBF3F-8A89-C5A4-D313-03A6576BADD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7E3750-FD5A-C3B0-67D2-6654BF0CF0D3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xmlns="" id="{A6EA2F77-E463-7670-C5C9-9761A3A0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469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5F59C8-AD4A-E791-7D0E-1D1E0632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86453"/>
            <a:ext cx="9951041" cy="42789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A98332-FBD1-FA78-045F-593668602298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CFF5CB74-6ED0-9513-20EE-015DDDA4F2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51C4362-5786-F01E-6DFE-B2D55A73A667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EE59D3-BA0C-C2E8-310F-E61D4F262B6D}"/>
              </a:ext>
            </a:extLst>
          </p:cNvPr>
          <p:cNvSpPr txBox="1"/>
          <p:nvPr/>
        </p:nvSpPr>
        <p:spPr>
          <a:xfrm>
            <a:off x="705852" y="5574680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xmlns="" id="{9A7062FB-EB5C-1502-C943-00A0802B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4492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0140289-2DEF-5768-3A7B-2912ED1FB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10316"/>
              </p:ext>
            </p:extLst>
          </p:nvPr>
        </p:nvGraphicFramePr>
        <p:xfrm>
          <a:off x="2579591" y="2032800"/>
          <a:ext cx="7032821" cy="2614218"/>
        </p:xfrm>
        <a:graphic>
          <a:graphicData uri="http://schemas.openxmlformats.org/drawingml/2006/table">
            <a:tbl>
              <a:tblPr firstRow="1" firstCol="1" bandRow="1"/>
              <a:tblGrid>
                <a:gridCol w="2702388">
                  <a:extLst>
                    <a:ext uri="{9D8B030D-6E8A-4147-A177-3AD203B41FA5}">
                      <a16:colId xmlns:a16="http://schemas.microsoft.com/office/drawing/2014/main" xmlns="" val="197265065"/>
                    </a:ext>
                  </a:extLst>
                </a:gridCol>
                <a:gridCol w="4330433">
                  <a:extLst>
                    <a:ext uri="{9D8B030D-6E8A-4147-A177-3AD203B41FA5}">
                      <a16:colId xmlns:a16="http://schemas.microsoft.com/office/drawing/2014/main" xmlns="" val="3305709546"/>
                    </a:ext>
                  </a:extLst>
                </a:gridCol>
              </a:tblGrid>
              <a:tr h="87140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Thí nghiệm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 tượng/ Kết quả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225033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A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867144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B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58046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74C312-5DBC-FA40-E78E-58BCD9F6551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07E81771-AA34-BE9E-BE1D-0B37418EC673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C0E189-2373-C141-B146-C5D7DF011C0D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B8477D-0C73-B615-6645-67E71B88F64B}"/>
              </a:ext>
            </a:extLst>
          </p:cNvPr>
          <p:cNvSpPr txBox="1"/>
          <p:nvPr/>
        </p:nvSpPr>
        <p:spPr>
          <a:xfrm>
            <a:off x="795441" y="5327456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xmlns="" id="{483FF0CC-D073-9EE9-5248-A0CCB374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191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2EEEA7-0AD7-57AA-9331-754AE8F38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8592" b="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01F6FBA-1FF9-258E-DFDC-9A49D399242F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xmlns="" id="{1BF2A9FC-2AF5-1758-5BA3-87041044A7FB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13CF54E-3F09-576E-FEA9-B8F46773C800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LUYỆN TẬP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ABD6AD-6E17-D9B9-F151-DB233148470F}"/>
              </a:ext>
            </a:extLst>
          </p:cNvPr>
          <p:cNvSpPr txBox="1"/>
          <p:nvPr/>
        </p:nvSpPr>
        <p:spPr>
          <a:xfrm>
            <a:off x="223243" y="2113592"/>
            <a:ext cx="6002924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PHIẾU HỌC TẬP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gian 10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29351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4B1645-3A81-ABAA-F7A9-467775E019A6}"/>
              </a:ext>
            </a:extLst>
          </p:cNvPr>
          <p:cNvSpPr txBox="1"/>
          <p:nvPr/>
        </p:nvSpPr>
        <p:spPr>
          <a:xfrm>
            <a:off x="301208" y="1053462"/>
            <a:ext cx="11714580" cy="582287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Khi gieo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tơi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gieo: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nhanh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gieo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sâu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sẹo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41308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4B1645-3A81-ABAA-F7A9-467775E019A6}"/>
              </a:ext>
            </a:extLst>
          </p:cNvPr>
          <p:cNvSpPr txBox="1"/>
          <p:nvPr/>
        </p:nvSpPr>
        <p:spPr>
          <a:xfrm>
            <a:off x="202924" y="1915610"/>
            <a:ext cx="11003802" cy="2815224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– (4) – (2) – (3) – (6) – (5)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8898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4B1645-3A81-ABAA-F7A9-467775E019A6}"/>
              </a:ext>
            </a:extLst>
          </p:cNvPr>
          <p:cNvSpPr txBox="1"/>
          <p:nvPr/>
        </p:nvSpPr>
        <p:spPr>
          <a:xfrm>
            <a:off x="389865" y="1627310"/>
            <a:ext cx="11412270" cy="4412285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xuất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cabonic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vôi trong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vẩn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Oxygen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Yu Gothic UI" panose="020B0500000000000000" pitchFamily="50" charset="-128"/>
                <a:ea typeface="Times New Roman" panose="02020603050405020304" pitchFamily="18" charset="0"/>
              </a:rPr>
              <a:t>→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dioxide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Năng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(ATP)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5256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8BD608F7-BE3D-4EF1-9493-D300C2E1163D}"/>
              </a:ext>
            </a:extLst>
          </p:cNvPr>
          <p:cNvSpPr txBox="1"/>
          <p:nvPr/>
        </p:nvSpPr>
        <p:spPr>
          <a:xfrm>
            <a:off x="1771177" y="139007"/>
            <a:ext cx="8668238" cy="20159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 err="1">
                <a:solidFill>
                  <a:srgbClr val="C32026"/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Dặn</a:t>
            </a:r>
            <a:r>
              <a:rPr lang="en-US" altLang="zh-CN" sz="11500" b="1" dirty="0">
                <a:solidFill>
                  <a:srgbClr val="C32026"/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rgbClr val="C32026"/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dò</a:t>
            </a:r>
            <a:endParaRPr lang="id-ID" altLang="zh-CN" sz="11500" b="1" dirty="0">
              <a:solidFill>
                <a:srgbClr val="C32026"/>
              </a:solidFill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</p:txBody>
      </p:sp>
      <p:sp>
        <p:nvSpPr>
          <p:cNvPr id="19" name="Hộp Văn bản 46">
            <a:extLst>
              <a:ext uri="{FF2B5EF4-FFF2-40B4-BE49-F238E27FC236}">
                <a16:creationId xmlns:a16="http://schemas.microsoft.com/office/drawing/2014/main" xmlns="" id="{82B102BF-93ED-4164-B71F-780E6114FA7C}"/>
              </a:ext>
            </a:extLst>
          </p:cNvPr>
          <p:cNvSpPr txBox="1"/>
          <p:nvPr/>
        </p:nvSpPr>
        <p:spPr bwMode="auto">
          <a:xfrm>
            <a:off x="551995" y="1831152"/>
            <a:ext cx="10851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Hộp Văn bản 48">
            <a:extLst>
              <a:ext uri="{FF2B5EF4-FFF2-40B4-BE49-F238E27FC236}">
                <a16:creationId xmlns:a16="http://schemas.microsoft.com/office/drawing/2014/main" xmlns="" id="{D6B316BE-4B8C-496C-B8AD-228A576D480F}"/>
              </a:ext>
            </a:extLst>
          </p:cNvPr>
          <p:cNvSpPr txBox="1"/>
          <p:nvPr/>
        </p:nvSpPr>
        <p:spPr bwMode="auto">
          <a:xfrm>
            <a:off x="551995" y="2907744"/>
            <a:ext cx="10733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</a:p>
          <a:p>
            <a:pPr lvl="0" algn="ctr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KHÍ Ở SINH VẬT</a:t>
            </a:r>
            <a:endParaRPr lang="en-US" sz="4000" b="1" dirty="0">
              <a:solidFill>
                <a:srgbClr val="FE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xmlns="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xmlns="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xmlns="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xmlns="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209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4D7D5D-97F2-4729-9196-C7F261F08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60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Nhiệt kế đo nước chất lỏng KT300 | Tiki">
            <a:extLst>
              <a:ext uri="{FF2B5EF4-FFF2-40B4-BE49-F238E27FC236}">
                <a16:creationId xmlns:a16="http://schemas.microsoft.com/office/drawing/2014/main" xmlns="" id="{8455B6E1-5BB6-69B7-FA24-7CE4D9BF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57" y="4378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B17F2C-225F-5F8E-40AA-3D72A97A6219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xmlns="" id="{71E39E87-9490-B623-E3BF-7043C431F79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92DB459-ADDF-2A5D-0B44-C8B804F9E3A3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288AFF-7506-00EF-3BFA-6690711FB7A6}"/>
              </a:ext>
            </a:extLst>
          </p:cNvPr>
          <p:cNvSpPr txBox="1"/>
          <p:nvPr/>
        </p:nvSpPr>
        <p:spPr>
          <a:xfrm>
            <a:off x="1548012" y="844045"/>
            <a:ext cx="511126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vi-VN" sz="3600" b="1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lang="vi-VN" sz="3600" b="1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600" b="1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3600" b="1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cụ</a:t>
            </a:r>
            <a:endParaRPr lang="vi-VN" sz="3600" b="1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30B01B49-E0E4-3459-9184-4F8733DD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34202" y="1609199"/>
            <a:ext cx="2591803" cy="17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05875-8DE6-29D2-7BDB-6E71245ACB3B}"/>
              </a:ext>
            </a:extLst>
          </p:cNvPr>
          <p:cNvSpPr txBox="1"/>
          <p:nvPr/>
        </p:nvSpPr>
        <p:spPr>
          <a:xfrm>
            <a:off x="8782356" y="354330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Giấy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thấm</a:t>
            </a:r>
            <a:endParaRPr lang="vi-VN" sz="2800" b="1" dirty="0">
              <a:latin typeface="+mj-lt"/>
            </a:endParaRPr>
          </a:p>
        </p:txBody>
      </p:sp>
      <p:pic>
        <p:nvPicPr>
          <p:cNvPr id="8" name="Picture 7" descr="A picture containing indoor, white, black, bell jar&#10;&#10;Description automatically generated">
            <a:extLst>
              <a:ext uri="{FF2B5EF4-FFF2-40B4-BE49-F238E27FC236}">
                <a16:creationId xmlns:a16="http://schemas.microsoft.com/office/drawing/2014/main" xmlns="" id="{F56C9695-E81E-3140-0906-5FF7545D8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1" y="1410822"/>
            <a:ext cx="2476362" cy="2476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BF721D-FDA1-3E2B-6C63-8E989929D5E8}"/>
              </a:ext>
            </a:extLst>
          </p:cNvPr>
          <p:cNvSpPr txBox="1"/>
          <p:nvPr/>
        </p:nvSpPr>
        <p:spPr>
          <a:xfrm>
            <a:off x="248786" y="3681158"/>
            <a:ext cx="416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Chuông </a:t>
            </a:r>
            <a:r>
              <a:rPr lang="vi-VN" sz="2800" b="1" dirty="0" err="1">
                <a:latin typeface="+mj-lt"/>
              </a:rPr>
              <a:t>thủy</a:t>
            </a:r>
            <a:r>
              <a:rPr lang="vi-VN" sz="2800" b="1" dirty="0">
                <a:latin typeface="+mj-lt"/>
              </a:rPr>
              <a:t> tinh</a:t>
            </a:r>
          </a:p>
        </p:txBody>
      </p:sp>
      <p:pic>
        <p:nvPicPr>
          <p:cNvPr id="10" name="Picture 9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xmlns="" id="{EF962F76-80F9-D3A5-1BBE-8F1F250C6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0" y="1535978"/>
            <a:ext cx="2168165" cy="2168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A832D8-D07B-B51C-5241-E01755407F86}"/>
              </a:ext>
            </a:extLst>
          </p:cNvPr>
          <p:cNvSpPr txBox="1"/>
          <p:nvPr/>
        </p:nvSpPr>
        <p:spPr>
          <a:xfrm>
            <a:off x="5112758" y="366172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Cốc</a:t>
            </a:r>
            <a:r>
              <a:rPr lang="vi-VN" sz="2800" b="1" dirty="0">
                <a:latin typeface="+mj-lt"/>
              </a:rPr>
              <a:t> đong</a:t>
            </a:r>
          </a:p>
        </p:txBody>
      </p:sp>
      <p:pic>
        <p:nvPicPr>
          <p:cNvPr id="12" name="Picture 11" descr="A white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9F500B2-BD09-FCD4-8E2A-3ABC853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9" y="4059893"/>
            <a:ext cx="2519298" cy="2014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CBA406-B37C-B7B8-ED42-E3FB03CB172C}"/>
              </a:ext>
            </a:extLst>
          </p:cNvPr>
          <p:cNvSpPr txBox="1"/>
          <p:nvPr/>
        </p:nvSpPr>
        <p:spPr>
          <a:xfrm>
            <a:off x="9524151" y="6143447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Đĩa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petri</a:t>
            </a:r>
            <a:endParaRPr lang="vi-VN" sz="2800" b="1" dirty="0">
              <a:latin typeface="+mj-lt"/>
            </a:endParaRPr>
          </a:p>
        </p:txBody>
      </p:sp>
      <p:pic>
        <p:nvPicPr>
          <p:cNvPr id="14" name="Picture 13" descr="A picture containing indoor, white, dark&#10;&#10;Description automatically generated">
            <a:extLst>
              <a:ext uri="{FF2B5EF4-FFF2-40B4-BE49-F238E27FC236}">
                <a16:creationId xmlns:a16="http://schemas.microsoft.com/office/drawing/2014/main" xmlns="" id="{B05199F5-3DC4-554B-C760-F37B7DD3C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8" y="4171772"/>
            <a:ext cx="2314575" cy="1971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9AE8BE-CE27-6D1D-712B-648F5C0A8A03}"/>
              </a:ext>
            </a:extLst>
          </p:cNvPr>
          <p:cNvSpPr txBox="1"/>
          <p:nvPr/>
        </p:nvSpPr>
        <p:spPr>
          <a:xfrm>
            <a:off x="624827" y="6241299"/>
            <a:ext cx="291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Bông </a:t>
            </a:r>
            <a:r>
              <a:rPr lang="vi-VN" sz="2800" b="1" dirty="0" err="1">
                <a:latin typeface="+mj-lt"/>
              </a:rPr>
              <a:t>hút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nước</a:t>
            </a:r>
            <a:endParaRPr lang="vi-VN" sz="2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EADAAC-695C-2C79-83B1-77364A97D9F3}"/>
              </a:ext>
            </a:extLst>
          </p:cNvPr>
          <p:cNvSpPr txBox="1"/>
          <p:nvPr/>
        </p:nvSpPr>
        <p:spPr>
          <a:xfrm>
            <a:off x="6041920" y="6241299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Nhiệt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kế</a:t>
            </a:r>
            <a:endParaRPr lang="vi-VN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412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0;p34">
            <a:extLst>
              <a:ext uri="{FF2B5EF4-FFF2-40B4-BE49-F238E27FC236}">
                <a16:creationId xmlns:a16="http://schemas.microsoft.com/office/drawing/2014/main" xmlns="" id="{F593EEEF-BC8C-4CC8-9C3B-F7B77C06BC93}"/>
              </a:ext>
            </a:extLst>
          </p:cNvPr>
          <p:cNvSpPr txBox="1">
            <a:spLocks/>
          </p:cNvSpPr>
          <p:nvPr/>
        </p:nvSpPr>
        <p:spPr>
          <a:xfrm>
            <a:off x="4428523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vôi trong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B3B637-B0A2-0CAB-1080-903ABA66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42" y="2262187"/>
            <a:ext cx="2705100" cy="2600325"/>
          </a:xfrm>
          <a:prstGeom prst="rect">
            <a:avLst/>
          </a:prstGeom>
          <a:solidFill>
            <a:srgbClr val="F6D5B0"/>
          </a:solidFill>
          <a:ln>
            <a:solidFill>
              <a:srgbClr val="FBC0C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2FA3FD-46C3-265D-B432-DEEDE4E0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5" y="2262187"/>
            <a:ext cx="2466975" cy="2562225"/>
          </a:xfrm>
          <a:prstGeom prst="rect">
            <a:avLst/>
          </a:prstGeom>
          <a:ln>
            <a:solidFill>
              <a:srgbClr val="F6D5B0"/>
            </a:solidFill>
          </a:ln>
        </p:spPr>
      </p:pic>
      <p:sp>
        <p:nvSpPr>
          <p:cNvPr id="13" name="Google Shape;980;p34">
            <a:extLst>
              <a:ext uri="{FF2B5EF4-FFF2-40B4-BE49-F238E27FC236}">
                <a16:creationId xmlns:a16="http://schemas.microsoft.com/office/drawing/2014/main" xmlns="" id="{CE8D18B7-9621-B2A7-D03C-78773F574D07}"/>
              </a:ext>
            </a:extLst>
          </p:cNvPr>
          <p:cNvSpPr txBox="1">
            <a:spLocks/>
          </p:cNvSpPr>
          <p:nvPr/>
        </p:nvSpPr>
        <p:spPr>
          <a:xfrm>
            <a:off x="7923124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sạch</a:t>
            </a:r>
            <a:endParaRPr lang="vi-VN" sz="3200" dirty="0">
              <a:solidFill>
                <a:srgbClr val="245716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699883-505F-B2B6-F497-99811EB4582F}"/>
              </a:ext>
            </a:extLst>
          </p:cNvPr>
          <p:cNvSpPr txBox="1"/>
          <p:nvPr/>
        </p:nvSpPr>
        <p:spPr>
          <a:xfrm>
            <a:off x="703882" y="1089598"/>
            <a:ext cx="4261491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chất</a:t>
            </a:r>
            <a:endParaRPr lang="vi-VN" sz="3600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6D66F1-34F7-76FC-72DB-88F39E6EF735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83364537-30A5-6A32-695D-DFEB0EF0D1DF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FA5E20F-550C-D7B9-340F-352F0B51926D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Chemistry lab">
            <a:extLst>
              <a:ext uri="{FF2B5EF4-FFF2-40B4-BE49-F238E27FC236}">
                <a16:creationId xmlns:a16="http://schemas.microsoft.com/office/drawing/2014/main" xmlns="" id="{EF9D6960-5AB4-05C3-4BA7-BDDF84C8A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640986" y="3034820"/>
            <a:ext cx="4355406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76C1E1-E9F9-4979-BC74-C3F0B38E96D4}"/>
              </a:ext>
            </a:extLst>
          </p:cNvPr>
          <p:cNvSpPr txBox="1"/>
          <p:nvPr/>
        </p:nvSpPr>
        <p:spPr>
          <a:xfrm>
            <a:off x="1210906" y="1027555"/>
            <a:ext cx="4139464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vật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le of green peas&#10;&#10;Description automatically generated with medium confidence">
            <a:extLst>
              <a:ext uri="{FF2B5EF4-FFF2-40B4-BE49-F238E27FC236}">
                <a16:creationId xmlns:a16="http://schemas.microsoft.com/office/drawing/2014/main" xmlns="" id="{0CD8A1C1-36C6-551B-2AF3-F68CB0D05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2" y="2135170"/>
            <a:ext cx="2587658" cy="2587658"/>
          </a:xfrm>
          <a:prstGeom prst="rect">
            <a:avLst/>
          </a:prstGeom>
        </p:spPr>
      </p:pic>
      <p:pic>
        <p:nvPicPr>
          <p:cNvPr id="7" name="Picture 6" descr="A pile of blackberries&#10;&#10;Description automatically generated with medium confidence">
            <a:extLst>
              <a:ext uri="{FF2B5EF4-FFF2-40B4-BE49-F238E27FC236}">
                <a16:creationId xmlns:a16="http://schemas.microsoft.com/office/drawing/2014/main" xmlns="" id="{4594BEE3-1F32-B00C-3098-FDE2C3A76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70" y="2135170"/>
            <a:ext cx="2587659" cy="2587659"/>
          </a:xfrm>
          <a:prstGeom prst="rect">
            <a:avLst/>
          </a:prstGeom>
        </p:spPr>
      </p:pic>
      <p:pic>
        <p:nvPicPr>
          <p:cNvPr id="9" name="Picture 8" descr="A pile of red beans&#10;&#10;Description automatically generated with low confidence">
            <a:extLst>
              <a:ext uri="{FF2B5EF4-FFF2-40B4-BE49-F238E27FC236}">
                <a16:creationId xmlns:a16="http://schemas.microsoft.com/office/drawing/2014/main" xmlns="" id="{235075A4-5A79-666C-E0AF-613C6218D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007587"/>
            <a:ext cx="3054264" cy="2714477"/>
          </a:xfrm>
          <a:prstGeom prst="rect">
            <a:avLst/>
          </a:prstGeom>
        </p:spPr>
      </p:pic>
      <p:sp>
        <p:nvSpPr>
          <p:cNvPr id="14" name="Google Shape;980;p34">
            <a:extLst>
              <a:ext uri="{FF2B5EF4-FFF2-40B4-BE49-F238E27FC236}">
                <a16:creationId xmlns:a16="http://schemas.microsoft.com/office/drawing/2014/main" xmlns="" id="{3A34542B-940F-4FEF-A737-46F2BCEDD322}"/>
              </a:ext>
            </a:extLst>
          </p:cNvPr>
          <p:cNvSpPr txBox="1">
            <a:spLocks/>
          </p:cNvSpPr>
          <p:nvPr/>
        </p:nvSpPr>
        <p:spPr>
          <a:xfrm>
            <a:off x="991972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</p:txBody>
      </p:sp>
      <p:sp>
        <p:nvSpPr>
          <p:cNvPr id="15" name="Google Shape;980;p34">
            <a:extLst>
              <a:ext uri="{FF2B5EF4-FFF2-40B4-BE49-F238E27FC236}">
                <a16:creationId xmlns:a16="http://schemas.microsoft.com/office/drawing/2014/main" xmlns="" id="{17EC0C74-EDF5-E613-C62A-210EDCAA3792}"/>
              </a:ext>
            </a:extLst>
          </p:cNvPr>
          <p:cNvSpPr txBox="1">
            <a:spLocks/>
          </p:cNvSpPr>
          <p:nvPr/>
        </p:nvSpPr>
        <p:spPr>
          <a:xfrm>
            <a:off x="4686455" y="4659318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đen</a:t>
            </a:r>
          </a:p>
        </p:txBody>
      </p:sp>
      <p:sp>
        <p:nvSpPr>
          <p:cNvPr id="16" name="Google Shape;980;p34">
            <a:extLst>
              <a:ext uri="{FF2B5EF4-FFF2-40B4-BE49-F238E27FC236}">
                <a16:creationId xmlns:a16="http://schemas.microsoft.com/office/drawing/2014/main" xmlns="" id="{ABC89518-47A5-A3CF-6C4C-36F5C3D51EC4}"/>
              </a:ext>
            </a:extLst>
          </p:cNvPr>
          <p:cNvSpPr txBox="1">
            <a:spLocks/>
          </p:cNvSpPr>
          <p:nvPr/>
        </p:nvSpPr>
        <p:spPr>
          <a:xfrm>
            <a:off x="8432201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b="1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200" b="1" dirty="0">
              <a:solidFill>
                <a:srgbClr val="2457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02BEEFD-5710-92F3-21B3-1E8A4A2DF821}"/>
              </a:ext>
            </a:extLst>
          </p:cNvPr>
          <p:cNvGrpSpPr/>
          <p:nvPr/>
        </p:nvGrpSpPr>
        <p:grpSpPr>
          <a:xfrm>
            <a:off x="2686291" y="8601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EB1596F3-37A7-9DCD-CDEF-605EBD98B3C7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A9188A4-8481-CA8D-38DD-1F6654F34A03}"/>
                </a:ext>
              </a:extLst>
            </p:cNvPr>
            <p:cNvSpPr txBox="1"/>
            <p:nvPr/>
          </p:nvSpPr>
          <p:spPr>
            <a:xfrm>
              <a:off x="3963721" y="94717"/>
              <a:ext cx="4534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78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yện cổ tích Tấm Cám cho bé">
            <a:extLst>
              <a:ext uri="{FF2B5EF4-FFF2-40B4-BE49-F238E27FC236}">
                <a16:creationId xmlns:a16="http://schemas.microsoft.com/office/drawing/2014/main" xmlns="" id="{295085E1-F550-A241-5189-6B8409FA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8" y="495704"/>
            <a:ext cx="8688667" cy="5866591"/>
          </a:xfrm>
          <a:prstGeom prst="rect">
            <a:avLst/>
          </a:prstGeom>
          <a:solidFill>
            <a:srgbClr val="A6863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8A815-553E-B6E7-360C-BFDD33C63E05}"/>
              </a:ext>
            </a:extLst>
          </p:cNvPr>
          <p:cNvSpPr txBox="1"/>
          <p:nvPr/>
        </p:nvSpPr>
        <p:spPr>
          <a:xfrm>
            <a:off x="177681" y="1882010"/>
            <a:ext cx="2460743" cy="403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400" b="1" dirty="0" err="1">
                <a:effectLst/>
                <a:latin typeface="+mj-lt"/>
                <a:ea typeface="Times New Roman" panose="02020603050405020304" pitchFamily="18" charset="0"/>
              </a:rPr>
              <a:t>Trò</a:t>
            </a:r>
            <a:r>
              <a:rPr lang="vi-VN" sz="4400" b="1" dirty="0">
                <a:effectLst/>
                <a:latin typeface="+mj-lt"/>
                <a:ea typeface="Times New Roman" panose="02020603050405020304" pitchFamily="18" charset="0"/>
              </a:rPr>
              <a:t> chơi: “</a:t>
            </a:r>
            <a:r>
              <a:rPr lang="vi-VN" sz="4400" b="1" dirty="0" err="1"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vi-VN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4400" b="1" dirty="0" err="1"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vi-VN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4400" b="1" dirty="0" err="1">
                <a:effectLst/>
                <a:latin typeface="+mj-lt"/>
                <a:ea typeface="Times New Roman" panose="02020603050405020304" pitchFamily="18" charset="0"/>
              </a:rPr>
              <a:t>Tấm</a:t>
            </a:r>
            <a:r>
              <a:rPr lang="vi-VN" sz="44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4400" b="1" dirty="0" err="1">
                <a:effectLst/>
                <a:latin typeface="+mj-lt"/>
                <a:ea typeface="Times New Roman" panose="02020603050405020304" pitchFamily="18" charset="0"/>
              </a:rPr>
              <a:t>Cám</a:t>
            </a:r>
            <a:r>
              <a:rPr lang="vi-VN" sz="4400" b="1" dirty="0">
                <a:effectLst/>
                <a:latin typeface="+mj-lt"/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15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ạt đậu là hạt thần, cứ ăn đừng phân vân! - Tui Khoẻ Còn Bạn">
            <a:extLst>
              <a:ext uri="{FF2B5EF4-FFF2-40B4-BE49-F238E27FC236}">
                <a16:creationId xmlns:a16="http://schemas.microsoft.com/office/drawing/2014/main" xmlns="" id="{F76E8B24-A6E7-58FF-9E9A-749CE82B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2698"/>
            <a:ext cx="6903720" cy="48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A4F491-B00B-03A2-28A0-F8C0CEF9D1A5}"/>
              </a:ext>
            </a:extLst>
          </p:cNvPr>
          <p:cNvSpPr txBox="1"/>
          <p:nvPr/>
        </p:nvSpPr>
        <p:spPr>
          <a:xfrm>
            <a:off x="130896" y="1487186"/>
            <a:ext cx="4482847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petri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FDC6D8F-7793-5380-5B71-AAA6735E180C}"/>
              </a:ext>
            </a:extLst>
          </p:cNvPr>
          <p:cNvGrpSpPr/>
          <p:nvPr/>
        </p:nvGrpSpPr>
        <p:grpSpPr>
          <a:xfrm>
            <a:off x="90345" y="133420"/>
            <a:ext cx="4563951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36FB1364-BD90-8F4F-E424-1AD3D3198C5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852DCB5-01C3-B0E9-1106-BDD8D9DA0634}"/>
                </a:ext>
              </a:extLst>
            </p:cNvPr>
            <p:cNvSpPr txBox="1"/>
            <p:nvPr/>
          </p:nvSpPr>
          <p:spPr>
            <a:xfrm>
              <a:off x="3350173" y="13900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ĐẦU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49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xmlns="" id="{E4A04304-1FA3-78D1-5F52-7D7DAFAF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240412"/>
            <a:ext cx="3169994" cy="31699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79C7C9-98FF-7F53-AFD8-F9BCC2E1A4D0}"/>
              </a:ext>
            </a:extLst>
          </p:cNvPr>
          <p:cNvGrpSpPr/>
          <p:nvPr/>
        </p:nvGrpSpPr>
        <p:grpSpPr>
          <a:xfrm>
            <a:off x="2404906" y="38909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xmlns="" id="{3562A363-DADC-D017-3628-B071A99C8A2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D3668F9-5004-4017-5F60-A517F9F55752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Nhiệt kế đo nước chất lỏng KT300 | Tiki">
            <a:extLst>
              <a:ext uri="{FF2B5EF4-FFF2-40B4-BE49-F238E27FC236}">
                <a16:creationId xmlns:a16="http://schemas.microsoft.com/office/drawing/2014/main" xmlns="" id="{A53708F3-A3AC-071E-92C2-6BEF496A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23" y="25662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C6170F-464E-25D5-74D7-FCCC05565E28}"/>
              </a:ext>
            </a:extLst>
          </p:cNvPr>
          <p:cNvSpPr txBox="1"/>
          <p:nvPr/>
        </p:nvSpPr>
        <p:spPr>
          <a:xfrm>
            <a:off x="679937" y="1317580"/>
            <a:ext cx="7275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5EC1AF-6DEC-D287-E0C0-789A1B0950D6}"/>
              </a:ext>
            </a:extLst>
          </p:cNvPr>
          <p:cNvSpPr txBox="1"/>
          <p:nvPr/>
        </p:nvSpPr>
        <p:spPr>
          <a:xfrm>
            <a:off x="679938" y="5487872"/>
            <a:ext cx="3972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Cốc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22CAA6-5DC9-F791-8A56-C7573A76A6A1}"/>
              </a:ext>
            </a:extLst>
          </p:cNvPr>
          <p:cNvSpPr txBox="1"/>
          <p:nvPr/>
        </p:nvSpPr>
        <p:spPr>
          <a:xfrm>
            <a:off x="5022241" y="4709402"/>
            <a:ext cx="3972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2627AE-FCA8-7C10-B21D-3FC811DC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030" y="2471737"/>
            <a:ext cx="2634123" cy="258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3C29E9-2A2A-0F38-F969-F10D6384E456}"/>
              </a:ext>
            </a:extLst>
          </p:cNvPr>
          <p:cNvSpPr txBox="1"/>
          <p:nvPr/>
        </p:nvSpPr>
        <p:spPr>
          <a:xfrm>
            <a:off x="8172660" y="5493940"/>
            <a:ext cx="3972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CAC810E-1395-4393-39A6-837BBACDCA2E}"/>
              </a:ext>
            </a:extLst>
          </p:cNvPr>
          <p:cNvSpPr/>
          <p:nvPr/>
        </p:nvSpPr>
        <p:spPr>
          <a:xfrm>
            <a:off x="1905286" y="4069419"/>
            <a:ext cx="1568641" cy="878274"/>
          </a:xfrm>
          <a:prstGeom prst="roundRect">
            <a:avLst/>
          </a:prstGeom>
          <a:solidFill>
            <a:srgbClr val="E9F1F4"/>
          </a:solidFill>
          <a:ln>
            <a:solidFill>
              <a:srgbClr val="EB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9611FB-16DC-9816-B609-01B874024CE1}"/>
              </a:ext>
            </a:extLst>
          </p:cNvPr>
          <p:cNvGrpSpPr/>
          <p:nvPr/>
        </p:nvGrpSpPr>
        <p:grpSpPr>
          <a:xfrm>
            <a:off x="1845544" y="3869938"/>
            <a:ext cx="1688123" cy="1135338"/>
            <a:chOff x="1845544" y="3869938"/>
            <a:chExt cx="1688123" cy="11353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9DF2C80-BC7E-8FFE-8026-FCEFD8CD379A}"/>
                </a:ext>
              </a:extLst>
            </p:cNvPr>
            <p:cNvSpPr/>
            <p:nvPr/>
          </p:nvSpPr>
          <p:spPr>
            <a:xfrm>
              <a:off x="1845544" y="3869938"/>
              <a:ext cx="1688123" cy="373692"/>
            </a:xfrm>
            <a:custGeom>
              <a:avLst/>
              <a:gdLst>
                <a:gd name="connsiteX0" fmla="*/ 0 w 1688123"/>
                <a:gd name="connsiteY0" fmla="*/ 433754 h 433754"/>
                <a:gd name="connsiteX1" fmla="*/ 386862 w 1688123"/>
                <a:gd name="connsiteY1" fmla="*/ 58615 h 433754"/>
                <a:gd name="connsiteX2" fmla="*/ 973016 w 1688123"/>
                <a:gd name="connsiteY2" fmla="*/ 128954 h 433754"/>
                <a:gd name="connsiteX3" fmla="*/ 1688123 w 1688123"/>
                <a:gd name="connsiteY3" fmla="*/ 0 h 433754"/>
                <a:gd name="connsiteX4" fmla="*/ 1688123 w 1688123"/>
                <a:gd name="connsiteY4" fmla="*/ 0 h 4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123" h="433754">
                  <a:moveTo>
                    <a:pt x="0" y="433754"/>
                  </a:moveTo>
                  <a:cubicBezTo>
                    <a:pt x="112346" y="271584"/>
                    <a:pt x="224693" y="109415"/>
                    <a:pt x="386862" y="58615"/>
                  </a:cubicBezTo>
                  <a:cubicBezTo>
                    <a:pt x="549031" y="7815"/>
                    <a:pt x="756139" y="138723"/>
                    <a:pt x="973016" y="128954"/>
                  </a:cubicBezTo>
                  <a:cubicBezTo>
                    <a:pt x="1189893" y="119185"/>
                    <a:pt x="1688123" y="0"/>
                    <a:pt x="1688123" y="0"/>
                  </a:cubicBezTo>
                  <a:lnTo>
                    <a:pt x="1688123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267A84C-4E93-2BA7-4308-C570A5A86B9E}"/>
                </a:ext>
              </a:extLst>
            </p:cNvPr>
            <p:cNvSpPr/>
            <p:nvPr/>
          </p:nvSpPr>
          <p:spPr>
            <a:xfrm>
              <a:off x="2061102" y="4910536"/>
              <a:ext cx="1312985" cy="94740"/>
            </a:xfrm>
            <a:prstGeom prst="roundRect">
              <a:avLst/>
            </a:prstGeom>
            <a:solidFill>
              <a:srgbClr val="E9F1F4"/>
            </a:solidFill>
            <a:ln>
              <a:solidFill>
                <a:srgbClr val="E9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8736A8-08C3-3093-0739-90E47108BD3D}"/>
                </a:ext>
              </a:extLst>
            </p:cNvPr>
            <p:cNvSpPr txBox="1"/>
            <p:nvPr/>
          </p:nvSpPr>
          <p:spPr>
            <a:xfrm>
              <a:off x="2061102" y="4243630"/>
              <a:ext cx="1359785" cy="631711"/>
            </a:xfrm>
            <a:prstGeom prst="rect">
              <a:avLst/>
            </a:prstGeom>
            <a:solidFill>
              <a:srgbClr val="E9F1F4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~ 40</a:t>
              </a:r>
              <a:r>
                <a:rPr lang="vi-VN" sz="3200" baseline="300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0</a:t>
              </a: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xmlns="" id="{D04E4100-48BE-9EFB-48D2-A58E0D3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1" y="-11012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53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B5789A-B94E-797B-39BF-377AAFBB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755536"/>
            <a:ext cx="8801100" cy="4863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A6CB17-F3D4-2EAD-7F47-12452CC34647}"/>
              </a:ext>
            </a:extLst>
          </p:cNvPr>
          <p:cNvSpPr txBox="1"/>
          <p:nvPr/>
        </p:nvSpPr>
        <p:spPr>
          <a:xfrm>
            <a:off x="522775" y="417467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33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655</Words>
  <Application>Microsoft Office PowerPoint</Application>
  <PresentationFormat>Custom</PresentationFormat>
  <Paragraphs>91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Thái Bình (DNPC-TKH-KHKT.TP)</dc:creator>
  <cp:lastModifiedBy>Windows User</cp:lastModifiedBy>
  <cp:revision>50</cp:revision>
  <dcterms:created xsi:type="dcterms:W3CDTF">2021-12-12T22:38:07Z</dcterms:created>
  <dcterms:modified xsi:type="dcterms:W3CDTF">2024-03-03T07:58:51Z</dcterms:modified>
</cp:coreProperties>
</file>