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08" r:id="rId2"/>
    <p:sldId id="264" r:id="rId3"/>
    <p:sldId id="348" r:id="rId4"/>
    <p:sldId id="349" r:id="rId5"/>
    <p:sldId id="274" r:id="rId6"/>
    <p:sldId id="272" r:id="rId7"/>
    <p:sldId id="303" r:id="rId8"/>
    <p:sldId id="302" r:id="rId9"/>
    <p:sldId id="304" r:id="rId10"/>
    <p:sldId id="350" r:id="rId11"/>
    <p:sldId id="310" r:id="rId12"/>
    <p:sldId id="311" r:id="rId13"/>
    <p:sldId id="312" r:id="rId14"/>
    <p:sldId id="313" r:id="rId15"/>
    <p:sldId id="314" r:id="rId16"/>
    <p:sldId id="352" r:id="rId17"/>
    <p:sldId id="315" r:id="rId18"/>
    <p:sldId id="316" r:id="rId19"/>
    <p:sldId id="318" r:id="rId20"/>
    <p:sldId id="319" r:id="rId21"/>
    <p:sldId id="320" r:id="rId22"/>
    <p:sldId id="321" r:id="rId23"/>
    <p:sldId id="323" r:id="rId24"/>
    <p:sldId id="324" r:id="rId25"/>
    <p:sldId id="281" r:id="rId26"/>
    <p:sldId id="326" r:id="rId27"/>
    <p:sldId id="327" r:id="rId28"/>
  </p:sldIdLst>
  <p:sldSz cx="9144000" cy="6858000" type="screen4x3"/>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86E8E-A513-4BB3-A62C-DE68FA45CA08}" type="datetimeFigureOut">
              <a:rPr lang="en-US" smtClean="0"/>
              <a:t>3/25/2025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A5F64A-1426-4586-8A34-575DDA02A1A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t>6</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1B330F-8EE9-48B1-85E7-98CF1D950CA5}"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B330F-8EE9-48B1-85E7-98CF1D950CA5}"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B330F-8EE9-48B1-85E7-98CF1D950CA5}"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2025/3/25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4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B330F-8EE9-48B1-85E7-98CF1D950CA5}"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1B330F-8EE9-48B1-85E7-98CF1D950CA5}"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1B330F-8EE9-48B1-85E7-98CF1D950CA5}"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1B330F-8EE9-48B1-85E7-98CF1D950CA5}"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1B330F-8EE9-48B1-85E7-98CF1D950CA5}"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B330F-8EE9-48B1-85E7-98CF1D950CA5}"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1B330F-8EE9-48B1-85E7-98CF1D950CA5}"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1B330F-8EE9-48B1-85E7-98CF1D950CA5}"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DCE7C-80E0-46A5-B60F-7E8D340F23D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B330F-8EE9-48B1-85E7-98CF1D950CA5}" type="datetimeFigureOut">
              <a:rPr lang="en-US" smtClean="0"/>
              <a:t>3/25/2025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DCE7C-80E0-46A5-B60F-7E8D340F23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000" t="22857" r="22144" b="12381"/>
          <a:stretch>
            <a:fillRect/>
          </a:stretch>
        </p:blipFill>
        <p:spPr>
          <a:xfrm>
            <a:off x="0" y="990600"/>
            <a:ext cx="9197788" cy="5791200"/>
          </a:xfrm>
          <a:prstGeom prst="rect">
            <a:avLst/>
          </a:prstGeom>
        </p:spPr>
      </p:pic>
      <p:sp>
        <p:nvSpPr>
          <p:cNvPr id="3" name="Title 1"/>
          <p:cNvSpPr txBox="1"/>
          <p:nvPr/>
        </p:nvSpPr>
        <p:spPr>
          <a:xfrm>
            <a:off x="-10886" y="22860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atin typeface="Times New Roman" panose="02020603050405020304" pitchFamily="18" charset="0"/>
                <a:cs typeface="Times New Roman" panose="02020603050405020304" pitchFamily="18" charset="0"/>
              </a:rPr>
              <a:t>BÀI 28: TRAO ĐỔI KHÍ Ở SINH VẬT</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0" y="5029029"/>
            <a:ext cx="9144000" cy="1874056"/>
          </a:xfrm>
          <a:prstGeom prst="rect">
            <a:avLst/>
          </a:prstGeom>
        </p:spPr>
      </p:pic>
      <p:sp>
        <p:nvSpPr>
          <p:cNvPr id="8" name="Oval Callout 7"/>
          <p:cNvSpPr/>
          <p:nvPr/>
        </p:nvSpPr>
        <p:spPr>
          <a:xfrm>
            <a:off x="76200" y="4343400"/>
            <a:ext cx="8915400" cy="2438400"/>
          </a:xfrm>
          <a:prstGeom prst="wedgeEllipseCallout">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ôxi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ĐV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1143000"/>
            <a:ext cx="9144000" cy="3538220"/>
          </a:xfrm>
          <a:prstGeom prst="rect">
            <a:avLst/>
          </a:prstGeom>
          <a:noFill/>
        </p:spPr>
        <p:txBody>
          <a:bodyPr wrap="square" rtlCol="0">
            <a:spAutoFit/>
          </a:bodyPr>
          <a:lstStyle/>
          <a:p>
            <a:r>
              <a:rPr lang="en-US" sz="3200" b="1" u="sng" dirty="0" err="1">
                <a:solidFill>
                  <a:srgbClr val="0070C0"/>
                </a:solidFill>
                <a:latin typeface="Times New Roman" panose="02020603050405020304" pitchFamily="18" charset="0"/>
                <a:cs typeface="Times New Roman" panose="02020603050405020304" pitchFamily="18" charset="0"/>
              </a:rPr>
              <a:t>Trả</a:t>
            </a:r>
            <a:r>
              <a:rPr lang="en-US" sz="3200" b="1" u="sng" dirty="0">
                <a:solidFill>
                  <a:srgbClr val="0070C0"/>
                </a:solidFill>
                <a:latin typeface="Times New Roman" panose="02020603050405020304" pitchFamily="18" charset="0"/>
                <a:cs typeface="Times New Roman" panose="02020603050405020304" pitchFamily="18" charset="0"/>
              </a:rPr>
              <a:t> </a:t>
            </a:r>
            <a:r>
              <a:rPr lang="en-US" sz="3200" b="1" u="sng" dirty="0" err="1">
                <a:solidFill>
                  <a:srgbClr val="0070C0"/>
                </a:solidFill>
                <a:latin typeface="Times New Roman" panose="02020603050405020304" pitchFamily="18" charset="0"/>
                <a:cs typeface="Times New Roman" panose="02020603050405020304" pitchFamily="18" charset="0"/>
              </a:rPr>
              <a:t>lời</a:t>
            </a:r>
            <a:r>
              <a:rPr lang="en-US" sz="3200" b="1" u="sng" dirty="0">
                <a:solidFill>
                  <a:srgbClr val="0070C0"/>
                </a:solidFill>
                <a:latin typeface="Times New Roman" panose="02020603050405020304" pitchFamily="18" charset="0"/>
                <a:cs typeface="Times New Roman" panose="02020603050405020304" pitchFamily="18" charset="0"/>
              </a:rPr>
              <a:t>:</a:t>
            </a:r>
            <a:endParaRPr lang="en-US" sz="3200" u="sng" dirty="0">
              <a:solidFill>
                <a:srgbClr val="0070C0"/>
              </a:solidFill>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Nếu sống trong môi trường thiếu Oxi, cơ thể động vật nói chung và con người nói riêng sẽ gặp phải nhiều vấn đề nghiêm trọng. Thiếu oxy sẽ dẫn đến tình trạng thiếu hụt năng lượng, vì oxy là yếu tố cần thiết cho quá trình hô hấp tế bào, nơi mà glucose được chuyển hóa thành năng lượng.</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762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strips(downLeft)">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checkerboard(across)">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723" t="22973" r="17905" b="12162"/>
          <a:stretch>
            <a:fillRect/>
          </a:stretch>
        </p:blipFill>
        <p:spPr>
          <a:xfrm>
            <a:off x="0" y="0"/>
            <a:ext cx="914717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943" t="24096" r="22064" b="13254"/>
          <a:stretch>
            <a:fillRect/>
          </a:stretch>
        </p:blipFill>
        <p:spPr>
          <a:xfrm>
            <a:off x="0" y="0"/>
            <a:ext cx="9155724" cy="6858000"/>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191000"/>
            <a:ext cx="861060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dirty="0">
                <a:latin typeface="Times New Roman" panose="02020603050405020304" pitchFamily="18" charset="0"/>
                <a:cs typeface="Times New Roman" panose="02020603050405020304" pitchFamily="18" charset="0"/>
              </a:rPr>
              <a:t>Cấu tạo tế bào khí khổng phù hợp với chức năng trao đổi khí ở thực vật như thế nào? </a:t>
            </a:r>
            <a:endParaRPr lang="en-US" sz="3200" b="1" dirty="0"/>
          </a:p>
        </p:txBody>
      </p:sp>
      <p:pic>
        <p:nvPicPr>
          <p:cNvPr id="5" name="Picture 4"/>
          <p:cNvPicPr>
            <a:picLocks noChangeAspect="1"/>
          </p:cNvPicPr>
          <p:nvPr/>
        </p:nvPicPr>
        <p:blipFill rotWithShape="1">
          <a:blip r:embed="rId2"/>
          <a:srcRect l="20635" t="71958" r="19841" b="16755"/>
          <a:stretch>
            <a:fillRect/>
          </a:stretch>
        </p:blipFill>
        <p:spPr>
          <a:xfrm>
            <a:off x="1" y="5268218"/>
            <a:ext cx="9296400" cy="1589782"/>
          </a:xfrm>
          <a:prstGeom prst="rect">
            <a:avLst/>
          </a:prstGeom>
        </p:spPr>
      </p:pic>
      <p:pic>
        <p:nvPicPr>
          <p:cNvPr id="2052" name="Picture 4" descr="Bài 27. Trao đổi khí ở sinh vật - Hoc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21771"/>
            <a:ext cx="9056914" cy="38582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556" t="22370" r="17881" b="12877"/>
          <a:stretch>
            <a:fillRect/>
          </a:stretch>
        </p:blipFill>
        <p:spPr>
          <a:xfrm>
            <a:off x="0" y="0"/>
            <a:ext cx="918972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ài 28. Trao đổi khí ở sinh vật trang 25, 26, 27, 28 Vở thực hành khoa học  tự nhiên 7 | Vở thực hành Khoa học tự nhiê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1197610"/>
            <a:ext cx="9078432"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8655" y="5003539"/>
            <a:ext cx="8468832"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dirty="0">
                <a:latin typeface="Times New Roman" panose="02020603050405020304" pitchFamily="18" charset="0"/>
                <a:cs typeface="Times New Roman" panose="02020603050405020304" pitchFamily="18" charset="0"/>
              </a:rPr>
              <a:t>Quan sát Hình 28.1, cho biết sự khác nhau giữa quá tr</a:t>
            </a:r>
            <a:r>
              <a:rPr lang="en-US" sz="3200" b="1" dirty="0">
                <a:latin typeface="Times New Roman" panose="02020603050405020304" pitchFamily="18" charset="0"/>
                <a:cs typeface="Times New Roman" panose="02020603050405020304" pitchFamily="18" charset="0"/>
              </a:rPr>
              <a:t>ì</a:t>
            </a:r>
            <a:r>
              <a:rPr lang="vi-VN" sz="3200" b="1" dirty="0">
                <a:latin typeface="Times New Roman" panose="02020603050405020304" pitchFamily="18" charset="0"/>
                <a:cs typeface="Times New Roman" panose="02020603050405020304" pitchFamily="18" charset="0"/>
              </a:rPr>
              <a:t>nh </a:t>
            </a:r>
            <a:r>
              <a:rPr lang="en-US" sz="3200" b="1" dirty="0">
                <a:latin typeface="Times New Roman" panose="02020603050405020304" pitchFamily="18" charset="0"/>
                <a:cs typeface="Times New Roman" panose="02020603050405020304" pitchFamily="18" charset="0"/>
              </a:rPr>
              <a:t>t</a:t>
            </a:r>
            <a:r>
              <a:rPr lang="vi-VN" sz="3200" b="1" dirty="0">
                <a:latin typeface="Times New Roman" panose="02020603050405020304" pitchFamily="18" charset="0"/>
                <a:cs typeface="Times New Roman" panose="02020603050405020304" pitchFamily="18" charset="0"/>
              </a:rPr>
              <a:t>rao đổi khí qua khí khổng trong hô hấp và quang hợp</a:t>
            </a:r>
            <a:r>
              <a:rPr lang="en-US" sz="3200" b="1" dirty="0">
                <a:latin typeface="Times New Roman" panose="02020603050405020304" pitchFamily="18" charset="0"/>
                <a:cs typeface="Times New Roman" panose="02020603050405020304" pitchFamily="18" charset="0"/>
              </a:rPr>
              <a:t>?</a:t>
            </a:r>
          </a:p>
        </p:txBody>
      </p:sp>
      <p:sp>
        <p:nvSpPr>
          <p:cNvPr id="3" name="Rectangle 2"/>
          <p:cNvSpPr/>
          <p:nvPr/>
        </p:nvSpPr>
        <p:spPr>
          <a:xfrm>
            <a:off x="464127" y="304800"/>
            <a:ext cx="4572000" cy="892552"/>
          </a:xfrm>
          <a:prstGeom prst="rect">
            <a:avLst/>
          </a:prstGeom>
        </p:spPr>
        <p:txBody>
          <a:bodyPr>
            <a:spAutoFit/>
          </a:bodyPr>
          <a:lstStyle/>
          <a:p>
            <a:pPr lvl="0"/>
            <a:r>
              <a:rPr lang="en-US" sz="2800" b="1">
                <a:solidFill>
                  <a:srgbClr val="4BACC6">
                    <a:lumMod val="75000"/>
                  </a:srgbClr>
                </a:solidFill>
              </a:rPr>
              <a:t>II. </a:t>
            </a:r>
            <a:r>
              <a:rPr lang="en-US" sz="2800" b="1" u="sng">
                <a:solidFill>
                  <a:srgbClr val="4BACC6">
                    <a:lumMod val="75000"/>
                  </a:srgbClr>
                </a:solidFill>
              </a:rPr>
              <a:t>Trao đổi khí ở thực vật</a:t>
            </a:r>
            <a:r>
              <a:rPr lang="en-US" sz="2800" b="1">
                <a:solidFill>
                  <a:srgbClr val="4BACC6">
                    <a:lumMod val="75000"/>
                  </a:srgbClr>
                </a:solidFill>
              </a:rPr>
              <a:t>:</a:t>
            </a:r>
          </a:p>
          <a:p>
            <a:pPr lvl="0"/>
            <a:r>
              <a:rPr lang="en-US" sz="2400" b="1">
                <a:solidFill>
                  <a:srgbClr val="4BACC6">
                    <a:lumMod val="75000"/>
                  </a:srgbClr>
                </a:solidFill>
                <a:latin typeface="Times New Roman" panose="02020603050405020304" pitchFamily="18" charset="0"/>
                <a:cs typeface="Times New Roman" panose="02020603050405020304" pitchFamily="18" charset="0"/>
              </a:rPr>
              <a:t>2. Chức năng của khí khổng:</a:t>
            </a:r>
            <a:endParaRPr lang="en-US" sz="2400" dirty="0">
              <a:solidFill>
                <a:srgbClr val="4BACC6">
                  <a:lumMod val="75000"/>
                </a:srgb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083040" cy="3572510"/>
          </a:xfrm>
          <a:prstGeom prst="rect">
            <a:avLst/>
          </a:prstGeom>
        </p:spPr>
      </p:pic>
      <p:sp>
        <p:nvSpPr>
          <p:cNvPr id="3" name="Text Box 2"/>
          <p:cNvSpPr txBox="1"/>
          <p:nvPr/>
        </p:nvSpPr>
        <p:spPr>
          <a:xfrm>
            <a:off x="59055" y="3533775"/>
            <a:ext cx="9024620" cy="3120390"/>
          </a:xfrm>
          <a:prstGeom prst="rect">
            <a:avLst/>
          </a:prstGeom>
        </p:spPr>
        <p:txBody>
          <a:bodyPr wrap="square">
            <a:noAutofit/>
          </a:bodyPr>
          <a:lstStyle/>
          <a:p>
            <a:pPr marL="0" indent="0" algn="l">
              <a:spcBef>
                <a:spcPct val="0"/>
              </a:spcBef>
            </a:pPr>
            <a:r>
              <a:rPr sz="2800" b="0" i="0">
                <a:solidFill>
                  <a:srgbClr val="343A40"/>
                </a:solidFill>
                <a:ea typeface="Muli"/>
                <a:cs typeface="+mn-lt"/>
              </a:rPr>
              <a:t>Sự khác nhau giữa quá trình trao đổi khí qua khí khổng trong hô hấp và quang hợp:</a:t>
            </a:r>
          </a:p>
          <a:p>
            <a:pPr marL="0" indent="0" algn="l">
              <a:spcBef>
                <a:spcPct val="0"/>
              </a:spcBef>
            </a:pPr>
            <a:r>
              <a:rPr sz="2800" b="0" i="0">
                <a:solidFill>
                  <a:srgbClr val="343A40"/>
                </a:solidFill>
                <a:ea typeface="Muli"/>
                <a:cs typeface="+mn-lt"/>
              </a:rPr>
              <a:t>- Trong quá trình hô hấp, các khí khổng thu nhận O2 từ môi trường và thải ra môi trường khí CO2.</a:t>
            </a:r>
          </a:p>
          <a:p>
            <a:pPr marL="0" indent="0" algn="l">
              <a:spcBef>
                <a:spcPct val="0"/>
              </a:spcBef>
            </a:pPr>
            <a:r>
              <a:rPr sz="2800" b="0" i="0">
                <a:solidFill>
                  <a:srgbClr val="343A40"/>
                </a:solidFill>
                <a:ea typeface="Muli"/>
                <a:cs typeface="+mn-lt"/>
              </a:rPr>
              <a:t>- Trong quá trình quang hợp, các khí khổng thu nhận CO2 từ môi trường và thải ra môi trường khí O2.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250" t="32000" r="18251" b="21334"/>
          <a:stretch>
            <a:fillRect/>
          </a:stretch>
        </p:blipFill>
        <p:spPr>
          <a:xfrm>
            <a:off x="-83974" y="-10886"/>
            <a:ext cx="9227974" cy="5279572"/>
          </a:xfrm>
          <a:prstGeom prst="rect">
            <a:avLst/>
          </a:prstGeom>
        </p:spPr>
      </p:pic>
      <p:sp>
        <p:nvSpPr>
          <p:cNvPr id="3" name="Right Arrow 2"/>
          <p:cNvSpPr/>
          <p:nvPr/>
        </p:nvSpPr>
        <p:spPr>
          <a:xfrm>
            <a:off x="0" y="5791200"/>
            <a:ext cx="1447800" cy="6096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TextBox 3"/>
          <p:cNvSpPr txBox="1"/>
          <p:nvPr/>
        </p:nvSpPr>
        <p:spPr>
          <a:xfrm>
            <a:off x="1600200" y="5803612"/>
            <a:ext cx="73914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t>THỰC HIỆN QUÁ TRÌNH THOÁT HƠI NƯỚC </a:t>
            </a:r>
          </a:p>
        </p:txBody>
      </p:sp>
      <p:pic>
        <p:nvPicPr>
          <p:cNvPr id="5" name="Picture 4"/>
          <p:cNvPicPr>
            <a:picLocks noChangeAspect="1"/>
          </p:cNvPicPr>
          <p:nvPr/>
        </p:nvPicPr>
        <p:blipFill rotWithShape="1">
          <a:blip r:embed="rId3"/>
          <a:srcRect l="49294" t="41319" r="19084" b="12384"/>
          <a:stretch>
            <a:fillRect/>
          </a:stretch>
        </p:blipFill>
        <p:spPr>
          <a:xfrm>
            <a:off x="4038600" y="1183341"/>
            <a:ext cx="4855026" cy="3998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965" t="22223" r="18750" b="23382"/>
          <a:stretch>
            <a:fillRect/>
          </a:stretch>
        </p:blipFill>
        <p:spPr>
          <a:xfrm>
            <a:off x="-1" y="0"/>
            <a:ext cx="9144001" cy="4953000"/>
          </a:xfrm>
          <a:prstGeom prst="rect">
            <a:avLst/>
          </a:prstGeom>
        </p:spPr>
      </p:pic>
      <p:pic>
        <p:nvPicPr>
          <p:cNvPr id="3" name="Picture 2"/>
          <p:cNvPicPr>
            <a:picLocks noChangeAspect="1"/>
          </p:cNvPicPr>
          <p:nvPr/>
        </p:nvPicPr>
        <p:blipFill rotWithShape="1">
          <a:blip r:embed="rId3"/>
          <a:srcRect l="59421" t="36071" r="26812" b="36876"/>
          <a:stretch>
            <a:fillRect/>
          </a:stretch>
        </p:blipFill>
        <p:spPr>
          <a:xfrm>
            <a:off x="6477000" y="4953000"/>
            <a:ext cx="2667000" cy="1905000"/>
          </a:xfrm>
          <a:prstGeom prst="rect">
            <a:avLst/>
          </a:prstGeom>
        </p:spPr>
      </p:pic>
      <p:sp>
        <p:nvSpPr>
          <p:cNvPr id="4" name="TextBox 3"/>
          <p:cNvSpPr txBox="1"/>
          <p:nvPr/>
        </p:nvSpPr>
        <p:spPr>
          <a:xfrm>
            <a:off x="152401" y="5470071"/>
            <a:ext cx="13716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a:t>Cây</a:t>
            </a:r>
            <a:r>
              <a:rPr lang="en-US" sz="2400" b="1" dirty="0"/>
              <a:t> </a:t>
            </a:r>
            <a:r>
              <a:rPr lang="en-US" sz="2400" b="1" dirty="0" err="1"/>
              <a:t>thiếu</a:t>
            </a:r>
            <a:r>
              <a:rPr lang="en-US" sz="2400" b="1" dirty="0"/>
              <a:t> </a:t>
            </a:r>
            <a:r>
              <a:rPr lang="en-US" sz="2400" b="1" dirty="0" err="1"/>
              <a:t>nước</a:t>
            </a:r>
            <a:endParaRPr lang="en-US" sz="2400" b="1" dirty="0"/>
          </a:p>
        </p:txBody>
      </p:sp>
      <p:sp>
        <p:nvSpPr>
          <p:cNvPr id="5" name="TextBox 4"/>
          <p:cNvSpPr txBox="1"/>
          <p:nvPr/>
        </p:nvSpPr>
        <p:spPr>
          <a:xfrm>
            <a:off x="2392740" y="5464628"/>
            <a:ext cx="151734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a:t>Khí</a:t>
            </a:r>
            <a:r>
              <a:rPr lang="en-US" sz="2400" b="1" dirty="0"/>
              <a:t> </a:t>
            </a:r>
            <a:r>
              <a:rPr lang="en-US" sz="2400" b="1" dirty="0" err="1"/>
              <a:t>khổng</a:t>
            </a:r>
            <a:r>
              <a:rPr lang="en-US" sz="2400" b="1" dirty="0"/>
              <a:t> </a:t>
            </a:r>
            <a:r>
              <a:rPr lang="en-US" sz="2400" b="1" dirty="0" err="1"/>
              <a:t>đóng</a:t>
            </a:r>
            <a:r>
              <a:rPr lang="en-US" sz="2400" b="1" dirty="0"/>
              <a:t> </a:t>
            </a:r>
            <a:r>
              <a:rPr lang="en-US" sz="2400" b="1" dirty="0" err="1"/>
              <a:t>lại</a:t>
            </a:r>
            <a:r>
              <a:rPr lang="en-US" sz="2400" b="1" dirty="0"/>
              <a:t> </a:t>
            </a:r>
          </a:p>
        </p:txBody>
      </p:sp>
      <p:sp>
        <p:nvSpPr>
          <p:cNvPr id="6" name="TextBox 5"/>
          <p:cNvSpPr txBox="1"/>
          <p:nvPr/>
        </p:nvSpPr>
        <p:spPr>
          <a:xfrm>
            <a:off x="4778827" y="5470071"/>
            <a:ext cx="168728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a:t>Trao</a:t>
            </a:r>
            <a:r>
              <a:rPr lang="en-US" sz="2400" b="1" dirty="0"/>
              <a:t> </a:t>
            </a:r>
            <a:r>
              <a:rPr lang="en-US" sz="2400" b="1" dirty="0" err="1"/>
              <a:t>đổi</a:t>
            </a:r>
            <a:r>
              <a:rPr lang="en-US" sz="2400" b="1" dirty="0"/>
              <a:t> </a:t>
            </a:r>
            <a:r>
              <a:rPr lang="en-US" sz="2400" b="1" dirty="0" err="1"/>
              <a:t>khí</a:t>
            </a:r>
            <a:r>
              <a:rPr lang="en-US" sz="2400" b="1" dirty="0"/>
              <a:t> GIẢM</a:t>
            </a:r>
          </a:p>
        </p:txBody>
      </p:sp>
      <p:cxnSp>
        <p:nvCxnSpPr>
          <p:cNvPr id="8" name="Straight Arrow Connector 7"/>
          <p:cNvCxnSpPr>
            <a:stCxn id="4" idx="3"/>
            <a:endCxn id="5" idx="1"/>
          </p:cNvCxnSpPr>
          <p:nvPr/>
        </p:nvCxnSpPr>
        <p:spPr>
          <a:xfrm flipV="1">
            <a:off x="1524001" y="5880127"/>
            <a:ext cx="868739" cy="5443"/>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90435" y="5916425"/>
            <a:ext cx="868739" cy="5443"/>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965" t="22223" r="17856" b="11111"/>
          <a:stretch>
            <a:fillRect/>
          </a:stretch>
        </p:blipFill>
        <p:spPr>
          <a:xfrm>
            <a:off x="-1" y="0"/>
            <a:ext cx="9138557"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0"/>
            <a:ext cx="9171940" cy="6944360"/>
          </a:xfrm>
          <a:prstGeom prst="rect">
            <a:avLst/>
          </a:prstGeom>
        </p:spPr>
      </p:pic>
      <p:pic>
        <p:nvPicPr>
          <p:cNvPr id="5" name="Picture 4"/>
          <p:cNvPicPr>
            <a:picLocks noChangeAspect="1"/>
          </p:cNvPicPr>
          <p:nvPr/>
        </p:nvPicPr>
        <p:blipFill>
          <a:blip r:embed="rId3"/>
          <a:stretch>
            <a:fillRect/>
          </a:stretch>
        </p:blipFill>
        <p:spPr>
          <a:xfrm>
            <a:off x="381000" y="3124200"/>
            <a:ext cx="3566886" cy="3109229"/>
          </a:xfrm>
          <a:prstGeom prst="rect">
            <a:avLst/>
          </a:prstGeom>
        </p:spPr>
      </p:pic>
      <p:sp>
        <p:nvSpPr>
          <p:cNvPr id="8" name="TextBox 7"/>
          <p:cNvSpPr txBox="1"/>
          <p:nvPr/>
        </p:nvSpPr>
        <p:spPr>
          <a:xfrm>
            <a:off x="3962400" y="3200400"/>
            <a:ext cx="4815114" cy="1953868"/>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Nhìn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thở</a:t>
            </a:r>
            <a:r>
              <a:rPr lang="en-US" sz="2800" b="1" dirty="0">
                <a:latin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p>
        </p:txBody>
      </p:sp>
      <p:sp>
        <p:nvSpPr>
          <p:cNvPr id="6"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atin typeface="Times New Roman" panose="02020603050405020304" pitchFamily="18" charset="0"/>
                <a:cs typeface="Times New Roman" panose="02020603050405020304" pitchFamily="18" charset="0"/>
              </a:rPr>
              <a:t>BÀI 28: TRAO ĐỔI KHÍ Ở SINH VẬT</a:t>
            </a:r>
          </a:p>
        </p:txBody>
      </p:sp>
      <p:sp>
        <p:nvSpPr>
          <p:cNvPr id="9" name="TextBox 8"/>
          <p:cNvSpPr txBox="1"/>
          <p:nvPr/>
        </p:nvSpPr>
        <p:spPr>
          <a:xfrm>
            <a:off x="304800" y="1143000"/>
            <a:ext cx="7848600" cy="661207"/>
          </a:xfrm>
          <a:prstGeom prst="rect">
            <a:avLst/>
          </a:prstGeom>
          <a:noFill/>
        </p:spPr>
        <p:txBody>
          <a:bodyPr wrap="square" rtlCol="0">
            <a:spAutoFit/>
          </a:bodyPr>
          <a:lstStyle/>
          <a:p>
            <a:pPr algn="just">
              <a:lnSpc>
                <a:spcPct val="150000"/>
              </a:lnSpc>
            </a:pPr>
            <a:r>
              <a:rPr lang="en-US" sz="2800" b="1" u="sng" dirty="0">
                <a:latin typeface="Times New Roman" panose="02020603050405020304" pitchFamily="18" charset="0"/>
                <a:cs typeface="Times New Roman" panose="02020603050405020304" pitchFamily="18" charset="0"/>
              </a:rPr>
              <a:t>I. TRAO ĐỔI KHÍ Ở SINH VẬT</a:t>
            </a:r>
          </a:p>
        </p:txBody>
      </p:sp>
    </p:spTree>
  </p:cSld>
  <p:clrMapOvr>
    <a:masterClrMapping/>
  </p:clrMapOvr>
  <mc:AlternateContent xmlns:mc="http://schemas.openxmlformats.org/markup-compatibility/2006" xmlns:p14="http://schemas.microsoft.com/office/powerpoint/2010/main">
    <mc:Choice Requires="p14">
      <p:transition spd="slow">
        <p:wheel spokes="2"/>
      </p:transition>
    </mc:Choice>
    <mc:Fallback xmlns="">
      <p:transition spd="slow">
        <p:wheel spokes="2"/>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48" t="23437" r="17634" b="10937"/>
          <a:stretch>
            <a:fillRect/>
          </a:stretch>
        </p:blipFill>
        <p:spPr>
          <a:xfrm>
            <a:off x="0" y="0"/>
            <a:ext cx="9144000" cy="6858000"/>
          </a:xfrm>
          <a:prstGeom prst="rect">
            <a:avLst/>
          </a:prstGeom>
        </p:spPr>
      </p:pic>
      <p:sp>
        <p:nvSpPr>
          <p:cNvPr id="5" name="TextBox 4"/>
          <p:cNvSpPr txBox="1"/>
          <p:nvPr/>
        </p:nvSpPr>
        <p:spPr>
          <a:xfrm>
            <a:off x="152400" y="1153333"/>
            <a:ext cx="8610600" cy="2308324"/>
          </a:xfrm>
          <a:prstGeom prst="rect">
            <a:avLst/>
          </a:prstGeom>
          <a:noFill/>
        </p:spPr>
        <p:txBody>
          <a:bodyPr wrap="square" rtlCol="0">
            <a:spAutoFit/>
          </a:bodyPr>
          <a:lstStyle/>
          <a:p>
            <a:pPr marL="285750" indent="-285750">
              <a:buFontTx/>
              <a:buChar char="-"/>
            </a:pP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endParaRPr lang="en-US" sz="3600" dirty="0">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Tùy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Da,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phổi</a:t>
            </a:r>
            <a:endParaRPr lang="en-US" sz="3600" dirty="0">
              <a:latin typeface="Times New Roman" panose="02020603050405020304" pitchFamily="18" charset="0"/>
              <a:cs typeface="Times New Roman" panose="02020603050405020304" pitchFamily="18" charset="0"/>
            </a:endParaRPr>
          </a:p>
        </p:txBody>
      </p:sp>
      <p:pic>
        <p:nvPicPr>
          <p:cNvPr id="1026" name="Picture 2" descr="Hít thở như thế nào cho đúng - YouMed"/>
          <p:cNvPicPr>
            <a:picLocks noChangeAspect="1" noChangeArrowheads="1" noCrop="1"/>
          </p:cNvPicPr>
          <p:nvPr/>
        </p:nvPicPr>
        <p:blipFill>
          <a:blip r:embed="rId3"/>
          <a:srcRect/>
          <a:stretch>
            <a:fillRect/>
          </a:stretch>
        </p:blipFill>
        <p:spPr bwMode="auto">
          <a:xfrm>
            <a:off x="2462212" y="3483428"/>
            <a:ext cx="4219575" cy="30687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4800600" y="4800600"/>
            <a:ext cx="2438400" cy="76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7271657" y="4575053"/>
            <a:ext cx="1110343"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t>PHỔI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66" t="23234" r="17514" b="12523"/>
          <a:stretch>
            <a:fillRect/>
          </a:stretch>
        </p:blipFill>
        <p:spPr>
          <a:xfrm>
            <a:off x="0" y="0"/>
            <a:ext cx="920236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406" t="22223" r="17969" b="11111"/>
          <a:stretch>
            <a:fillRect/>
          </a:stretch>
        </p:blipFill>
        <p:spPr>
          <a:xfrm>
            <a:off x="0" y="0"/>
            <a:ext cx="9201150" cy="6858000"/>
          </a:xfrm>
          <a:prstGeom prst="rect">
            <a:avLst/>
          </a:prstGeom>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6439" t="23136" r="17807" b="11111"/>
          <a:stretch>
            <a:fillRect/>
          </a:stretch>
        </p:blipFill>
        <p:spPr>
          <a:xfrm>
            <a:off x="-1" y="0"/>
            <a:ext cx="9211731" cy="6858000"/>
          </a:xfrm>
          <a:prstGeom prst="rect">
            <a:avLst/>
          </a:prstGeom>
        </p:spPr>
      </p:pic>
      <p:sp>
        <p:nvSpPr>
          <p:cNvPr id="6" name="Rectangle 5"/>
          <p:cNvSpPr/>
          <p:nvPr/>
        </p:nvSpPr>
        <p:spPr>
          <a:xfrm>
            <a:off x="5638800" y="1676400"/>
            <a:ext cx="11430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MŨI</a:t>
            </a:r>
          </a:p>
        </p:txBody>
      </p:sp>
      <p:sp>
        <p:nvSpPr>
          <p:cNvPr id="7" name="Rectangle 6"/>
          <p:cNvSpPr/>
          <p:nvPr/>
        </p:nvSpPr>
        <p:spPr>
          <a:xfrm>
            <a:off x="1752600" y="1905000"/>
            <a:ext cx="11430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HẦU</a:t>
            </a:r>
          </a:p>
        </p:txBody>
      </p:sp>
      <p:sp>
        <p:nvSpPr>
          <p:cNvPr id="8" name="Rectangle 7"/>
          <p:cNvSpPr/>
          <p:nvPr/>
        </p:nvSpPr>
        <p:spPr>
          <a:xfrm>
            <a:off x="5638800" y="2289810"/>
            <a:ext cx="1676400" cy="45339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KHÍ QUẢN</a:t>
            </a:r>
          </a:p>
        </p:txBody>
      </p:sp>
      <p:sp>
        <p:nvSpPr>
          <p:cNvPr id="9" name="Rectangle 8"/>
          <p:cNvSpPr/>
          <p:nvPr/>
        </p:nvSpPr>
        <p:spPr>
          <a:xfrm>
            <a:off x="1219200" y="2590800"/>
            <a:ext cx="1981200" cy="53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THANH QUẢN</a:t>
            </a:r>
          </a:p>
        </p:txBody>
      </p:sp>
      <p:sp>
        <p:nvSpPr>
          <p:cNvPr id="10" name="Rectangle 9"/>
          <p:cNvSpPr/>
          <p:nvPr/>
        </p:nvSpPr>
        <p:spPr>
          <a:xfrm>
            <a:off x="1066800" y="3505200"/>
            <a:ext cx="1981200" cy="53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PHỔI</a:t>
            </a:r>
          </a:p>
        </p:txBody>
      </p:sp>
      <p:sp>
        <p:nvSpPr>
          <p:cNvPr id="11" name="Rectangle 10"/>
          <p:cNvSpPr/>
          <p:nvPr/>
        </p:nvSpPr>
        <p:spPr>
          <a:xfrm>
            <a:off x="5638800" y="3124200"/>
            <a:ext cx="1981200" cy="53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PHẾ QUẢN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17" name="文本框 28"/>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59462" y="838200"/>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pic>
        <p:nvPicPr>
          <p:cNvPr id="2050" name="Picture 2" descr="Bài 28. Trao đổi khí ở sinh vật trang 25, 26, 27, 28 Vở thực hành khoa học  tự nhiên 7 | Vở thực hành Khoa học tự nhiê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806173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20535" t="66620" r="20536" b="20682"/>
          <a:stretch>
            <a:fillRect/>
          </a:stretch>
        </p:blipFill>
        <p:spPr>
          <a:xfrm>
            <a:off x="-1" y="5181600"/>
            <a:ext cx="9144001"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17" name="文本框 28"/>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59462" y="838200"/>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sp>
        <p:nvSpPr>
          <p:cNvPr id="4" name="TextBox 3"/>
          <p:cNvSpPr txBox="1"/>
          <p:nvPr/>
        </p:nvSpPr>
        <p:spPr>
          <a:xfrm>
            <a:off x="266700" y="1705899"/>
            <a:ext cx="8610600" cy="206210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CO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17" name="文本框 28"/>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59462" y="838200"/>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pic>
        <p:nvPicPr>
          <p:cNvPr id="3074" name="Picture 2" descr="Bài 28. Trao đổi khí ở sinh vật - Hoc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1580711"/>
            <a:ext cx="8458200" cy="28833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648" t="22766" r="18043" b="13489"/>
          <a:stretch>
            <a:fillRect/>
          </a:stretch>
        </p:blipFill>
        <p:spPr>
          <a:xfrm>
            <a:off x="0" y="0"/>
            <a:ext cx="9160330" cy="6858000"/>
          </a:xfrm>
          <a:prstGeom prst="rect">
            <a:avLst/>
          </a:prstGeom>
        </p:spPr>
      </p:pic>
      <p:sp>
        <p:nvSpPr>
          <p:cNvPr id="5" name="TextBox 4"/>
          <p:cNvSpPr txBox="1"/>
          <p:nvPr/>
        </p:nvSpPr>
        <p:spPr>
          <a:xfrm>
            <a:off x="732065" y="5334000"/>
            <a:ext cx="76962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err="1"/>
              <a:t>Tắc</a:t>
            </a:r>
            <a:r>
              <a:rPr lang="en-US" sz="2800" dirty="0"/>
              <a:t> </a:t>
            </a:r>
            <a:r>
              <a:rPr lang="en-US" sz="2800" dirty="0" err="1"/>
              <a:t>nghẽn</a:t>
            </a:r>
            <a:r>
              <a:rPr lang="en-US" sz="2800" dirty="0"/>
              <a:t> </a:t>
            </a:r>
            <a:r>
              <a:rPr lang="en-US" sz="2800" dirty="0" err="1"/>
              <a:t>hô</a:t>
            </a:r>
            <a:r>
              <a:rPr lang="en-US" sz="2800" dirty="0"/>
              <a:t> </a:t>
            </a:r>
            <a:r>
              <a:rPr lang="en-US" sz="2800" dirty="0" err="1"/>
              <a:t>hấp</a:t>
            </a:r>
            <a:r>
              <a:rPr lang="en-US" sz="2800" dirty="0"/>
              <a:t> </a:t>
            </a:r>
            <a:r>
              <a:rPr lang="en-US" sz="2800" dirty="0">
                <a:sym typeface="Wingdings" panose="05000000000000000000" pitchFamily="2" charset="2"/>
              </a:rPr>
              <a:t> </a:t>
            </a:r>
            <a:r>
              <a:rPr lang="en-US" sz="2800" dirty="0" err="1">
                <a:sym typeface="Wingdings" panose="05000000000000000000" pitchFamily="2" charset="2"/>
              </a:rPr>
              <a:t>hô</a:t>
            </a:r>
            <a:r>
              <a:rPr lang="en-US" sz="2800" dirty="0">
                <a:sym typeface="Wingdings" panose="05000000000000000000" pitchFamily="2" charset="2"/>
              </a:rPr>
              <a:t> </a:t>
            </a:r>
            <a:r>
              <a:rPr lang="en-US" sz="2800" dirty="0" err="1">
                <a:sym typeface="Wingdings" panose="05000000000000000000" pitchFamily="2" charset="2"/>
              </a:rPr>
              <a:t>hấp</a:t>
            </a:r>
            <a:r>
              <a:rPr lang="en-US" sz="2800" dirty="0">
                <a:sym typeface="Wingdings" panose="05000000000000000000" pitchFamily="2" charset="2"/>
              </a:rPr>
              <a:t> </a:t>
            </a:r>
            <a:r>
              <a:rPr lang="en-US" sz="2800" dirty="0" err="1">
                <a:sym typeface="Wingdings" panose="05000000000000000000" pitchFamily="2" charset="2"/>
              </a:rPr>
              <a:t>giảm</a:t>
            </a:r>
            <a:r>
              <a:rPr lang="en-US" sz="2800" dirty="0">
                <a:sym typeface="Wingdings" panose="05000000000000000000" pitchFamily="2" charset="2"/>
              </a:rPr>
              <a:t>  </a:t>
            </a:r>
            <a:r>
              <a:rPr lang="en-US" sz="2800" dirty="0" err="1">
                <a:sym typeface="Wingdings" panose="05000000000000000000" pitchFamily="2" charset="2"/>
              </a:rPr>
              <a:t>Tế</a:t>
            </a:r>
            <a:r>
              <a:rPr lang="en-US" sz="2800" dirty="0">
                <a:sym typeface="Wingdings" panose="05000000000000000000" pitchFamily="2" charset="2"/>
              </a:rPr>
              <a:t> </a:t>
            </a:r>
            <a:r>
              <a:rPr lang="en-US" sz="2800" dirty="0" err="1">
                <a:sym typeface="Wingdings" panose="05000000000000000000" pitchFamily="2" charset="2"/>
              </a:rPr>
              <a:t>bào</a:t>
            </a:r>
            <a:r>
              <a:rPr lang="en-US" sz="2800" dirty="0">
                <a:sym typeface="Wingdings" panose="05000000000000000000" pitchFamily="2" charset="2"/>
              </a:rPr>
              <a:t> </a:t>
            </a:r>
            <a:r>
              <a:rPr lang="en-US" sz="2800" dirty="0" err="1">
                <a:sym typeface="Wingdings" panose="05000000000000000000" pitchFamily="2" charset="2"/>
              </a:rPr>
              <a:t>thiếu</a:t>
            </a:r>
            <a:r>
              <a:rPr lang="en-US" sz="2800" dirty="0">
                <a:sym typeface="Wingdings" panose="05000000000000000000" pitchFamily="2" charset="2"/>
              </a:rPr>
              <a:t> </a:t>
            </a:r>
            <a:r>
              <a:rPr lang="en-US" sz="2800" dirty="0" err="1">
                <a:sym typeface="Wingdings" panose="05000000000000000000" pitchFamily="2" charset="2"/>
              </a:rPr>
              <a:t>khí</a:t>
            </a:r>
            <a:r>
              <a:rPr lang="en-US" sz="2800" dirty="0">
                <a:sym typeface="Wingdings" panose="05000000000000000000" pitchFamily="2" charset="2"/>
              </a:rPr>
              <a:t>  </a:t>
            </a:r>
            <a:r>
              <a:rPr lang="en-US" sz="2800" dirty="0" err="1">
                <a:sym typeface="Wingdings" panose="05000000000000000000" pitchFamily="2" charset="2"/>
              </a:rPr>
              <a:t>Nguy</a:t>
            </a:r>
            <a:r>
              <a:rPr lang="en-US" sz="2800" dirty="0">
                <a:sym typeface="Wingdings" panose="05000000000000000000" pitchFamily="2" charset="2"/>
              </a:rPr>
              <a:t> </a:t>
            </a:r>
            <a:r>
              <a:rPr lang="en-US" sz="2800" dirty="0" err="1">
                <a:sym typeface="Wingdings" panose="05000000000000000000" pitchFamily="2" charset="2"/>
              </a:rPr>
              <a:t>hiểm</a:t>
            </a:r>
            <a:r>
              <a:rPr lang="en-US" sz="2800" dirty="0">
                <a:sym typeface="Wingdings" panose="05000000000000000000" pitchFamily="2" charset="2"/>
              </a:rPr>
              <a:t> </a:t>
            </a:r>
            <a:r>
              <a:rPr lang="en-US" sz="2800" dirty="0" err="1">
                <a:sym typeface="Wingdings" panose="05000000000000000000" pitchFamily="2" charset="2"/>
              </a:rPr>
              <a:t>đến</a:t>
            </a:r>
            <a:r>
              <a:rPr lang="en-US" sz="2800" dirty="0">
                <a:sym typeface="Wingdings" panose="05000000000000000000" pitchFamily="2" charset="2"/>
              </a:rPr>
              <a:t> </a:t>
            </a:r>
            <a:r>
              <a:rPr lang="en-US" sz="2800" dirty="0" err="1">
                <a:sym typeface="Wingdings" panose="05000000000000000000" pitchFamily="2" charset="2"/>
              </a:rPr>
              <a:t>tính</a:t>
            </a:r>
            <a:r>
              <a:rPr lang="en-US" sz="2800" dirty="0">
                <a:sym typeface="Wingdings" panose="05000000000000000000" pitchFamily="2" charset="2"/>
              </a:rPr>
              <a:t> </a:t>
            </a:r>
            <a:r>
              <a:rPr lang="en-US" sz="2800" dirty="0" err="1">
                <a:sym typeface="Wingdings" panose="05000000000000000000" pitchFamily="2" charset="2"/>
              </a:rPr>
              <a:t>mạng</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 y="0"/>
            <a:ext cx="9174480" cy="6949440"/>
          </a:xfrm>
          <a:prstGeom prst="rect">
            <a:avLst/>
          </a:prstGeom>
        </p:spPr>
      </p:pic>
      <p:pic>
        <p:nvPicPr>
          <p:cNvPr id="5" name="Picture 4"/>
          <p:cNvPicPr>
            <a:picLocks noChangeAspect="1"/>
          </p:cNvPicPr>
          <p:nvPr/>
        </p:nvPicPr>
        <p:blipFill>
          <a:blip r:embed="rId3"/>
          <a:stretch>
            <a:fillRect/>
          </a:stretch>
        </p:blipFill>
        <p:spPr>
          <a:xfrm>
            <a:off x="381000" y="3124200"/>
            <a:ext cx="3566886" cy="3109229"/>
          </a:xfrm>
          <a:prstGeom prst="rect">
            <a:avLst/>
          </a:prstGeom>
        </p:spPr>
      </p:pic>
      <p:sp>
        <p:nvSpPr>
          <p:cNvPr id="8" name="TextBox 7"/>
          <p:cNvSpPr txBox="1"/>
          <p:nvPr/>
        </p:nvSpPr>
        <p:spPr>
          <a:xfrm>
            <a:off x="3962400" y="3200400"/>
            <a:ext cx="4815114" cy="2030095"/>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Hình bên là con người hít khí oxygen thở ra khí carbon dioxide.</a:t>
            </a:r>
          </a:p>
        </p:txBody>
      </p:sp>
      <p:sp>
        <p:nvSpPr>
          <p:cNvPr id="9" name="TextBox 8"/>
          <p:cNvSpPr txBox="1"/>
          <p:nvPr/>
        </p:nvSpPr>
        <p:spPr>
          <a:xfrm>
            <a:off x="304800" y="1143000"/>
            <a:ext cx="7848600" cy="661207"/>
          </a:xfrm>
          <a:prstGeom prst="rect">
            <a:avLst/>
          </a:prstGeom>
          <a:noFill/>
        </p:spPr>
        <p:txBody>
          <a:bodyPr wrap="square" rtlCol="0">
            <a:spAutoFit/>
          </a:bodyPr>
          <a:lstStyle/>
          <a:p>
            <a:pPr algn="just">
              <a:lnSpc>
                <a:spcPct val="150000"/>
              </a:lnSpc>
            </a:pPr>
            <a:r>
              <a:rPr lang="en-US" sz="2800" b="1" u="sng" dirty="0">
                <a:latin typeface="Times New Roman" panose="02020603050405020304" pitchFamily="18" charset="0"/>
                <a:cs typeface="Times New Roman" panose="02020603050405020304" pitchFamily="18" charset="0"/>
              </a:rPr>
              <a:t>I. TRAO ĐỔI KHÍ Ở SINH VẬT</a:t>
            </a:r>
          </a:p>
        </p:txBody>
      </p:sp>
      <p:sp>
        <p:nvSpPr>
          <p:cNvPr id="6"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atin typeface="Times New Roman" panose="02020603050405020304" pitchFamily="18" charset="0"/>
                <a:cs typeface="Times New Roman" panose="02020603050405020304" pitchFamily="18" charset="0"/>
              </a:rPr>
              <a:t>BÀI 28: TRAO ĐỔI KHÍ Ở SINH VẬT</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graphicFrame>
        <p:nvGraphicFramePr>
          <p:cNvPr id="4" name="Table 3"/>
          <p:cNvGraphicFramePr>
            <a:graphicFrameLocks noGrp="1"/>
          </p:cNvGraphicFramePr>
          <p:nvPr/>
        </p:nvGraphicFramePr>
        <p:xfrm>
          <a:off x="914400" y="4740910"/>
          <a:ext cx="6858000" cy="1905001"/>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471340">
                <a:tc gridSpan="2">
                  <a:txBody>
                    <a:bodyPr/>
                    <a:lstStyle/>
                    <a:p>
                      <a:pPr algn="ctr"/>
                      <a:r>
                        <a:rPr lang="en-US" dirty="0" err="1">
                          <a:latin typeface="Times New Roman" panose="02020603050405020304" pitchFamily="18" charset="0"/>
                          <a:cs typeface="Times New Roman" panose="02020603050405020304" pitchFamily="18" charset="0"/>
                        </a:rPr>
                        <a:t>Trao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khí </a:t>
                      </a:r>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p>
                      <a:pPr algn="ctr"/>
                      <a:r>
                        <a:rPr lang="en-US" dirty="0" err="1">
                          <a:latin typeface="Times New Roman" panose="02020603050405020304" pitchFamily="18" charset="0"/>
                          <a:cs typeface="Times New Roman" panose="02020603050405020304" pitchFamily="18" charset="0"/>
                        </a:rPr>
                        <a:t>Khí</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lấy</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vào</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err="1">
                          <a:latin typeface="Times New Roman" panose="02020603050405020304" pitchFamily="18" charset="0"/>
                          <a:cs typeface="Times New Roman" panose="02020603050405020304" pitchFamily="18" charset="0"/>
                        </a:rPr>
                        <a:t>Khí</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thải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ra</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77887">
                <a:tc rowSpan="2">
                  <a:txBody>
                    <a:bodyPr/>
                    <a:lstStyle/>
                    <a:p>
                      <a:r>
                        <a:rPr lang="en-US" dirty="0" err="1">
                          <a:latin typeface="Times New Roman" panose="02020603050405020304" pitchFamily="18" charset="0"/>
                          <a:cs typeface="Times New Roman" panose="02020603050405020304" pitchFamily="18" charset="0"/>
                        </a:rPr>
                        <a:t>Thực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a:latin typeface="Times New Roman" panose="02020603050405020304" pitchFamily="18" charset="0"/>
                          <a:cs typeface="Times New Roman" panose="02020603050405020304" pitchFamily="18" charset="0"/>
                        </a:rPr>
                        <a:t>Quang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477887">
                <a:tc vMerge="1">
                  <a:txBody>
                    <a:bodyPr/>
                    <a:lstStyle/>
                    <a:p>
                      <a:endParaRPr lang="en-US"/>
                    </a:p>
                  </a:txBody>
                  <a:tcPr/>
                </a:tc>
                <a:tc>
                  <a:txBody>
                    <a:bodyPr/>
                    <a:lstStyle/>
                    <a:p>
                      <a:r>
                        <a:rPr lang="en-US" dirty="0" err="1">
                          <a:latin typeface="Times New Roman" panose="02020603050405020304" pitchFamily="18" charset="0"/>
                          <a:cs typeface="Times New Roman" panose="02020603050405020304" pitchFamily="18" charset="0"/>
                        </a:rPr>
                        <a:t>Hô</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hấp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477887">
                <a:tc>
                  <a:txBody>
                    <a:bodyPr/>
                    <a:lstStyle/>
                    <a:p>
                      <a:r>
                        <a:rPr lang="en-US" dirty="0" err="1">
                          <a:latin typeface="Times New Roman" panose="02020603050405020304" pitchFamily="18" charset="0"/>
                          <a:cs typeface="Times New Roman" panose="02020603050405020304" pitchFamily="18" charset="0"/>
                        </a:rPr>
                        <a:t>Động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latin typeface="Times New Roman" panose="02020603050405020304" pitchFamily="18" charset="0"/>
                          <a:cs typeface="Times New Roman" panose="02020603050405020304" pitchFamily="18" charset="0"/>
                        </a:rPr>
                        <a:t>Hô</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hấp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2" y="152400"/>
            <a:ext cx="5702474" cy="4114800"/>
          </a:xfrm>
          <a:prstGeom prst="rect">
            <a:avLst/>
          </a:prstGeom>
        </p:spPr>
      </p:pic>
      <p:sp>
        <p:nvSpPr>
          <p:cNvPr id="9" name="Rectangle 8"/>
          <p:cNvSpPr/>
          <p:nvPr/>
        </p:nvSpPr>
        <p:spPr>
          <a:xfrm>
            <a:off x="2590800" y="3748111"/>
            <a:ext cx="2209800" cy="5190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Sơ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đồ</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trao</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đổi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khí</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09600" y="4324290"/>
            <a:ext cx="2514600"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Bảng</a:t>
            </a:r>
            <a:r>
              <a:rPr lang="en-US" sz="2000" b="1" dirty="0">
                <a:latin typeface="Times New Roman" panose="02020603050405020304" pitchFamily="18" charset="0"/>
                <a:cs typeface="Times New Roman" panose="02020603050405020304" pitchFamily="18" charset="0"/>
              </a:rPr>
              <a:t> 28.1</a:t>
            </a:r>
          </a:p>
        </p:txBody>
      </p:sp>
      <p:sp>
        <p:nvSpPr>
          <p:cNvPr id="5" name="Cloud 4"/>
          <p:cNvSpPr/>
          <p:nvPr/>
        </p:nvSpPr>
        <p:spPr>
          <a:xfrm>
            <a:off x="6781800" y="457200"/>
            <a:ext cx="2362200" cy="2362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anose="02020603050405020304" pitchFamily="18" charset="0"/>
                <a:cs typeface="Times New Roman" panose="02020603050405020304" pitchFamily="18" charset="0"/>
              </a:rPr>
              <a:t>Hoạt</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động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 : </a:t>
            </a:r>
            <a:r>
              <a:rPr lang="en-US" sz="2000" dirty="0" err="1">
                <a:solidFill>
                  <a:srgbClr val="FFFF00"/>
                </a:solidFill>
                <a:latin typeface="Times New Roman" panose="02020603050405020304" pitchFamily="18" charset="0"/>
                <a:cs typeface="Times New Roman" panose="02020603050405020304" pitchFamily="18" charset="0"/>
              </a:rPr>
              <a:t>Quan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sát</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hình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hoàn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thiện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bảng</a:t>
            </a:r>
            <a:r>
              <a:rPr lang="en-US" sz="2000" dirty="0">
                <a:solidFill>
                  <a:srgbClr val="FFFF00"/>
                </a:solidFill>
                <a:latin typeface="Times New Roman" panose="02020603050405020304" pitchFamily="18" charset="0"/>
                <a:cs typeface="Times New Roman" panose="02020603050405020304" pitchFamily="18" charset="0"/>
              </a:rPr>
              <a:t> 28.1 </a:t>
            </a:r>
            <a:r>
              <a:rPr lang="en-US" sz="2000" dirty="0" err="1">
                <a:solidFill>
                  <a:srgbClr val="FFFF00"/>
                </a:solidFill>
                <a:latin typeface="Times New Roman" panose="02020603050405020304" pitchFamily="18" charset="0"/>
                <a:cs typeface="Times New Roman" panose="02020603050405020304" pitchFamily="18" charset="0"/>
              </a:rPr>
              <a:t>sgk</a:t>
            </a:r>
            <a:endParaRPr lang="en-US" sz="20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randomBar/>
      </p:transition>
    </mc:Choice>
    <mc:Fallback xmlns="">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graphicFrame>
        <p:nvGraphicFramePr>
          <p:cNvPr id="4" name="Table 3"/>
          <p:cNvGraphicFramePr>
            <a:graphicFrameLocks noGrp="1"/>
          </p:cNvGraphicFramePr>
          <p:nvPr/>
        </p:nvGraphicFramePr>
        <p:xfrm>
          <a:off x="914400" y="4740910"/>
          <a:ext cx="6858000" cy="1905001"/>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471340">
                <a:tc gridSpan="2">
                  <a:txBody>
                    <a:bodyPr/>
                    <a:lstStyle/>
                    <a:p>
                      <a:pPr algn="ctr"/>
                      <a:r>
                        <a:rPr lang="en-US" dirty="0" err="1">
                          <a:latin typeface="Times New Roman" panose="02020603050405020304" pitchFamily="18" charset="0"/>
                          <a:cs typeface="Times New Roman" panose="02020603050405020304" pitchFamily="18" charset="0"/>
                        </a:rPr>
                        <a:t>Trao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khí </a:t>
                      </a:r>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p>
                      <a:pPr algn="ctr"/>
                      <a:r>
                        <a:rPr lang="en-US" dirty="0" err="1">
                          <a:latin typeface="Times New Roman" panose="02020603050405020304" pitchFamily="18" charset="0"/>
                          <a:cs typeface="Times New Roman" panose="02020603050405020304" pitchFamily="18" charset="0"/>
                        </a:rPr>
                        <a:t>Khí</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lấy</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vào</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err="1">
                          <a:latin typeface="Times New Roman" panose="02020603050405020304" pitchFamily="18" charset="0"/>
                          <a:cs typeface="Times New Roman" panose="02020603050405020304" pitchFamily="18" charset="0"/>
                        </a:rPr>
                        <a:t>Khí</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thải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ra</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77887">
                <a:tc rowSpan="2">
                  <a:txBody>
                    <a:bodyPr/>
                    <a:lstStyle/>
                    <a:p>
                      <a:r>
                        <a:rPr lang="en-US" dirty="0" err="1">
                          <a:latin typeface="Times New Roman" panose="02020603050405020304" pitchFamily="18" charset="0"/>
                          <a:cs typeface="Times New Roman" panose="02020603050405020304" pitchFamily="18" charset="0"/>
                        </a:rPr>
                        <a:t>Thực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a:latin typeface="Times New Roman" panose="02020603050405020304" pitchFamily="18" charset="0"/>
                          <a:cs typeface="Times New Roman" panose="02020603050405020304" pitchFamily="18" charset="0"/>
                        </a:rPr>
                        <a:t>Quang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477887">
                <a:tc vMerge="1">
                  <a:txBody>
                    <a:bodyPr/>
                    <a:lstStyle/>
                    <a:p>
                      <a:endParaRPr lang="en-US"/>
                    </a:p>
                  </a:txBody>
                  <a:tcPr/>
                </a:tc>
                <a:tc>
                  <a:txBody>
                    <a:bodyPr/>
                    <a:lstStyle/>
                    <a:p>
                      <a:r>
                        <a:rPr lang="en-US" dirty="0" err="1">
                          <a:latin typeface="Times New Roman" panose="02020603050405020304" pitchFamily="18" charset="0"/>
                          <a:cs typeface="Times New Roman" panose="02020603050405020304" pitchFamily="18" charset="0"/>
                        </a:rPr>
                        <a:t>Hô</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hấp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477887">
                <a:tc>
                  <a:txBody>
                    <a:bodyPr/>
                    <a:lstStyle/>
                    <a:p>
                      <a:r>
                        <a:rPr lang="en-US" dirty="0" err="1">
                          <a:latin typeface="Times New Roman" panose="02020603050405020304" pitchFamily="18" charset="0"/>
                          <a:cs typeface="Times New Roman" panose="02020603050405020304" pitchFamily="18" charset="0"/>
                        </a:rPr>
                        <a:t>Động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latin typeface="Times New Roman" panose="02020603050405020304" pitchFamily="18" charset="0"/>
                          <a:cs typeface="Times New Roman" panose="02020603050405020304" pitchFamily="18" charset="0"/>
                        </a:rPr>
                        <a:t>Hô</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hấp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2" y="152400"/>
            <a:ext cx="5702474" cy="4114800"/>
          </a:xfrm>
          <a:prstGeom prst="rect">
            <a:avLst/>
          </a:prstGeom>
        </p:spPr>
      </p:pic>
      <p:sp>
        <p:nvSpPr>
          <p:cNvPr id="9" name="Rectangle 8"/>
          <p:cNvSpPr/>
          <p:nvPr/>
        </p:nvSpPr>
        <p:spPr>
          <a:xfrm>
            <a:off x="2590800" y="3748111"/>
            <a:ext cx="2209800" cy="5190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Sơ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đồ</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trao</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đổi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khí</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419600" y="5181600"/>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1" name="TextBox 10"/>
          <p:cNvSpPr txBox="1"/>
          <p:nvPr/>
        </p:nvSpPr>
        <p:spPr>
          <a:xfrm>
            <a:off x="4426527" y="5689477"/>
            <a:ext cx="1314016" cy="369332"/>
          </a:xfrm>
          <a:prstGeom prst="rect">
            <a:avLst/>
          </a:prstGeom>
          <a:noFill/>
        </p:spPr>
        <p:txBody>
          <a:bodyPr wrap="square" rtlCol="0">
            <a:spAutoFit/>
          </a:bodyPr>
          <a:lstStyle/>
          <a:p>
            <a:pPr algn="ctr"/>
            <a:r>
              <a:rPr lang="vi-VN" b="1" dirty="0"/>
              <a:t>O</a:t>
            </a:r>
            <a:r>
              <a:rPr lang="vi-VN" b="1" baseline="-25000" dirty="0"/>
              <a:t>2</a:t>
            </a:r>
            <a:endParaRPr lang="en-US" dirty="0"/>
          </a:p>
        </p:txBody>
      </p:sp>
      <p:sp>
        <p:nvSpPr>
          <p:cNvPr id="12" name="TextBox 11"/>
          <p:cNvSpPr txBox="1"/>
          <p:nvPr/>
        </p:nvSpPr>
        <p:spPr>
          <a:xfrm>
            <a:off x="4419600" y="6158345"/>
            <a:ext cx="1314016" cy="369332"/>
          </a:xfrm>
          <a:prstGeom prst="rect">
            <a:avLst/>
          </a:prstGeom>
          <a:noFill/>
        </p:spPr>
        <p:txBody>
          <a:bodyPr wrap="square" rtlCol="0">
            <a:spAutoFit/>
          </a:bodyPr>
          <a:lstStyle/>
          <a:p>
            <a:pPr algn="ctr"/>
            <a:r>
              <a:rPr lang="vi-VN" b="1" dirty="0"/>
              <a:t>O</a:t>
            </a:r>
            <a:r>
              <a:rPr lang="vi-VN" b="1" baseline="-25000" dirty="0"/>
              <a:t>2</a:t>
            </a:r>
            <a:endParaRPr lang="en-US" dirty="0"/>
          </a:p>
        </p:txBody>
      </p:sp>
      <p:sp>
        <p:nvSpPr>
          <p:cNvPr id="13" name="TextBox 12"/>
          <p:cNvSpPr txBox="1"/>
          <p:nvPr/>
        </p:nvSpPr>
        <p:spPr>
          <a:xfrm>
            <a:off x="6038416" y="6172200"/>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4" name="TextBox 13"/>
          <p:cNvSpPr txBox="1"/>
          <p:nvPr/>
        </p:nvSpPr>
        <p:spPr>
          <a:xfrm>
            <a:off x="6038416" y="5689477"/>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5" name="TextBox 14"/>
          <p:cNvSpPr txBox="1"/>
          <p:nvPr/>
        </p:nvSpPr>
        <p:spPr>
          <a:xfrm>
            <a:off x="6091668" y="5149334"/>
            <a:ext cx="1314016" cy="369332"/>
          </a:xfrm>
          <a:prstGeom prst="rect">
            <a:avLst/>
          </a:prstGeom>
          <a:noFill/>
        </p:spPr>
        <p:txBody>
          <a:bodyPr wrap="square" rtlCol="0">
            <a:spAutoFit/>
          </a:bodyPr>
          <a:lstStyle/>
          <a:p>
            <a:pPr algn="ctr"/>
            <a:r>
              <a:rPr lang="vi-VN" b="1" dirty="0"/>
              <a:t>O</a:t>
            </a:r>
            <a:r>
              <a:rPr lang="vi-VN" b="1" baseline="-25000" dirty="0"/>
              <a:t>2</a:t>
            </a:r>
            <a:endParaRPr lang="en-US" dirty="0"/>
          </a:p>
        </p:txBody>
      </p:sp>
      <p:sp>
        <p:nvSpPr>
          <p:cNvPr id="16" name="TextBox 15"/>
          <p:cNvSpPr txBox="1"/>
          <p:nvPr/>
        </p:nvSpPr>
        <p:spPr>
          <a:xfrm>
            <a:off x="609600" y="4324290"/>
            <a:ext cx="2514600"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Bảng</a:t>
            </a:r>
            <a:r>
              <a:rPr lang="en-US" sz="2000" b="1" dirty="0">
                <a:latin typeface="Times New Roman" panose="02020603050405020304" pitchFamily="18" charset="0"/>
                <a:cs typeface="Times New Roman" panose="02020603050405020304" pitchFamily="18" charset="0"/>
              </a:rPr>
              <a:t> 28.1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a:fillRect/>
          </a:stretch>
        </p:blipFill>
        <p:spPr>
          <a:xfrm>
            <a:off x="0" y="4455372"/>
            <a:ext cx="9144000" cy="2402628"/>
          </a:xfrm>
          <a:prstGeom prst="rect">
            <a:avLst/>
          </a:prstGeom>
        </p:spPr>
      </p:pic>
      <p:sp>
        <p:nvSpPr>
          <p:cNvPr id="29" name="文本框 28"/>
          <p:cNvSpPr txBox="1"/>
          <p:nvPr/>
        </p:nvSpPr>
        <p:spPr>
          <a:xfrm>
            <a:off x="0" y="914400"/>
            <a:ext cx="6768211" cy="742511"/>
          </a:xfrm>
          <a:prstGeom prst="rect">
            <a:avLst/>
          </a:prstGeom>
          <a:noFill/>
        </p:spPr>
        <p:txBody>
          <a:bodyPr wrap="square" rtlCol="0">
            <a:spAutoFit/>
          </a:bodyPr>
          <a:lstStyle/>
          <a:p>
            <a:pPr>
              <a:lnSpc>
                <a:spcPct val="150000"/>
              </a:lnSpc>
            </a:pPr>
            <a:r>
              <a:rPr lang="en-US" altLang="zh-CN" sz="3200" b="1" dirty="0">
                <a:latin typeface="Times New Roman" panose="02020603050405020304" pitchFamily="18" charset="0"/>
                <a:ea typeface="inpin heiti" charset="-122"/>
                <a:cs typeface="Times New Roman" panose="02020603050405020304" pitchFamily="18" charset="0"/>
              </a:rPr>
              <a:t>I. TRAO ĐỔI KHÍ</a:t>
            </a:r>
            <a:endParaRPr lang="zh-CN" altLang="en-US" sz="3200" b="1" dirty="0">
              <a:latin typeface="Times New Roman" panose="02020603050405020304" pitchFamily="18" charset="0"/>
              <a:ea typeface="inpin heiti" charset="-122"/>
              <a:cs typeface="Times New Roman" panose="02020603050405020304" pitchFamily="18" charset="0"/>
            </a:endParaRPr>
          </a:p>
        </p:txBody>
      </p:sp>
      <p:sp>
        <p:nvSpPr>
          <p:cNvPr id="3" name="Cloud 2"/>
          <p:cNvSpPr/>
          <p:nvPr/>
        </p:nvSpPr>
        <p:spPr>
          <a:xfrm>
            <a:off x="3733800" y="685800"/>
            <a:ext cx="5257800" cy="16764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sgk</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0" y="2514600"/>
            <a:ext cx="8382000"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Trao đổi khí là quá trình sinh vật lấy O</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hoặc C0</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từ môi trường vào cơ thể, đ</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ng thời thải ra môi trường khí CO</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hoặc O</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Cloud 10"/>
          <p:cNvSpPr/>
          <p:nvPr/>
        </p:nvSpPr>
        <p:spPr>
          <a:xfrm>
            <a:off x="3581400" y="685800"/>
            <a:ext cx="5562600" cy="16764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t>Trao</a:t>
            </a:r>
            <a:r>
              <a:rPr lang="en-US" sz="3200" dirty="0"/>
              <a:t> </a:t>
            </a:r>
            <a:r>
              <a:rPr lang="en-US" sz="3200" dirty="0" err="1"/>
              <a:t>đổi</a:t>
            </a:r>
            <a:r>
              <a:rPr lang="en-US" sz="3200" dirty="0"/>
              <a:t> </a:t>
            </a:r>
            <a:r>
              <a:rPr lang="en-US" sz="3200" dirty="0" err="1"/>
              <a:t>khí</a:t>
            </a:r>
            <a:r>
              <a:rPr lang="en-US" sz="3200" dirty="0"/>
              <a:t> </a:t>
            </a:r>
            <a:r>
              <a:rPr lang="en-US" sz="3200" dirty="0" err="1"/>
              <a:t>diễn</a:t>
            </a:r>
            <a:r>
              <a:rPr lang="en-US" sz="3200" dirty="0"/>
              <a:t> </a:t>
            </a:r>
            <a:r>
              <a:rPr lang="en-US" sz="3200" dirty="0" err="1"/>
              <a:t>ra</a:t>
            </a:r>
            <a:r>
              <a:rPr lang="en-US" sz="3200" dirty="0"/>
              <a:t> </a:t>
            </a:r>
            <a:r>
              <a:rPr lang="en-US" sz="3200" dirty="0" err="1"/>
              <a:t>theo</a:t>
            </a:r>
            <a:r>
              <a:rPr lang="en-US" sz="3200" dirty="0"/>
              <a:t> </a:t>
            </a:r>
            <a:r>
              <a:rPr lang="en-US" sz="3200" dirty="0" err="1"/>
              <a:t>cơ</a:t>
            </a:r>
            <a:r>
              <a:rPr lang="en-US" sz="3200" dirty="0"/>
              <a:t> </a:t>
            </a:r>
            <a:r>
              <a:rPr lang="en-US" sz="3200" dirty="0" err="1"/>
              <a:t>chế</a:t>
            </a:r>
            <a:r>
              <a:rPr lang="en-US" sz="3200" dirty="0"/>
              <a:t> </a:t>
            </a:r>
            <a:r>
              <a:rPr lang="en-US" sz="3200" dirty="0" err="1"/>
              <a:t>nào</a:t>
            </a:r>
            <a:r>
              <a:rPr lang="vi-VN" sz="3200" dirty="0"/>
              <a:t>?</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3429000"/>
            <a:ext cx="8229600"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Trao đổi khí giữa cơ thể sinh vật với môi trường diễn ra theo cơ chế khuếch tán.</a:t>
            </a:r>
            <a:endParaRPr lang="en-US" sz="2400" dirty="0">
              <a:latin typeface="Times New Roman" panose="02020603050405020304" pitchFamily="18" charset="0"/>
              <a:cs typeface="Times New Roman" panose="02020603050405020304" pitchFamily="18" charset="0"/>
            </a:endParaRPr>
          </a:p>
        </p:txBody>
      </p:sp>
      <p:sp>
        <p:nvSpPr>
          <p:cNvPr id="12"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atin typeface="Times New Roman" panose="02020603050405020304" pitchFamily="18" charset="0"/>
                <a:cs typeface="Times New Roman" panose="02020603050405020304" pitchFamily="18" charset="0"/>
              </a:rPr>
              <a:t>BÀI 28: TRAO ĐỔI KHÍ Ở SINH VẬT</a:t>
            </a:r>
          </a:p>
        </p:txBody>
      </p:sp>
      <p:sp>
        <p:nvSpPr>
          <p:cNvPr id="9" name="Cloud 8"/>
          <p:cNvSpPr/>
          <p:nvPr/>
        </p:nvSpPr>
        <p:spPr>
          <a:xfrm>
            <a:off x="3581400" y="533400"/>
            <a:ext cx="5410200" cy="19050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t>Trao</a:t>
            </a:r>
            <a:r>
              <a:rPr lang="en-US" sz="3200" dirty="0"/>
              <a:t> </a:t>
            </a:r>
            <a:r>
              <a:rPr lang="en-US" sz="3200" dirty="0" err="1"/>
              <a:t>đổi</a:t>
            </a:r>
            <a:r>
              <a:rPr lang="en-US" sz="3200" dirty="0"/>
              <a:t> </a:t>
            </a:r>
            <a:r>
              <a:rPr lang="en-US" sz="3200" dirty="0" err="1"/>
              <a:t>khí</a:t>
            </a:r>
            <a:r>
              <a:rPr lang="en-US" sz="3200" dirty="0"/>
              <a:t> ở </a:t>
            </a:r>
            <a:r>
              <a:rPr lang="en-US" sz="3200" dirty="0" err="1"/>
              <a:t>động</a:t>
            </a:r>
            <a:r>
              <a:rPr lang="en-US" sz="3200" dirty="0"/>
              <a:t> </a:t>
            </a:r>
            <a:r>
              <a:rPr lang="en-US" sz="3200" dirty="0" err="1"/>
              <a:t>vật</a:t>
            </a:r>
            <a:r>
              <a:rPr lang="en-US" sz="3200" dirty="0"/>
              <a:t>, </a:t>
            </a:r>
            <a:r>
              <a:rPr lang="en-US" sz="3200" dirty="0" err="1"/>
              <a:t>thực</a:t>
            </a:r>
            <a:r>
              <a:rPr lang="en-US" sz="3200" dirty="0"/>
              <a:t> </a:t>
            </a:r>
            <a:r>
              <a:rPr lang="en-US" sz="3200" dirty="0" err="1"/>
              <a:t>vật</a:t>
            </a:r>
            <a:r>
              <a:rPr lang="en-US" sz="3200" dirty="0"/>
              <a:t> </a:t>
            </a:r>
            <a:r>
              <a:rPr lang="en-US" sz="3200" dirty="0" err="1"/>
              <a:t>thực</a:t>
            </a:r>
            <a:r>
              <a:rPr lang="en-US" sz="3200" dirty="0"/>
              <a:t> </a:t>
            </a:r>
            <a:r>
              <a:rPr lang="en-US" sz="3200" dirty="0" err="1"/>
              <a:t>hiện</a:t>
            </a:r>
            <a:r>
              <a:rPr lang="en-US" sz="3200" dirty="0"/>
              <a:t> qua </a:t>
            </a:r>
            <a:r>
              <a:rPr lang="en-US" sz="3200" dirty="0" err="1"/>
              <a:t>quá</a:t>
            </a:r>
            <a:r>
              <a:rPr lang="en-US" sz="3200" dirty="0"/>
              <a:t> </a:t>
            </a:r>
            <a:r>
              <a:rPr lang="en-US" sz="3200" dirty="0" err="1"/>
              <a:t>trình</a:t>
            </a:r>
            <a:r>
              <a:rPr lang="en-US" sz="3200" dirty="0"/>
              <a:t> </a:t>
            </a:r>
            <a:r>
              <a:rPr lang="en-US" sz="3200" dirty="0" err="1"/>
              <a:t>nào</a:t>
            </a:r>
            <a:r>
              <a:rPr lang="vi-VN" sz="3200" dirty="0"/>
              <a:t>?</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0" y="4267200"/>
            <a:ext cx="8229600" cy="1569660"/>
          </a:xfrm>
          <a:prstGeom prst="rect">
            <a:avLst/>
          </a:prstGeom>
          <a:noFill/>
        </p:spPr>
        <p:txBody>
          <a:bodyPr wrap="square" rtlCol="0">
            <a:spAutoFit/>
          </a:bodyPr>
          <a:lstStyle/>
          <a:p>
            <a:pPr>
              <a:buFontTx/>
              <a:buChar char="-"/>
            </a:pPr>
            <a:r>
              <a:rPr lang="vi-VN" sz="2400" dirty="0">
                <a:latin typeface="Times New Roman" panose="02020603050405020304" pitchFamily="18" charset="0"/>
                <a:cs typeface="Times New Roman" panose="02020603050405020304" pitchFamily="18" charset="0"/>
              </a:rPr>
              <a:t>Trao đổi khí </a:t>
            </a:r>
            <a:r>
              <a:rPr lang="en-US" sz="2400" dirty="0">
                <a:latin typeface="Times New Roman" panose="02020603050405020304" pitchFamily="18" charset="0"/>
                <a:cs typeface="Times New Roman" panose="02020603050405020304" pitchFamily="18" charset="0"/>
              </a:rPr>
              <a:t>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endParaRPr lang="en-US" sz="2400" dirty="0">
              <a:latin typeface="Times New Roman" panose="02020603050405020304" pitchFamily="18" charset="0"/>
              <a:cs typeface="Times New Roman" panose="02020603050405020304" pitchFamily="18" charset="0"/>
            </a:endParaRPr>
          </a:p>
          <a:p>
            <a:pPr>
              <a:buFontTx/>
              <a:buChar char="-"/>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Trao đổi khí </a:t>
            </a:r>
            <a:r>
              <a:rPr lang="en-US" sz="2400" dirty="0">
                <a:latin typeface="Times New Roman" panose="02020603050405020304" pitchFamily="18" charset="0"/>
                <a:cs typeface="Times New Roman" panose="02020603050405020304" pitchFamily="18" charset="0"/>
              </a:rPr>
              <a:t>ở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endParaRPr lang="en-US" sz="2400" dirty="0">
              <a:latin typeface="Times New Roman" panose="02020603050405020304" pitchFamily="18" charset="0"/>
              <a:cs typeface="Times New Roman" panose="02020603050405020304" pitchFamily="18" charset="0"/>
            </a:endParaRPr>
          </a:p>
          <a:p>
            <a:pPr>
              <a:buFontTx/>
              <a:buChar char="-"/>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4" grpId="0"/>
      <p:bldP spid="11" grpId="0" animBg="1"/>
      <p:bldP spid="5" grpId="0"/>
      <p:bldP spid="9" grpId="0" bldLvl="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00" y="0"/>
            <a:ext cx="9171940" cy="6944360"/>
          </a:xfrm>
          <a:prstGeom prst="rect">
            <a:avLst/>
          </a:prstGeom>
        </p:spPr>
      </p:pic>
      <p:sp>
        <p:nvSpPr>
          <p:cNvPr id="2" name="TextBox 1"/>
          <p:cNvSpPr txBox="1"/>
          <p:nvPr/>
        </p:nvSpPr>
        <p:spPr>
          <a:xfrm>
            <a:off x="0" y="2362200"/>
            <a:ext cx="9144000" cy="3477875"/>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Quá trình trao đổi khí lấy khí oxygen từ môi trường ngoài cung cấp cho hoạt động hô hấp tế bào.</a:t>
            </a:r>
          </a:p>
          <a:p>
            <a:r>
              <a:rPr lang="vi-VN" sz="2800" dirty="0">
                <a:latin typeface="Times New Roman" panose="02020603050405020304" pitchFamily="18" charset="0"/>
                <a:cs typeface="Times New Roman" panose="02020603050405020304" pitchFamily="18" charset="0"/>
              </a:rPr>
              <a:t>- Ngược lại, khí carbon dioxide – sản phẩm của quá trình hô hấp tế bào sẽ được quá trình trao đổi khí để thải ra ngoài môi trường.</a:t>
            </a:r>
          </a:p>
          <a:p>
            <a:r>
              <a:rPr lang="vi-VN" sz="2800" dirty="0">
                <a:latin typeface="Times New Roman" panose="02020603050405020304" pitchFamily="18" charset="0"/>
                <a:cs typeface="Times New Roman" panose="02020603050405020304" pitchFamily="18" charset="0"/>
              </a:rPr>
              <a:t>→ Nếu một trong hai quá trình dừng lại thì quá trình còn lại cũng không thể diễn ra.</a:t>
            </a:r>
          </a:p>
          <a:p>
            <a:endParaRPr lang="en-US" sz="2400" dirty="0">
              <a:latin typeface="Times New Roman" panose="02020603050405020304" pitchFamily="18" charset="0"/>
              <a:cs typeface="Times New Roman" panose="02020603050405020304" pitchFamily="18" charset="0"/>
            </a:endParaRPr>
          </a:p>
        </p:txBody>
      </p:sp>
      <p:sp>
        <p:nvSpPr>
          <p:cNvPr id="4" name="文本框 28"/>
          <p:cNvSpPr txBox="1"/>
          <p:nvPr/>
        </p:nvSpPr>
        <p:spPr>
          <a:xfrm>
            <a:off x="0" y="838200"/>
            <a:ext cx="6768211" cy="742511"/>
          </a:xfrm>
          <a:prstGeom prst="rect">
            <a:avLst/>
          </a:prstGeom>
          <a:noFill/>
        </p:spPr>
        <p:txBody>
          <a:bodyPr wrap="square" rtlCol="0">
            <a:spAutoFit/>
          </a:bodyPr>
          <a:lstStyle/>
          <a:p>
            <a:pPr>
              <a:lnSpc>
                <a:spcPct val="150000"/>
              </a:lnSpc>
            </a:pPr>
            <a:r>
              <a:rPr lang="en-US" altLang="zh-CN" sz="3200" b="1" dirty="0">
                <a:latin typeface="Times New Roman" panose="02020603050405020304" pitchFamily="18" charset="0"/>
                <a:ea typeface="inpin heiti" charset="-122"/>
                <a:cs typeface="Times New Roman" panose="02020603050405020304" pitchFamily="18" charset="0"/>
              </a:rPr>
              <a:t>I. TRAO ĐỔI KHÍ</a:t>
            </a:r>
            <a:endParaRPr lang="zh-CN" altLang="en-US" sz="3200" b="1" dirty="0">
              <a:latin typeface="Times New Roman" panose="02020603050405020304" pitchFamily="18" charset="0"/>
              <a:ea typeface="inpin heiti" charset="-122"/>
              <a:cs typeface="Times New Roman" panose="02020603050405020304" pitchFamily="18" charset="0"/>
            </a:endParaRPr>
          </a:p>
        </p:txBody>
      </p:sp>
      <p:sp>
        <p:nvSpPr>
          <p:cNvPr id="3" name="Cloud 2"/>
          <p:cNvSpPr/>
          <p:nvPr/>
        </p:nvSpPr>
        <p:spPr>
          <a:xfrm>
            <a:off x="3581400" y="609600"/>
            <a:ext cx="5562600" cy="19050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err="1"/>
              <a:t>Trao</a:t>
            </a:r>
            <a:r>
              <a:rPr lang="en-US" sz="3600" dirty="0"/>
              <a:t> </a:t>
            </a:r>
            <a:r>
              <a:rPr lang="en-US" sz="3600" dirty="0" err="1"/>
              <a:t>đổi</a:t>
            </a:r>
            <a:r>
              <a:rPr lang="en-US" sz="3600" dirty="0"/>
              <a:t> </a:t>
            </a:r>
            <a:r>
              <a:rPr lang="en-US" sz="3600" dirty="0" err="1"/>
              <a:t>khí</a:t>
            </a:r>
            <a:r>
              <a:rPr lang="en-US" sz="3600" dirty="0"/>
              <a:t> </a:t>
            </a:r>
            <a:r>
              <a:rPr lang="en-US" sz="3600" dirty="0" err="1"/>
              <a:t>có</a:t>
            </a:r>
            <a:r>
              <a:rPr lang="en-US" sz="3600" dirty="0"/>
              <a:t> </a:t>
            </a:r>
            <a:r>
              <a:rPr lang="en-US" sz="3600" dirty="0" err="1"/>
              <a:t>liên</a:t>
            </a:r>
            <a:r>
              <a:rPr lang="en-US" sz="3600" dirty="0"/>
              <a:t> </a:t>
            </a:r>
            <a:r>
              <a:rPr lang="en-US" sz="3600" dirty="0" err="1"/>
              <a:t>quan</a:t>
            </a:r>
            <a:r>
              <a:rPr lang="en-US" sz="3600" dirty="0"/>
              <a:t> </a:t>
            </a:r>
            <a:r>
              <a:rPr lang="en-US" sz="3600" dirty="0" err="1"/>
              <a:t>gì</a:t>
            </a:r>
            <a:r>
              <a:rPr lang="en-US" sz="3600" dirty="0"/>
              <a:t> </a:t>
            </a:r>
            <a:r>
              <a:rPr lang="en-US" sz="3600" dirty="0" err="1"/>
              <a:t>đến</a:t>
            </a:r>
            <a:r>
              <a:rPr lang="en-US" sz="3600" dirty="0"/>
              <a:t> </a:t>
            </a:r>
            <a:r>
              <a:rPr lang="en-US" sz="3600" dirty="0" err="1"/>
              <a:t>hô</a:t>
            </a:r>
            <a:r>
              <a:rPr lang="en-US" sz="3600" dirty="0"/>
              <a:t> </a:t>
            </a:r>
            <a:r>
              <a:rPr lang="en-US" sz="3600" dirty="0" err="1"/>
              <a:t>hấp</a:t>
            </a:r>
            <a:r>
              <a:rPr lang="en-US" sz="3600" dirty="0"/>
              <a:t> </a:t>
            </a:r>
            <a:r>
              <a:rPr lang="en-US" sz="3600" dirty="0" err="1"/>
              <a:t>tế</a:t>
            </a:r>
            <a:r>
              <a:rPr lang="en-US" sz="3600" dirty="0"/>
              <a:t> </a:t>
            </a:r>
            <a:r>
              <a:rPr lang="en-US" sz="3600" dirty="0" err="1"/>
              <a:t>bào</a:t>
            </a:r>
            <a:r>
              <a:rPr lang="vi-VN" sz="3600" dirty="0"/>
              <a:t>?</a:t>
            </a:r>
            <a:endParaRPr lang="en-US" sz="3600" dirty="0">
              <a:latin typeface="Times New Roman" panose="02020603050405020304" pitchFamily="18" charset="0"/>
              <a:cs typeface="Times New Roman" panose="02020603050405020304" pitchFamily="18" charset="0"/>
            </a:endParaRPr>
          </a:p>
        </p:txBody>
      </p:sp>
      <p:sp>
        <p:nvSpPr>
          <p:cNvPr id="5"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atin typeface="Times New Roman" panose="02020603050405020304" pitchFamily="18" charset="0"/>
                <a:cs typeface="Times New Roman" panose="02020603050405020304" pitchFamily="18" charset="0"/>
              </a:rPr>
              <a:t>BÀI 28: TRAO ĐỔI KHÍ Ở SINH VẬT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95400"/>
            <a:ext cx="8382000"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Trao đổi khí là quá trình sinh vật lấy 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hoặc CO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từ môi trường vào cơ thể, đ</a:t>
            </a:r>
            <a:r>
              <a:rPr lang="en-US" sz="3200" dirty="0">
                <a:latin typeface="Times New Roman" panose="02020603050405020304" pitchFamily="18" charset="0"/>
                <a:cs typeface="Times New Roman" panose="02020603050405020304" pitchFamily="18" charset="0"/>
              </a:rPr>
              <a:t>ồ</a:t>
            </a:r>
            <a:r>
              <a:rPr lang="vi-VN" sz="3200" dirty="0">
                <a:latin typeface="Times New Roman" panose="02020603050405020304" pitchFamily="18" charset="0"/>
                <a:cs typeface="Times New Roman" panose="02020603050405020304" pitchFamily="18" charset="0"/>
              </a:rPr>
              <a:t>ng thời thải ra môi trường khí CO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hoặc 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2819400"/>
            <a:ext cx="822960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Trao đổi khí giữa cơ thể sinh vật với môi trường diễn ra theo cơ chế khuếch tán.</a:t>
            </a:r>
            <a:endParaRPr lang="en-US" sz="3200" dirty="0">
              <a:latin typeface="Times New Roman" panose="02020603050405020304" pitchFamily="18" charset="0"/>
              <a:cs typeface="Times New Roman" panose="02020603050405020304" pitchFamily="18" charset="0"/>
            </a:endParaRPr>
          </a:p>
        </p:txBody>
      </p:sp>
      <p:sp>
        <p:nvSpPr>
          <p:cNvPr id="6"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atin typeface="Times New Roman" panose="02020603050405020304" pitchFamily="18" charset="0"/>
                <a:cs typeface="Times New Roman" panose="02020603050405020304" pitchFamily="18" charset="0"/>
              </a:rPr>
              <a:t>BÀI 28: TRAO ĐỔI KHÍ Ở SINH VẬT</a:t>
            </a:r>
          </a:p>
        </p:txBody>
      </p:sp>
      <p:sp>
        <p:nvSpPr>
          <p:cNvPr id="7" name="TextBox 6"/>
          <p:cNvSpPr txBox="1"/>
          <p:nvPr/>
        </p:nvSpPr>
        <p:spPr>
          <a:xfrm>
            <a:off x="228600" y="685800"/>
            <a:ext cx="7848600" cy="738664"/>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I. TRAO ĐI KHÍ Ở SINH VẬT</a:t>
            </a:r>
          </a:p>
        </p:txBody>
      </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9" name="TextBox 8"/>
          <p:cNvSpPr txBox="1"/>
          <p:nvPr/>
        </p:nvSpPr>
        <p:spPr>
          <a:xfrm>
            <a:off x="0" y="3886200"/>
            <a:ext cx="8229600" cy="2554545"/>
          </a:xfrm>
          <a:prstGeom prst="rect">
            <a:avLst/>
          </a:prstGeom>
          <a:noFill/>
        </p:spPr>
        <p:txBody>
          <a:bodyPr wrap="square" rtlCol="0">
            <a:spAutoFit/>
          </a:bodyPr>
          <a:lstStyle/>
          <a:p>
            <a:pPr>
              <a:buFontTx/>
              <a:buChar char="-"/>
            </a:pPr>
            <a:r>
              <a:rPr lang="vi-VN" sz="3200" dirty="0">
                <a:latin typeface="Times New Roman" panose="02020603050405020304" pitchFamily="18" charset="0"/>
                <a:cs typeface="Times New Roman" panose="02020603050405020304" pitchFamily="18" charset="0"/>
              </a:rPr>
              <a:t>Trao đổi khí </a:t>
            </a:r>
            <a:r>
              <a:rPr lang="en-US" sz="3200" dirty="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endParaRPr lang="en-US" sz="3200" dirty="0">
              <a:latin typeface="Times New Roman" panose="02020603050405020304" pitchFamily="18" charset="0"/>
              <a:cs typeface="Times New Roman" panose="02020603050405020304" pitchFamily="18" charset="0"/>
            </a:endParaRPr>
          </a:p>
          <a:p>
            <a:pPr>
              <a:buFontTx/>
              <a:buChar char="-"/>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Trao đổi khí </a:t>
            </a:r>
            <a:r>
              <a:rPr lang="en-US" sz="3200" dirty="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endParaRPr lang="en-US" sz="3200" dirty="0">
              <a:latin typeface="Times New Roman" panose="02020603050405020304" pitchFamily="18" charset="0"/>
              <a:cs typeface="Times New Roman" panose="02020603050405020304" pitchFamily="18" charset="0"/>
            </a:endParaRPr>
          </a:p>
          <a:p>
            <a:pPr>
              <a:buFontTx/>
              <a:buChar char="-"/>
            </a:pP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advClick="0">
        <p14:door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9600"/>
            <a:ext cx="9067800" cy="861774"/>
          </a:xfrm>
          <a:prstGeom prst="rect">
            <a:avLst/>
          </a:prstGeom>
          <a:noFill/>
        </p:spPr>
        <p:txBody>
          <a:bodyPr wrap="square" rtlCol="0">
            <a:spAutoFit/>
          </a:bodyPr>
          <a:lstStyle/>
          <a:p>
            <a:pPr lvl="0"/>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dirty="0">
              <a:solidFill>
                <a:srgbClr val="FFFF00"/>
              </a:solidFill>
            </a:endParaRPr>
          </a:p>
        </p:txBody>
      </p:sp>
      <p:sp>
        <p:nvSpPr>
          <p:cNvPr id="5" name="TextBox 4"/>
          <p:cNvSpPr txBox="1"/>
          <p:nvPr/>
        </p:nvSpPr>
        <p:spPr>
          <a:xfrm>
            <a:off x="0" y="1143000"/>
            <a:ext cx="9144000" cy="3323987"/>
          </a:xfrm>
          <a:prstGeom prst="rect">
            <a:avLst/>
          </a:prstGeom>
          <a:noFill/>
        </p:spPr>
        <p:txBody>
          <a:bodyPr wrap="square" rtlCol="0">
            <a:spAutoFit/>
          </a:bodyPr>
          <a:lstStyle/>
          <a:p>
            <a:r>
              <a:rPr lang="en-US" sz="3200" b="1" u="sng" dirty="0" err="1">
                <a:solidFill>
                  <a:srgbClr val="0070C0"/>
                </a:solidFill>
                <a:latin typeface="Times New Roman" panose="02020603050405020304" pitchFamily="18" charset="0"/>
                <a:cs typeface="Times New Roman" panose="02020603050405020304" pitchFamily="18" charset="0"/>
              </a:rPr>
              <a:t>Trả</a:t>
            </a:r>
            <a:r>
              <a:rPr lang="en-US" sz="3200" b="1" u="sng" dirty="0">
                <a:solidFill>
                  <a:srgbClr val="0070C0"/>
                </a:solidFill>
                <a:latin typeface="Times New Roman" panose="02020603050405020304" pitchFamily="18" charset="0"/>
                <a:cs typeface="Times New Roman" panose="02020603050405020304" pitchFamily="18" charset="0"/>
              </a:rPr>
              <a:t> </a:t>
            </a:r>
            <a:r>
              <a:rPr lang="en-US" sz="3200" b="1" u="sng" dirty="0" err="1">
                <a:solidFill>
                  <a:srgbClr val="0070C0"/>
                </a:solidFill>
                <a:latin typeface="Times New Roman" panose="02020603050405020304" pitchFamily="18" charset="0"/>
                <a:cs typeface="Times New Roman" panose="02020603050405020304" pitchFamily="18" charset="0"/>
              </a:rPr>
              <a:t>lời</a:t>
            </a:r>
            <a:r>
              <a:rPr lang="en-US" sz="3200" b="1" u="sng" dirty="0">
                <a:solidFill>
                  <a:srgbClr val="0070C0"/>
                </a:solidFill>
                <a:latin typeface="Times New Roman" panose="02020603050405020304" pitchFamily="18" charset="0"/>
                <a:cs typeface="Times New Roman" panose="02020603050405020304" pitchFamily="18" charset="0"/>
              </a:rPr>
              <a:t>:</a:t>
            </a:r>
            <a:endParaRPr lang="en-US" sz="3200" u="sng" dirty="0">
              <a:solidFill>
                <a:srgbClr val="0070C0"/>
              </a:solidFill>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oxygen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carbon dioxide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oxygen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carbon dioxide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a:t>
            </a:r>
          </a:p>
          <a:p>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762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2"/>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8" name="Oval Callout 7"/>
          <p:cNvSpPr/>
          <p:nvPr/>
        </p:nvSpPr>
        <p:spPr>
          <a:xfrm>
            <a:off x="228600" y="4191000"/>
            <a:ext cx="8915400" cy="2438400"/>
          </a:xfrm>
          <a:prstGeom prst="wedgeEllipseCallout">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ôxi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ĐV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773c8c3d3944a8363ac8421197b62bbef97ef5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1015</Words>
  <Application>Microsoft Office PowerPoint</Application>
  <PresentationFormat>On-screen Show (4:3)</PresentationFormat>
  <Paragraphs>91</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Muli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H1. Trao đổi khí là gì? H2. Hoàn thành nội dung bảng:       H3. Trao đổi khí có liên quan gì với hô hấp tế bào?</dc:title>
  <dc:creator>asus</dc:creator>
  <cp:lastModifiedBy>dao hung</cp:lastModifiedBy>
  <cp:revision>48</cp:revision>
  <dcterms:created xsi:type="dcterms:W3CDTF">2022-07-18T14:29:00Z</dcterms:created>
  <dcterms:modified xsi:type="dcterms:W3CDTF">2025-03-25T14:14:28Z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A6EFD9208A43438B8643FE520781F20D_13</vt:lpwstr>
  </property>
  <property fmtid="{D5CDD505-2E9C-101B-9397-08002B2CF9AE}" pid="3" name="KSOProductBuildVer">
    <vt:lpwstr>2057-12.2.0.18639</vt:lpwstr>
  </property>
</Properties>
</file>