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70" r:id="rId3"/>
    <p:sldId id="271" r:id="rId4"/>
    <p:sldId id="272" r:id="rId5"/>
    <p:sldId id="274" r:id="rId6"/>
    <p:sldId id="273" r:id="rId7"/>
    <p:sldId id="267" r:id="rId8"/>
    <p:sldId id="268" r:id="rId9"/>
    <p:sldId id="269" r:id="rId10"/>
    <p:sldId id="275" r:id="rId11"/>
    <p:sldId id="276" r:id="rId12"/>
    <p:sldId id="277" r:id="rId13"/>
    <p:sldId id="278" r:id="rId14"/>
    <p:sldId id="279" r:id="rId15"/>
    <p:sldId id="280" r:id="rId16"/>
    <p:sldId id="282" r:id="rId17"/>
    <p:sldId id="281" r:id="rId18"/>
    <p:sldId id="283" r:id="rId19"/>
    <p:sldId id="284" r:id="rId20"/>
    <p:sldId id="285" r:id="rId21"/>
    <p:sldId id="286" r:id="rId22"/>
    <p:sldId id="262" r:id="rId23"/>
    <p:sldId id="288" r:id="rId24"/>
    <p:sldId id="287" r:id="rId25"/>
    <p:sldId id="290" r:id="rId26"/>
    <p:sldId id="289" r:id="rId27"/>
    <p:sldId id="291" r:id="rId28"/>
    <p:sldId id="292" r:id="rId29"/>
    <p:sldId id="293" r:id="rId30"/>
  </p:sldIdLst>
  <p:sldSz cx="18288000" cy="10287000"/>
  <p:notesSz cx="6858000" cy="9144000"/>
  <p:embeddedFontLst>
    <p:embeddedFont>
      <p:font typeface="Amasis MT Pro Black" panose="020B0604020202020204" charset="0"/>
      <p:bold r:id="rId31"/>
      <p:boldItalic r:id="rId32"/>
    </p:embeddedFont>
    <p:embeddedFont>
      <p:font typeface="Calibri" panose="020F0502020204030204" pitchFamily="34" charset="0"/>
      <p:regular r:id="rId33"/>
      <p:bold r:id="rId34"/>
      <p:italic r:id="rId35"/>
      <p:bold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CC48E35-8C44-4FC2-B4BD-0780424A1E04}">
          <p14:sldIdLst>
            <p14:sldId id="256"/>
            <p14:sldId id="270"/>
            <p14:sldId id="271"/>
            <p14:sldId id="272"/>
            <p14:sldId id="274"/>
            <p14:sldId id="273"/>
            <p14:sldId id="267"/>
            <p14:sldId id="268"/>
            <p14:sldId id="269"/>
            <p14:sldId id="275"/>
            <p14:sldId id="276"/>
            <p14:sldId id="277"/>
            <p14:sldId id="278"/>
            <p14:sldId id="279"/>
            <p14:sldId id="280"/>
            <p14:sldId id="282"/>
            <p14:sldId id="281"/>
            <p14:sldId id="283"/>
            <p14:sldId id="284"/>
            <p14:sldId id="285"/>
            <p14:sldId id="286"/>
            <p14:sldId id="262"/>
            <p14:sldId id="288"/>
            <p14:sldId id="287"/>
            <p14:sldId id="290"/>
            <p14:sldId id="289"/>
            <p14:sldId id="291"/>
            <p14:sldId id="292"/>
            <p14:sldId id="29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5" d="100"/>
          <a:sy n="55" d="100"/>
        </p:scale>
        <p:origin x="658" y="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5.fntdata"/><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8/31/2023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sv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8.svg"/><Relationship Id="rId7" Type="http://schemas.openxmlformats.org/officeDocument/2006/relationships/image" Target="../media/image31.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 Id="rId9" Type="http://schemas.openxmlformats.org/officeDocument/2006/relationships/image" Target="../media/image21.svg"/></Relationships>
</file>

<file path=ppt/slides/_rels/slide1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42.sv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jpeg"/></Relationships>
</file>

<file path=ppt/slides/_rels/slide2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0.svg"/><Relationship Id="rId7" Type="http://schemas.openxmlformats.org/officeDocument/2006/relationships/image" Target="../media/image6.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52.svg"/><Relationship Id="rId5" Type="http://schemas.openxmlformats.org/officeDocument/2006/relationships/image" Target="../media/image50.svg"/><Relationship Id="rId10" Type="http://schemas.openxmlformats.org/officeDocument/2006/relationships/image" Target="../media/image51.png"/><Relationship Id="rId4" Type="http://schemas.openxmlformats.org/officeDocument/2006/relationships/image" Target="../media/image49.png"/><Relationship Id="rId9" Type="http://schemas.openxmlformats.org/officeDocument/2006/relationships/image" Target="../media/image8.svg"/></Relationships>
</file>

<file path=ppt/slides/_rels/slide22.xml.rels><?xml version="1.0" encoding="UTF-8" standalone="yes"?>
<Relationships xmlns="http://schemas.openxmlformats.org/package/2006/relationships"><Relationship Id="rId3" Type="http://schemas.openxmlformats.org/officeDocument/2006/relationships/image" Target="../media/image42.svg"/><Relationship Id="rId7" Type="http://schemas.openxmlformats.org/officeDocument/2006/relationships/image" Target="../media/image10.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6.sv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8.svg"/><Relationship Id="rId7" Type="http://schemas.openxmlformats.org/officeDocument/2006/relationships/image" Target="../media/image31.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 Id="rId9" Type="http://schemas.openxmlformats.org/officeDocument/2006/relationships/image" Target="../media/image21.svg"/></Relationships>
</file>

<file path=ppt/slides/_rels/slide2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8.svg"/><Relationship Id="rId7" Type="http://schemas.openxmlformats.org/officeDocument/2006/relationships/image" Target="../media/image31.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 Id="rId9" Type="http://schemas.openxmlformats.org/officeDocument/2006/relationships/image" Target="../media/image21.svg"/></Relationships>
</file>

<file path=ppt/slides/_rels/slide2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8.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5.sv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8.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1.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2.sv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10.svg"/><Relationship Id="rId5" Type="http://schemas.openxmlformats.org/officeDocument/2006/relationships/image" Target="../media/image25.svg"/><Relationship Id="rId10" Type="http://schemas.openxmlformats.org/officeDocument/2006/relationships/image" Target="../media/image9.png"/><Relationship Id="rId4" Type="http://schemas.openxmlformats.org/officeDocument/2006/relationships/image" Target="../media/image24.png"/><Relationship Id="rId9" Type="http://schemas.openxmlformats.org/officeDocument/2006/relationships/image" Target="../media/image29.sv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8.svg"/><Relationship Id="rId7" Type="http://schemas.openxmlformats.org/officeDocument/2006/relationships/image" Target="../media/image31.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 Id="rId9" Type="http://schemas.openxmlformats.org/officeDocument/2006/relationships/image" Target="../media/image21.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BEB"/>
        </a:solidFill>
        <a:effectLst/>
      </p:bgPr>
    </p:bg>
    <p:spTree>
      <p:nvGrpSpPr>
        <p:cNvPr id="1" name=""/>
        <p:cNvGrpSpPr/>
        <p:nvPr/>
      </p:nvGrpSpPr>
      <p:grpSpPr>
        <a:xfrm>
          <a:off x="0" y="0"/>
          <a:ext cx="0" cy="0"/>
          <a:chOff x="0" y="0"/>
          <a:chExt cx="0" cy="0"/>
        </a:xfrm>
      </p:grpSpPr>
      <p:sp>
        <p:nvSpPr>
          <p:cNvPr id="3" name="Freeform 3"/>
          <p:cNvSpPr/>
          <p:nvPr/>
        </p:nvSpPr>
        <p:spPr>
          <a:xfrm>
            <a:off x="13191848" y="5091856"/>
            <a:ext cx="2723293" cy="6136250"/>
          </a:xfrm>
          <a:custGeom>
            <a:avLst/>
            <a:gdLst/>
            <a:ahLst/>
            <a:cxnLst/>
            <a:rect l="l" t="t" r="r" b="b"/>
            <a:pathLst>
              <a:path w="3030227" h="6827848">
                <a:moveTo>
                  <a:pt x="0" y="0"/>
                </a:moveTo>
                <a:lnTo>
                  <a:pt x="3030226" y="0"/>
                </a:lnTo>
                <a:lnTo>
                  <a:pt x="3030226" y="6827849"/>
                </a:lnTo>
                <a:lnTo>
                  <a:pt x="0" y="68278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4127958" y="5953252"/>
            <a:ext cx="9338274" cy="6908670"/>
          </a:xfrm>
          <a:custGeom>
            <a:avLst/>
            <a:gdLst/>
            <a:ahLst/>
            <a:cxnLst/>
            <a:rect l="l" t="t" r="r" b="b"/>
            <a:pathLst>
              <a:path w="10593282" h="7837154">
                <a:moveTo>
                  <a:pt x="0" y="0"/>
                </a:moveTo>
                <a:lnTo>
                  <a:pt x="10593281" y="0"/>
                </a:lnTo>
                <a:lnTo>
                  <a:pt x="10593281" y="7837154"/>
                </a:lnTo>
                <a:lnTo>
                  <a:pt x="0" y="78371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422554" y="0"/>
            <a:ext cx="1664828" cy="3341809"/>
          </a:xfrm>
          <a:custGeom>
            <a:avLst/>
            <a:gdLst/>
            <a:ahLst/>
            <a:cxnLst/>
            <a:rect l="l" t="t" r="r" b="b"/>
            <a:pathLst>
              <a:path w="1664828" h="3341809">
                <a:moveTo>
                  <a:pt x="0" y="0"/>
                </a:moveTo>
                <a:lnTo>
                  <a:pt x="1664829" y="0"/>
                </a:lnTo>
                <a:lnTo>
                  <a:pt x="1664829" y="3341809"/>
                </a:lnTo>
                <a:lnTo>
                  <a:pt x="0" y="33418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5696760" y="0"/>
            <a:ext cx="1664828" cy="3341809"/>
          </a:xfrm>
          <a:custGeom>
            <a:avLst/>
            <a:gdLst/>
            <a:ahLst/>
            <a:cxnLst/>
            <a:rect l="l" t="t" r="r" b="b"/>
            <a:pathLst>
              <a:path w="1664828" h="3341809">
                <a:moveTo>
                  <a:pt x="0" y="0"/>
                </a:moveTo>
                <a:lnTo>
                  <a:pt x="1664828" y="0"/>
                </a:lnTo>
                <a:lnTo>
                  <a:pt x="1664828" y="3341809"/>
                </a:lnTo>
                <a:lnTo>
                  <a:pt x="0" y="33418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5742327" y="6896100"/>
            <a:ext cx="1556600" cy="1779896"/>
          </a:xfrm>
          <a:custGeom>
            <a:avLst/>
            <a:gdLst/>
            <a:ahLst/>
            <a:cxnLst/>
            <a:rect l="l" t="t" r="r" b="b"/>
            <a:pathLst>
              <a:path w="1838851" h="2102636">
                <a:moveTo>
                  <a:pt x="0" y="0"/>
                </a:moveTo>
                <a:lnTo>
                  <a:pt x="1838851" y="0"/>
                </a:lnTo>
                <a:lnTo>
                  <a:pt x="1838851" y="2102637"/>
                </a:lnTo>
                <a:lnTo>
                  <a:pt x="0" y="210263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a:off x="1860463" y="6649941"/>
            <a:ext cx="513803" cy="492317"/>
          </a:xfrm>
          <a:custGeom>
            <a:avLst/>
            <a:gdLst/>
            <a:ahLst/>
            <a:cxnLst/>
            <a:rect l="l" t="t" r="r" b="b"/>
            <a:pathLst>
              <a:path w="513803" h="492317">
                <a:moveTo>
                  <a:pt x="0" y="0"/>
                </a:moveTo>
                <a:lnTo>
                  <a:pt x="513803" y="0"/>
                </a:lnTo>
                <a:lnTo>
                  <a:pt x="513803" y="492317"/>
                </a:lnTo>
                <a:lnTo>
                  <a:pt x="0" y="49231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Freeform 11"/>
          <p:cNvSpPr/>
          <p:nvPr/>
        </p:nvSpPr>
        <p:spPr>
          <a:xfrm>
            <a:off x="14174020" y="889692"/>
            <a:ext cx="513803" cy="492317"/>
          </a:xfrm>
          <a:custGeom>
            <a:avLst/>
            <a:gdLst/>
            <a:ahLst/>
            <a:cxnLst/>
            <a:rect l="l" t="t" r="r" b="b"/>
            <a:pathLst>
              <a:path w="513803" h="492317">
                <a:moveTo>
                  <a:pt x="0" y="0"/>
                </a:moveTo>
                <a:lnTo>
                  <a:pt x="513804" y="0"/>
                </a:lnTo>
                <a:lnTo>
                  <a:pt x="513804" y="492316"/>
                </a:lnTo>
                <a:lnTo>
                  <a:pt x="0" y="49231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12" name="Group 12"/>
          <p:cNvGrpSpPr/>
          <p:nvPr/>
        </p:nvGrpSpPr>
        <p:grpSpPr>
          <a:xfrm>
            <a:off x="3827356" y="830568"/>
            <a:ext cx="298574" cy="298574"/>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9C82"/>
            </a:solidFill>
            <a:ln w="9525">
              <a:solidFill>
                <a:srgbClr val="436487"/>
              </a:solidFill>
            </a:ln>
          </p:spPr>
          <p:txBody>
            <a:bodyPr/>
            <a:lstStyle/>
            <a:p>
              <a:endParaRPr lang="en-US"/>
            </a:p>
          </p:txBody>
        </p:sp>
        <p:sp>
          <p:nvSpPr>
            <p:cNvPr id="14" name="TextBox 14"/>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sp>
        <p:nvSpPr>
          <p:cNvPr id="15" name="TextBox 15"/>
          <p:cNvSpPr txBox="1"/>
          <p:nvPr/>
        </p:nvSpPr>
        <p:spPr>
          <a:xfrm>
            <a:off x="3594991" y="1782472"/>
            <a:ext cx="11108159" cy="3118674"/>
          </a:xfrm>
          <a:prstGeom prst="rect">
            <a:avLst/>
          </a:prstGeom>
        </p:spPr>
        <p:txBody>
          <a:bodyPr wrap="square" lIns="0" tIns="0" rIns="0" bIns="0" rtlCol="0" anchor="t">
            <a:spAutoFit/>
          </a:bodyPr>
          <a:lstStyle/>
          <a:p>
            <a:pPr algn="ctr">
              <a:lnSpc>
                <a:spcPct val="150000"/>
              </a:lnSpc>
            </a:pPr>
            <a:r>
              <a:rPr lang="en-US" sz="7200" b="1">
                <a:solidFill>
                  <a:srgbClr val="436487"/>
                </a:solidFill>
                <a:latin typeface="Arial" panose="020B0604020202020204" pitchFamily="34" charset="0"/>
                <a:cs typeface="Arial" panose="020B0604020202020204" pitchFamily="34" charset="0"/>
              </a:rPr>
              <a:t>MỜI CÁC EM TIẾP TỤC VỚI MÔN MĨ THUẬT!</a:t>
            </a:r>
          </a:p>
        </p:txBody>
      </p:sp>
      <p:grpSp>
        <p:nvGrpSpPr>
          <p:cNvPr id="17" name="Group 17"/>
          <p:cNvGrpSpPr/>
          <p:nvPr/>
        </p:nvGrpSpPr>
        <p:grpSpPr>
          <a:xfrm>
            <a:off x="16230600" y="4701173"/>
            <a:ext cx="298574" cy="298574"/>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9C82"/>
            </a:solidFill>
            <a:ln w="9525">
              <a:solidFill>
                <a:srgbClr val="436487"/>
              </a:solidFill>
            </a:ln>
          </p:spPr>
          <p:txBody>
            <a:bodyPr/>
            <a:lstStyle/>
            <a:p>
              <a:endParaRPr lang="en-US"/>
            </a:p>
          </p:txBody>
        </p:sp>
        <p:sp>
          <p:nvSpPr>
            <p:cNvPr id="19" name="TextBox 19"/>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sp>
        <p:nvSpPr>
          <p:cNvPr id="20" name="Freeform 5">
            <a:extLst>
              <a:ext uri="{FF2B5EF4-FFF2-40B4-BE49-F238E27FC236}">
                <a16:creationId xmlns:a16="http://schemas.microsoft.com/office/drawing/2014/main" id="{9183AB56-BCA4-7A57-DB2B-ACEB5771FB28}"/>
              </a:ext>
            </a:extLst>
          </p:cNvPr>
          <p:cNvSpPr/>
          <p:nvPr/>
        </p:nvSpPr>
        <p:spPr>
          <a:xfrm>
            <a:off x="588605" y="4082077"/>
            <a:ext cx="2543715" cy="2122846"/>
          </a:xfrm>
          <a:custGeom>
            <a:avLst/>
            <a:gdLst/>
            <a:ahLst/>
            <a:cxnLst/>
            <a:rect l="l" t="t" r="r" b="b"/>
            <a:pathLst>
              <a:path w="2543715" h="2122846">
                <a:moveTo>
                  <a:pt x="0" y="0"/>
                </a:moveTo>
                <a:lnTo>
                  <a:pt x="2543716" y="0"/>
                </a:lnTo>
                <a:lnTo>
                  <a:pt x="2543716" y="2122846"/>
                </a:lnTo>
                <a:lnTo>
                  <a:pt x="0" y="212284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EE339CF2-C9D9-12C1-4185-81CFE1DBF4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14500"/>
            <a:ext cx="10515600" cy="3943350"/>
          </a:xfrm>
          <a:prstGeom prst="rect">
            <a:avLst/>
          </a:prstGeom>
        </p:spPr>
      </p:pic>
      <p:pic>
        <p:nvPicPr>
          <p:cNvPr id="25" name="Picture 24">
            <a:extLst>
              <a:ext uri="{FF2B5EF4-FFF2-40B4-BE49-F238E27FC236}">
                <a16:creationId xmlns:a16="http://schemas.microsoft.com/office/drawing/2014/main" id="{A47A9D4A-0704-CD40-BE4E-D674200474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2200" y="5657850"/>
            <a:ext cx="5410200" cy="4478597"/>
          </a:xfrm>
          <a:prstGeom prst="rect">
            <a:avLst/>
          </a:prstGeom>
        </p:spPr>
      </p:pic>
      <p:sp>
        <p:nvSpPr>
          <p:cNvPr id="26" name="TextBox 25">
            <a:extLst>
              <a:ext uri="{FF2B5EF4-FFF2-40B4-BE49-F238E27FC236}">
                <a16:creationId xmlns:a16="http://schemas.microsoft.com/office/drawing/2014/main" id="{B5AA12F4-E13E-3494-8747-9B215DD59DF9}"/>
              </a:ext>
            </a:extLst>
          </p:cNvPr>
          <p:cNvSpPr txBox="1"/>
          <p:nvPr/>
        </p:nvSpPr>
        <p:spPr>
          <a:xfrm>
            <a:off x="1790700" y="571500"/>
            <a:ext cx="14706600" cy="861774"/>
          </a:xfrm>
          <a:prstGeom prst="rect">
            <a:avLst/>
          </a:prstGeom>
          <a:noFill/>
        </p:spPr>
        <p:txBody>
          <a:bodyPr wrap="square" rtlCol="0">
            <a:spAutoFit/>
          </a:bodyPr>
          <a:lstStyle/>
          <a:p>
            <a:pPr algn="ctr"/>
            <a:r>
              <a:rPr lang="en-US" sz="5000" b="1">
                <a:solidFill>
                  <a:srgbClr val="002060"/>
                </a:solidFill>
                <a:latin typeface="Arial" panose="020B0604020202020204" pitchFamily="34" charset="0"/>
                <a:cs typeface="Arial" panose="020B0604020202020204" pitchFamily="34" charset="0"/>
              </a:rPr>
              <a:t>Quan sát hình ảnh và thực hiện yêu cầu </a:t>
            </a:r>
          </a:p>
        </p:txBody>
      </p:sp>
      <p:grpSp>
        <p:nvGrpSpPr>
          <p:cNvPr id="30" name="Group 29">
            <a:extLst>
              <a:ext uri="{FF2B5EF4-FFF2-40B4-BE49-F238E27FC236}">
                <a16:creationId xmlns:a16="http://schemas.microsoft.com/office/drawing/2014/main" id="{821DE0ED-DC0C-9488-63BA-163571FC72E4}"/>
              </a:ext>
            </a:extLst>
          </p:cNvPr>
          <p:cNvGrpSpPr/>
          <p:nvPr/>
        </p:nvGrpSpPr>
        <p:grpSpPr>
          <a:xfrm>
            <a:off x="8763000" y="3543300"/>
            <a:ext cx="8839200" cy="5725811"/>
            <a:chOff x="8686800" y="4076700"/>
            <a:chExt cx="8839200" cy="5725811"/>
          </a:xfrm>
        </p:grpSpPr>
        <p:sp>
          <p:nvSpPr>
            <p:cNvPr id="28" name="TextBox 27">
              <a:extLst>
                <a:ext uri="{FF2B5EF4-FFF2-40B4-BE49-F238E27FC236}">
                  <a16:creationId xmlns:a16="http://schemas.microsoft.com/office/drawing/2014/main" id="{9F3D7525-0C58-7263-A6F7-077823B583A6}"/>
                </a:ext>
              </a:extLst>
            </p:cNvPr>
            <p:cNvSpPr txBox="1"/>
            <p:nvPr/>
          </p:nvSpPr>
          <p:spPr>
            <a:xfrm>
              <a:off x="8686800" y="5657850"/>
              <a:ext cx="8839200" cy="4144661"/>
            </a:xfrm>
            <a:prstGeom prst="rect">
              <a:avLst/>
            </a:prstGeom>
            <a:solidFill>
              <a:schemeClr val="bg1"/>
            </a:solidFill>
          </p:spPr>
          <p:txBody>
            <a:bodyPr wrap="square">
              <a:spAutoFit/>
            </a:bodyPr>
            <a:lstStyle/>
            <a:p>
              <a:pPr marL="571500" indent="-571500" algn="just">
                <a:lnSpc>
                  <a:spcPct val="150000"/>
                </a:lnSpc>
                <a:buFont typeface="Arial" panose="020B0604020202020204" pitchFamily="34" charset="0"/>
                <a:buChar char="•"/>
              </a:pPr>
              <a:r>
                <a:rPr lang="vi-VN" sz="3600"/>
                <a:t>Hình tượng hoa văn được sử dụng trên mỗi bức phù điêu.</a:t>
              </a:r>
            </a:p>
            <a:p>
              <a:pPr marL="571500" indent="-571500" algn="just">
                <a:lnSpc>
                  <a:spcPct val="150000"/>
                </a:lnSpc>
                <a:buFont typeface="Arial" panose="020B0604020202020204" pitchFamily="34" charset="0"/>
                <a:buChar char="•"/>
              </a:pPr>
              <a:r>
                <a:rPr lang="vi-VN" sz="3600"/>
                <a:t>Kĩ thuật tạo hình của mỗi bức phù điêu.</a:t>
              </a:r>
            </a:p>
            <a:p>
              <a:pPr marL="571500" indent="-571500" algn="just">
                <a:lnSpc>
                  <a:spcPct val="150000"/>
                </a:lnSpc>
                <a:buFont typeface="Arial" panose="020B0604020202020204" pitchFamily="34" charset="0"/>
                <a:buChar char="•"/>
              </a:pPr>
              <a:r>
                <a:rPr lang="vi-VN" sz="3600"/>
                <a:t>Hình tượng và ý nghĩa của mỗi bức phù điêu</a:t>
              </a:r>
            </a:p>
          </p:txBody>
        </p:sp>
        <p:sp>
          <p:nvSpPr>
            <p:cNvPr id="29" name="Freeform 4">
              <a:extLst>
                <a:ext uri="{FF2B5EF4-FFF2-40B4-BE49-F238E27FC236}">
                  <a16:creationId xmlns:a16="http://schemas.microsoft.com/office/drawing/2014/main" id="{FEC7CD6B-0CBE-F2D3-3D52-186FB65B8AD7}"/>
                </a:ext>
              </a:extLst>
            </p:cNvPr>
            <p:cNvSpPr/>
            <p:nvPr/>
          </p:nvSpPr>
          <p:spPr>
            <a:xfrm>
              <a:off x="12192000" y="4076700"/>
              <a:ext cx="2552096" cy="1859840"/>
            </a:xfrm>
            <a:custGeom>
              <a:avLst/>
              <a:gdLst/>
              <a:ahLst/>
              <a:cxnLst/>
              <a:rect l="l" t="t" r="r" b="b"/>
              <a:pathLst>
                <a:path w="3597722" h="2621840">
                  <a:moveTo>
                    <a:pt x="0" y="0"/>
                  </a:moveTo>
                  <a:lnTo>
                    <a:pt x="3597722" y="0"/>
                  </a:lnTo>
                  <a:lnTo>
                    <a:pt x="3597722" y="2621840"/>
                  </a:lnTo>
                  <a:lnTo>
                    <a:pt x="0" y="26218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Tree>
    <p:extLst>
      <p:ext uri="{BB962C8B-B14F-4D97-AF65-F5344CB8AC3E}">
        <p14:creationId xmlns:p14="http://schemas.microsoft.com/office/powerpoint/2010/main" val="51166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down)">
                                      <p:cBhvr>
                                        <p:cTn id="2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Freeform 12">
            <a:extLst>
              <a:ext uri="{FF2B5EF4-FFF2-40B4-BE49-F238E27FC236}">
                <a16:creationId xmlns:a16="http://schemas.microsoft.com/office/drawing/2014/main" id="{7A6BFF8E-80DF-0814-F53F-211D63F63F5E}"/>
              </a:ext>
            </a:extLst>
          </p:cNvPr>
          <p:cNvSpPr/>
          <p:nvPr/>
        </p:nvSpPr>
        <p:spPr>
          <a:xfrm>
            <a:off x="16826185" y="419100"/>
            <a:ext cx="513803" cy="492317"/>
          </a:xfrm>
          <a:custGeom>
            <a:avLst/>
            <a:gdLst/>
            <a:ahLst/>
            <a:cxnLst/>
            <a:rect l="l" t="t" r="r" b="b"/>
            <a:pathLst>
              <a:path w="513803" h="492317">
                <a:moveTo>
                  <a:pt x="0" y="0"/>
                </a:moveTo>
                <a:lnTo>
                  <a:pt x="513803" y="0"/>
                </a:lnTo>
                <a:lnTo>
                  <a:pt x="513803" y="492316"/>
                </a:lnTo>
                <a:lnTo>
                  <a:pt x="0" y="4923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13">
            <a:extLst>
              <a:ext uri="{FF2B5EF4-FFF2-40B4-BE49-F238E27FC236}">
                <a16:creationId xmlns:a16="http://schemas.microsoft.com/office/drawing/2014/main" id="{1E76B2CB-8872-3B2C-F1A2-C41CF345EB15}"/>
              </a:ext>
            </a:extLst>
          </p:cNvPr>
          <p:cNvSpPr/>
          <p:nvPr/>
        </p:nvSpPr>
        <p:spPr>
          <a:xfrm>
            <a:off x="914400" y="9039855"/>
            <a:ext cx="513803" cy="492317"/>
          </a:xfrm>
          <a:custGeom>
            <a:avLst/>
            <a:gdLst/>
            <a:ahLst/>
            <a:cxnLst/>
            <a:rect l="l" t="t" r="r" b="b"/>
            <a:pathLst>
              <a:path w="513803" h="492317">
                <a:moveTo>
                  <a:pt x="0" y="0"/>
                </a:moveTo>
                <a:lnTo>
                  <a:pt x="513803" y="0"/>
                </a:lnTo>
                <a:lnTo>
                  <a:pt x="513803" y="492317"/>
                </a:lnTo>
                <a:lnTo>
                  <a:pt x="0" y="4923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17">
            <a:extLst>
              <a:ext uri="{FF2B5EF4-FFF2-40B4-BE49-F238E27FC236}">
                <a16:creationId xmlns:a16="http://schemas.microsoft.com/office/drawing/2014/main" id="{25EB010B-C8D0-031E-9B18-1764F06DA5E2}"/>
              </a:ext>
            </a:extLst>
          </p:cNvPr>
          <p:cNvGrpSpPr/>
          <p:nvPr/>
        </p:nvGrpSpPr>
        <p:grpSpPr>
          <a:xfrm>
            <a:off x="17373600" y="9410700"/>
            <a:ext cx="512886" cy="512886"/>
            <a:chOff x="0" y="0"/>
            <a:chExt cx="812800" cy="812800"/>
          </a:xfrm>
        </p:grpSpPr>
        <p:sp>
          <p:nvSpPr>
            <p:cNvPr id="5" name="Freeform 18">
              <a:extLst>
                <a:ext uri="{FF2B5EF4-FFF2-40B4-BE49-F238E27FC236}">
                  <a16:creationId xmlns:a16="http://schemas.microsoft.com/office/drawing/2014/main" id="{BE8AE102-399F-9B36-5FB8-8F385003EDB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9C82"/>
            </a:solidFill>
            <a:ln w="9525">
              <a:solidFill>
                <a:srgbClr val="436487"/>
              </a:solidFill>
            </a:ln>
          </p:spPr>
          <p:txBody>
            <a:bodyPr/>
            <a:lstStyle/>
            <a:p>
              <a:endParaRPr lang="en-US"/>
            </a:p>
          </p:txBody>
        </p:sp>
        <p:sp>
          <p:nvSpPr>
            <p:cNvPr id="6" name="TextBox 19">
              <a:extLst>
                <a:ext uri="{FF2B5EF4-FFF2-40B4-BE49-F238E27FC236}">
                  <a16:creationId xmlns:a16="http://schemas.microsoft.com/office/drawing/2014/main" id="{38D05352-F797-B3FD-73C6-3679A5960328}"/>
                </a:ext>
              </a:extLst>
            </p:cNvPr>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grpSp>
        <p:nvGrpSpPr>
          <p:cNvPr id="7" name="Group 14">
            <a:extLst>
              <a:ext uri="{FF2B5EF4-FFF2-40B4-BE49-F238E27FC236}">
                <a16:creationId xmlns:a16="http://schemas.microsoft.com/office/drawing/2014/main" id="{5E32C068-3F27-3F77-9FDD-D4567FC3AEAE}"/>
              </a:ext>
            </a:extLst>
          </p:cNvPr>
          <p:cNvGrpSpPr/>
          <p:nvPr/>
        </p:nvGrpSpPr>
        <p:grpSpPr>
          <a:xfrm>
            <a:off x="1115341" y="366684"/>
            <a:ext cx="298574" cy="298574"/>
            <a:chOff x="0" y="0"/>
            <a:chExt cx="812800" cy="812800"/>
          </a:xfrm>
        </p:grpSpPr>
        <p:sp>
          <p:nvSpPr>
            <p:cNvPr id="8" name="Freeform 15">
              <a:extLst>
                <a:ext uri="{FF2B5EF4-FFF2-40B4-BE49-F238E27FC236}">
                  <a16:creationId xmlns:a16="http://schemas.microsoft.com/office/drawing/2014/main" id="{0AC18B82-FBFD-8F76-10F3-A7CE2CE8C48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CBEDEE"/>
            </a:solidFill>
            <a:ln w="9525">
              <a:solidFill>
                <a:srgbClr val="436487"/>
              </a:solidFill>
            </a:ln>
          </p:spPr>
          <p:txBody>
            <a:bodyPr/>
            <a:lstStyle/>
            <a:p>
              <a:endParaRPr lang="en-US"/>
            </a:p>
          </p:txBody>
        </p:sp>
        <p:sp>
          <p:nvSpPr>
            <p:cNvPr id="9" name="TextBox 16">
              <a:extLst>
                <a:ext uri="{FF2B5EF4-FFF2-40B4-BE49-F238E27FC236}">
                  <a16:creationId xmlns:a16="http://schemas.microsoft.com/office/drawing/2014/main" id="{33BF5C9E-0754-36D2-2C1A-6224802F0303}"/>
                </a:ext>
              </a:extLst>
            </p:cNvPr>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grpSp>
        <p:nvGrpSpPr>
          <p:cNvPr id="15" name="Group 14">
            <a:extLst>
              <a:ext uri="{FF2B5EF4-FFF2-40B4-BE49-F238E27FC236}">
                <a16:creationId xmlns:a16="http://schemas.microsoft.com/office/drawing/2014/main" id="{E5C763CA-2819-8869-B6BE-91ED0CA3B86D}"/>
              </a:ext>
            </a:extLst>
          </p:cNvPr>
          <p:cNvGrpSpPr/>
          <p:nvPr/>
        </p:nvGrpSpPr>
        <p:grpSpPr>
          <a:xfrm>
            <a:off x="47618" y="637267"/>
            <a:ext cx="6705600" cy="9435946"/>
            <a:chOff x="401514" y="456254"/>
            <a:chExt cx="6705600" cy="9435946"/>
          </a:xfrm>
        </p:grpSpPr>
        <p:pic>
          <p:nvPicPr>
            <p:cNvPr id="11" name="Picture 10">
              <a:extLst>
                <a:ext uri="{FF2B5EF4-FFF2-40B4-BE49-F238E27FC236}">
                  <a16:creationId xmlns:a16="http://schemas.microsoft.com/office/drawing/2014/main" id="{66D0C4F5-CFDA-B4DD-EACC-2D828B97C25E}"/>
                </a:ext>
              </a:extLst>
            </p:cNvPr>
            <p:cNvPicPr>
              <a:picLocks noChangeAspect="1"/>
            </p:cNvPicPr>
            <p:nvPr/>
          </p:nvPicPr>
          <p:blipFill rotWithShape="1">
            <a:blip r:embed="rId4">
              <a:extLst>
                <a:ext uri="{28A0092B-C50C-407E-A947-70E740481C1C}">
                  <a14:useLocalDpi xmlns:a14="http://schemas.microsoft.com/office/drawing/2010/main" val="0"/>
                </a:ext>
              </a:extLst>
            </a:blip>
            <a:srcRect r="49961" b="17071"/>
            <a:stretch/>
          </p:blipFill>
          <p:spPr>
            <a:xfrm>
              <a:off x="557130" y="456254"/>
              <a:ext cx="6048539" cy="7966554"/>
            </a:xfrm>
            <a:prstGeom prst="rect">
              <a:avLst/>
            </a:prstGeom>
          </p:spPr>
        </p:pic>
        <p:sp>
          <p:nvSpPr>
            <p:cNvPr id="12" name="TextBox 11">
              <a:extLst>
                <a:ext uri="{FF2B5EF4-FFF2-40B4-BE49-F238E27FC236}">
                  <a16:creationId xmlns:a16="http://schemas.microsoft.com/office/drawing/2014/main" id="{B139D542-BE9E-C371-6958-AAE3D57D8A73}"/>
                </a:ext>
              </a:extLst>
            </p:cNvPr>
            <p:cNvSpPr txBox="1"/>
            <p:nvPr/>
          </p:nvSpPr>
          <p:spPr>
            <a:xfrm>
              <a:off x="401514" y="8500472"/>
              <a:ext cx="6705600" cy="1391728"/>
            </a:xfrm>
            <a:prstGeom prst="rect">
              <a:avLst/>
            </a:prstGeom>
            <a:noFill/>
          </p:spPr>
          <p:txBody>
            <a:bodyPr wrap="square" rtlCol="0">
              <a:spAutoFit/>
            </a:bodyPr>
            <a:lstStyle/>
            <a:p>
              <a:pPr algn="ctr">
                <a:lnSpc>
                  <a:spcPct val="150000"/>
                </a:lnSpc>
              </a:pPr>
              <a:r>
                <a:rPr lang="en-US" sz="3000" i="1">
                  <a:solidFill>
                    <a:srgbClr val="002060"/>
                  </a:solidFill>
                  <a:latin typeface="Arial" panose="020B0604020202020204" pitchFamily="34" charset="0"/>
                  <a:cs typeface="Arial" panose="020B0604020202020204" pitchFamily="34" charset="0"/>
                </a:rPr>
                <a:t>Mảng chạm tứ linh Long, Nghê, Quy, Hạc – Đình Hoàng Xá, Hà Nội </a:t>
              </a:r>
            </a:p>
          </p:txBody>
        </p:sp>
      </p:grpSp>
      <p:grpSp>
        <p:nvGrpSpPr>
          <p:cNvPr id="17" name="Group 16">
            <a:extLst>
              <a:ext uri="{FF2B5EF4-FFF2-40B4-BE49-F238E27FC236}">
                <a16:creationId xmlns:a16="http://schemas.microsoft.com/office/drawing/2014/main" id="{E5704FA6-1E00-7793-648C-637E08B3A36C}"/>
              </a:ext>
            </a:extLst>
          </p:cNvPr>
          <p:cNvGrpSpPr/>
          <p:nvPr/>
        </p:nvGrpSpPr>
        <p:grpSpPr>
          <a:xfrm>
            <a:off x="5688125" y="419100"/>
            <a:ext cx="6705600" cy="4543436"/>
            <a:chOff x="9105900" y="578145"/>
            <a:chExt cx="6705600" cy="4543436"/>
          </a:xfrm>
        </p:grpSpPr>
        <p:sp>
          <p:nvSpPr>
            <p:cNvPr id="13" name="TextBox 12">
              <a:extLst>
                <a:ext uri="{FF2B5EF4-FFF2-40B4-BE49-F238E27FC236}">
                  <a16:creationId xmlns:a16="http://schemas.microsoft.com/office/drawing/2014/main" id="{0317C332-A53A-C86D-3DE4-42BA922BDAC6}"/>
                </a:ext>
              </a:extLst>
            </p:cNvPr>
            <p:cNvSpPr txBox="1"/>
            <p:nvPr/>
          </p:nvSpPr>
          <p:spPr>
            <a:xfrm>
              <a:off x="9105900" y="4422351"/>
              <a:ext cx="6705600" cy="699230"/>
            </a:xfrm>
            <a:prstGeom prst="rect">
              <a:avLst/>
            </a:prstGeom>
            <a:noFill/>
          </p:spPr>
          <p:txBody>
            <a:bodyPr wrap="square" rtlCol="0">
              <a:spAutoFit/>
            </a:bodyPr>
            <a:lstStyle/>
            <a:p>
              <a:pPr algn="ctr">
                <a:lnSpc>
                  <a:spcPct val="150000"/>
                </a:lnSpc>
              </a:pPr>
              <a:r>
                <a:rPr lang="en-US" sz="3000" i="1">
                  <a:solidFill>
                    <a:srgbClr val="002060"/>
                  </a:solidFill>
                  <a:latin typeface="Arial" panose="020B0604020202020204" pitchFamily="34" charset="0"/>
                  <a:cs typeface="Arial" panose="020B0604020202020204" pitchFamily="34" charset="0"/>
                </a:rPr>
                <a:t>Gạch bông gió </a:t>
              </a:r>
            </a:p>
          </p:txBody>
        </p:sp>
        <p:pic>
          <p:nvPicPr>
            <p:cNvPr id="16" name="Picture 15">
              <a:extLst>
                <a:ext uri="{FF2B5EF4-FFF2-40B4-BE49-F238E27FC236}">
                  <a16:creationId xmlns:a16="http://schemas.microsoft.com/office/drawing/2014/main" id="{11CB4A12-3FF3-4167-D9A0-04A77470167D}"/>
                </a:ext>
              </a:extLst>
            </p:cNvPr>
            <p:cNvPicPr>
              <a:picLocks noChangeAspect="1"/>
            </p:cNvPicPr>
            <p:nvPr/>
          </p:nvPicPr>
          <p:blipFill rotWithShape="1">
            <a:blip r:embed="rId4">
              <a:extLst>
                <a:ext uri="{28A0092B-C50C-407E-A947-70E740481C1C}">
                  <a14:useLocalDpi xmlns:a14="http://schemas.microsoft.com/office/drawing/2010/main" val="0"/>
                </a:ext>
              </a:extLst>
            </a:blip>
            <a:srcRect l="52304" t="793" r="4653" b="62719"/>
            <a:stretch/>
          </p:blipFill>
          <p:spPr>
            <a:xfrm>
              <a:off x="9753600" y="578145"/>
              <a:ext cx="5695946" cy="3837388"/>
            </a:xfrm>
            <a:prstGeom prst="rect">
              <a:avLst/>
            </a:prstGeom>
          </p:spPr>
        </p:pic>
      </p:grpSp>
      <p:grpSp>
        <p:nvGrpSpPr>
          <p:cNvPr id="19" name="Group 18">
            <a:extLst>
              <a:ext uri="{FF2B5EF4-FFF2-40B4-BE49-F238E27FC236}">
                <a16:creationId xmlns:a16="http://schemas.microsoft.com/office/drawing/2014/main" id="{88C17985-253B-65A8-E067-358731AE65C5}"/>
              </a:ext>
            </a:extLst>
          </p:cNvPr>
          <p:cNvGrpSpPr/>
          <p:nvPr/>
        </p:nvGrpSpPr>
        <p:grpSpPr>
          <a:xfrm>
            <a:off x="11830076" y="1855336"/>
            <a:ext cx="6268977" cy="8068250"/>
            <a:chOff x="11815789" y="1769121"/>
            <a:chExt cx="6268977" cy="8068250"/>
          </a:xfrm>
        </p:grpSpPr>
        <p:sp>
          <p:nvSpPr>
            <p:cNvPr id="14" name="TextBox 13">
              <a:extLst>
                <a:ext uri="{FF2B5EF4-FFF2-40B4-BE49-F238E27FC236}">
                  <a16:creationId xmlns:a16="http://schemas.microsoft.com/office/drawing/2014/main" id="{B84ECF38-E6A2-F7A1-6A36-B7857288766A}"/>
                </a:ext>
              </a:extLst>
            </p:cNvPr>
            <p:cNvSpPr txBox="1"/>
            <p:nvPr/>
          </p:nvSpPr>
          <p:spPr>
            <a:xfrm>
              <a:off x="11944656" y="8445643"/>
              <a:ext cx="6140110" cy="1391728"/>
            </a:xfrm>
            <a:prstGeom prst="rect">
              <a:avLst/>
            </a:prstGeom>
            <a:noFill/>
          </p:spPr>
          <p:txBody>
            <a:bodyPr wrap="square" rtlCol="0">
              <a:spAutoFit/>
            </a:bodyPr>
            <a:lstStyle/>
            <a:p>
              <a:pPr algn="ctr">
                <a:lnSpc>
                  <a:spcPct val="150000"/>
                </a:lnSpc>
              </a:pPr>
              <a:r>
                <a:rPr lang="en-US" sz="3000" i="1">
                  <a:solidFill>
                    <a:srgbClr val="002060"/>
                  </a:solidFill>
                  <a:latin typeface="Arial" panose="020B0604020202020204" pitchFamily="34" charset="0"/>
                  <a:cs typeface="Arial" panose="020B0604020202020204" pitchFamily="34" charset="0"/>
                </a:rPr>
                <a:t>Phù điêu hoa đại – Nhà thờ đá Phát Diệm, Ninh Bình </a:t>
              </a:r>
            </a:p>
          </p:txBody>
        </p:sp>
        <p:pic>
          <p:nvPicPr>
            <p:cNvPr id="18" name="Picture 17">
              <a:extLst>
                <a:ext uri="{FF2B5EF4-FFF2-40B4-BE49-F238E27FC236}">
                  <a16:creationId xmlns:a16="http://schemas.microsoft.com/office/drawing/2014/main" id="{55778700-8E8F-318A-CD87-7B9CE7A8ECA1}"/>
                </a:ext>
              </a:extLst>
            </p:cNvPr>
            <p:cNvPicPr>
              <a:picLocks noChangeAspect="1"/>
            </p:cNvPicPr>
            <p:nvPr/>
          </p:nvPicPr>
          <p:blipFill rotWithShape="1">
            <a:blip r:embed="rId4">
              <a:extLst>
                <a:ext uri="{28A0092B-C50C-407E-A947-70E740481C1C}">
                  <a14:useLocalDpi xmlns:a14="http://schemas.microsoft.com/office/drawing/2010/main" val="0"/>
                </a:ext>
              </a:extLst>
            </a:blip>
            <a:srcRect l="52682" t="43062" r="5711" b="-379"/>
            <a:stretch/>
          </p:blipFill>
          <p:spPr>
            <a:xfrm>
              <a:off x="11815789" y="1769121"/>
              <a:ext cx="6163922" cy="6748449"/>
            </a:xfrm>
            <a:prstGeom prst="rect">
              <a:avLst/>
            </a:prstGeom>
          </p:spPr>
        </p:pic>
      </p:grpSp>
    </p:spTree>
    <p:extLst>
      <p:ext uri="{BB962C8B-B14F-4D97-AF65-F5344CB8AC3E}">
        <p14:creationId xmlns:p14="http://schemas.microsoft.com/office/powerpoint/2010/main" val="2845964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par>
                                <p:cTn id="11" presetID="14" presetClass="entr" presetSubtype="1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3A1C7A73-B82B-549C-CD85-4C0EDC42C801}"/>
              </a:ext>
            </a:extLst>
          </p:cNvPr>
          <p:cNvSpPr/>
          <p:nvPr/>
        </p:nvSpPr>
        <p:spPr>
          <a:xfrm>
            <a:off x="657957" y="1645903"/>
            <a:ext cx="12859893" cy="8229600"/>
          </a:xfrm>
          <a:prstGeom prst="roundRect">
            <a:avLst>
              <a:gd name="adj" fmla="val 1024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12">
            <a:extLst>
              <a:ext uri="{FF2B5EF4-FFF2-40B4-BE49-F238E27FC236}">
                <a16:creationId xmlns:a16="http://schemas.microsoft.com/office/drawing/2014/main" id="{7A6BFF8E-80DF-0814-F53F-211D63F63F5E}"/>
              </a:ext>
            </a:extLst>
          </p:cNvPr>
          <p:cNvSpPr/>
          <p:nvPr/>
        </p:nvSpPr>
        <p:spPr>
          <a:xfrm>
            <a:off x="16826185" y="419100"/>
            <a:ext cx="513803" cy="492317"/>
          </a:xfrm>
          <a:custGeom>
            <a:avLst/>
            <a:gdLst/>
            <a:ahLst/>
            <a:cxnLst/>
            <a:rect l="l" t="t" r="r" b="b"/>
            <a:pathLst>
              <a:path w="513803" h="492317">
                <a:moveTo>
                  <a:pt x="0" y="0"/>
                </a:moveTo>
                <a:lnTo>
                  <a:pt x="513803" y="0"/>
                </a:lnTo>
                <a:lnTo>
                  <a:pt x="513803" y="492316"/>
                </a:lnTo>
                <a:lnTo>
                  <a:pt x="0" y="4923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13">
            <a:extLst>
              <a:ext uri="{FF2B5EF4-FFF2-40B4-BE49-F238E27FC236}">
                <a16:creationId xmlns:a16="http://schemas.microsoft.com/office/drawing/2014/main" id="{1E76B2CB-8872-3B2C-F1A2-C41CF345EB15}"/>
              </a:ext>
            </a:extLst>
          </p:cNvPr>
          <p:cNvSpPr/>
          <p:nvPr/>
        </p:nvSpPr>
        <p:spPr>
          <a:xfrm>
            <a:off x="914400" y="9039855"/>
            <a:ext cx="513803" cy="492317"/>
          </a:xfrm>
          <a:custGeom>
            <a:avLst/>
            <a:gdLst/>
            <a:ahLst/>
            <a:cxnLst/>
            <a:rect l="l" t="t" r="r" b="b"/>
            <a:pathLst>
              <a:path w="513803" h="492317">
                <a:moveTo>
                  <a:pt x="0" y="0"/>
                </a:moveTo>
                <a:lnTo>
                  <a:pt x="513803" y="0"/>
                </a:lnTo>
                <a:lnTo>
                  <a:pt x="513803" y="492317"/>
                </a:lnTo>
                <a:lnTo>
                  <a:pt x="0" y="4923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17">
            <a:extLst>
              <a:ext uri="{FF2B5EF4-FFF2-40B4-BE49-F238E27FC236}">
                <a16:creationId xmlns:a16="http://schemas.microsoft.com/office/drawing/2014/main" id="{25EB010B-C8D0-031E-9B18-1764F06DA5E2}"/>
              </a:ext>
            </a:extLst>
          </p:cNvPr>
          <p:cNvGrpSpPr/>
          <p:nvPr/>
        </p:nvGrpSpPr>
        <p:grpSpPr>
          <a:xfrm>
            <a:off x="17373600" y="9410700"/>
            <a:ext cx="512886" cy="512886"/>
            <a:chOff x="0" y="0"/>
            <a:chExt cx="812800" cy="812800"/>
          </a:xfrm>
        </p:grpSpPr>
        <p:sp>
          <p:nvSpPr>
            <p:cNvPr id="5" name="Freeform 18">
              <a:extLst>
                <a:ext uri="{FF2B5EF4-FFF2-40B4-BE49-F238E27FC236}">
                  <a16:creationId xmlns:a16="http://schemas.microsoft.com/office/drawing/2014/main" id="{BE8AE102-399F-9B36-5FB8-8F385003EDB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9C82"/>
            </a:solidFill>
            <a:ln w="9525">
              <a:solidFill>
                <a:srgbClr val="436487"/>
              </a:solidFill>
            </a:ln>
          </p:spPr>
          <p:txBody>
            <a:bodyPr/>
            <a:lstStyle/>
            <a:p>
              <a:endParaRPr lang="en-US"/>
            </a:p>
          </p:txBody>
        </p:sp>
        <p:sp>
          <p:nvSpPr>
            <p:cNvPr id="6" name="TextBox 19">
              <a:extLst>
                <a:ext uri="{FF2B5EF4-FFF2-40B4-BE49-F238E27FC236}">
                  <a16:creationId xmlns:a16="http://schemas.microsoft.com/office/drawing/2014/main" id="{38D05352-F797-B3FD-73C6-3679A5960328}"/>
                </a:ext>
              </a:extLst>
            </p:cNvPr>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grpSp>
        <p:nvGrpSpPr>
          <p:cNvPr id="7" name="Group 14">
            <a:extLst>
              <a:ext uri="{FF2B5EF4-FFF2-40B4-BE49-F238E27FC236}">
                <a16:creationId xmlns:a16="http://schemas.microsoft.com/office/drawing/2014/main" id="{5E32C068-3F27-3F77-9FDD-D4567FC3AEAE}"/>
              </a:ext>
            </a:extLst>
          </p:cNvPr>
          <p:cNvGrpSpPr/>
          <p:nvPr/>
        </p:nvGrpSpPr>
        <p:grpSpPr>
          <a:xfrm>
            <a:off x="1115341" y="366684"/>
            <a:ext cx="298574" cy="298574"/>
            <a:chOff x="0" y="0"/>
            <a:chExt cx="812800" cy="812800"/>
          </a:xfrm>
        </p:grpSpPr>
        <p:sp>
          <p:nvSpPr>
            <p:cNvPr id="8" name="Freeform 15">
              <a:extLst>
                <a:ext uri="{FF2B5EF4-FFF2-40B4-BE49-F238E27FC236}">
                  <a16:creationId xmlns:a16="http://schemas.microsoft.com/office/drawing/2014/main" id="{0AC18B82-FBFD-8F76-10F3-A7CE2CE8C48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CBEDEE"/>
            </a:solidFill>
            <a:ln w="9525">
              <a:solidFill>
                <a:srgbClr val="436487"/>
              </a:solidFill>
            </a:ln>
          </p:spPr>
          <p:txBody>
            <a:bodyPr/>
            <a:lstStyle/>
            <a:p>
              <a:endParaRPr lang="en-US"/>
            </a:p>
          </p:txBody>
        </p:sp>
        <p:sp>
          <p:nvSpPr>
            <p:cNvPr id="9" name="TextBox 16">
              <a:extLst>
                <a:ext uri="{FF2B5EF4-FFF2-40B4-BE49-F238E27FC236}">
                  <a16:creationId xmlns:a16="http://schemas.microsoft.com/office/drawing/2014/main" id="{33BF5C9E-0754-36D2-2C1A-6224802F0303}"/>
                </a:ext>
              </a:extLst>
            </p:cNvPr>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pic>
        <p:nvPicPr>
          <p:cNvPr id="10" name="Picture 5">
            <a:extLst>
              <a:ext uri="{FF2B5EF4-FFF2-40B4-BE49-F238E27FC236}">
                <a16:creationId xmlns:a16="http://schemas.microsoft.com/office/drawing/2014/main" id="{79895454-1762-DB0C-A109-846E7186EEAA}"/>
              </a:ext>
            </a:extLst>
          </p:cNvPr>
          <p:cNvPicPr>
            <a:picLocks noChangeAspect="1"/>
          </p:cNvPicPr>
          <p:nvPr/>
        </p:nvPicPr>
        <p:blipFill>
          <a:blip r:embed="rId4"/>
          <a:srcRect/>
          <a:stretch>
            <a:fillRect/>
          </a:stretch>
        </p:blipFill>
        <p:spPr>
          <a:xfrm>
            <a:off x="13573536" y="1943100"/>
            <a:ext cx="4056507" cy="8229600"/>
          </a:xfrm>
          <a:prstGeom prst="rect">
            <a:avLst/>
          </a:prstGeom>
        </p:spPr>
      </p:pic>
      <p:sp>
        <p:nvSpPr>
          <p:cNvPr id="22" name="TextBox 21">
            <a:extLst>
              <a:ext uri="{FF2B5EF4-FFF2-40B4-BE49-F238E27FC236}">
                <a16:creationId xmlns:a16="http://schemas.microsoft.com/office/drawing/2014/main" id="{506E43F0-231B-ECA5-D7F9-05843FE19BFF}"/>
              </a:ext>
            </a:extLst>
          </p:cNvPr>
          <p:cNvSpPr txBox="1"/>
          <p:nvPr/>
        </p:nvSpPr>
        <p:spPr>
          <a:xfrm>
            <a:off x="1096291" y="2441877"/>
            <a:ext cx="11931170" cy="6637651"/>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600" b="1"/>
              <a:t>Phù điêu cửa số đá – Nhà thờ đá Phát Diệm, Ninh Bình: </a:t>
            </a:r>
            <a:r>
              <a:rPr lang="vi-VN" sz="3600"/>
              <a:t>Chim công, hình lượn sóng,…</a:t>
            </a:r>
          </a:p>
          <a:p>
            <a:pPr marL="571500" indent="-571500" algn="just">
              <a:lnSpc>
                <a:spcPct val="150000"/>
              </a:lnSpc>
              <a:buFont typeface="Arial" panose="020B0604020202020204" pitchFamily="34" charset="0"/>
              <a:buChar char="•"/>
            </a:pPr>
            <a:r>
              <a:rPr lang="vi-VN" sz="3600" b="1"/>
              <a:t>Phù điêu Long Phụng: </a:t>
            </a:r>
            <a:r>
              <a:rPr lang="vi-VN" sz="3600"/>
              <a:t>Con rồng, hình lượn sóng,…</a:t>
            </a:r>
          </a:p>
          <a:p>
            <a:pPr marL="571500" indent="-571500" algn="just">
              <a:lnSpc>
                <a:spcPct val="150000"/>
              </a:lnSpc>
              <a:buFont typeface="Arial" panose="020B0604020202020204" pitchFamily="34" charset="0"/>
              <a:buChar char="•"/>
            </a:pPr>
            <a:r>
              <a:rPr lang="vi-VN" sz="3600" b="1"/>
              <a:t>Mảng chạm tứ linh Long, Nghê, Quy, Hạc: </a:t>
            </a:r>
            <a:r>
              <a:rPr lang="vi-VN" sz="3600"/>
              <a:t>Rồng, rùa,…</a:t>
            </a:r>
          </a:p>
          <a:p>
            <a:pPr marL="571500" indent="-571500" algn="just">
              <a:lnSpc>
                <a:spcPct val="150000"/>
              </a:lnSpc>
              <a:buFont typeface="Arial" panose="020B0604020202020204" pitchFamily="34" charset="0"/>
              <a:buChar char="•"/>
            </a:pPr>
            <a:r>
              <a:rPr lang="vi-VN" sz="3600" b="1"/>
              <a:t>Gạch bông gió: </a:t>
            </a:r>
            <a:r>
              <a:rPr lang="vi-VN" sz="3600"/>
              <a:t>Hình vuông, hoa,…</a:t>
            </a:r>
          </a:p>
          <a:p>
            <a:pPr marL="571500" indent="-571500" algn="just">
              <a:lnSpc>
                <a:spcPct val="150000"/>
              </a:lnSpc>
              <a:buFont typeface="Arial" panose="020B0604020202020204" pitchFamily="34" charset="0"/>
              <a:buChar char="•"/>
            </a:pPr>
            <a:r>
              <a:rPr lang="vi-VN" sz="3600" b="1"/>
              <a:t>Phù điêu khảm sành, sứ, hoa lá: </a:t>
            </a:r>
            <a:r>
              <a:rPr lang="vi-VN" sz="3600"/>
              <a:t>Chim, hoa lá, muông thú,…</a:t>
            </a:r>
          </a:p>
        </p:txBody>
      </p:sp>
      <p:sp>
        <p:nvSpPr>
          <p:cNvPr id="23" name="TextBox 22">
            <a:extLst>
              <a:ext uri="{FF2B5EF4-FFF2-40B4-BE49-F238E27FC236}">
                <a16:creationId xmlns:a16="http://schemas.microsoft.com/office/drawing/2014/main" id="{65779464-1AD0-950F-B209-692D1032CB9B}"/>
              </a:ext>
            </a:extLst>
          </p:cNvPr>
          <p:cNvSpPr txBox="1"/>
          <p:nvPr/>
        </p:nvSpPr>
        <p:spPr>
          <a:xfrm>
            <a:off x="2820703" y="622979"/>
            <a:ext cx="8534400" cy="861774"/>
          </a:xfrm>
          <a:prstGeom prst="rect">
            <a:avLst/>
          </a:prstGeom>
          <a:noFill/>
        </p:spPr>
        <p:txBody>
          <a:bodyPr wrap="square" rtlCol="0">
            <a:spAutoFit/>
          </a:bodyPr>
          <a:lstStyle/>
          <a:p>
            <a:pPr algn="ctr"/>
            <a:r>
              <a:rPr lang="en-US" sz="5000" b="1">
                <a:solidFill>
                  <a:schemeClr val="accent2">
                    <a:lumMod val="50000"/>
                  </a:schemeClr>
                </a:solidFill>
                <a:latin typeface="Arial" panose="020B0604020202020204" pitchFamily="34" charset="0"/>
                <a:cs typeface="Arial" panose="020B0604020202020204" pitchFamily="34" charset="0"/>
              </a:rPr>
              <a:t>HÌNH TƯỢNG HOA VĂN </a:t>
            </a:r>
          </a:p>
        </p:txBody>
      </p:sp>
    </p:spTree>
    <p:extLst>
      <p:ext uri="{BB962C8B-B14F-4D97-AF65-F5344CB8AC3E}">
        <p14:creationId xmlns:p14="http://schemas.microsoft.com/office/powerpoint/2010/main" val="3073426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1+#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down)">
                                      <p:cBhvr>
                                        <p:cTn id="18" dur="500"/>
                                        <p:tgtEl>
                                          <p:spTgt spid="22"/>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down)">
                                      <p:cBhvr>
                                        <p:cTn id="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Freeform 12">
            <a:extLst>
              <a:ext uri="{FF2B5EF4-FFF2-40B4-BE49-F238E27FC236}">
                <a16:creationId xmlns:a16="http://schemas.microsoft.com/office/drawing/2014/main" id="{7A6BFF8E-80DF-0814-F53F-211D63F63F5E}"/>
              </a:ext>
            </a:extLst>
          </p:cNvPr>
          <p:cNvSpPr/>
          <p:nvPr/>
        </p:nvSpPr>
        <p:spPr>
          <a:xfrm>
            <a:off x="16826185" y="419100"/>
            <a:ext cx="513803" cy="492317"/>
          </a:xfrm>
          <a:custGeom>
            <a:avLst/>
            <a:gdLst/>
            <a:ahLst/>
            <a:cxnLst/>
            <a:rect l="l" t="t" r="r" b="b"/>
            <a:pathLst>
              <a:path w="513803" h="492317">
                <a:moveTo>
                  <a:pt x="0" y="0"/>
                </a:moveTo>
                <a:lnTo>
                  <a:pt x="513803" y="0"/>
                </a:lnTo>
                <a:lnTo>
                  <a:pt x="513803" y="492316"/>
                </a:lnTo>
                <a:lnTo>
                  <a:pt x="0" y="4923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13">
            <a:extLst>
              <a:ext uri="{FF2B5EF4-FFF2-40B4-BE49-F238E27FC236}">
                <a16:creationId xmlns:a16="http://schemas.microsoft.com/office/drawing/2014/main" id="{1E76B2CB-8872-3B2C-F1A2-C41CF345EB15}"/>
              </a:ext>
            </a:extLst>
          </p:cNvPr>
          <p:cNvSpPr/>
          <p:nvPr/>
        </p:nvSpPr>
        <p:spPr>
          <a:xfrm>
            <a:off x="914400" y="9039855"/>
            <a:ext cx="513803" cy="492317"/>
          </a:xfrm>
          <a:custGeom>
            <a:avLst/>
            <a:gdLst/>
            <a:ahLst/>
            <a:cxnLst/>
            <a:rect l="l" t="t" r="r" b="b"/>
            <a:pathLst>
              <a:path w="513803" h="492317">
                <a:moveTo>
                  <a:pt x="0" y="0"/>
                </a:moveTo>
                <a:lnTo>
                  <a:pt x="513803" y="0"/>
                </a:lnTo>
                <a:lnTo>
                  <a:pt x="513803" y="492317"/>
                </a:lnTo>
                <a:lnTo>
                  <a:pt x="0" y="4923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17">
            <a:extLst>
              <a:ext uri="{FF2B5EF4-FFF2-40B4-BE49-F238E27FC236}">
                <a16:creationId xmlns:a16="http://schemas.microsoft.com/office/drawing/2014/main" id="{25EB010B-C8D0-031E-9B18-1764F06DA5E2}"/>
              </a:ext>
            </a:extLst>
          </p:cNvPr>
          <p:cNvGrpSpPr/>
          <p:nvPr/>
        </p:nvGrpSpPr>
        <p:grpSpPr>
          <a:xfrm>
            <a:off x="17373600" y="9410700"/>
            <a:ext cx="512886" cy="512886"/>
            <a:chOff x="0" y="0"/>
            <a:chExt cx="812800" cy="812800"/>
          </a:xfrm>
        </p:grpSpPr>
        <p:sp>
          <p:nvSpPr>
            <p:cNvPr id="5" name="Freeform 18">
              <a:extLst>
                <a:ext uri="{FF2B5EF4-FFF2-40B4-BE49-F238E27FC236}">
                  <a16:creationId xmlns:a16="http://schemas.microsoft.com/office/drawing/2014/main" id="{BE8AE102-399F-9B36-5FB8-8F385003EDB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9C82"/>
            </a:solidFill>
            <a:ln w="9525">
              <a:solidFill>
                <a:srgbClr val="436487"/>
              </a:solidFill>
            </a:ln>
          </p:spPr>
          <p:txBody>
            <a:bodyPr/>
            <a:lstStyle/>
            <a:p>
              <a:endParaRPr lang="en-US"/>
            </a:p>
          </p:txBody>
        </p:sp>
        <p:sp>
          <p:nvSpPr>
            <p:cNvPr id="6" name="TextBox 19">
              <a:extLst>
                <a:ext uri="{FF2B5EF4-FFF2-40B4-BE49-F238E27FC236}">
                  <a16:creationId xmlns:a16="http://schemas.microsoft.com/office/drawing/2014/main" id="{38D05352-F797-B3FD-73C6-3679A5960328}"/>
                </a:ext>
              </a:extLst>
            </p:cNvPr>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grpSp>
        <p:nvGrpSpPr>
          <p:cNvPr id="7" name="Group 14">
            <a:extLst>
              <a:ext uri="{FF2B5EF4-FFF2-40B4-BE49-F238E27FC236}">
                <a16:creationId xmlns:a16="http://schemas.microsoft.com/office/drawing/2014/main" id="{5E32C068-3F27-3F77-9FDD-D4567FC3AEAE}"/>
              </a:ext>
            </a:extLst>
          </p:cNvPr>
          <p:cNvGrpSpPr/>
          <p:nvPr/>
        </p:nvGrpSpPr>
        <p:grpSpPr>
          <a:xfrm>
            <a:off x="1115341" y="366684"/>
            <a:ext cx="298574" cy="298574"/>
            <a:chOff x="0" y="0"/>
            <a:chExt cx="812800" cy="812800"/>
          </a:xfrm>
        </p:grpSpPr>
        <p:sp>
          <p:nvSpPr>
            <p:cNvPr id="8" name="Freeform 15">
              <a:extLst>
                <a:ext uri="{FF2B5EF4-FFF2-40B4-BE49-F238E27FC236}">
                  <a16:creationId xmlns:a16="http://schemas.microsoft.com/office/drawing/2014/main" id="{0AC18B82-FBFD-8F76-10F3-A7CE2CE8C48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CBEDEE"/>
            </a:solidFill>
            <a:ln w="9525">
              <a:solidFill>
                <a:srgbClr val="436487"/>
              </a:solidFill>
            </a:ln>
          </p:spPr>
          <p:txBody>
            <a:bodyPr/>
            <a:lstStyle/>
            <a:p>
              <a:endParaRPr lang="en-US"/>
            </a:p>
          </p:txBody>
        </p:sp>
        <p:sp>
          <p:nvSpPr>
            <p:cNvPr id="9" name="TextBox 16">
              <a:extLst>
                <a:ext uri="{FF2B5EF4-FFF2-40B4-BE49-F238E27FC236}">
                  <a16:creationId xmlns:a16="http://schemas.microsoft.com/office/drawing/2014/main" id="{33BF5C9E-0754-36D2-2C1A-6224802F0303}"/>
                </a:ext>
              </a:extLst>
            </p:cNvPr>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pic>
        <p:nvPicPr>
          <p:cNvPr id="12" name="Picture 11">
            <a:extLst>
              <a:ext uri="{FF2B5EF4-FFF2-40B4-BE49-F238E27FC236}">
                <a16:creationId xmlns:a16="http://schemas.microsoft.com/office/drawing/2014/main" id="{C800494A-D444-30E9-4056-F38B6CB3A4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06167" y="375917"/>
            <a:ext cx="6471935" cy="431678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4" name="Picture 13">
            <a:extLst>
              <a:ext uri="{FF2B5EF4-FFF2-40B4-BE49-F238E27FC236}">
                <a16:creationId xmlns:a16="http://schemas.microsoft.com/office/drawing/2014/main" id="{5345648D-2E85-42E9-55FF-3B8DFC27DC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06168" y="5059790"/>
            <a:ext cx="6471935" cy="485395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5" name="TextBox 14">
            <a:extLst>
              <a:ext uri="{FF2B5EF4-FFF2-40B4-BE49-F238E27FC236}">
                <a16:creationId xmlns:a16="http://schemas.microsoft.com/office/drawing/2014/main" id="{3D7D31AF-D0B1-76F1-5547-7EB5F4AFB1E7}"/>
              </a:ext>
            </a:extLst>
          </p:cNvPr>
          <p:cNvSpPr txBox="1"/>
          <p:nvPr/>
        </p:nvSpPr>
        <p:spPr>
          <a:xfrm>
            <a:off x="457200" y="1181100"/>
            <a:ext cx="9677400" cy="861774"/>
          </a:xfrm>
          <a:prstGeom prst="rect">
            <a:avLst/>
          </a:prstGeom>
          <a:noFill/>
        </p:spPr>
        <p:txBody>
          <a:bodyPr wrap="square" rtlCol="0">
            <a:spAutoFit/>
          </a:bodyPr>
          <a:lstStyle/>
          <a:p>
            <a:pPr algn="ctr"/>
            <a:r>
              <a:rPr lang="en-US" sz="5000" b="1">
                <a:solidFill>
                  <a:srgbClr val="002060"/>
                </a:solidFill>
                <a:latin typeface="Arial" panose="020B0604020202020204" pitchFamily="34" charset="0"/>
                <a:cs typeface="Arial" panose="020B0604020202020204" pitchFamily="34" charset="0"/>
              </a:rPr>
              <a:t>MỘT SỐ KĨ THUẬT TẠO HÌNH </a:t>
            </a:r>
          </a:p>
        </p:txBody>
      </p:sp>
      <p:sp>
        <p:nvSpPr>
          <p:cNvPr id="16" name="Speech Bubble: Rectangle with Corners Rounded 15">
            <a:extLst>
              <a:ext uri="{FF2B5EF4-FFF2-40B4-BE49-F238E27FC236}">
                <a16:creationId xmlns:a16="http://schemas.microsoft.com/office/drawing/2014/main" id="{F3787D88-4618-3858-AD0C-EF5A9C9E2992}"/>
              </a:ext>
            </a:extLst>
          </p:cNvPr>
          <p:cNvSpPr/>
          <p:nvPr/>
        </p:nvSpPr>
        <p:spPr>
          <a:xfrm>
            <a:off x="728477" y="3238500"/>
            <a:ext cx="8686800" cy="2095500"/>
          </a:xfrm>
          <a:prstGeom prst="wedgeRoundRectCallout">
            <a:avLst>
              <a:gd name="adj1" fmla="val 58278"/>
              <a:gd name="adj2" fmla="val 20766"/>
              <a:gd name="adj3" fmla="val 16667"/>
            </a:avLst>
          </a:prstGeom>
          <a:solidFill>
            <a:schemeClr val="bg1"/>
          </a:solidFill>
          <a:ln w="28575">
            <a:solidFill>
              <a:schemeClr val="accent4">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a:solidFill>
                  <a:schemeClr val="tx1"/>
                </a:solidFill>
                <a:latin typeface="Arial" panose="020B0604020202020204" pitchFamily="34" charset="0"/>
                <a:cs typeface="Arial" panose="020B0604020202020204" pitchFamily="34" charset="0"/>
              </a:rPr>
              <a:t>Chạm thủng</a:t>
            </a:r>
          </a:p>
        </p:txBody>
      </p:sp>
      <p:sp>
        <p:nvSpPr>
          <p:cNvPr id="17" name="Speech Bubble: Rectangle with Corners Rounded 16">
            <a:extLst>
              <a:ext uri="{FF2B5EF4-FFF2-40B4-BE49-F238E27FC236}">
                <a16:creationId xmlns:a16="http://schemas.microsoft.com/office/drawing/2014/main" id="{9DE6B6DC-10F2-234E-6AF1-78312BAD53AA}"/>
              </a:ext>
            </a:extLst>
          </p:cNvPr>
          <p:cNvSpPr/>
          <p:nvPr/>
        </p:nvSpPr>
        <p:spPr>
          <a:xfrm>
            <a:off x="728477" y="5981700"/>
            <a:ext cx="8686800" cy="2095500"/>
          </a:xfrm>
          <a:prstGeom prst="wedgeRoundRectCallout">
            <a:avLst>
              <a:gd name="adj1" fmla="val 58278"/>
              <a:gd name="adj2" fmla="val 20766"/>
              <a:gd name="adj3" fmla="val 16667"/>
            </a:avLst>
          </a:prstGeom>
          <a:solidFill>
            <a:schemeClr val="bg1"/>
          </a:solidFill>
          <a:ln w="28575">
            <a:solidFill>
              <a:schemeClr val="accent4">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a:solidFill>
                  <a:schemeClr val="tx1"/>
                </a:solidFill>
                <a:latin typeface="Arial" panose="020B0604020202020204" pitchFamily="34" charset="0"/>
                <a:cs typeface="Arial" panose="020B0604020202020204" pitchFamily="34" charset="0"/>
              </a:rPr>
              <a:t>Khảm, đắp nổi,…</a:t>
            </a:r>
          </a:p>
        </p:txBody>
      </p:sp>
    </p:spTree>
    <p:extLst>
      <p:ext uri="{BB962C8B-B14F-4D97-AF65-F5344CB8AC3E}">
        <p14:creationId xmlns:p14="http://schemas.microsoft.com/office/powerpoint/2010/main" val="2351324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Freeform 13">
            <a:extLst>
              <a:ext uri="{FF2B5EF4-FFF2-40B4-BE49-F238E27FC236}">
                <a16:creationId xmlns:a16="http://schemas.microsoft.com/office/drawing/2014/main" id="{1E76B2CB-8872-3B2C-F1A2-C41CF345EB15}"/>
              </a:ext>
            </a:extLst>
          </p:cNvPr>
          <p:cNvSpPr/>
          <p:nvPr/>
        </p:nvSpPr>
        <p:spPr>
          <a:xfrm>
            <a:off x="914400" y="9039855"/>
            <a:ext cx="513803" cy="492317"/>
          </a:xfrm>
          <a:custGeom>
            <a:avLst/>
            <a:gdLst/>
            <a:ahLst/>
            <a:cxnLst/>
            <a:rect l="l" t="t" r="r" b="b"/>
            <a:pathLst>
              <a:path w="513803" h="492317">
                <a:moveTo>
                  <a:pt x="0" y="0"/>
                </a:moveTo>
                <a:lnTo>
                  <a:pt x="513803" y="0"/>
                </a:lnTo>
                <a:lnTo>
                  <a:pt x="513803" y="492317"/>
                </a:lnTo>
                <a:lnTo>
                  <a:pt x="0" y="4923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17">
            <a:extLst>
              <a:ext uri="{FF2B5EF4-FFF2-40B4-BE49-F238E27FC236}">
                <a16:creationId xmlns:a16="http://schemas.microsoft.com/office/drawing/2014/main" id="{25EB010B-C8D0-031E-9B18-1764F06DA5E2}"/>
              </a:ext>
            </a:extLst>
          </p:cNvPr>
          <p:cNvGrpSpPr/>
          <p:nvPr/>
        </p:nvGrpSpPr>
        <p:grpSpPr>
          <a:xfrm>
            <a:off x="17373600" y="9410700"/>
            <a:ext cx="512886" cy="512886"/>
            <a:chOff x="0" y="0"/>
            <a:chExt cx="812800" cy="812800"/>
          </a:xfrm>
        </p:grpSpPr>
        <p:sp>
          <p:nvSpPr>
            <p:cNvPr id="5" name="Freeform 18">
              <a:extLst>
                <a:ext uri="{FF2B5EF4-FFF2-40B4-BE49-F238E27FC236}">
                  <a16:creationId xmlns:a16="http://schemas.microsoft.com/office/drawing/2014/main" id="{BE8AE102-399F-9B36-5FB8-8F385003EDB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9C82"/>
            </a:solidFill>
            <a:ln w="9525">
              <a:solidFill>
                <a:srgbClr val="436487"/>
              </a:solidFill>
            </a:ln>
          </p:spPr>
          <p:txBody>
            <a:bodyPr/>
            <a:lstStyle/>
            <a:p>
              <a:endParaRPr lang="en-US"/>
            </a:p>
          </p:txBody>
        </p:sp>
        <p:sp>
          <p:nvSpPr>
            <p:cNvPr id="6" name="TextBox 19">
              <a:extLst>
                <a:ext uri="{FF2B5EF4-FFF2-40B4-BE49-F238E27FC236}">
                  <a16:creationId xmlns:a16="http://schemas.microsoft.com/office/drawing/2014/main" id="{38D05352-F797-B3FD-73C6-3679A5960328}"/>
                </a:ext>
              </a:extLst>
            </p:cNvPr>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grpSp>
        <p:nvGrpSpPr>
          <p:cNvPr id="7" name="Group 14">
            <a:extLst>
              <a:ext uri="{FF2B5EF4-FFF2-40B4-BE49-F238E27FC236}">
                <a16:creationId xmlns:a16="http://schemas.microsoft.com/office/drawing/2014/main" id="{5E32C068-3F27-3F77-9FDD-D4567FC3AEAE}"/>
              </a:ext>
            </a:extLst>
          </p:cNvPr>
          <p:cNvGrpSpPr/>
          <p:nvPr/>
        </p:nvGrpSpPr>
        <p:grpSpPr>
          <a:xfrm>
            <a:off x="1115341" y="366684"/>
            <a:ext cx="298574" cy="298574"/>
            <a:chOff x="0" y="0"/>
            <a:chExt cx="812800" cy="812800"/>
          </a:xfrm>
        </p:grpSpPr>
        <p:sp>
          <p:nvSpPr>
            <p:cNvPr id="8" name="Freeform 15">
              <a:extLst>
                <a:ext uri="{FF2B5EF4-FFF2-40B4-BE49-F238E27FC236}">
                  <a16:creationId xmlns:a16="http://schemas.microsoft.com/office/drawing/2014/main" id="{0AC18B82-FBFD-8F76-10F3-A7CE2CE8C48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CBEDEE"/>
            </a:solidFill>
            <a:ln w="9525">
              <a:solidFill>
                <a:srgbClr val="436487"/>
              </a:solidFill>
            </a:ln>
          </p:spPr>
          <p:txBody>
            <a:bodyPr/>
            <a:lstStyle/>
            <a:p>
              <a:endParaRPr lang="en-US"/>
            </a:p>
          </p:txBody>
        </p:sp>
        <p:sp>
          <p:nvSpPr>
            <p:cNvPr id="9" name="TextBox 16">
              <a:extLst>
                <a:ext uri="{FF2B5EF4-FFF2-40B4-BE49-F238E27FC236}">
                  <a16:creationId xmlns:a16="http://schemas.microsoft.com/office/drawing/2014/main" id="{33BF5C9E-0754-36D2-2C1A-6224802F0303}"/>
                </a:ext>
              </a:extLst>
            </p:cNvPr>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pic>
        <p:nvPicPr>
          <p:cNvPr id="1026" name="Picture 2" descr="Phù Điêu Là Gì? 101 + Mẫu Tranh Phù Điêu Tuyệt Đẹp Trong Trang Trí">
            <a:extLst>
              <a:ext uri="{FF2B5EF4-FFF2-40B4-BE49-F238E27FC236}">
                <a16:creationId xmlns:a16="http://schemas.microsoft.com/office/drawing/2014/main" id="{8B16DF3C-51BE-A570-2E16-41C3FE54AB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51256" y="1682928"/>
            <a:ext cx="10278770" cy="7366452"/>
          </a:xfrm>
          <a:prstGeom prst="roundRect">
            <a:avLst>
              <a:gd name="adj" fmla="val 10828"/>
            </a:avLst>
          </a:prstGeom>
          <a:noFill/>
          <a:extLst>
            <a:ext uri="{909E8E84-426E-40DD-AFC4-6F175D3DCCD1}">
              <a14:hiddenFill xmlns:a14="http://schemas.microsoft.com/office/drawing/2010/main">
                <a:solidFill>
                  <a:srgbClr val="FFFFFF"/>
                </a:solidFill>
              </a14:hiddenFill>
            </a:ext>
          </a:extLst>
        </p:spPr>
      </p:pic>
      <p:sp>
        <p:nvSpPr>
          <p:cNvPr id="2" name="Freeform 12">
            <a:extLst>
              <a:ext uri="{FF2B5EF4-FFF2-40B4-BE49-F238E27FC236}">
                <a16:creationId xmlns:a16="http://schemas.microsoft.com/office/drawing/2014/main" id="{7A6BFF8E-80DF-0814-F53F-211D63F63F5E}"/>
              </a:ext>
            </a:extLst>
          </p:cNvPr>
          <p:cNvSpPr/>
          <p:nvPr/>
        </p:nvSpPr>
        <p:spPr>
          <a:xfrm>
            <a:off x="16537238" y="585284"/>
            <a:ext cx="607430" cy="582029"/>
          </a:xfrm>
          <a:custGeom>
            <a:avLst/>
            <a:gdLst/>
            <a:ahLst/>
            <a:cxnLst/>
            <a:rect l="l" t="t" r="r" b="b"/>
            <a:pathLst>
              <a:path w="513803" h="492317">
                <a:moveTo>
                  <a:pt x="0" y="0"/>
                </a:moveTo>
                <a:lnTo>
                  <a:pt x="513803" y="0"/>
                </a:lnTo>
                <a:lnTo>
                  <a:pt x="513803" y="492316"/>
                </a:lnTo>
                <a:lnTo>
                  <a:pt x="0" y="4923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Arrow: Pentagon 10">
            <a:extLst>
              <a:ext uri="{FF2B5EF4-FFF2-40B4-BE49-F238E27FC236}">
                <a16:creationId xmlns:a16="http://schemas.microsoft.com/office/drawing/2014/main" id="{75C0C03A-FC68-C25B-A9D4-CBEFD6045C7A}"/>
              </a:ext>
            </a:extLst>
          </p:cNvPr>
          <p:cNvSpPr/>
          <p:nvPr/>
        </p:nvSpPr>
        <p:spPr>
          <a:xfrm>
            <a:off x="-152400" y="927681"/>
            <a:ext cx="4876800" cy="1244019"/>
          </a:xfrm>
          <a:prstGeom prst="homePlate">
            <a:avLst/>
          </a:prstGeom>
          <a:solidFill>
            <a:schemeClr val="accent5">
              <a:lumMod val="20000"/>
              <a:lumOff val="8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solidFill>
                  <a:srgbClr val="002060"/>
                </a:solidFill>
                <a:latin typeface="Arial" panose="020B0604020202020204" pitchFamily="34" charset="0"/>
                <a:cs typeface="Arial" panose="020B0604020202020204" pitchFamily="34" charset="0"/>
              </a:rPr>
              <a:t>KHÁI NIỆM </a:t>
            </a:r>
          </a:p>
        </p:txBody>
      </p:sp>
      <p:grpSp>
        <p:nvGrpSpPr>
          <p:cNvPr id="20" name="Group 19">
            <a:extLst>
              <a:ext uri="{FF2B5EF4-FFF2-40B4-BE49-F238E27FC236}">
                <a16:creationId xmlns:a16="http://schemas.microsoft.com/office/drawing/2014/main" id="{9D8A6691-3AD7-A23C-C0C8-537C9A4EC65F}"/>
              </a:ext>
            </a:extLst>
          </p:cNvPr>
          <p:cNvGrpSpPr/>
          <p:nvPr/>
        </p:nvGrpSpPr>
        <p:grpSpPr>
          <a:xfrm>
            <a:off x="542925" y="3017178"/>
            <a:ext cx="9067800" cy="5347281"/>
            <a:chOff x="542925" y="3017178"/>
            <a:chExt cx="9067800" cy="5347281"/>
          </a:xfrm>
        </p:grpSpPr>
        <p:sp>
          <p:nvSpPr>
            <p:cNvPr id="19" name="Rectangle 18">
              <a:extLst>
                <a:ext uri="{FF2B5EF4-FFF2-40B4-BE49-F238E27FC236}">
                  <a16:creationId xmlns:a16="http://schemas.microsoft.com/office/drawing/2014/main" id="{2698A6DA-F8E3-F1D7-0E9A-537CA9491A6E}"/>
                </a:ext>
              </a:extLst>
            </p:cNvPr>
            <p:cNvSpPr/>
            <p:nvPr/>
          </p:nvSpPr>
          <p:spPr>
            <a:xfrm>
              <a:off x="542925" y="3017178"/>
              <a:ext cx="9067800" cy="53472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7AFBA5DF-33A4-2F18-A4A5-E842DFEC54A6}"/>
                </a:ext>
              </a:extLst>
            </p:cNvPr>
            <p:cNvSpPr txBox="1"/>
            <p:nvPr/>
          </p:nvSpPr>
          <p:spPr>
            <a:xfrm>
              <a:off x="885825" y="3570115"/>
              <a:ext cx="8382000" cy="4118948"/>
            </a:xfrm>
            <a:prstGeom prst="rect">
              <a:avLst/>
            </a:prstGeom>
            <a:noFill/>
          </p:spPr>
          <p:txBody>
            <a:bodyPr wrap="square">
              <a:spAutoFit/>
            </a:bodyPr>
            <a:lstStyle/>
            <a:p>
              <a:pPr algn="just">
                <a:lnSpc>
                  <a:spcPct val="150000"/>
                </a:lnSpc>
              </a:pPr>
              <a:r>
                <a:rPr lang="en-US" sz="4500" b="1" i="1">
                  <a:latin typeface="Arial" panose="020B0604020202020204" pitchFamily="34" charset="0"/>
                  <a:cs typeface="Arial" panose="020B0604020202020204" pitchFamily="34" charset="0"/>
                </a:rPr>
                <a:t>Phù điêu: </a:t>
              </a:r>
              <a:r>
                <a:rPr lang="en-US" sz="4500">
                  <a:latin typeface="Arial" panose="020B0604020202020204" pitchFamily="34" charset="0"/>
                  <a:cs typeface="Arial" panose="020B0604020202020204" pitchFamily="34" charset="0"/>
                </a:rPr>
                <a:t>Là một thể loại nghệ thuật điêu khắc, biểu hiện không gian theo quy luật kết hợp 2D và 3D.</a:t>
              </a:r>
            </a:p>
          </p:txBody>
        </p:sp>
      </p:grpSp>
    </p:spTree>
    <p:extLst>
      <p:ext uri="{BB962C8B-B14F-4D97-AF65-F5344CB8AC3E}">
        <p14:creationId xmlns:p14="http://schemas.microsoft.com/office/powerpoint/2010/main" val="2906109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par>
                                <p:cTn id="14" presetID="14" presetClass="entr" presetSubtype="10"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randombar(horizontal)">
                                      <p:cBhvr>
                                        <p:cTn id="1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Freeform 13">
            <a:extLst>
              <a:ext uri="{FF2B5EF4-FFF2-40B4-BE49-F238E27FC236}">
                <a16:creationId xmlns:a16="http://schemas.microsoft.com/office/drawing/2014/main" id="{1E76B2CB-8872-3B2C-F1A2-C41CF345EB15}"/>
              </a:ext>
            </a:extLst>
          </p:cNvPr>
          <p:cNvSpPr/>
          <p:nvPr/>
        </p:nvSpPr>
        <p:spPr>
          <a:xfrm>
            <a:off x="601538" y="9304415"/>
            <a:ext cx="513803" cy="492317"/>
          </a:xfrm>
          <a:custGeom>
            <a:avLst/>
            <a:gdLst/>
            <a:ahLst/>
            <a:cxnLst/>
            <a:rect l="l" t="t" r="r" b="b"/>
            <a:pathLst>
              <a:path w="513803" h="492317">
                <a:moveTo>
                  <a:pt x="0" y="0"/>
                </a:moveTo>
                <a:lnTo>
                  <a:pt x="513803" y="0"/>
                </a:lnTo>
                <a:lnTo>
                  <a:pt x="513803" y="492317"/>
                </a:lnTo>
                <a:lnTo>
                  <a:pt x="0" y="4923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17">
            <a:extLst>
              <a:ext uri="{FF2B5EF4-FFF2-40B4-BE49-F238E27FC236}">
                <a16:creationId xmlns:a16="http://schemas.microsoft.com/office/drawing/2014/main" id="{25EB010B-C8D0-031E-9B18-1764F06DA5E2}"/>
              </a:ext>
            </a:extLst>
          </p:cNvPr>
          <p:cNvGrpSpPr/>
          <p:nvPr/>
        </p:nvGrpSpPr>
        <p:grpSpPr>
          <a:xfrm>
            <a:off x="17373600" y="9410700"/>
            <a:ext cx="512886" cy="512886"/>
            <a:chOff x="0" y="0"/>
            <a:chExt cx="812800" cy="812800"/>
          </a:xfrm>
        </p:grpSpPr>
        <p:sp>
          <p:nvSpPr>
            <p:cNvPr id="5" name="Freeform 18">
              <a:extLst>
                <a:ext uri="{FF2B5EF4-FFF2-40B4-BE49-F238E27FC236}">
                  <a16:creationId xmlns:a16="http://schemas.microsoft.com/office/drawing/2014/main" id="{BE8AE102-399F-9B36-5FB8-8F385003EDB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9C82"/>
            </a:solidFill>
            <a:ln w="9525">
              <a:solidFill>
                <a:srgbClr val="436487"/>
              </a:solidFill>
            </a:ln>
          </p:spPr>
          <p:txBody>
            <a:bodyPr/>
            <a:lstStyle/>
            <a:p>
              <a:endParaRPr lang="en-US"/>
            </a:p>
          </p:txBody>
        </p:sp>
        <p:sp>
          <p:nvSpPr>
            <p:cNvPr id="6" name="TextBox 19">
              <a:extLst>
                <a:ext uri="{FF2B5EF4-FFF2-40B4-BE49-F238E27FC236}">
                  <a16:creationId xmlns:a16="http://schemas.microsoft.com/office/drawing/2014/main" id="{38D05352-F797-B3FD-73C6-3679A5960328}"/>
                </a:ext>
              </a:extLst>
            </p:cNvPr>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grpSp>
        <p:nvGrpSpPr>
          <p:cNvPr id="7" name="Group 14">
            <a:extLst>
              <a:ext uri="{FF2B5EF4-FFF2-40B4-BE49-F238E27FC236}">
                <a16:creationId xmlns:a16="http://schemas.microsoft.com/office/drawing/2014/main" id="{5E32C068-3F27-3F77-9FDD-D4567FC3AEAE}"/>
              </a:ext>
            </a:extLst>
          </p:cNvPr>
          <p:cNvGrpSpPr/>
          <p:nvPr/>
        </p:nvGrpSpPr>
        <p:grpSpPr>
          <a:xfrm>
            <a:off x="1115341" y="366684"/>
            <a:ext cx="298574" cy="298574"/>
            <a:chOff x="0" y="0"/>
            <a:chExt cx="812800" cy="812800"/>
          </a:xfrm>
        </p:grpSpPr>
        <p:sp>
          <p:nvSpPr>
            <p:cNvPr id="8" name="Freeform 15">
              <a:extLst>
                <a:ext uri="{FF2B5EF4-FFF2-40B4-BE49-F238E27FC236}">
                  <a16:creationId xmlns:a16="http://schemas.microsoft.com/office/drawing/2014/main" id="{0AC18B82-FBFD-8F76-10F3-A7CE2CE8C48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CBEDEE"/>
            </a:solidFill>
            <a:ln w="9525">
              <a:solidFill>
                <a:srgbClr val="436487"/>
              </a:solidFill>
            </a:ln>
          </p:spPr>
          <p:txBody>
            <a:bodyPr/>
            <a:lstStyle/>
            <a:p>
              <a:endParaRPr lang="en-US"/>
            </a:p>
          </p:txBody>
        </p:sp>
        <p:sp>
          <p:nvSpPr>
            <p:cNvPr id="9" name="TextBox 16">
              <a:extLst>
                <a:ext uri="{FF2B5EF4-FFF2-40B4-BE49-F238E27FC236}">
                  <a16:creationId xmlns:a16="http://schemas.microsoft.com/office/drawing/2014/main" id="{33BF5C9E-0754-36D2-2C1A-6224802F0303}"/>
                </a:ext>
              </a:extLst>
            </p:cNvPr>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sp>
        <p:nvSpPr>
          <p:cNvPr id="2" name="Freeform 12">
            <a:extLst>
              <a:ext uri="{FF2B5EF4-FFF2-40B4-BE49-F238E27FC236}">
                <a16:creationId xmlns:a16="http://schemas.microsoft.com/office/drawing/2014/main" id="{7A6BFF8E-80DF-0814-F53F-211D63F63F5E}"/>
              </a:ext>
            </a:extLst>
          </p:cNvPr>
          <p:cNvSpPr/>
          <p:nvPr/>
        </p:nvSpPr>
        <p:spPr>
          <a:xfrm>
            <a:off x="16537238" y="585284"/>
            <a:ext cx="607430" cy="582029"/>
          </a:xfrm>
          <a:custGeom>
            <a:avLst/>
            <a:gdLst/>
            <a:ahLst/>
            <a:cxnLst/>
            <a:rect l="l" t="t" r="r" b="b"/>
            <a:pathLst>
              <a:path w="513803" h="492317">
                <a:moveTo>
                  <a:pt x="0" y="0"/>
                </a:moveTo>
                <a:lnTo>
                  <a:pt x="513803" y="0"/>
                </a:lnTo>
                <a:lnTo>
                  <a:pt x="513803" y="492316"/>
                </a:lnTo>
                <a:lnTo>
                  <a:pt x="0" y="4923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DC2EBFD6-FB1B-9728-5D88-246003E5CEDC}"/>
              </a:ext>
            </a:extLst>
          </p:cNvPr>
          <p:cNvSpPr txBox="1"/>
          <p:nvPr/>
        </p:nvSpPr>
        <p:spPr>
          <a:xfrm>
            <a:off x="3505200" y="736426"/>
            <a:ext cx="11277600" cy="861774"/>
          </a:xfrm>
          <a:prstGeom prst="rect">
            <a:avLst/>
          </a:prstGeom>
          <a:solidFill>
            <a:schemeClr val="accent2">
              <a:lumMod val="20000"/>
              <a:lumOff val="80000"/>
            </a:schemeClr>
          </a:solidFill>
        </p:spPr>
        <p:txBody>
          <a:bodyPr wrap="square" rtlCol="0">
            <a:spAutoFit/>
          </a:bodyPr>
          <a:lstStyle/>
          <a:p>
            <a:pPr algn="ctr"/>
            <a:r>
              <a:rPr lang="en-US" sz="5000" b="1">
                <a:solidFill>
                  <a:srgbClr val="002060"/>
                </a:solidFill>
                <a:latin typeface="Arial" panose="020B0604020202020204" pitchFamily="34" charset="0"/>
                <a:cs typeface="Arial" panose="020B0604020202020204" pitchFamily="34" charset="0"/>
              </a:rPr>
              <a:t>CÁC KĨ THUẬT PHÙ ĐIÊU </a:t>
            </a:r>
          </a:p>
        </p:txBody>
      </p:sp>
      <p:sp>
        <p:nvSpPr>
          <p:cNvPr id="12" name="Rectangle: Rounded Corners 11">
            <a:extLst>
              <a:ext uri="{FF2B5EF4-FFF2-40B4-BE49-F238E27FC236}">
                <a16:creationId xmlns:a16="http://schemas.microsoft.com/office/drawing/2014/main" id="{EF8AD190-99E8-34CA-81E9-78707CEDA6D2}"/>
              </a:ext>
            </a:extLst>
          </p:cNvPr>
          <p:cNvSpPr/>
          <p:nvPr/>
        </p:nvSpPr>
        <p:spPr>
          <a:xfrm>
            <a:off x="293871" y="2537380"/>
            <a:ext cx="5594749" cy="531644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b="1">
                <a:solidFill>
                  <a:schemeClr val="tx1"/>
                </a:solidFill>
              </a:rPr>
              <a:t>Chạm thủng</a:t>
            </a:r>
            <a:r>
              <a:rPr lang="en-US" sz="3600" b="1">
                <a:solidFill>
                  <a:schemeClr val="tx1"/>
                </a:solidFill>
                <a:latin typeface="Arial" panose="020B0604020202020204" pitchFamily="34" charset="0"/>
                <a:cs typeface="Arial" panose="020B0604020202020204" pitchFamily="34" charset="0"/>
              </a:rPr>
              <a:t>:</a:t>
            </a:r>
            <a:r>
              <a:rPr lang="en-US" sz="3600" b="1">
                <a:solidFill>
                  <a:schemeClr val="tx1"/>
                </a:solidFill>
              </a:rPr>
              <a:t> </a:t>
            </a:r>
            <a:r>
              <a:rPr lang="en-US" sz="3600">
                <a:solidFill>
                  <a:schemeClr val="tx1"/>
                </a:solidFill>
                <a:latin typeface="Arial" panose="020B0604020202020204" pitchFamily="34" charset="0"/>
                <a:cs typeface="Arial" panose="020B0604020202020204" pitchFamily="34" charset="0"/>
              </a:rPr>
              <a:t>đ</a:t>
            </a:r>
            <a:r>
              <a:rPr lang="vi-VN" sz="3600">
                <a:solidFill>
                  <a:schemeClr val="tx1"/>
                </a:solidFill>
              </a:rPr>
              <a:t>ục, dùi nhọn, dao,... khoét bỏ những phần thừa ở khối đá, gỗ, kim loại để tạo ra những lỗ thủng trên bức phù điêu. </a:t>
            </a:r>
            <a:endParaRPr lang="en-US" sz="3600">
              <a:solidFill>
                <a:schemeClr val="tx1"/>
              </a:solidFill>
            </a:endParaRPr>
          </a:p>
        </p:txBody>
      </p:sp>
      <p:sp>
        <p:nvSpPr>
          <p:cNvPr id="13" name="Rectangle: Rounded Corners 12">
            <a:extLst>
              <a:ext uri="{FF2B5EF4-FFF2-40B4-BE49-F238E27FC236}">
                <a16:creationId xmlns:a16="http://schemas.microsoft.com/office/drawing/2014/main" id="{D677C27C-0979-A6AD-5D49-60F9E9D83D07}"/>
              </a:ext>
            </a:extLst>
          </p:cNvPr>
          <p:cNvSpPr/>
          <p:nvPr/>
        </p:nvSpPr>
        <p:spPr>
          <a:xfrm>
            <a:off x="6295534" y="2537380"/>
            <a:ext cx="5594749" cy="531644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b="1">
                <a:solidFill>
                  <a:schemeClr val="tx1"/>
                </a:solidFill>
              </a:rPr>
              <a:t>Kĩ thuật đắp nổi</a:t>
            </a:r>
            <a:r>
              <a:rPr lang="en-US" sz="3600" b="1">
                <a:solidFill>
                  <a:schemeClr val="tx1"/>
                </a:solidFill>
                <a:latin typeface="Arial" panose="020B0604020202020204" pitchFamily="34" charset="0"/>
                <a:cs typeface="Arial" panose="020B0604020202020204" pitchFamily="34" charset="0"/>
              </a:rPr>
              <a:t>:</a:t>
            </a:r>
            <a:r>
              <a:rPr lang="vi-VN" sz="3600" b="1">
                <a:solidFill>
                  <a:schemeClr val="tx1"/>
                </a:solidFill>
              </a:rPr>
              <a:t> </a:t>
            </a:r>
            <a:r>
              <a:rPr lang="vi-VN" sz="3600">
                <a:solidFill>
                  <a:schemeClr val="tx1"/>
                </a:solidFill>
              </a:rPr>
              <a:t>thường được thực hiện trên vật liệu đất, đá, gỗ. </a:t>
            </a:r>
            <a:endParaRPr lang="en-US" sz="3600">
              <a:solidFill>
                <a:schemeClr val="tx1"/>
              </a:solidFill>
            </a:endParaRPr>
          </a:p>
        </p:txBody>
      </p:sp>
      <p:sp>
        <p:nvSpPr>
          <p:cNvPr id="15" name="Rectangle: Rounded Corners 14">
            <a:extLst>
              <a:ext uri="{FF2B5EF4-FFF2-40B4-BE49-F238E27FC236}">
                <a16:creationId xmlns:a16="http://schemas.microsoft.com/office/drawing/2014/main" id="{1A672F33-C054-CE33-7C3F-963E82096881}"/>
              </a:ext>
            </a:extLst>
          </p:cNvPr>
          <p:cNvSpPr/>
          <p:nvPr/>
        </p:nvSpPr>
        <p:spPr>
          <a:xfrm>
            <a:off x="12104871" y="2537380"/>
            <a:ext cx="5594749" cy="531644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b="1">
                <a:solidFill>
                  <a:schemeClr val="tx1"/>
                </a:solidFill>
              </a:rPr>
              <a:t>Kĩ thuật khảm</a:t>
            </a:r>
            <a:r>
              <a:rPr lang="en-US" sz="3600" b="1">
                <a:solidFill>
                  <a:schemeClr val="tx1"/>
                </a:solidFill>
                <a:latin typeface="Arial" panose="020B0604020202020204" pitchFamily="34" charset="0"/>
                <a:cs typeface="Arial" panose="020B0604020202020204" pitchFamily="34" charset="0"/>
              </a:rPr>
              <a:t>:</a:t>
            </a:r>
            <a:r>
              <a:rPr lang="vi-VN" sz="3600" b="1">
                <a:solidFill>
                  <a:schemeClr val="tx1"/>
                </a:solidFill>
              </a:rPr>
              <a:t> </a:t>
            </a:r>
            <a:r>
              <a:rPr lang="vi-VN" sz="3600">
                <a:solidFill>
                  <a:schemeClr val="tx1"/>
                </a:solidFill>
              </a:rPr>
              <a:t>là hoạt động gắn các vật liệu như: sành, sứ, vỏ trai, kim loại, gỗ, đá lên một bề mặt để trang trí.</a:t>
            </a:r>
            <a:endParaRPr lang="en-US" sz="3600">
              <a:solidFill>
                <a:schemeClr val="tx1"/>
              </a:solidFill>
            </a:endParaRPr>
          </a:p>
        </p:txBody>
      </p:sp>
      <p:cxnSp>
        <p:nvCxnSpPr>
          <p:cNvPr id="17" name="Straight Connector 16">
            <a:extLst>
              <a:ext uri="{FF2B5EF4-FFF2-40B4-BE49-F238E27FC236}">
                <a16:creationId xmlns:a16="http://schemas.microsoft.com/office/drawing/2014/main" id="{106707DD-54AE-886E-4C40-49D3FFBB037B}"/>
              </a:ext>
            </a:extLst>
          </p:cNvPr>
          <p:cNvCxnSpPr>
            <a:stCxn id="10" idx="2"/>
            <a:endCxn id="12" idx="0"/>
          </p:cNvCxnSpPr>
          <p:nvPr/>
        </p:nvCxnSpPr>
        <p:spPr>
          <a:xfrm flipH="1">
            <a:off x="3091246" y="1598200"/>
            <a:ext cx="6052754" cy="93918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293131E-01B9-ACAE-0278-3D7DB43F22DE}"/>
              </a:ext>
            </a:extLst>
          </p:cNvPr>
          <p:cNvCxnSpPr>
            <a:cxnSpLocks/>
            <a:stCxn id="10" idx="2"/>
          </p:cNvCxnSpPr>
          <p:nvPr/>
        </p:nvCxnSpPr>
        <p:spPr>
          <a:xfrm>
            <a:off x="9144000" y="1598200"/>
            <a:ext cx="0" cy="93918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787531B-C38A-5365-C341-CD861D50198F}"/>
              </a:ext>
            </a:extLst>
          </p:cNvPr>
          <p:cNvCxnSpPr>
            <a:cxnSpLocks/>
            <a:stCxn id="10" idx="2"/>
            <a:endCxn id="15" idx="0"/>
          </p:cNvCxnSpPr>
          <p:nvPr/>
        </p:nvCxnSpPr>
        <p:spPr>
          <a:xfrm>
            <a:off x="9144000" y="1598200"/>
            <a:ext cx="5758246" cy="93918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265B87B5-E6C3-94E3-005D-41ECD88CF438}"/>
              </a:ext>
            </a:extLst>
          </p:cNvPr>
          <p:cNvSpPr txBox="1"/>
          <p:nvPr/>
        </p:nvSpPr>
        <p:spPr>
          <a:xfrm>
            <a:off x="1188198" y="8172552"/>
            <a:ext cx="15911603" cy="1664879"/>
          </a:xfrm>
          <a:prstGeom prst="rect">
            <a:avLst/>
          </a:prstGeom>
          <a:noFill/>
        </p:spPr>
        <p:txBody>
          <a:bodyPr wrap="square">
            <a:spAutoFit/>
          </a:bodyPr>
          <a:lstStyle/>
          <a:p>
            <a:pPr algn="just">
              <a:lnSpc>
                <a:spcPct val="150000"/>
              </a:lnSpc>
            </a:pPr>
            <a:r>
              <a:rPr lang="en-US" sz="3600" b="1">
                <a:solidFill>
                  <a:srgbClr val="002060"/>
                </a:solidFill>
                <a:sym typeface="Wingdings" panose="05000000000000000000" pitchFamily="2" charset="2"/>
              </a:rPr>
              <a:t> </a:t>
            </a:r>
            <a:r>
              <a:rPr lang="vi-VN" sz="3600" b="1">
                <a:solidFill>
                  <a:srgbClr val="002060"/>
                </a:solidFill>
              </a:rPr>
              <a:t>Ứng dụng: </a:t>
            </a:r>
            <a:r>
              <a:rPr lang="vi-VN" sz="3600">
                <a:solidFill>
                  <a:srgbClr val="002060"/>
                </a:solidFill>
              </a:rPr>
              <a:t>Nghệ thuật phù điêu được ứng dụng đa dạng trong cuộc sống; trang trí kiến trúc, tạo hình sản phẩm,...</a:t>
            </a:r>
            <a:endParaRPr lang="en-US" sz="3600">
              <a:solidFill>
                <a:srgbClr val="002060"/>
              </a:solidFill>
            </a:endParaRPr>
          </a:p>
        </p:txBody>
      </p:sp>
    </p:spTree>
    <p:extLst>
      <p:ext uri="{BB962C8B-B14F-4D97-AF65-F5344CB8AC3E}">
        <p14:creationId xmlns:p14="http://schemas.microsoft.com/office/powerpoint/2010/main" val="1312895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par>
                                <p:cTn id="22" presetID="16" presetClass="entr" presetSubtype="21"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arn(inVertical)">
                                      <p:cBhvr>
                                        <p:cTn id="24" dur="500"/>
                                        <p:tgtEl>
                                          <p:spTgt spid="27"/>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inVertical)">
                                      <p:cBhvr>
                                        <p:cTn id="3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5" grpId="0" animBg="1"/>
      <p:bldP spid="3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BEB"/>
        </a:solidFill>
        <a:effectLst/>
      </p:bgPr>
    </p:bg>
    <p:spTree>
      <p:nvGrpSpPr>
        <p:cNvPr id="1" name=""/>
        <p:cNvGrpSpPr/>
        <p:nvPr/>
      </p:nvGrpSpPr>
      <p:grpSpPr>
        <a:xfrm>
          <a:off x="0" y="0"/>
          <a:ext cx="0" cy="0"/>
          <a:chOff x="0" y="0"/>
          <a:chExt cx="0" cy="0"/>
        </a:xfrm>
      </p:grpSpPr>
      <p:sp>
        <p:nvSpPr>
          <p:cNvPr id="25" name="Rectangle: Rounded Corners 24">
            <a:extLst>
              <a:ext uri="{FF2B5EF4-FFF2-40B4-BE49-F238E27FC236}">
                <a16:creationId xmlns:a16="http://schemas.microsoft.com/office/drawing/2014/main" id="{74C981D4-8197-B868-C6CF-14D83306AD4E}"/>
              </a:ext>
            </a:extLst>
          </p:cNvPr>
          <p:cNvSpPr/>
          <p:nvPr/>
        </p:nvSpPr>
        <p:spPr>
          <a:xfrm>
            <a:off x="2965414" y="2072291"/>
            <a:ext cx="12112178" cy="5780794"/>
          </a:xfrm>
          <a:prstGeom prst="roundRect">
            <a:avLst>
              <a:gd name="adj" fmla="val 1224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5"/>
          <p:cNvSpPr/>
          <p:nvPr/>
        </p:nvSpPr>
        <p:spPr>
          <a:xfrm>
            <a:off x="1377732" y="7734300"/>
            <a:ext cx="2589174" cy="2960594"/>
          </a:xfrm>
          <a:custGeom>
            <a:avLst/>
            <a:gdLst/>
            <a:ahLst/>
            <a:cxnLst/>
            <a:rect l="l" t="t" r="r" b="b"/>
            <a:pathLst>
              <a:path w="3237636" h="3702078">
                <a:moveTo>
                  <a:pt x="0" y="0"/>
                </a:moveTo>
                <a:lnTo>
                  <a:pt x="3237636" y="0"/>
                </a:lnTo>
                <a:lnTo>
                  <a:pt x="3237636" y="3702078"/>
                </a:lnTo>
                <a:lnTo>
                  <a:pt x="0" y="37020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14220062" y="7795915"/>
            <a:ext cx="2589174" cy="2960594"/>
          </a:xfrm>
          <a:custGeom>
            <a:avLst/>
            <a:gdLst/>
            <a:ahLst/>
            <a:cxnLst/>
            <a:rect l="l" t="t" r="r" b="b"/>
            <a:pathLst>
              <a:path w="3237636" h="3702078">
                <a:moveTo>
                  <a:pt x="3237635" y="0"/>
                </a:moveTo>
                <a:lnTo>
                  <a:pt x="0" y="0"/>
                </a:lnTo>
                <a:lnTo>
                  <a:pt x="0" y="3702078"/>
                </a:lnTo>
                <a:lnTo>
                  <a:pt x="3237635" y="3702078"/>
                </a:lnTo>
                <a:lnTo>
                  <a:pt x="3237635"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1067144" y="0"/>
            <a:ext cx="1996999" cy="3554529"/>
          </a:xfrm>
          <a:custGeom>
            <a:avLst/>
            <a:gdLst/>
            <a:ahLst/>
            <a:cxnLst/>
            <a:rect l="l" t="t" r="r" b="b"/>
            <a:pathLst>
              <a:path w="1996999" h="3554529">
                <a:moveTo>
                  <a:pt x="0" y="0"/>
                </a:moveTo>
                <a:lnTo>
                  <a:pt x="1996999" y="0"/>
                </a:lnTo>
                <a:lnTo>
                  <a:pt x="1996999" y="3554529"/>
                </a:lnTo>
                <a:lnTo>
                  <a:pt x="0" y="35545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5810736" y="0"/>
            <a:ext cx="1996999" cy="3554529"/>
          </a:xfrm>
          <a:custGeom>
            <a:avLst/>
            <a:gdLst/>
            <a:ahLst/>
            <a:cxnLst/>
            <a:rect l="l" t="t" r="r" b="b"/>
            <a:pathLst>
              <a:path w="1996999" h="3554529">
                <a:moveTo>
                  <a:pt x="0" y="0"/>
                </a:moveTo>
                <a:lnTo>
                  <a:pt x="1996999" y="0"/>
                </a:lnTo>
                <a:lnTo>
                  <a:pt x="1996999" y="3554529"/>
                </a:lnTo>
                <a:lnTo>
                  <a:pt x="0" y="35545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Freeform 17"/>
          <p:cNvSpPr/>
          <p:nvPr/>
        </p:nvSpPr>
        <p:spPr>
          <a:xfrm>
            <a:off x="2054417" y="4281326"/>
            <a:ext cx="542810" cy="621970"/>
          </a:xfrm>
          <a:custGeom>
            <a:avLst/>
            <a:gdLst/>
            <a:ahLst/>
            <a:cxnLst/>
            <a:rect l="l" t="t" r="r" b="b"/>
            <a:pathLst>
              <a:path w="542810" h="621970">
                <a:moveTo>
                  <a:pt x="0" y="0"/>
                </a:moveTo>
                <a:lnTo>
                  <a:pt x="542810" y="0"/>
                </a:lnTo>
                <a:lnTo>
                  <a:pt x="542810" y="621969"/>
                </a:lnTo>
                <a:lnTo>
                  <a:pt x="0" y="62196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Freeform 18"/>
          <p:cNvSpPr/>
          <p:nvPr/>
        </p:nvSpPr>
        <p:spPr>
          <a:xfrm>
            <a:off x="14971839" y="5364237"/>
            <a:ext cx="542810" cy="621970"/>
          </a:xfrm>
          <a:custGeom>
            <a:avLst/>
            <a:gdLst/>
            <a:ahLst/>
            <a:cxnLst/>
            <a:rect l="l" t="t" r="r" b="b"/>
            <a:pathLst>
              <a:path w="542810" h="621970">
                <a:moveTo>
                  <a:pt x="0" y="0"/>
                </a:moveTo>
                <a:lnTo>
                  <a:pt x="542810" y="0"/>
                </a:lnTo>
                <a:lnTo>
                  <a:pt x="542810" y="621969"/>
                </a:lnTo>
                <a:lnTo>
                  <a:pt x="0" y="6219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19" name="Group 19"/>
          <p:cNvGrpSpPr/>
          <p:nvPr/>
        </p:nvGrpSpPr>
        <p:grpSpPr>
          <a:xfrm>
            <a:off x="8994713" y="9258300"/>
            <a:ext cx="298574" cy="298574"/>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ADCD6B"/>
            </a:solidFill>
            <a:ln w="9525">
              <a:solidFill>
                <a:srgbClr val="436487"/>
              </a:solidFill>
            </a:ln>
          </p:spPr>
          <p:txBody>
            <a:bodyPr/>
            <a:lstStyle/>
            <a:p>
              <a:endParaRPr lang="en-US"/>
            </a:p>
          </p:txBody>
        </p:sp>
        <p:sp>
          <p:nvSpPr>
            <p:cNvPr id="21" name="TextBox 21"/>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grpSp>
        <p:nvGrpSpPr>
          <p:cNvPr id="22" name="Group 22"/>
          <p:cNvGrpSpPr/>
          <p:nvPr/>
        </p:nvGrpSpPr>
        <p:grpSpPr>
          <a:xfrm>
            <a:off x="8993512" y="1028700"/>
            <a:ext cx="298574" cy="298574"/>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ADCD6B"/>
            </a:solidFill>
            <a:ln w="9525">
              <a:solidFill>
                <a:srgbClr val="436487"/>
              </a:solidFill>
            </a:ln>
          </p:spPr>
          <p:txBody>
            <a:bodyPr/>
            <a:lstStyle/>
            <a:p>
              <a:endParaRPr lang="en-US"/>
            </a:p>
          </p:txBody>
        </p:sp>
        <p:sp>
          <p:nvSpPr>
            <p:cNvPr id="24" name="TextBox 24"/>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sp>
        <p:nvSpPr>
          <p:cNvPr id="26" name="TextBox 25">
            <a:extLst>
              <a:ext uri="{FF2B5EF4-FFF2-40B4-BE49-F238E27FC236}">
                <a16:creationId xmlns:a16="http://schemas.microsoft.com/office/drawing/2014/main" id="{511E5DB5-A348-D00F-48C7-59A6274F7EC9}"/>
              </a:ext>
            </a:extLst>
          </p:cNvPr>
          <p:cNvSpPr txBox="1"/>
          <p:nvPr/>
        </p:nvSpPr>
        <p:spPr>
          <a:xfrm>
            <a:off x="3713930" y="3134987"/>
            <a:ext cx="10857736" cy="2907784"/>
          </a:xfrm>
          <a:prstGeom prst="rect">
            <a:avLst/>
          </a:prstGeom>
          <a:noFill/>
        </p:spPr>
        <p:txBody>
          <a:bodyPr wrap="square" rtlCol="0">
            <a:spAutoFit/>
          </a:bodyPr>
          <a:lstStyle/>
          <a:p>
            <a:pPr algn="ctr">
              <a:lnSpc>
                <a:spcPct val="150000"/>
              </a:lnSpc>
            </a:pPr>
            <a:r>
              <a:rPr lang="en-US" sz="6500" b="1">
                <a:solidFill>
                  <a:srgbClr val="002060"/>
                </a:solidFill>
                <a:latin typeface="Arial" panose="020B0604020202020204" pitchFamily="34" charset="0"/>
                <a:cs typeface="Arial" panose="020B0604020202020204" pitchFamily="34" charset="0"/>
              </a:rPr>
              <a:t>PHẦN 2. </a:t>
            </a:r>
          </a:p>
          <a:p>
            <a:pPr algn="ctr">
              <a:lnSpc>
                <a:spcPct val="150000"/>
              </a:lnSpc>
            </a:pPr>
            <a:r>
              <a:rPr lang="en-US" sz="6500" b="1">
                <a:solidFill>
                  <a:srgbClr val="002060"/>
                </a:solidFill>
                <a:latin typeface="Arial" panose="020B0604020202020204" pitchFamily="34" charset="0"/>
                <a:cs typeface="Arial" panose="020B0604020202020204" pitchFamily="34" charset="0"/>
              </a:rPr>
              <a:t>SÁNG TẠO </a:t>
            </a:r>
          </a:p>
        </p:txBody>
      </p:sp>
    </p:spTree>
    <p:extLst>
      <p:ext uri="{BB962C8B-B14F-4D97-AF65-F5344CB8AC3E}">
        <p14:creationId xmlns:p14="http://schemas.microsoft.com/office/powerpoint/2010/main" val="392058774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Freeform 13">
            <a:extLst>
              <a:ext uri="{FF2B5EF4-FFF2-40B4-BE49-F238E27FC236}">
                <a16:creationId xmlns:a16="http://schemas.microsoft.com/office/drawing/2014/main" id="{1E76B2CB-8872-3B2C-F1A2-C41CF345EB15}"/>
              </a:ext>
            </a:extLst>
          </p:cNvPr>
          <p:cNvSpPr/>
          <p:nvPr/>
        </p:nvSpPr>
        <p:spPr>
          <a:xfrm>
            <a:off x="601538" y="9304415"/>
            <a:ext cx="513803" cy="492317"/>
          </a:xfrm>
          <a:custGeom>
            <a:avLst/>
            <a:gdLst/>
            <a:ahLst/>
            <a:cxnLst/>
            <a:rect l="l" t="t" r="r" b="b"/>
            <a:pathLst>
              <a:path w="513803" h="492317">
                <a:moveTo>
                  <a:pt x="0" y="0"/>
                </a:moveTo>
                <a:lnTo>
                  <a:pt x="513803" y="0"/>
                </a:lnTo>
                <a:lnTo>
                  <a:pt x="513803" y="492317"/>
                </a:lnTo>
                <a:lnTo>
                  <a:pt x="0" y="4923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17">
            <a:extLst>
              <a:ext uri="{FF2B5EF4-FFF2-40B4-BE49-F238E27FC236}">
                <a16:creationId xmlns:a16="http://schemas.microsoft.com/office/drawing/2014/main" id="{25EB010B-C8D0-031E-9B18-1764F06DA5E2}"/>
              </a:ext>
            </a:extLst>
          </p:cNvPr>
          <p:cNvGrpSpPr/>
          <p:nvPr/>
        </p:nvGrpSpPr>
        <p:grpSpPr>
          <a:xfrm>
            <a:off x="17373600" y="9410700"/>
            <a:ext cx="512886" cy="512886"/>
            <a:chOff x="0" y="0"/>
            <a:chExt cx="812800" cy="812800"/>
          </a:xfrm>
        </p:grpSpPr>
        <p:sp>
          <p:nvSpPr>
            <p:cNvPr id="5" name="Freeform 18">
              <a:extLst>
                <a:ext uri="{FF2B5EF4-FFF2-40B4-BE49-F238E27FC236}">
                  <a16:creationId xmlns:a16="http://schemas.microsoft.com/office/drawing/2014/main" id="{BE8AE102-399F-9B36-5FB8-8F385003EDB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9C82"/>
            </a:solidFill>
            <a:ln w="9525">
              <a:solidFill>
                <a:srgbClr val="436487"/>
              </a:solidFill>
            </a:ln>
          </p:spPr>
          <p:txBody>
            <a:bodyPr/>
            <a:lstStyle/>
            <a:p>
              <a:endParaRPr lang="en-US"/>
            </a:p>
          </p:txBody>
        </p:sp>
        <p:sp>
          <p:nvSpPr>
            <p:cNvPr id="6" name="TextBox 19">
              <a:extLst>
                <a:ext uri="{FF2B5EF4-FFF2-40B4-BE49-F238E27FC236}">
                  <a16:creationId xmlns:a16="http://schemas.microsoft.com/office/drawing/2014/main" id="{38D05352-F797-B3FD-73C6-3679A5960328}"/>
                </a:ext>
              </a:extLst>
            </p:cNvPr>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grpSp>
        <p:nvGrpSpPr>
          <p:cNvPr id="7" name="Group 14">
            <a:extLst>
              <a:ext uri="{FF2B5EF4-FFF2-40B4-BE49-F238E27FC236}">
                <a16:creationId xmlns:a16="http://schemas.microsoft.com/office/drawing/2014/main" id="{5E32C068-3F27-3F77-9FDD-D4567FC3AEAE}"/>
              </a:ext>
            </a:extLst>
          </p:cNvPr>
          <p:cNvGrpSpPr/>
          <p:nvPr/>
        </p:nvGrpSpPr>
        <p:grpSpPr>
          <a:xfrm>
            <a:off x="1115341" y="366684"/>
            <a:ext cx="298574" cy="298574"/>
            <a:chOff x="0" y="0"/>
            <a:chExt cx="812800" cy="812800"/>
          </a:xfrm>
        </p:grpSpPr>
        <p:sp>
          <p:nvSpPr>
            <p:cNvPr id="8" name="Freeform 15">
              <a:extLst>
                <a:ext uri="{FF2B5EF4-FFF2-40B4-BE49-F238E27FC236}">
                  <a16:creationId xmlns:a16="http://schemas.microsoft.com/office/drawing/2014/main" id="{0AC18B82-FBFD-8F76-10F3-A7CE2CE8C48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CBEDEE"/>
            </a:solidFill>
            <a:ln w="9525">
              <a:solidFill>
                <a:srgbClr val="436487"/>
              </a:solidFill>
            </a:ln>
          </p:spPr>
          <p:txBody>
            <a:bodyPr/>
            <a:lstStyle/>
            <a:p>
              <a:endParaRPr lang="en-US"/>
            </a:p>
          </p:txBody>
        </p:sp>
        <p:sp>
          <p:nvSpPr>
            <p:cNvPr id="9" name="TextBox 16">
              <a:extLst>
                <a:ext uri="{FF2B5EF4-FFF2-40B4-BE49-F238E27FC236}">
                  <a16:creationId xmlns:a16="http://schemas.microsoft.com/office/drawing/2014/main" id="{33BF5C9E-0754-36D2-2C1A-6224802F0303}"/>
                </a:ext>
              </a:extLst>
            </p:cNvPr>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sp>
        <p:nvSpPr>
          <p:cNvPr id="2" name="Freeform 12">
            <a:extLst>
              <a:ext uri="{FF2B5EF4-FFF2-40B4-BE49-F238E27FC236}">
                <a16:creationId xmlns:a16="http://schemas.microsoft.com/office/drawing/2014/main" id="{7A6BFF8E-80DF-0814-F53F-211D63F63F5E}"/>
              </a:ext>
            </a:extLst>
          </p:cNvPr>
          <p:cNvSpPr/>
          <p:nvPr/>
        </p:nvSpPr>
        <p:spPr>
          <a:xfrm>
            <a:off x="16537238" y="585284"/>
            <a:ext cx="607430" cy="582029"/>
          </a:xfrm>
          <a:custGeom>
            <a:avLst/>
            <a:gdLst/>
            <a:ahLst/>
            <a:cxnLst/>
            <a:rect l="l" t="t" r="r" b="b"/>
            <a:pathLst>
              <a:path w="513803" h="492317">
                <a:moveTo>
                  <a:pt x="0" y="0"/>
                </a:moveTo>
                <a:lnTo>
                  <a:pt x="513803" y="0"/>
                </a:lnTo>
                <a:lnTo>
                  <a:pt x="513803" y="492316"/>
                </a:lnTo>
                <a:lnTo>
                  <a:pt x="0" y="4923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TextBox 15">
            <a:extLst>
              <a:ext uri="{FF2B5EF4-FFF2-40B4-BE49-F238E27FC236}">
                <a16:creationId xmlns:a16="http://schemas.microsoft.com/office/drawing/2014/main" id="{3E93CB19-FAE3-D622-9361-95B8B313F0EB}"/>
              </a:ext>
            </a:extLst>
          </p:cNvPr>
          <p:cNvSpPr txBox="1"/>
          <p:nvPr/>
        </p:nvSpPr>
        <p:spPr>
          <a:xfrm>
            <a:off x="3476896" y="676035"/>
            <a:ext cx="10969056" cy="2041456"/>
          </a:xfrm>
          <a:prstGeom prst="rect">
            <a:avLst/>
          </a:prstGeom>
          <a:noFill/>
        </p:spPr>
        <p:txBody>
          <a:bodyPr wrap="square" rtlCol="0">
            <a:spAutoFit/>
          </a:bodyPr>
          <a:lstStyle/>
          <a:p>
            <a:pPr algn="ctr">
              <a:lnSpc>
                <a:spcPct val="150000"/>
              </a:lnSpc>
            </a:pPr>
            <a:r>
              <a:rPr lang="en-US" sz="4500" b="1">
                <a:solidFill>
                  <a:schemeClr val="accent2">
                    <a:lumMod val="50000"/>
                  </a:schemeClr>
                </a:solidFill>
                <a:latin typeface="Arial" panose="020B0604020202020204" pitchFamily="34" charset="0"/>
                <a:cs typeface="Arial" panose="020B0604020202020204" pitchFamily="34" charset="0"/>
              </a:rPr>
              <a:t>Quan sát các bước tìm ý tưởng cho sản phẩm mĩ thuật </a:t>
            </a:r>
          </a:p>
        </p:txBody>
      </p:sp>
      <p:grpSp>
        <p:nvGrpSpPr>
          <p:cNvPr id="18" name="Group 17">
            <a:extLst>
              <a:ext uri="{FF2B5EF4-FFF2-40B4-BE49-F238E27FC236}">
                <a16:creationId xmlns:a16="http://schemas.microsoft.com/office/drawing/2014/main" id="{BB34F6FD-C71D-82BA-A249-5E0FD4A268D5}"/>
              </a:ext>
            </a:extLst>
          </p:cNvPr>
          <p:cNvGrpSpPr/>
          <p:nvPr/>
        </p:nvGrpSpPr>
        <p:grpSpPr>
          <a:xfrm>
            <a:off x="942462" y="3663738"/>
            <a:ext cx="5059344" cy="4267200"/>
            <a:chOff x="1600200" y="3314700"/>
            <a:chExt cx="5059344" cy="4267200"/>
          </a:xfrm>
        </p:grpSpPr>
        <p:sp>
          <p:nvSpPr>
            <p:cNvPr id="19" name="Rectangle: Rounded Corners 18">
              <a:extLst>
                <a:ext uri="{FF2B5EF4-FFF2-40B4-BE49-F238E27FC236}">
                  <a16:creationId xmlns:a16="http://schemas.microsoft.com/office/drawing/2014/main" id="{0B285F24-5E48-1591-3986-64D35E56B62D}"/>
                </a:ext>
              </a:extLst>
            </p:cNvPr>
            <p:cNvSpPr/>
            <p:nvPr/>
          </p:nvSpPr>
          <p:spPr>
            <a:xfrm>
              <a:off x="1600200" y="3314700"/>
              <a:ext cx="4038600" cy="4267200"/>
            </a:xfrm>
            <a:prstGeom prst="roundRect">
              <a:avLst/>
            </a:prstGeom>
            <a:solidFill>
              <a:srgbClr val="FAA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7E91C10C-54D3-8BAA-083E-0EB3294C4724}"/>
                </a:ext>
              </a:extLst>
            </p:cNvPr>
            <p:cNvSpPr/>
            <p:nvPr/>
          </p:nvSpPr>
          <p:spPr>
            <a:xfrm>
              <a:off x="1859713" y="3753803"/>
              <a:ext cx="4540318" cy="3513002"/>
            </a:xfrm>
            <a:prstGeom prst="round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Pentagon 21">
              <a:extLst>
                <a:ext uri="{FF2B5EF4-FFF2-40B4-BE49-F238E27FC236}">
                  <a16:creationId xmlns:a16="http://schemas.microsoft.com/office/drawing/2014/main" id="{A3638281-9842-FC5F-BF4A-278D276775AB}"/>
                </a:ext>
              </a:extLst>
            </p:cNvPr>
            <p:cNvSpPr/>
            <p:nvPr/>
          </p:nvSpPr>
          <p:spPr>
            <a:xfrm>
              <a:off x="1799798" y="4991100"/>
              <a:ext cx="431049" cy="914400"/>
            </a:xfrm>
            <a:prstGeom prst="homePlate">
              <a:avLst>
                <a:gd name="adj" fmla="val 25893"/>
              </a:avLst>
            </a:prstGeom>
            <a:solidFill>
              <a:srgbClr val="FAA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exagon 22">
              <a:extLst>
                <a:ext uri="{FF2B5EF4-FFF2-40B4-BE49-F238E27FC236}">
                  <a16:creationId xmlns:a16="http://schemas.microsoft.com/office/drawing/2014/main" id="{13884603-1476-E25C-6191-6C12514EE604}"/>
                </a:ext>
              </a:extLst>
            </p:cNvPr>
            <p:cNvSpPr/>
            <p:nvPr/>
          </p:nvSpPr>
          <p:spPr>
            <a:xfrm>
              <a:off x="5598840" y="4991100"/>
              <a:ext cx="1060704" cy="914400"/>
            </a:xfrm>
            <a:prstGeom prst="hexagon">
              <a:avLst/>
            </a:prstGeom>
            <a:solidFill>
              <a:srgbClr val="FAA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1</a:t>
              </a:r>
            </a:p>
          </p:txBody>
        </p:sp>
        <p:sp>
          <p:nvSpPr>
            <p:cNvPr id="24" name="TextBox 23">
              <a:extLst>
                <a:ext uri="{FF2B5EF4-FFF2-40B4-BE49-F238E27FC236}">
                  <a16:creationId xmlns:a16="http://schemas.microsoft.com/office/drawing/2014/main" id="{3495CCF1-58F2-3A65-F2E7-0AB1FCEFC226}"/>
                </a:ext>
              </a:extLst>
            </p:cNvPr>
            <p:cNvSpPr txBox="1"/>
            <p:nvPr/>
          </p:nvSpPr>
          <p:spPr>
            <a:xfrm>
              <a:off x="2133066" y="4792675"/>
              <a:ext cx="3810000" cy="1824923"/>
            </a:xfrm>
            <a:prstGeom prst="rect">
              <a:avLst/>
            </a:prstGeom>
            <a:noFill/>
          </p:spPr>
          <p:txBody>
            <a:bodyPr wrap="square" rtlCol="0">
              <a:spAutoFit/>
            </a:bodyPr>
            <a:lstStyle/>
            <a:p>
              <a:pPr algn="ctr">
                <a:lnSpc>
                  <a:spcPct val="150000"/>
                </a:lnSpc>
              </a:pPr>
              <a:r>
                <a:rPr lang="en-US" sz="4000">
                  <a:latin typeface="Arial" panose="020B0604020202020204" pitchFamily="34" charset="0"/>
                  <a:cs typeface="Arial" panose="020B0604020202020204" pitchFamily="34" charset="0"/>
                </a:rPr>
                <a:t>Xác định nội dung, chủ đề </a:t>
              </a:r>
            </a:p>
          </p:txBody>
        </p:sp>
      </p:grpSp>
      <p:grpSp>
        <p:nvGrpSpPr>
          <p:cNvPr id="25" name="Group 24">
            <a:extLst>
              <a:ext uri="{FF2B5EF4-FFF2-40B4-BE49-F238E27FC236}">
                <a16:creationId xmlns:a16="http://schemas.microsoft.com/office/drawing/2014/main" id="{18C47204-69FB-3765-3DE1-D13E362875D8}"/>
              </a:ext>
            </a:extLst>
          </p:cNvPr>
          <p:cNvGrpSpPr/>
          <p:nvPr/>
        </p:nvGrpSpPr>
        <p:grpSpPr>
          <a:xfrm>
            <a:off x="6701415" y="3601734"/>
            <a:ext cx="5059344" cy="4267200"/>
            <a:chOff x="1600200" y="3314700"/>
            <a:chExt cx="5059344" cy="4267200"/>
          </a:xfrm>
        </p:grpSpPr>
        <p:sp>
          <p:nvSpPr>
            <p:cNvPr id="26" name="Rectangle: Rounded Corners 25">
              <a:extLst>
                <a:ext uri="{FF2B5EF4-FFF2-40B4-BE49-F238E27FC236}">
                  <a16:creationId xmlns:a16="http://schemas.microsoft.com/office/drawing/2014/main" id="{313C4C40-E713-4B98-5A45-0E770D748886}"/>
                </a:ext>
              </a:extLst>
            </p:cNvPr>
            <p:cNvSpPr/>
            <p:nvPr/>
          </p:nvSpPr>
          <p:spPr>
            <a:xfrm>
              <a:off x="1600200" y="3314700"/>
              <a:ext cx="4038600" cy="4267200"/>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19B5029F-96CB-BFC0-AD3F-0313D3BD8DA0}"/>
                </a:ext>
              </a:extLst>
            </p:cNvPr>
            <p:cNvSpPr/>
            <p:nvPr/>
          </p:nvSpPr>
          <p:spPr>
            <a:xfrm>
              <a:off x="1859713" y="3753803"/>
              <a:ext cx="4540318" cy="3513002"/>
            </a:xfrm>
            <a:prstGeom prst="round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Pentagon 28">
              <a:extLst>
                <a:ext uri="{FF2B5EF4-FFF2-40B4-BE49-F238E27FC236}">
                  <a16:creationId xmlns:a16="http://schemas.microsoft.com/office/drawing/2014/main" id="{8E4F60A6-B359-DE91-1684-2E44F12CA289}"/>
                </a:ext>
              </a:extLst>
            </p:cNvPr>
            <p:cNvSpPr/>
            <p:nvPr/>
          </p:nvSpPr>
          <p:spPr>
            <a:xfrm>
              <a:off x="1813526" y="4991100"/>
              <a:ext cx="431049" cy="914400"/>
            </a:xfrm>
            <a:prstGeom prst="homePlate">
              <a:avLst>
                <a:gd name="adj" fmla="val 25893"/>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Hexagon 29">
              <a:extLst>
                <a:ext uri="{FF2B5EF4-FFF2-40B4-BE49-F238E27FC236}">
                  <a16:creationId xmlns:a16="http://schemas.microsoft.com/office/drawing/2014/main" id="{4A06AED7-2B14-A035-4893-94A9262C990A}"/>
                </a:ext>
              </a:extLst>
            </p:cNvPr>
            <p:cNvSpPr/>
            <p:nvPr/>
          </p:nvSpPr>
          <p:spPr>
            <a:xfrm>
              <a:off x="5598840" y="4991100"/>
              <a:ext cx="1060704" cy="914400"/>
            </a:xfrm>
            <a:prstGeom prst="hexagon">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2</a:t>
              </a:r>
            </a:p>
          </p:txBody>
        </p:sp>
        <p:sp>
          <p:nvSpPr>
            <p:cNvPr id="32" name="TextBox 31">
              <a:extLst>
                <a:ext uri="{FF2B5EF4-FFF2-40B4-BE49-F238E27FC236}">
                  <a16:creationId xmlns:a16="http://schemas.microsoft.com/office/drawing/2014/main" id="{59948D9A-A209-7C4C-434A-1DD50890F990}"/>
                </a:ext>
              </a:extLst>
            </p:cNvPr>
            <p:cNvSpPr txBox="1"/>
            <p:nvPr/>
          </p:nvSpPr>
          <p:spPr>
            <a:xfrm>
              <a:off x="2134041" y="4575669"/>
              <a:ext cx="3810000" cy="1824923"/>
            </a:xfrm>
            <a:prstGeom prst="rect">
              <a:avLst/>
            </a:prstGeom>
            <a:noFill/>
          </p:spPr>
          <p:txBody>
            <a:bodyPr wrap="square" rtlCol="0">
              <a:spAutoFit/>
            </a:bodyPr>
            <a:lstStyle/>
            <a:p>
              <a:pPr algn="ctr">
                <a:lnSpc>
                  <a:spcPct val="150000"/>
                </a:lnSpc>
              </a:pPr>
              <a:r>
                <a:rPr lang="en-US" sz="4000">
                  <a:latin typeface="Arial" panose="020B0604020202020204" pitchFamily="34" charset="0"/>
                  <a:cs typeface="Arial" panose="020B0604020202020204" pitchFamily="34" charset="0"/>
                </a:rPr>
                <a:t>Chọn hình tượng chính </a:t>
              </a:r>
            </a:p>
          </p:txBody>
        </p:sp>
      </p:grpSp>
      <p:grpSp>
        <p:nvGrpSpPr>
          <p:cNvPr id="33" name="Group 32">
            <a:extLst>
              <a:ext uri="{FF2B5EF4-FFF2-40B4-BE49-F238E27FC236}">
                <a16:creationId xmlns:a16="http://schemas.microsoft.com/office/drawing/2014/main" id="{08A1D210-1F83-6D05-23D4-7CDEB977CDFD}"/>
              </a:ext>
            </a:extLst>
          </p:cNvPr>
          <p:cNvGrpSpPr/>
          <p:nvPr/>
        </p:nvGrpSpPr>
        <p:grpSpPr>
          <a:xfrm>
            <a:off x="12382516" y="3369763"/>
            <a:ext cx="5059344" cy="4267200"/>
            <a:chOff x="1600200" y="3314700"/>
            <a:chExt cx="5059344" cy="4267200"/>
          </a:xfrm>
        </p:grpSpPr>
        <p:sp>
          <p:nvSpPr>
            <p:cNvPr id="34" name="Rectangle: Rounded Corners 33">
              <a:extLst>
                <a:ext uri="{FF2B5EF4-FFF2-40B4-BE49-F238E27FC236}">
                  <a16:creationId xmlns:a16="http://schemas.microsoft.com/office/drawing/2014/main" id="{3FDB12EC-18BB-D871-273B-F3DB7099F6CE}"/>
                </a:ext>
              </a:extLst>
            </p:cNvPr>
            <p:cNvSpPr/>
            <p:nvPr/>
          </p:nvSpPr>
          <p:spPr>
            <a:xfrm>
              <a:off x="1600200" y="3314700"/>
              <a:ext cx="4038600" cy="4267200"/>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7351305E-43F7-52D5-A3D9-38D203DC30C1}"/>
                </a:ext>
              </a:extLst>
            </p:cNvPr>
            <p:cNvSpPr/>
            <p:nvPr/>
          </p:nvSpPr>
          <p:spPr>
            <a:xfrm>
              <a:off x="1859713" y="3753803"/>
              <a:ext cx="4540318" cy="3513002"/>
            </a:xfrm>
            <a:prstGeom prst="round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rrow: Pentagon 35">
              <a:extLst>
                <a:ext uri="{FF2B5EF4-FFF2-40B4-BE49-F238E27FC236}">
                  <a16:creationId xmlns:a16="http://schemas.microsoft.com/office/drawing/2014/main" id="{672A30D6-3AC2-6672-75F1-B77CD91BAC1D}"/>
                </a:ext>
              </a:extLst>
            </p:cNvPr>
            <p:cNvSpPr/>
            <p:nvPr/>
          </p:nvSpPr>
          <p:spPr>
            <a:xfrm>
              <a:off x="1854951" y="4991100"/>
              <a:ext cx="431049" cy="914400"/>
            </a:xfrm>
            <a:prstGeom prst="homePlate">
              <a:avLst>
                <a:gd name="adj" fmla="val 2589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Hexagon 36">
              <a:extLst>
                <a:ext uri="{FF2B5EF4-FFF2-40B4-BE49-F238E27FC236}">
                  <a16:creationId xmlns:a16="http://schemas.microsoft.com/office/drawing/2014/main" id="{5BC9E0DF-6343-5A9E-7409-09A225B5AD59}"/>
                </a:ext>
              </a:extLst>
            </p:cNvPr>
            <p:cNvSpPr/>
            <p:nvPr/>
          </p:nvSpPr>
          <p:spPr>
            <a:xfrm>
              <a:off x="5598840" y="4991100"/>
              <a:ext cx="1060704" cy="914400"/>
            </a:xfrm>
            <a:prstGeom prst="hexagon">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3</a:t>
              </a:r>
            </a:p>
          </p:txBody>
        </p:sp>
        <p:sp>
          <p:nvSpPr>
            <p:cNvPr id="38" name="TextBox 37">
              <a:extLst>
                <a:ext uri="{FF2B5EF4-FFF2-40B4-BE49-F238E27FC236}">
                  <a16:creationId xmlns:a16="http://schemas.microsoft.com/office/drawing/2014/main" id="{DE84E170-17D7-5B4D-772E-20A6D2D65A9F}"/>
                </a:ext>
              </a:extLst>
            </p:cNvPr>
            <p:cNvSpPr txBox="1"/>
            <p:nvPr/>
          </p:nvSpPr>
          <p:spPr>
            <a:xfrm>
              <a:off x="2122575" y="4228313"/>
              <a:ext cx="3810000" cy="2748253"/>
            </a:xfrm>
            <a:prstGeom prst="rect">
              <a:avLst/>
            </a:prstGeom>
            <a:noFill/>
          </p:spPr>
          <p:txBody>
            <a:bodyPr wrap="square" rtlCol="0">
              <a:spAutoFit/>
            </a:bodyPr>
            <a:lstStyle/>
            <a:p>
              <a:pPr algn="ctr">
                <a:lnSpc>
                  <a:spcPct val="150000"/>
                </a:lnSpc>
              </a:pPr>
              <a:r>
                <a:rPr lang="en-US" sz="4000">
                  <a:latin typeface="Arial" panose="020B0604020202020204" pitchFamily="34" charset="0"/>
                  <a:cs typeface="Arial" panose="020B0604020202020204" pitchFamily="34" charset="0"/>
                </a:rPr>
                <a:t>Xác định phương pháp thực hành </a:t>
              </a:r>
            </a:p>
          </p:txBody>
        </p:sp>
      </p:grpSp>
      <p:sp>
        <p:nvSpPr>
          <p:cNvPr id="39" name="Freeform 3">
            <a:extLst>
              <a:ext uri="{FF2B5EF4-FFF2-40B4-BE49-F238E27FC236}">
                <a16:creationId xmlns:a16="http://schemas.microsoft.com/office/drawing/2014/main" id="{541E20B3-E1BB-D067-E777-48406CDB035E}"/>
              </a:ext>
            </a:extLst>
          </p:cNvPr>
          <p:cNvSpPr/>
          <p:nvPr/>
        </p:nvSpPr>
        <p:spPr>
          <a:xfrm>
            <a:off x="-548808" y="6254538"/>
            <a:ext cx="1491270" cy="4114800"/>
          </a:xfrm>
          <a:custGeom>
            <a:avLst/>
            <a:gdLst/>
            <a:ahLst/>
            <a:cxnLst/>
            <a:rect l="l" t="t" r="r" b="b"/>
            <a:pathLst>
              <a:path w="1491270" h="4114800">
                <a:moveTo>
                  <a:pt x="0" y="0"/>
                </a:moveTo>
                <a:lnTo>
                  <a:pt x="1491270" y="0"/>
                </a:lnTo>
                <a:lnTo>
                  <a:pt x="149127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0" name="Freeform 3">
            <a:extLst>
              <a:ext uri="{FF2B5EF4-FFF2-40B4-BE49-F238E27FC236}">
                <a16:creationId xmlns:a16="http://schemas.microsoft.com/office/drawing/2014/main" id="{309ED938-86E1-02C2-CA70-3F2DB477C601}"/>
              </a:ext>
            </a:extLst>
          </p:cNvPr>
          <p:cNvSpPr/>
          <p:nvPr/>
        </p:nvSpPr>
        <p:spPr>
          <a:xfrm>
            <a:off x="17182347" y="6192534"/>
            <a:ext cx="1491270" cy="4114800"/>
          </a:xfrm>
          <a:custGeom>
            <a:avLst/>
            <a:gdLst/>
            <a:ahLst/>
            <a:cxnLst/>
            <a:rect l="l" t="t" r="r" b="b"/>
            <a:pathLst>
              <a:path w="1491270" h="4114800">
                <a:moveTo>
                  <a:pt x="0" y="0"/>
                </a:moveTo>
                <a:lnTo>
                  <a:pt x="1491270" y="0"/>
                </a:lnTo>
                <a:lnTo>
                  <a:pt x="149127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2763395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500"/>
                                        <p:tgtEl>
                                          <p:spTgt spid="18"/>
                                        </p:tgtEl>
                                      </p:cBhvr>
                                    </p:animEffect>
                                  </p:childTnLst>
                                </p:cTn>
                              </p:par>
                              <p:par>
                                <p:cTn id="13" presetID="14" presetClass="entr" presetSubtype="1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randombar(horizontal)">
                                      <p:cBhvr>
                                        <p:cTn id="15" dur="500"/>
                                        <p:tgtEl>
                                          <p:spTgt spid="25"/>
                                        </p:tgtEl>
                                      </p:cBhvr>
                                    </p:animEffect>
                                  </p:childTnLst>
                                </p:cTn>
                              </p:par>
                              <p:par>
                                <p:cTn id="16" presetID="14" presetClass="entr" presetSubtype="10"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randombar(horizontal)">
                                      <p:cBhvr>
                                        <p:cTn id="1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Freeform 13">
            <a:extLst>
              <a:ext uri="{FF2B5EF4-FFF2-40B4-BE49-F238E27FC236}">
                <a16:creationId xmlns:a16="http://schemas.microsoft.com/office/drawing/2014/main" id="{1E76B2CB-8872-3B2C-F1A2-C41CF345EB15}"/>
              </a:ext>
            </a:extLst>
          </p:cNvPr>
          <p:cNvSpPr/>
          <p:nvPr/>
        </p:nvSpPr>
        <p:spPr>
          <a:xfrm>
            <a:off x="601538" y="9304415"/>
            <a:ext cx="513803" cy="492317"/>
          </a:xfrm>
          <a:custGeom>
            <a:avLst/>
            <a:gdLst/>
            <a:ahLst/>
            <a:cxnLst/>
            <a:rect l="l" t="t" r="r" b="b"/>
            <a:pathLst>
              <a:path w="513803" h="492317">
                <a:moveTo>
                  <a:pt x="0" y="0"/>
                </a:moveTo>
                <a:lnTo>
                  <a:pt x="513803" y="0"/>
                </a:lnTo>
                <a:lnTo>
                  <a:pt x="513803" y="492317"/>
                </a:lnTo>
                <a:lnTo>
                  <a:pt x="0" y="4923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17">
            <a:extLst>
              <a:ext uri="{FF2B5EF4-FFF2-40B4-BE49-F238E27FC236}">
                <a16:creationId xmlns:a16="http://schemas.microsoft.com/office/drawing/2014/main" id="{25EB010B-C8D0-031E-9B18-1764F06DA5E2}"/>
              </a:ext>
            </a:extLst>
          </p:cNvPr>
          <p:cNvGrpSpPr/>
          <p:nvPr/>
        </p:nvGrpSpPr>
        <p:grpSpPr>
          <a:xfrm>
            <a:off x="17373600" y="9410700"/>
            <a:ext cx="512886" cy="512886"/>
            <a:chOff x="0" y="0"/>
            <a:chExt cx="812800" cy="812800"/>
          </a:xfrm>
        </p:grpSpPr>
        <p:sp>
          <p:nvSpPr>
            <p:cNvPr id="5" name="Freeform 18">
              <a:extLst>
                <a:ext uri="{FF2B5EF4-FFF2-40B4-BE49-F238E27FC236}">
                  <a16:creationId xmlns:a16="http://schemas.microsoft.com/office/drawing/2014/main" id="{BE8AE102-399F-9B36-5FB8-8F385003EDB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9C82"/>
            </a:solidFill>
            <a:ln w="9525">
              <a:solidFill>
                <a:srgbClr val="436487"/>
              </a:solidFill>
            </a:ln>
          </p:spPr>
          <p:txBody>
            <a:bodyPr/>
            <a:lstStyle/>
            <a:p>
              <a:endParaRPr lang="en-US"/>
            </a:p>
          </p:txBody>
        </p:sp>
        <p:sp>
          <p:nvSpPr>
            <p:cNvPr id="6" name="TextBox 19">
              <a:extLst>
                <a:ext uri="{FF2B5EF4-FFF2-40B4-BE49-F238E27FC236}">
                  <a16:creationId xmlns:a16="http://schemas.microsoft.com/office/drawing/2014/main" id="{38D05352-F797-B3FD-73C6-3679A5960328}"/>
                </a:ext>
              </a:extLst>
            </p:cNvPr>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grpSp>
        <p:nvGrpSpPr>
          <p:cNvPr id="7" name="Group 14">
            <a:extLst>
              <a:ext uri="{FF2B5EF4-FFF2-40B4-BE49-F238E27FC236}">
                <a16:creationId xmlns:a16="http://schemas.microsoft.com/office/drawing/2014/main" id="{5E32C068-3F27-3F77-9FDD-D4567FC3AEAE}"/>
              </a:ext>
            </a:extLst>
          </p:cNvPr>
          <p:cNvGrpSpPr/>
          <p:nvPr/>
        </p:nvGrpSpPr>
        <p:grpSpPr>
          <a:xfrm>
            <a:off x="1115341" y="366684"/>
            <a:ext cx="298574" cy="298574"/>
            <a:chOff x="0" y="0"/>
            <a:chExt cx="812800" cy="812800"/>
          </a:xfrm>
        </p:grpSpPr>
        <p:sp>
          <p:nvSpPr>
            <p:cNvPr id="8" name="Freeform 15">
              <a:extLst>
                <a:ext uri="{FF2B5EF4-FFF2-40B4-BE49-F238E27FC236}">
                  <a16:creationId xmlns:a16="http://schemas.microsoft.com/office/drawing/2014/main" id="{0AC18B82-FBFD-8F76-10F3-A7CE2CE8C48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CBEDEE"/>
            </a:solidFill>
            <a:ln w="9525">
              <a:solidFill>
                <a:srgbClr val="436487"/>
              </a:solidFill>
            </a:ln>
          </p:spPr>
          <p:txBody>
            <a:bodyPr/>
            <a:lstStyle/>
            <a:p>
              <a:endParaRPr lang="en-US"/>
            </a:p>
          </p:txBody>
        </p:sp>
        <p:sp>
          <p:nvSpPr>
            <p:cNvPr id="9" name="TextBox 16">
              <a:extLst>
                <a:ext uri="{FF2B5EF4-FFF2-40B4-BE49-F238E27FC236}">
                  <a16:creationId xmlns:a16="http://schemas.microsoft.com/office/drawing/2014/main" id="{33BF5C9E-0754-36D2-2C1A-6224802F0303}"/>
                </a:ext>
              </a:extLst>
            </p:cNvPr>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sp>
        <p:nvSpPr>
          <p:cNvPr id="2" name="Freeform 12">
            <a:extLst>
              <a:ext uri="{FF2B5EF4-FFF2-40B4-BE49-F238E27FC236}">
                <a16:creationId xmlns:a16="http://schemas.microsoft.com/office/drawing/2014/main" id="{7A6BFF8E-80DF-0814-F53F-211D63F63F5E}"/>
              </a:ext>
            </a:extLst>
          </p:cNvPr>
          <p:cNvSpPr/>
          <p:nvPr/>
        </p:nvSpPr>
        <p:spPr>
          <a:xfrm>
            <a:off x="16537238" y="585284"/>
            <a:ext cx="607430" cy="582029"/>
          </a:xfrm>
          <a:custGeom>
            <a:avLst/>
            <a:gdLst/>
            <a:ahLst/>
            <a:cxnLst/>
            <a:rect l="l" t="t" r="r" b="b"/>
            <a:pathLst>
              <a:path w="513803" h="492317">
                <a:moveTo>
                  <a:pt x="0" y="0"/>
                </a:moveTo>
                <a:lnTo>
                  <a:pt x="513803" y="0"/>
                </a:lnTo>
                <a:lnTo>
                  <a:pt x="513803" y="492316"/>
                </a:lnTo>
                <a:lnTo>
                  <a:pt x="0" y="4923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6AA84D6D-1CAA-17D8-E6DF-51F20E4D5D3C}"/>
              </a:ext>
            </a:extLst>
          </p:cNvPr>
          <p:cNvSpPr txBox="1"/>
          <p:nvPr/>
        </p:nvSpPr>
        <p:spPr>
          <a:xfrm>
            <a:off x="2667000" y="508973"/>
            <a:ext cx="12954000" cy="938719"/>
          </a:xfrm>
          <a:prstGeom prst="rect">
            <a:avLst/>
          </a:prstGeom>
          <a:noFill/>
        </p:spPr>
        <p:txBody>
          <a:bodyPr wrap="square" rtlCol="0">
            <a:spAutoFit/>
          </a:bodyPr>
          <a:lstStyle/>
          <a:p>
            <a:pPr algn="ctr"/>
            <a:r>
              <a:rPr lang="en-US" sz="5500" b="1">
                <a:solidFill>
                  <a:schemeClr val="accent4">
                    <a:lumMod val="75000"/>
                  </a:schemeClr>
                </a:solidFill>
                <a:latin typeface="Arial" panose="020B0604020202020204" pitchFamily="34" charset="0"/>
                <a:cs typeface="Arial" panose="020B0604020202020204" pitchFamily="34" charset="0"/>
              </a:rPr>
              <a:t>QUAN SÁT HÌNH ẢNH</a:t>
            </a:r>
          </a:p>
        </p:txBody>
      </p:sp>
      <p:pic>
        <p:nvPicPr>
          <p:cNvPr id="12" name="Picture 11">
            <a:extLst>
              <a:ext uri="{FF2B5EF4-FFF2-40B4-BE49-F238E27FC236}">
                <a16:creationId xmlns:a16="http://schemas.microsoft.com/office/drawing/2014/main" id="{566BB0BA-E1DD-6651-CC85-90B70143AEF0}"/>
              </a:ext>
            </a:extLst>
          </p:cNvPr>
          <p:cNvPicPr>
            <a:picLocks noChangeAspect="1"/>
          </p:cNvPicPr>
          <p:nvPr/>
        </p:nvPicPr>
        <p:blipFill rotWithShape="1">
          <a:blip r:embed="rId4">
            <a:extLst>
              <a:ext uri="{28A0092B-C50C-407E-A947-70E740481C1C}">
                <a14:useLocalDpi xmlns:a14="http://schemas.microsoft.com/office/drawing/2010/main" val="0"/>
              </a:ext>
            </a:extLst>
          </a:blip>
          <a:srcRect l="4027" t="3768" r="14520" b="63611"/>
          <a:stretch/>
        </p:blipFill>
        <p:spPr>
          <a:xfrm>
            <a:off x="304800" y="1866899"/>
            <a:ext cx="9831638" cy="3048001"/>
          </a:xfrm>
          <a:prstGeom prst="rect">
            <a:avLst/>
          </a:prstGeom>
        </p:spPr>
      </p:pic>
      <p:pic>
        <p:nvPicPr>
          <p:cNvPr id="14" name="Picture 13">
            <a:extLst>
              <a:ext uri="{FF2B5EF4-FFF2-40B4-BE49-F238E27FC236}">
                <a16:creationId xmlns:a16="http://schemas.microsoft.com/office/drawing/2014/main" id="{AE5582E1-A5E9-F61F-E077-D8C9984184F5}"/>
              </a:ext>
            </a:extLst>
          </p:cNvPr>
          <p:cNvPicPr>
            <a:picLocks noChangeAspect="1"/>
          </p:cNvPicPr>
          <p:nvPr/>
        </p:nvPicPr>
        <p:blipFill rotWithShape="1">
          <a:blip r:embed="rId4">
            <a:extLst>
              <a:ext uri="{28A0092B-C50C-407E-A947-70E740481C1C}">
                <a14:useLocalDpi xmlns:a14="http://schemas.microsoft.com/office/drawing/2010/main" val="0"/>
              </a:ext>
            </a:extLst>
          </a:blip>
          <a:srcRect l="4286" t="41591" r="42054" b="490"/>
          <a:stretch/>
        </p:blipFill>
        <p:spPr>
          <a:xfrm>
            <a:off x="1288802" y="4914900"/>
            <a:ext cx="6477000" cy="5411829"/>
          </a:xfrm>
          <a:prstGeom prst="rect">
            <a:avLst/>
          </a:prstGeom>
        </p:spPr>
      </p:pic>
      <p:sp>
        <p:nvSpPr>
          <p:cNvPr id="17" name="TextBox 16">
            <a:extLst>
              <a:ext uri="{FF2B5EF4-FFF2-40B4-BE49-F238E27FC236}">
                <a16:creationId xmlns:a16="http://schemas.microsoft.com/office/drawing/2014/main" id="{B94888D7-D9A2-1B90-C55C-318D16C62326}"/>
              </a:ext>
            </a:extLst>
          </p:cNvPr>
          <p:cNvSpPr txBox="1"/>
          <p:nvPr/>
        </p:nvSpPr>
        <p:spPr>
          <a:xfrm>
            <a:off x="8720595" y="4973974"/>
            <a:ext cx="8729663" cy="1824923"/>
          </a:xfrm>
          <a:prstGeom prst="rect">
            <a:avLst/>
          </a:prstGeom>
          <a:noFill/>
        </p:spPr>
        <p:txBody>
          <a:bodyPr wrap="square">
            <a:spAutoFit/>
          </a:bodyPr>
          <a:lstStyle/>
          <a:p>
            <a:pPr algn="just">
              <a:lnSpc>
                <a:spcPct val="150000"/>
              </a:lnSpc>
            </a:pPr>
            <a:r>
              <a:rPr lang="en-US" sz="4000">
                <a:solidFill>
                  <a:srgbClr val="C00000"/>
                </a:solidFill>
                <a:latin typeface="Arial" panose="020B0604020202020204" pitchFamily="34" charset="0"/>
                <a:cs typeface="Arial" panose="020B0604020202020204" pitchFamily="34" charset="0"/>
              </a:rPr>
              <a:t>Quan sát hình ảnh trong SHS tr.13 và thực hiện yêu cầu: </a:t>
            </a:r>
          </a:p>
        </p:txBody>
      </p:sp>
      <p:grpSp>
        <p:nvGrpSpPr>
          <p:cNvPr id="41" name="Group 40">
            <a:extLst>
              <a:ext uri="{FF2B5EF4-FFF2-40B4-BE49-F238E27FC236}">
                <a16:creationId xmlns:a16="http://schemas.microsoft.com/office/drawing/2014/main" id="{D48147C3-36DB-04D6-1E42-0DFC38ADC2C4}"/>
              </a:ext>
            </a:extLst>
          </p:cNvPr>
          <p:cNvGrpSpPr/>
          <p:nvPr/>
        </p:nvGrpSpPr>
        <p:grpSpPr>
          <a:xfrm>
            <a:off x="7972122" y="7335617"/>
            <a:ext cx="9914364" cy="1295400"/>
            <a:chOff x="8208539" y="7283731"/>
            <a:chExt cx="9914364" cy="1295400"/>
          </a:xfrm>
        </p:grpSpPr>
        <p:sp>
          <p:nvSpPr>
            <p:cNvPr id="27" name="TextBox 26">
              <a:extLst>
                <a:ext uri="{FF2B5EF4-FFF2-40B4-BE49-F238E27FC236}">
                  <a16:creationId xmlns:a16="http://schemas.microsoft.com/office/drawing/2014/main" id="{50DE788D-5BC7-48EF-56FD-74BAA4A3E2E7}"/>
                </a:ext>
              </a:extLst>
            </p:cNvPr>
            <p:cNvSpPr txBox="1"/>
            <p:nvPr/>
          </p:nvSpPr>
          <p:spPr>
            <a:xfrm>
              <a:off x="9677400" y="7577488"/>
              <a:ext cx="8445503" cy="707886"/>
            </a:xfrm>
            <a:prstGeom prst="rect">
              <a:avLst/>
            </a:prstGeom>
            <a:noFill/>
          </p:spPr>
          <p:txBody>
            <a:bodyPr wrap="square">
              <a:spAutoFit/>
            </a:bodyPr>
            <a:lstStyle/>
            <a:p>
              <a:pPr algn="just"/>
              <a:r>
                <a:rPr lang="vi-VN" sz="4000"/>
                <a:t>Trình bày ý tưởng tạo hình phù điêu.</a:t>
              </a:r>
              <a:endParaRPr lang="en-US" sz="4000"/>
            </a:p>
          </p:txBody>
        </p:sp>
        <p:sp>
          <p:nvSpPr>
            <p:cNvPr id="31" name="Freeform 5">
              <a:extLst>
                <a:ext uri="{FF2B5EF4-FFF2-40B4-BE49-F238E27FC236}">
                  <a16:creationId xmlns:a16="http://schemas.microsoft.com/office/drawing/2014/main" id="{A3A2ACE8-66CB-0E5C-159E-31E4F3C90ECB}"/>
                </a:ext>
              </a:extLst>
            </p:cNvPr>
            <p:cNvSpPr/>
            <p:nvPr/>
          </p:nvSpPr>
          <p:spPr>
            <a:xfrm>
              <a:off x="8208539" y="7283731"/>
              <a:ext cx="1295400" cy="12954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spTree>
    <p:extLst>
      <p:ext uri="{BB962C8B-B14F-4D97-AF65-F5344CB8AC3E}">
        <p14:creationId xmlns:p14="http://schemas.microsoft.com/office/powerpoint/2010/main" val="3017509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par>
                                <p:cTn id="21" presetID="22" presetClass="entr" presetSubtype="4" fill="hold" nodeType="with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wipe(down)">
                                      <p:cBhvr>
                                        <p:cTn id="2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E2EDA211-AF4B-63F0-C909-7E75B5F3E2D3}"/>
              </a:ext>
            </a:extLst>
          </p:cNvPr>
          <p:cNvCxnSpPr>
            <a:cxnSpLocks/>
          </p:cNvCxnSpPr>
          <p:nvPr/>
        </p:nvCxnSpPr>
        <p:spPr>
          <a:xfrm>
            <a:off x="-500292" y="3771900"/>
            <a:ext cx="19288584"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3" name="Freeform 13">
            <a:extLst>
              <a:ext uri="{FF2B5EF4-FFF2-40B4-BE49-F238E27FC236}">
                <a16:creationId xmlns:a16="http://schemas.microsoft.com/office/drawing/2014/main" id="{1E76B2CB-8872-3B2C-F1A2-C41CF345EB15}"/>
              </a:ext>
            </a:extLst>
          </p:cNvPr>
          <p:cNvSpPr/>
          <p:nvPr/>
        </p:nvSpPr>
        <p:spPr>
          <a:xfrm>
            <a:off x="601538" y="9304415"/>
            <a:ext cx="513803" cy="492317"/>
          </a:xfrm>
          <a:custGeom>
            <a:avLst/>
            <a:gdLst/>
            <a:ahLst/>
            <a:cxnLst/>
            <a:rect l="l" t="t" r="r" b="b"/>
            <a:pathLst>
              <a:path w="513803" h="492317">
                <a:moveTo>
                  <a:pt x="0" y="0"/>
                </a:moveTo>
                <a:lnTo>
                  <a:pt x="513803" y="0"/>
                </a:lnTo>
                <a:lnTo>
                  <a:pt x="513803" y="492317"/>
                </a:lnTo>
                <a:lnTo>
                  <a:pt x="0" y="4923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17">
            <a:extLst>
              <a:ext uri="{FF2B5EF4-FFF2-40B4-BE49-F238E27FC236}">
                <a16:creationId xmlns:a16="http://schemas.microsoft.com/office/drawing/2014/main" id="{25EB010B-C8D0-031E-9B18-1764F06DA5E2}"/>
              </a:ext>
            </a:extLst>
          </p:cNvPr>
          <p:cNvGrpSpPr/>
          <p:nvPr/>
        </p:nvGrpSpPr>
        <p:grpSpPr>
          <a:xfrm>
            <a:off x="17373600" y="9410700"/>
            <a:ext cx="512886" cy="512886"/>
            <a:chOff x="0" y="0"/>
            <a:chExt cx="812800" cy="812800"/>
          </a:xfrm>
        </p:grpSpPr>
        <p:sp>
          <p:nvSpPr>
            <p:cNvPr id="5" name="Freeform 18">
              <a:extLst>
                <a:ext uri="{FF2B5EF4-FFF2-40B4-BE49-F238E27FC236}">
                  <a16:creationId xmlns:a16="http://schemas.microsoft.com/office/drawing/2014/main" id="{BE8AE102-399F-9B36-5FB8-8F385003EDB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9C82"/>
            </a:solidFill>
            <a:ln w="9525">
              <a:solidFill>
                <a:srgbClr val="436487"/>
              </a:solidFill>
            </a:ln>
          </p:spPr>
          <p:txBody>
            <a:bodyPr/>
            <a:lstStyle/>
            <a:p>
              <a:endParaRPr lang="en-US"/>
            </a:p>
          </p:txBody>
        </p:sp>
        <p:sp>
          <p:nvSpPr>
            <p:cNvPr id="6" name="TextBox 19">
              <a:extLst>
                <a:ext uri="{FF2B5EF4-FFF2-40B4-BE49-F238E27FC236}">
                  <a16:creationId xmlns:a16="http://schemas.microsoft.com/office/drawing/2014/main" id="{38D05352-F797-B3FD-73C6-3679A5960328}"/>
                </a:ext>
              </a:extLst>
            </p:cNvPr>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grpSp>
        <p:nvGrpSpPr>
          <p:cNvPr id="7" name="Group 14">
            <a:extLst>
              <a:ext uri="{FF2B5EF4-FFF2-40B4-BE49-F238E27FC236}">
                <a16:creationId xmlns:a16="http://schemas.microsoft.com/office/drawing/2014/main" id="{5E32C068-3F27-3F77-9FDD-D4567FC3AEAE}"/>
              </a:ext>
            </a:extLst>
          </p:cNvPr>
          <p:cNvGrpSpPr/>
          <p:nvPr/>
        </p:nvGrpSpPr>
        <p:grpSpPr>
          <a:xfrm>
            <a:off x="1115341" y="366684"/>
            <a:ext cx="298574" cy="298574"/>
            <a:chOff x="0" y="0"/>
            <a:chExt cx="812800" cy="812800"/>
          </a:xfrm>
        </p:grpSpPr>
        <p:sp>
          <p:nvSpPr>
            <p:cNvPr id="8" name="Freeform 15">
              <a:extLst>
                <a:ext uri="{FF2B5EF4-FFF2-40B4-BE49-F238E27FC236}">
                  <a16:creationId xmlns:a16="http://schemas.microsoft.com/office/drawing/2014/main" id="{0AC18B82-FBFD-8F76-10F3-A7CE2CE8C48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CBEDEE"/>
            </a:solidFill>
            <a:ln w="9525">
              <a:solidFill>
                <a:srgbClr val="436487"/>
              </a:solidFill>
            </a:ln>
          </p:spPr>
          <p:txBody>
            <a:bodyPr/>
            <a:lstStyle/>
            <a:p>
              <a:endParaRPr lang="en-US"/>
            </a:p>
          </p:txBody>
        </p:sp>
        <p:sp>
          <p:nvSpPr>
            <p:cNvPr id="9" name="TextBox 16">
              <a:extLst>
                <a:ext uri="{FF2B5EF4-FFF2-40B4-BE49-F238E27FC236}">
                  <a16:creationId xmlns:a16="http://schemas.microsoft.com/office/drawing/2014/main" id="{33BF5C9E-0754-36D2-2C1A-6224802F0303}"/>
                </a:ext>
              </a:extLst>
            </p:cNvPr>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sp>
        <p:nvSpPr>
          <p:cNvPr id="2" name="Freeform 12">
            <a:extLst>
              <a:ext uri="{FF2B5EF4-FFF2-40B4-BE49-F238E27FC236}">
                <a16:creationId xmlns:a16="http://schemas.microsoft.com/office/drawing/2014/main" id="{7A6BFF8E-80DF-0814-F53F-211D63F63F5E}"/>
              </a:ext>
            </a:extLst>
          </p:cNvPr>
          <p:cNvSpPr/>
          <p:nvPr/>
        </p:nvSpPr>
        <p:spPr>
          <a:xfrm>
            <a:off x="16537238" y="585284"/>
            <a:ext cx="607430" cy="582029"/>
          </a:xfrm>
          <a:custGeom>
            <a:avLst/>
            <a:gdLst/>
            <a:ahLst/>
            <a:cxnLst/>
            <a:rect l="l" t="t" r="r" b="b"/>
            <a:pathLst>
              <a:path w="513803" h="492317">
                <a:moveTo>
                  <a:pt x="0" y="0"/>
                </a:moveTo>
                <a:lnTo>
                  <a:pt x="513803" y="0"/>
                </a:lnTo>
                <a:lnTo>
                  <a:pt x="513803" y="492316"/>
                </a:lnTo>
                <a:lnTo>
                  <a:pt x="0" y="4923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8A85187D-3B2F-9FC8-5251-9BA5419B7510}"/>
              </a:ext>
            </a:extLst>
          </p:cNvPr>
          <p:cNvSpPr txBox="1"/>
          <p:nvPr/>
        </p:nvSpPr>
        <p:spPr>
          <a:xfrm>
            <a:off x="3429000" y="613454"/>
            <a:ext cx="11430000" cy="861774"/>
          </a:xfrm>
          <a:prstGeom prst="rect">
            <a:avLst/>
          </a:prstGeom>
          <a:noFill/>
        </p:spPr>
        <p:txBody>
          <a:bodyPr wrap="square" rtlCol="0">
            <a:spAutoFit/>
          </a:bodyPr>
          <a:lstStyle/>
          <a:p>
            <a:pPr algn="ctr"/>
            <a:r>
              <a:rPr lang="en-US" sz="5000" b="1">
                <a:solidFill>
                  <a:srgbClr val="002060"/>
                </a:solidFill>
                <a:latin typeface="Arial" panose="020B0604020202020204" pitchFamily="34" charset="0"/>
                <a:cs typeface="Arial" panose="020B0604020202020204" pitchFamily="34" charset="0"/>
              </a:rPr>
              <a:t>CÁC BƯỚC THỰC HIỆN SẢN PHẨM </a:t>
            </a:r>
          </a:p>
        </p:txBody>
      </p:sp>
      <p:pic>
        <p:nvPicPr>
          <p:cNvPr id="13" name="Picture 12">
            <a:extLst>
              <a:ext uri="{FF2B5EF4-FFF2-40B4-BE49-F238E27FC236}">
                <a16:creationId xmlns:a16="http://schemas.microsoft.com/office/drawing/2014/main" id="{5666DD23-ED80-547E-9C60-C0AB0CC361AE}"/>
              </a:ext>
            </a:extLst>
          </p:cNvPr>
          <p:cNvPicPr>
            <a:picLocks noChangeAspect="1"/>
          </p:cNvPicPr>
          <p:nvPr/>
        </p:nvPicPr>
        <p:blipFill rotWithShape="1">
          <a:blip r:embed="rId4">
            <a:extLst>
              <a:ext uri="{28A0092B-C50C-407E-A947-70E740481C1C}">
                <a14:useLocalDpi xmlns:a14="http://schemas.microsoft.com/office/drawing/2010/main" val="0"/>
              </a:ext>
            </a:extLst>
          </a:blip>
          <a:srcRect l="4027" t="4583" r="68764" b="68504"/>
          <a:stretch/>
        </p:blipFill>
        <p:spPr>
          <a:xfrm>
            <a:off x="626522" y="2447925"/>
            <a:ext cx="3920804" cy="3002023"/>
          </a:xfrm>
          <a:prstGeom prst="rect">
            <a:avLst/>
          </a:prstGeom>
        </p:spPr>
      </p:pic>
      <p:pic>
        <p:nvPicPr>
          <p:cNvPr id="15" name="Picture 14">
            <a:extLst>
              <a:ext uri="{FF2B5EF4-FFF2-40B4-BE49-F238E27FC236}">
                <a16:creationId xmlns:a16="http://schemas.microsoft.com/office/drawing/2014/main" id="{F35E53E9-7F54-E85C-25B5-3A0E268A1AE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86" t="41591" r="42054" b="490"/>
          <a:stretch/>
        </p:blipFill>
        <p:spPr>
          <a:xfrm>
            <a:off x="13794789" y="2476500"/>
            <a:ext cx="3684299" cy="3078400"/>
          </a:xfrm>
          <a:prstGeom prst="rect">
            <a:avLst/>
          </a:prstGeom>
        </p:spPr>
      </p:pic>
      <p:pic>
        <p:nvPicPr>
          <p:cNvPr id="16" name="Picture 15">
            <a:extLst>
              <a:ext uri="{FF2B5EF4-FFF2-40B4-BE49-F238E27FC236}">
                <a16:creationId xmlns:a16="http://schemas.microsoft.com/office/drawing/2014/main" id="{2B182AB6-636F-AD46-697E-D339CE415852}"/>
              </a:ext>
            </a:extLst>
          </p:cNvPr>
          <p:cNvPicPr>
            <a:picLocks noChangeAspect="1"/>
          </p:cNvPicPr>
          <p:nvPr/>
        </p:nvPicPr>
        <p:blipFill rotWithShape="1">
          <a:blip r:embed="rId4">
            <a:extLst>
              <a:ext uri="{28A0092B-C50C-407E-A947-70E740481C1C}">
                <a14:useLocalDpi xmlns:a14="http://schemas.microsoft.com/office/drawing/2010/main" val="0"/>
              </a:ext>
            </a:extLst>
          </a:blip>
          <a:srcRect l="31597" t="4583" r="41573" b="68504"/>
          <a:stretch/>
        </p:blipFill>
        <p:spPr>
          <a:xfrm>
            <a:off x="4953893" y="2471737"/>
            <a:ext cx="3920803" cy="3044389"/>
          </a:xfrm>
          <a:prstGeom prst="rect">
            <a:avLst/>
          </a:prstGeom>
        </p:spPr>
      </p:pic>
      <p:pic>
        <p:nvPicPr>
          <p:cNvPr id="18" name="Picture 17">
            <a:extLst>
              <a:ext uri="{FF2B5EF4-FFF2-40B4-BE49-F238E27FC236}">
                <a16:creationId xmlns:a16="http://schemas.microsoft.com/office/drawing/2014/main" id="{394F5971-06E5-95B5-EA8A-6EB1D89BC7CC}"/>
              </a:ext>
            </a:extLst>
          </p:cNvPr>
          <p:cNvPicPr>
            <a:picLocks noChangeAspect="1"/>
          </p:cNvPicPr>
          <p:nvPr/>
        </p:nvPicPr>
        <p:blipFill rotWithShape="1">
          <a:blip r:embed="rId4">
            <a:extLst>
              <a:ext uri="{28A0092B-C50C-407E-A947-70E740481C1C}">
                <a14:useLocalDpi xmlns:a14="http://schemas.microsoft.com/office/drawing/2010/main" val="0"/>
              </a:ext>
            </a:extLst>
          </a:blip>
          <a:srcRect l="58523" t="4927" r="15909" b="68160"/>
          <a:stretch/>
        </p:blipFill>
        <p:spPr>
          <a:xfrm>
            <a:off x="9401888" y="2537915"/>
            <a:ext cx="3684299" cy="3002023"/>
          </a:xfrm>
          <a:prstGeom prst="rect">
            <a:avLst/>
          </a:prstGeom>
        </p:spPr>
      </p:pic>
      <p:sp>
        <p:nvSpPr>
          <p:cNvPr id="23" name="TextBox 22">
            <a:extLst>
              <a:ext uri="{FF2B5EF4-FFF2-40B4-BE49-F238E27FC236}">
                <a16:creationId xmlns:a16="http://schemas.microsoft.com/office/drawing/2014/main" id="{27CB4881-1540-2DCB-C90F-301573304BA6}"/>
              </a:ext>
            </a:extLst>
          </p:cNvPr>
          <p:cNvSpPr txBox="1"/>
          <p:nvPr/>
        </p:nvSpPr>
        <p:spPr>
          <a:xfrm>
            <a:off x="601538" y="5773471"/>
            <a:ext cx="3920803" cy="2495876"/>
          </a:xfrm>
          <a:prstGeom prst="rect">
            <a:avLst/>
          </a:prstGeom>
          <a:noFill/>
        </p:spPr>
        <p:txBody>
          <a:bodyPr wrap="square">
            <a:spAutoFit/>
          </a:bodyPr>
          <a:lstStyle/>
          <a:p>
            <a:pPr algn="ctr">
              <a:lnSpc>
                <a:spcPct val="150000"/>
              </a:lnSpc>
            </a:pPr>
            <a:r>
              <a:rPr lang="vi-VN" sz="3600" b="1"/>
              <a:t>Bước 1: </a:t>
            </a:r>
            <a:endParaRPr lang="en-US" sz="3600" b="1"/>
          </a:p>
          <a:p>
            <a:pPr algn="ctr">
              <a:lnSpc>
                <a:spcPct val="150000"/>
              </a:lnSpc>
            </a:pPr>
            <a:r>
              <a:rPr lang="vi-VN" sz="3600"/>
              <a:t>Dàn đất theo khuôn hình</a:t>
            </a:r>
            <a:endParaRPr lang="en-US" sz="3600"/>
          </a:p>
        </p:txBody>
      </p:sp>
      <p:sp>
        <p:nvSpPr>
          <p:cNvPr id="24" name="TextBox 23">
            <a:extLst>
              <a:ext uri="{FF2B5EF4-FFF2-40B4-BE49-F238E27FC236}">
                <a16:creationId xmlns:a16="http://schemas.microsoft.com/office/drawing/2014/main" id="{0EB433C8-D610-BE9F-CCAB-FC2527C1237A}"/>
              </a:ext>
            </a:extLst>
          </p:cNvPr>
          <p:cNvSpPr txBox="1"/>
          <p:nvPr/>
        </p:nvSpPr>
        <p:spPr>
          <a:xfrm>
            <a:off x="4933671" y="5773471"/>
            <a:ext cx="3920803" cy="3326873"/>
          </a:xfrm>
          <a:prstGeom prst="rect">
            <a:avLst/>
          </a:prstGeom>
          <a:noFill/>
        </p:spPr>
        <p:txBody>
          <a:bodyPr wrap="square">
            <a:spAutoFit/>
          </a:bodyPr>
          <a:lstStyle/>
          <a:p>
            <a:pPr algn="ctr">
              <a:lnSpc>
                <a:spcPct val="150000"/>
              </a:lnSpc>
            </a:pPr>
            <a:r>
              <a:rPr lang="vi-VN" sz="3600" b="1"/>
              <a:t>Bước </a:t>
            </a:r>
            <a:r>
              <a:rPr lang="en-US" sz="3600" b="1">
                <a:latin typeface="Arial" panose="020B0604020202020204" pitchFamily="34" charset="0"/>
                <a:cs typeface="Arial" panose="020B0604020202020204" pitchFamily="34" charset="0"/>
              </a:rPr>
              <a:t>2</a:t>
            </a:r>
            <a:r>
              <a:rPr lang="vi-VN" sz="3600" b="1"/>
              <a:t>: </a:t>
            </a:r>
            <a:endParaRPr lang="en-US" sz="3600" b="1"/>
          </a:p>
          <a:p>
            <a:pPr algn="ctr">
              <a:lnSpc>
                <a:spcPct val="150000"/>
              </a:lnSpc>
            </a:pPr>
            <a:r>
              <a:rPr lang="vi-VN" sz="3600"/>
              <a:t>Vẽ hoặc in hình có sẵn trên giấy lên bề mặt đất.</a:t>
            </a:r>
            <a:endParaRPr lang="en-US" sz="3600"/>
          </a:p>
        </p:txBody>
      </p:sp>
      <p:sp>
        <p:nvSpPr>
          <p:cNvPr id="25" name="TextBox 24">
            <a:extLst>
              <a:ext uri="{FF2B5EF4-FFF2-40B4-BE49-F238E27FC236}">
                <a16:creationId xmlns:a16="http://schemas.microsoft.com/office/drawing/2014/main" id="{5658BBE6-A5D1-770C-494B-3608E6FF8E7A}"/>
              </a:ext>
            </a:extLst>
          </p:cNvPr>
          <p:cNvSpPr txBox="1"/>
          <p:nvPr/>
        </p:nvSpPr>
        <p:spPr>
          <a:xfrm>
            <a:off x="9265804" y="5773471"/>
            <a:ext cx="4206272" cy="2495876"/>
          </a:xfrm>
          <a:prstGeom prst="rect">
            <a:avLst/>
          </a:prstGeom>
          <a:noFill/>
        </p:spPr>
        <p:txBody>
          <a:bodyPr wrap="square">
            <a:spAutoFit/>
          </a:bodyPr>
          <a:lstStyle/>
          <a:p>
            <a:pPr algn="ctr">
              <a:lnSpc>
                <a:spcPct val="150000"/>
              </a:lnSpc>
            </a:pPr>
            <a:r>
              <a:rPr lang="vi-VN" sz="3600" b="1"/>
              <a:t>Bước </a:t>
            </a:r>
            <a:r>
              <a:rPr lang="en-US" sz="3600" b="1">
                <a:latin typeface="Arial" panose="020B0604020202020204" pitchFamily="34" charset="0"/>
                <a:cs typeface="Arial" panose="020B0604020202020204" pitchFamily="34" charset="0"/>
              </a:rPr>
              <a:t>3</a:t>
            </a:r>
            <a:r>
              <a:rPr lang="vi-VN" sz="3600" b="1"/>
              <a:t>: </a:t>
            </a:r>
            <a:endParaRPr lang="en-US" sz="3600" b="1"/>
          </a:p>
          <a:p>
            <a:pPr algn="ctr">
              <a:lnSpc>
                <a:spcPct val="150000"/>
              </a:lnSpc>
            </a:pPr>
            <a:r>
              <a:rPr lang="vi-VN" sz="3600"/>
              <a:t>Khoét bỏ các phần thừa và tạo khối </a:t>
            </a:r>
            <a:endParaRPr lang="en-US" sz="3600"/>
          </a:p>
        </p:txBody>
      </p:sp>
      <p:sp>
        <p:nvSpPr>
          <p:cNvPr id="26" name="TextBox 25">
            <a:extLst>
              <a:ext uri="{FF2B5EF4-FFF2-40B4-BE49-F238E27FC236}">
                <a16:creationId xmlns:a16="http://schemas.microsoft.com/office/drawing/2014/main" id="{84900F2E-E6D7-99F7-F57E-E7938C583CED}"/>
              </a:ext>
            </a:extLst>
          </p:cNvPr>
          <p:cNvSpPr txBox="1"/>
          <p:nvPr/>
        </p:nvSpPr>
        <p:spPr>
          <a:xfrm>
            <a:off x="13513580" y="5773471"/>
            <a:ext cx="4206272" cy="3326873"/>
          </a:xfrm>
          <a:prstGeom prst="rect">
            <a:avLst/>
          </a:prstGeom>
          <a:noFill/>
        </p:spPr>
        <p:txBody>
          <a:bodyPr wrap="square">
            <a:spAutoFit/>
          </a:bodyPr>
          <a:lstStyle/>
          <a:p>
            <a:pPr algn="ctr">
              <a:lnSpc>
                <a:spcPct val="150000"/>
              </a:lnSpc>
            </a:pPr>
            <a:r>
              <a:rPr lang="vi-VN" sz="3600" b="1"/>
              <a:t>Bước </a:t>
            </a:r>
            <a:r>
              <a:rPr lang="en-US" sz="3600" b="1">
                <a:latin typeface="Arial" panose="020B0604020202020204" pitchFamily="34" charset="0"/>
                <a:cs typeface="Arial" panose="020B0604020202020204" pitchFamily="34" charset="0"/>
              </a:rPr>
              <a:t>4</a:t>
            </a:r>
            <a:r>
              <a:rPr lang="vi-VN" sz="3600" b="1"/>
              <a:t>: </a:t>
            </a:r>
            <a:endParaRPr lang="en-US" sz="3600" b="1"/>
          </a:p>
          <a:p>
            <a:pPr algn="ctr">
              <a:lnSpc>
                <a:spcPct val="150000"/>
              </a:lnSpc>
            </a:pPr>
            <a:r>
              <a:rPr lang="vi-VN" sz="3600"/>
              <a:t>Tạo các chi tiết, khối và hoàn thiện sản phẩm.</a:t>
            </a:r>
            <a:endParaRPr lang="en-US" sz="3600"/>
          </a:p>
        </p:txBody>
      </p:sp>
    </p:spTree>
    <p:extLst>
      <p:ext uri="{BB962C8B-B14F-4D97-AF65-F5344CB8AC3E}">
        <p14:creationId xmlns:p14="http://schemas.microsoft.com/office/powerpoint/2010/main" val="902075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par>
                                <p:cTn id="18" presetID="16" presetClass="entr" presetSubtype="2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par>
                                <p:cTn id="24" presetID="16" presetClass="entr" presetSubtype="21"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ppt_x"/>
                                          </p:val>
                                        </p:tav>
                                        <p:tav tm="100000">
                                          <p:val>
                                            <p:strVal val="#ppt_x"/>
                                          </p:val>
                                        </p:tav>
                                      </p:tavLst>
                                    </p:anim>
                                    <p:anim calcmode="lin" valueType="num">
                                      <p:cBhvr additive="base">
                                        <p:cTn id="36" dur="500" fill="hold"/>
                                        <p:tgtEl>
                                          <p:spTgt spid="2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ppt_x"/>
                                          </p:val>
                                        </p:tav>
                                        <p:tav tm="100000">
                                          <p:val>
                                            <p:strVal val="#ppt_x"/>
                                          </p:val>
                                        </p:tav>
                                      </p:tavLst>
                                    </p:anim>
                                    <p:anim calcmode="lin" valueType="num">
                                      <p:cBhvr additive="base">
                                        <p:cTn id="40" dur="500" fill="hold"/>
                                        <p:tgtEl>
                                          <p:spTgt spid="2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500" fill="hold"/>
                                        <p:tgtEl>
                                          <p:spTgt spid="26"/>
                                        </p:tgtEl>
                                        <p:attrNameLst>
                                          <p:attrName>ppt_x</p:attrName>
                                        </p:attrNameLst>
                                      </p:cBhvr>
                                      <p:tavLst>
                                        <p:tav tm="0">
                                          <p:val>
                                            <p:strVal val="#ppt_x"/>
                                          </p:val>
                                        </p:tav>
                                        <p:tav tm="100000">
                                          <p:val>
                                            <p:strVal val="#ppt_x"/>
                                          </p:val>
                                        </p:tav>
                                      </p:tavLst>
                                    </p:anim>
                                    <p:anim calcmode="lin" valueType="num">
                                      <p:cBhvr additive="base">
                                        <p:cTn id="4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3" grpId="0"/>
      <p:bldP spid="24" grpId="0"/>
      <p:bldP spid="25" grpId="0"/>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B75BA9-164F-DBEF-6454-EE1530A1224C}"/>
              </a:ext>
            </a:extLst>
          </p:cNvPr>
          <p:cNvSpPr txBox="1"/>
          <p:nvPr/>
        </p:nvSpPr>
        <p:spPr>
          <a:xfrm>
            <a:off x="4838700" y="495300"/>
            <a:ext cx="8610600" cy="1169551"/>
          </a:xfrm>
          <a:prstGeom prst="rect">
            <a:avLst/>
          </a:prstGeom>
          <a:noFill/>
        </p:spPr>
        <p:txBody>
          <a:bodyPr wrap="square" rtlCol="0">
            <a:spAutoFit/>
          </a:bodyPr>
          <a:lstStyle/>
          <a:p>
            <a:pPr algn="ctr"/>
            <a:r>
              <a:rPr lang="en-US" sz="7000" b="1">
                <a:solidFill>
                  <a:srgbClr val="002060"/>
                </a:solidFill>
                <a:latin typeface="Arial" panose="020B0604020202020204" pitchFamily="34" charset="0"/>
                <a:cs typeface="Arial" panose="020B0604020202020204" pitchFamily="34" charset="0"/>
              </a:rPr>
              <a:t>KHỞI ĐỘNG </a:t>
            </a:r>
          </a:p>
        </p:txBody>
      </p:sp>
      <p:sp>
        <p:nvSpPr>
          <p:cNvPr id="3" name="TextBox 2">
            <a:extLst>
              <a:ext uri="{FF2B5EF4-FFF2-40B4-BE49-F238E27FC236}">
                <a16:creationId xmlns:a16="http://schemas.microsoft.com/office/drawing/2014/main" id="{17AB8DF7-74C5-9DD7-1EB1-5BAB3F8C8024}"/>
              </a:ext>
            </a:extLst>
          </p:cNvPr>
          <p:cNvSpPr txBox="1"/>
          <p:nvPr/>
        </p:nvSpPr>
        <p:spPr>
          <a:xfrm>
            <a:off x="4133850" y="1945332"/>
            <a:ext cx="10020300" cy="707886"/>
          </a:xfrm>
          <a:prstGeom prst="rect">
            <a:avLst/>
          </a:prstGeom>
          <a:noFill/>
        </p:spPr>
        <p:txBody>
          <a:bodyPr wrap="square" rtlCol="0">
            <a:spAutoFit/>
          </a:bodyPr>
          <a:lstStyle/>
          <a:p>
            <a:pPr algn="ctr"/>
            <a:r>
              <a:rPr lang="en-US" sz="4000">
                <a:latin typeface="Arial" panose="020B0604020202020204" pitchFamily="34" charset="0"/>
                <a:cs typeface="Arial" panose="020B0604020202020204" pitchFamily="34" charset="0"/>
              </a:rPr>
              <a:t>Chơi trò chơi “Đuổi hình bắt chữ” </a:t>
            </a:r>
          </a:p>
        </p:txBody>
      </p:sp>
      <p:grpSp>
        <p:nvGrpSpPr>
          <p:cNvPr id="11" name="Group 10">
            <a:extLst>
              <a:ext uri="{FF2B5EF4-FFF2-40B4-BE49-F238E27FC236}">
                <a16:creationId xmlns:a16="http://schemas.microsoft.com/office/drawing/2014/main" id="{1B2E132E-33CA-9EBB-53EA-67BA0F90FDC6}"/>
              </a:ext>
            </a:extLst>
          </p:cNvPr>
          <p:cNvGrpSpPr/>
          <p:nvPr/>
        </p:nvGrpSpPr>
        <p:grpSpPr>
          <a:xfrm>
            <a:off x="240046" y="4076700"/>
            <a:ext cx="7787607" cy="5386388"/>
            <a:chOff x="457200" y="3871912"/>
            <a:chExt cx="8558793" cy="5919788"/>
          </a:xfrm>
        </p:grpSpPr>
        <p:sp>
          <p:nvSpPr>
            <p:cNvPr id="6" name="Freeform 3">
              <a:extLst>
                <a:ext uri="{FF2B5EF4-FFF2-40B4-BE49-F238E27FC236}">
                  <a16:creationId xmlns:a16="http://schemas.microsoft.com/office/drawing/2014/main" id="{8822605E-A474-B4DD-715F-E5AF3BF3E484}"/>
                </a:ext>
              </a:extLst>
            </p:cNvPr>
            <p:cNvSpPr/>
            <p:nvPr/>
          </p:nvSpPr>
          <p:spPr>
            <a:xfrm>
              <a:off x="2057400" y="4246730"/>
              <a:ext cx="4837986" cy="5544970"/>
            </a:xfrm>
            <a:custGeom>
              <a:avLst/>
              <a:gdLst/>
              <a:ahLst/>
              <a:cxnLst/>
              <a:rect l="l" t="t" r="r" b="b"/>
              <a:pathLst>
                <a:path w="7180326" h="8229600">
                  <a:moveTo>
                    <a:pt x="0" y="0"/>
                  </a:moveTo>
                  <a:lnTo>
                    <a:pt x="7180326" y="0"/>
                  </a:lnTo>
                  <a:lnTo>
                    <a:pt x="7180326" y="8229600"/>
                  </a:lnTo>
                  <a:lnTo>
                    <a:pt x="0" y="8229600"/>
                  </a:lnTo>
                  <a:lnTo>
                    <a:pt x="0" y="0"/>
                  </a:lnTo>
                  <a:close/>
                </a:path>
              </a:pathLst>
            </a:custGeom>
            <a:blipFill>
              <a:blip r:embed="rId2"/>
              <a:stretch>
                <a:fillRect/>
              </a:stretch>
            </a:blipFill>
          </p:spPr>
          <p:txBody>
            <a:bodyPr/>
            <a:lstStyle/>
            <a:p>
              <a:endParaRPr lang="en-US"/>
            </a:p>
          </p:txBody>
        </p:sp>
        <p:pic>
          <p:nvPicPr>
            <p:cNvPr id="7" name="Picture 6">
              <a:extLst>
                <a:ext uri="{FF2B5EF4-FFF2-40B4-BE49-F238E27FC236}">
                  <a16:creationId xmlns:a16="http://schemas.microsoft.com/office/drawing/2014/main" id="{860D0FFC-7D43-1F26-C259-72FF0EA402B2}"/>
                </a:ext>
              </a:extLst>
            </p:cNvPr>
            <p:cNvPicPr>
              <a:picLocks noChangeAspect="1"/>
            </p:cNvPicPr>
            <p:nvPr/>
          </p:nvPicPr>
          <p:blipFill>
            <a:blip r:embed="rId3"/>
            <a:stretch>
              <a:fillRect/>
            </a:stretch>
          </p:blipFill>
          <p:spPr>
            <a:xfrm>
              <a:off x="7985593" y="5988815"/>
              <a:ext cx="1030400" cy="1030400"/>
            </a:xfrm>
            <a:prstGeom prst="rect">
              <a:avLst/>
            </a:prstGeom>
          </p:spPr>
        </p:pic>
        <p:pic>
          <p:nvPicPr>
            <p:cNvPr id="8" name="Picture 7">
              <a:extLst>
                <a:ext uri="{FF2B5EF4-FFF2-40B4-BE49-F238E27FC236}">
                  <a16:creationId xmlns:a16="http://schemas.microsoft.com/office/drawing/2014/main" id="{5E474C4B-1349-6D39-E937-1ADC9A9F115B}"/>
                </a:ext>
              </a:extLst>
            </p:cNvPr>
            <p:cNvPicPr>
              <a:picLocks noChangeAspect="1"/>
            </p:cNvPicPr>
            <p:nvPr/>
          </p:nvPicPr>
          <p:blipFill>
            <a:blip r:embed="rId4"/>
            <a:stretch>
              <a:fillRect/>
            </a:stretch>
          </p:blipFill>
          <p:spPr>
            <a:xfrm>
              <a:off x="457200" y="3871912"/>
              <a:ext cx="1219200" cy="1219200"/>
            </a:xfrm>
            <a:prstGeom prst="rect">
              <a:avLst/>
            </a:prstGeom>
          </p:spPr>
        </p:pic>
        <p:sp>
          <p:nvSpPr>
            <p:cNvPr id="10" name="Freeform: Shape 9">
              <a:extLst>
                <a:ext uri="{FF2B5EF4-FFF2-40B4-BE49-F238E27FC236}">
                  <a16:creationId xmlns:a16="http://schemas.microsoft.com/office/drawing/2014/main" id="{508C3A3A-C521-BF2D-9B03-309C6890101F}"/>
                </a:ext>
              </a:extLst>
            </p:cNvPr>
            <p:cNvSpPr/>
            <p:nvPr/>
          </p:nvSpPr>
          <p:spPr>
            <a:xfrm rot="19497251">
              <a:off x="6325343" y="7289168"/>
              <a:ext cx="2174706" cy="689229"/>
            </a:xfrm>
            <a:custGeom>
              <a:avLst/>
              <a:gdLst>
                <a:gd name="connsiteX0" fmla="*/ 1600200 w 1600200"/>
                <a:gd name="connsiteY0" fmla="*/ 278112 h 570762"/>
                <a:gd name="connsiteX1" fmla="*/ 1228725 w 1600200"/>
                <a:gd name="connsiteY1" fmla="*/ 563862 h 570762"/>
                <a:gd name="connsiteX2" fmla="*/ 1200150 w 1600200"/>
                <a:gd name="connsiteY2" fmla="*/ 20937 h 570762"/>
                <a:gd name="connsiteX3" fmla="*/ 0 w 1600200"/>
                <a:gd name="connsiteY3" fmla="*/ 163812 h 570762"/>
              </a:gdLst>
              <a:ahLst/>
              <a:cxnLst>
                <a:cxn ang="0">
                  <a:pos x="connsiteX0" y="connsiteY0"/>
                </a:cxn>
                <a:cxn ang="0">
                  <a:pos x="connsiteX1" y="connsiteY1"/>
                </a:cxn>
                <a:cxn ang="0">
                  <a:pos x="connsiteX2" y="connsiteY2"/>
                </a:cxn>
                <a:cxn ang="0">
                  <a:pos x="connsiteX3" y="connsiteY3"/>
                </a:cxn>
              </a:cxnLst>
              <a:rect l="l" t="t" r="r" b="b"/>
              <a:pathLst>
                <a:path w="1600200" h="570762">
                  <a:moveTo>
                    <a:pt x="1600200" y="278112"/>
                  </a:moveTo>
                  <a:cubicBezTo>
                    <a:pt x="1447800" y="442418"/>
                    <a:pt x="1295400" y="606724"/>
                    <a:pt x="1228725" y="563862"/>
                  </a:cubicBezTo>
                  <a:cubicBezTo>
                    <a:pt x="1162050" y="521000"/>
                    <a:pt x="1404937" y="87612"/>
                    <a:pt x="1200150" y="20937"/>
                  </a:cubicBezTo>
                  <a:cubicBezTo>
                    <a:pt x="995362" y="-45738"/>
                    <a:pt x="497681" y="59037"/>
                    <a:pt x="0" y="163812"/>
                  </a:cubicBezTo>
                </a:path>
              </a:pathLst>
            </a:custGeom>
            <a:no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Speech Bubble: Rectangle with Corners Rounded 11">
            <a:extLst>
              <a:ext uri="{FF2B5EF4-FFF2-40B4-BE49-F238E27FC236}">
                <a16:creationId xmlns:a16="http://schemas.microsoft.com/office/drawing/2014/main" id="{A21DFB1C-709D-3832-5E99-1B026447FE51}"/>
              </a:ext>
            </a:extLst>
          </p:cNvPr>
          <p:cNvSpPr/>
          <p:nvPr/>
        </p:nvSpPr>
        <p:spPr>
          <a:xfrm>
            <a:off x="9153525" y="3122766"/>
            <a:ext cx="8382000" cy="1851109"/>
          </a:xfrm>
          <a:prstGeom prst="wedgeRoundRectCallout">
            <a:avLst>
              <a:gd name="adj1" fmla="val -58674"/>
              <a:gd name="adj2" fmla="val 39423"/>
              <a:gd name="adj3" fmla="val 16667"/>
            </a:avLst>
          </a:prstGeom>
          <a:solidFill>
            <a:schemeClr val="bg1"/>
          </a:solidFill>
          <a:ln>
            <a:solidFill>
              <a:schemeClr val="accent2">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Thực hiện trò chơi theo đội. </a:t>
            </a:r>
          </a:p>
        </p:txBody>
      </p:sp>
      <p:sp>
        <p:nvSpPr>
          <p:cNvPr id="13" name="Speech Bubble: Rectangle with Corners Rounded 12">
            <a:extLst>
              <a:ext uri="{FF2B5EF4-FFF2-40B4-BE49-F238E27FC236}">
                <a16:creationId xmlns:a16="http://schemas.microsoft.com/office/drawing/2014/main" id="{C9292DAE-546F-A4D0-3912-7182E4D9A7E0}"/>
              </a:ext>
            </a:extLst>
          </p:cNvPr>
          <p:cNvSpPr/>
          <p:nvPr/>
        </p:nvSpPr>
        <p:spPr>
          <a:xfrm>
            <a:off x="9144000" y="5407916"/>
            <a:ext cx="8382000" cy="1981200"/>
          </a:xfrm>
          <a:prstGeom prst="wedgeRoundRectCallout">
            <a:avLst>
              <a:gd name="adj1" fmla="val -58674"/>
              <a:gd name="adj2" fmla="val 39423"/>
              <a:gd name="adj3" fmla="val 16667"/>
            </a:avLst>
          </a:prstGeom>
          <a:solidFill>
            <a:schemeClr val="bg1"/>
          </a:solidFill>
          <a:ln>
            <a:solidFill>
              <a:schemeClr val="accent2">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Trong thời gian 1 phút đội nào giơ tay trước sẽ có quyền trả lời. </a:t>
            </a:r>
          </a:p>
        </p:txBody>
      </p:sp>
      <p:sp>
        <p:nvSpPr>
          <p:cNvPr id="14" name="Speech Bubble: Rectangle with Corners Rounded 13">
            <a:extLst>
              <a:ext uri="{FF2B5EF4-FFF2-40B4-BE49-F238E27FC236}">
                <a16:creationId xmlns:a16="http://schemas.microsoft.com/office/drawing/2014/main" id="{9A4F32E4-3FBB-0D05-D705-8E97A1512412}"/>
              </a:ext>
            </a:extLst>
          </p:cNvPr>
          <p:cNvSpPr/>
          <p:nvPr/>
        </p:nvSpPr>
        <p:spPr>
          <a:xfrm>
            <a:off x="9144000" y="7700113"/>
            <a:ext cx="8382000" cy="1981200"/>
          </a:xfrm>
          <a:prstGeom prst="wedgeRoundRectCallout">
            <a:avLst>
              <a:gd name="adj1" fmla="val -58674"/>
              <a:gd name="adj2" fmla="val 39423"/>
              <a:gd name="adj3" fmla="val 16667"/>
            </a:avLst>
          </a:prstGeom>
          <a:solidFill>
            <a:schemeClr val="bg1"/>
          </a:solidFill>
          <a:ln>
            <a:solidFill>
              <a:schemeClr val="accent2">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Đội có nhiều câu trả lời đúng là đội chiến thắng. </a:t>
            </a:r>
          </a:p>
        </p:txBody>
      </p:sp>
    </p:spTree>
    <p:extLst>
      <p:ext uri="{BB962C8B-B14F-4D97-AF65-F5344CB8AC3E}">
        <p14:creationId xmlns:p14="http://schemas.microsoft.com/office/powerpoint/2010/main" val="4050246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right)">
                                      <p:cBhvr>
                                        <p:cTn id="16" dur="500"/>
                                        <p:tgtEl>
                                          <p:spTgt spid="12"/>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right)">
                                      <p:cBhvr>
                                        <p:cTn id="19" dur="500"/>
                                        <p:tgtEl>
                                          <p:spTgt spid="13"/>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right)">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animBg="1"/>
      <p:bldP spid="13" grpId="0" animBg="1"/>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Freeform 13">
            <a:extLst>
              <a:ext uri="{FF2B5EF4-FFF2-40B4-BE49-F238E27FC236}">
                <a16:creationId xmlns:a16="http://schemas.microsoft.com/office/drawing/2014/main" id="{1E76B2CB-8872-3B2C-F1A2-C41CF345EB15}"/>
              </a:ext>
            </a:extLst>
          </p:cNvPr>
          <p:cNvSpPr/>
          <p:nvPr/>
        </p:nvSpPr>
        <p:spPr>
          <a:xfrm>
            <a:off x="601538" y="9304415"/>
            <a:ext cx="513803" cy="492317"/>
          </a:xfrm>
          <a:custGeom>
            <a:avLst/>
            <a:gdLst/>
            <a:ahLst/>
            <a:cxnLst/>
            <a:rect l="l" t="t" r="r" b="b"/>
            <a:pathLst>
              <a:path w="513803" h="492317">
                <a:moveTo>
                  <a:pt x="0" y="0"/>
                </a:moveTo>
                <a:lnTo>
                  <a:pt x="513803" y="0"/>
                </a:lnTo>
                <a:lnTo>
                  <a:pt x="513803" y="492317"/>
                </a:lnTo>
                <a:lnTo>
                  <a:pt x="0" y="4923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17">
            <a:extLst>
              <a:ext uri="{FF2B5EF4-FFF2-40B4-BE49-F238E27FC236}">
                <a16:creationId xmlns:a16="http://schemas.microsoft.com/office/drawing/2014/main" id="{25EB010B-C8D0-031E-9B18-1764F06DA5E2}"/>
              </a:ext>
            </a:extLst>
          </p:cNvPr>
          <p:cNvGrpSpPr/>
          <p:nvPr/>
        </p:nvGrpSpPr>
        <p:grpSpPr>
          <a:xfrm>
            <a:off x="17373600" y="9410700"/>
            <a:ext cx="512886" cy="512886"/>
            <a:chOff x="0" y="0"/>
            <a:chExt cx="812800" cy="812800"/>
          </a:xfrm>
        </p:grpSpPr>
        <p:sp>
          <p:nvSpPr>
            <p:cNvPr id="5" name="Freeform 18">
              <a:extLst>
                <a:ext uri="{FF2B5EF4-FFF2-40B4-BE49-F238E27FC236}">
                  <a16:creationId xmlns:a16="http://schemas.microsoft.com/office/drawing/2014/main" id="{BE8AE102-399F-9B36-5FB8-8F385003EDB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9C82"/>
            </a:solidFill>
            <a:ln w="9525">
              <a:solidFill>
                <a:srgbClr val="436487"/>
              </a:solidFill>
            </a:ln>
          </p:spPr>
          <p:txBody>
            <a:bodyPr/>
            <a:lstStyle/>
            <a:p>
              <a:endParaRPr lang="en-US"/>
            </a:p>
          </p:txBody>
        </p:sp>
        <p:sp>
          <p:nvSpPr>
            <p:cNvPr id="6" name="TextBox 19">
              <a:extLst>
                <a:ext uri="{FF2B5EF4-FFF2-40B4-BE49-F238E27FC236}">
                  <a16:creationId xmlns:a16="http://schemas.microsoft.com/office/drawing/2014/main" id="{38D05352-F797-B3FD-73C6-3679A5960328}"/>
                </a:ext>
              </a:extLst>
            </p:cNvPr>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grpSp>
        <p:nvGrpSpPr>
          <p:cNvPr id="7" name="Group 14">
            <a:extLst>
              <a:ext uri="{FF2B5EF4-FFF2-40B4-BE49-F238E27FC236}">
                <a16:creationId xmlns:a16="http://schemas.microsoft.com/office/drawing/2014/main" id="{5E32C068-3F27-3F77-9FDD-D4567FC3AEAE}"/>
              </a:ext>
            </a:extLst>
          </p:cNvPr>
          <p:cNvGrpSpPr/>
          <p:nvPr/>
        </p:nvGrpSpPr>
        <p:grpSpPr>
          <a:xfrm>
            <a:off x="1115341" y="366684"/>
            <a:ext cx="298574" cy="298574"/>
            <a:chOff x="0" y="0"/>
            <a:chExt cx="812800" cy="812800"/>
          </a:xfrm>
        </p:grpSpPr>
        <p:sp>
          <p:nvSpPr>
            <p:cNvPr id="8" name="Freeform 15">
              <a:extLst>
                <a:ext uri="{FF2B5EF4-FFF2-40B4-BE49-F238E27FC236}">
                  <a16:creationId xmlns:a16="http://schemas.microsoft.com/office/drawing/2014/main" id="{0AC18B82-FBFD-8F76-10F3-A7CE2CE8C48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CBEDEE"/>
            </a:solidFill>
            <a:ln w="9525">
              <a:solidFill>
                <a:srgbClr val="436487"/>
              </a:solidFill>
            </a:ln>
          </p:spPr>
          <p:txBody>
            <a:bodyPr/>
            <a:lstStyle/>
            <a:p>
              <a:endParaRPr lang="en-US"/>
            </a:p>
          </p:txBody>
        </p:sp>
        <p:sp>
          <p:nvSpPr>
            <p:cNvPr id="9" name="TextBox 16">
              <a:extLst>
                <a:ext uri="{FF2B5EF4-FFF2-40B4-BE49-F238E27FC236}">
                  <a16:creationId xmlns:a16="http://schemas.microsoft.com/office/drawing/2014/main" id="{33BF5C9E-0754-36D2-2C1A-6224802F0303}"/>
                </a:ext>
              </a:extLst>
            </p:cNvPr>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sp>
        <p:nvSpPr>
          <p:cNvPr id="2" name="Freeform 12">
            <a:extLst>
              <a:ext uri="{FF2B5EF4-FFF2-40B4-BE49-F238E27FC236}">
                <a16:creationId xmlns:a16="http://schemas.microsoft.com/office/drawing/2014/main" id="{7A6BFF8E-80DF-0814-F53F-211D63F63F5E}"/>
              </a:ext>
            </a:extLst>
          </p:cNvPr>
          <p:cNvSpPr/>
          <p:nvPr/>
        </p:nvSpPr>
        <p:spPr>
          <a:xfrm>
            <a:off x="16537238" y="585284"/>
            <a:ext cx="607430" cy="582029"/>
          </a:xfrm>
          <a:custGeom>
            <a:avLst/>
            <a:gdLst/>
            <a:ahLst/>
            <a:cxnLst/>
            <a:rect l="l" t="t" r="r" b="b"/>
            <a:pathLst>
              <a:path w="513803" h="492317">
                <a:moveTo>
                  <a:pt x="0" y="0"/>
                </a:moveTo>
                <a:lnTo>
                  <a:pt x="513803" y="0"/>
                </a:lnTo>
                <a:lnTo>
                  <a:pt x="513803" y="492316"/>
                </a:lnTo>
                <a:lnTo>
                  <a:pt x="0" y="4923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B3E236B2-0E89-941A-2EBF-1CB384F76BB5}"/>
              </a:ext>
            </a:extLst>
          </p:cNvPr>
          <p:cNvSpPr txBox="1"/>
          <p:nvPr/>
        </p:nvSpPr>
        <p:spPr>
          <a:xfrm>
            <a:off x="3162300" y="665258"/>
            <a:ext cx="11963400" cy="861774"/>
          </a:xfrm>
          <a:prstGeom prst="rect">
            <a:avLst/>
          </a:prstGeom>
          <a:noFill/>
        </p:spPr>
        <p:txBody>
          <a:bodyPr wrap="square" rtlCol="0">
            <a:spAutoFit/>
          </a:bodyPr>
          <a:lstStyle/>
          <a:p>
            <a:pPr algn="ctr"/>
            <a:r>
              <a:rPr lang="en-US" sz="5000" b="1">
                <a:solidFill>
                  <a:schemeClr val="accent2">
                    <a:lumMod val="50000"/>
                  </a:schemeClr>
                </a:solidFill>
                <a:latin typeface="Arial" panose="020B0604020202020204" pitchFamily="34" charset="0"/>
                <a:cs typeface="Arial" panose="020B0604020202020204" pitchFamily="34" charset="0"/>
              </a:rPr>
              <a:t>MỘT SỐ MẪU HOA VĂN PHÙ ĐIÊU </a:t>
            </a:r>
          </a:p>
        </p:txBody>
      </p:sp>
      <p:pic>
        <p:nvPicPr>
          <p:cNvPr id="12" name="Picture 11" descr="Phù điêu hoa văn xi măng mặt tiền, phù điêu mái vát chữ A | Điêu khắc trang  trí SAD">
            <a:extLst>
              <a:ext uri="{FF2B5EF4-FFF2-40B4-BE49-F238E27FC236}">
                <a16:creationId xmlns:a16="http://schemas.microsoft.com/office/drawing/2014/main" id="{F5B7E3DE-CD58-879C-5840-40AFD4F4581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1230" y="1994916"/>
            <a:ext cx="9220200" cy="317355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4" name="Picture 13" descr="PHÙ ĐIÊU HOA - Tượng trang trí - mô hình - phù điêu | dieukhac360">
            <a:extLst>
              <a:ext uri="{FF2B5EF4-FFF2-40B4-BE49-F238E27FC236}">
                <a16:creationId xmlns:a16="http://schemas.microsoft.com/office/drawing/2014/main" id="{04915782-9C67-5B5A-2073-53CC8ACE105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5372907"/>
            <a:ext cx="7734107" cy="4550679"/>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7" name="Picture 3">
            <a:extLst>
              <a:ext uri="{FF2B5EF4-FFF2-40B4-BE49-F238E27FC236}">
                <a16:creationId xmlns:a16="http://schemas.microsoft.com/office/drawing/2014/main" id="{6BA3A705-218A-62D9-9C07-09466C98C6E0}"/>
              </a:ext>
            </a:extLst>
          </p:cNvPr>
          <p:cNvPicPr>
            <a:picLocks noChangeAspect="1"/>
          </p:cNvPicPr>
          <p:nvPr/>
        </p:nvPicPr>
        <p:blipFill>
          <a:blip r:embed="rId6"/>
          <a:srcRect/>
          <a:stretch>
            <a:fillRect/>
          </a:stretch>
        </p:blipFill>
        <p:spPr>
          <a:xfrm>
            <a:off x="12725400" y="3009900"/>
            <a:ext cx="3590544" cy="7086600"/>
          </a:xfrm>
          <a:prstGeom prst="rect">
            <a:avLst/>
          </a:prstGeom>
        </p:spPr>
      </p:pic>
    </p:spTree>
    <p:extLst>
      <p:ext uri="{BB962C8B-B14F-4D97-AF65-F5344CB8AC3E}">
        <p14:creationId xmlns:p14="http://schemas.microsoft.com/office/powerpoint/2010/main" val="2550701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1+#ppt_w/2"/>
                                          </p:val>
                                        </p:tav>
                                        <p:tav tm="100000">
                                          <p:val>
                                            <p:strVal val="#ppt_x"/>
                                          </p:val>
                                        </p:tav>
                                      </p:tavLst>
                                    </p:anim>
                                    <p:anim calcmode="lin" valueType="num">
                                      <p:cBhvr additive="base">
                                        <p:cTn id="13" dur="500" fill="hold"/>
                                        <p:tgtEl>
                                          <p:spTgt spid="17"/>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2" presetClass="entr" presetSubtype="4"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B8EE96BC-4E34-A485-C687-669A1C370036}"/>
              </a:ext>
            </a:extLst>
          </p:cNvPr>
          <p:cNvSpPr/>
          <p:nvPr/>
        </p:nvSpPr>
        <p:spPr>
          <a:xfrm>
            <a:off x="1385923" y="2705100"/>
            <a:ext cx="13182565" cy="7091632"/>
          </a:xfrm>
          <a:prstGeom prst="roundRect">
            <a:avLst>
              <a:gd name="adj" fmla="val 1327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13">
            <a:extLst>
              <a:ext uri="{FF2B5EF4-FFF2-40B4-BE49-F238E27FC236}">
                <a16:creationId xmlns:a16="http://schemas.microsoft.com/office/drawing/2014/main" id="{1E76B2CB-8872-3B2C-F1A2-C41CF345EB15}"/>
              </a:ext>
            </a:extLst>
          </p:cNvPr>
          <p:cNvSpPr/>
          <p:nvPr/>
        </p:nvSpPr>
        <p:spPr>
          <a:xfrm>
            <a:off x="601538" y="9304415"/>
            <a:ext cx="513803" cy="492317"/>
          </a:xfrm>
          <a:custGeom>
            <a:avLst/>
            <a:gdLst/>
            <a:ahLst/>
            <a:cxnLst/>
            <a:rect l="l" t="t" r="r" b="b"/>
            <a:pathLst>
              <a:path w="513803" h="492317">
                <a:moveTo>
                  <a:pt x="0" y="0"/>
                </a:moveTo>
                <a:lnTo>
                  <a:pt x="513803" y="0"/>
                </a:lnTo>
                <a:lnTo>
                  <a:pt x="513803" y="492317"/>
                </a:lnTo>
                <a:lnTo>
                  <a:pt x="0" y="4923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17">
            <a:extLst>
              <a:ext uri="{FF2B5EF4-FFF2-40B4-BE49-F238E27FC236}">
                <a16:creationId xmlns:a16="http://schemas.microsoft.com/office/drawing/2014/main" id="{25EB010B-C8D0-031E-9B18-1764F06DA5E2}"/>
              </a:ext>
            </a:extLst>
          </p:cNvPr>
          <p:cNvGrpSpPr/>
          <p:nvPr/>
        </p:nvGrpSpPr>
        <p:grpSpPr>
          <a:xfrm>
            <a:off x="17373600" y="9410700"/>
            <a:ext cx="512886" cy="512886"/>
            <a:chOff x="0" y="0"/>
            <a:chExt cx="812800" cy="812800"/>
          </a:xfrm>
        </p:grpSpPr>
        <p:sp>
          <p:nvSpPr>
            <p:cNvPr id="5" name="Freeform 18">
              <a:extLst>
                <a:ext uri="{FF2B5EF4-FFF2-40B4-BE49-F238E27FC236}">
                  <a16:creationId xmlns:a16="http://schemas.microsoft.com/office/drawing/2014/main" id="{BE8AE102-399F-9B36-5FB8-8F385003EDB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9C82"/>
            </a:solidFill>
            <a:ln w="9525">
              <a:solidFill>
                <a:srgbClr val="436487"/>
              </a:solidFill>
            </a:ln>
          </p:spPr>
          <p:txBody>
            <a:bodyPr/>
            <a:lstStyle/>
            <a:p>
              <a:endParaRPr lang="en-US"/>
            </a:p>
          </p:txBody>
        </p:sp>
        <p:sp>
          <p:nvSpPr>
            <p:cNvPr id="6" name="TextBox 19">
              <a:extLst>
                <a:ext uri="{FF2B5EF4-FFF2-40B4-BE49-F238E27FC236}">
                  <a16:creationId xmlns:a16="http://schemas.microsoft.com/office/drawing/2014/main" id="{38D05352-F797-B3FD-73C6-3679A5960328}"/>
                </a:ext>
              </a:extLst>
            </p:cNvPr>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grpSp>
        <p:nvGrpSpPr>
          <p:cNvPr id="7" name="Group 14">
            <a:extLst>
              <a:ext uri="{FF2B5EF4-FFF2-40B4-BE49-F238E27FC236}">
                <a16:creationId xmlns:a16="http://schemas.microsoft.com/office/drawing/2014/main" id="{5E32C068-3F27-3F77-9FDD-D4567FC3AEAE}"/>
              </a:ext>
            </a:extLst>
          </p:cNvPr>
          <p:cNvGrpSpPr/>
          <p:nvPr/>
        </p:nvGrpSpPr>
        <p:grpSpPr>
          <a:xfrm>
            <a:off x="1115341" y="366684"/>
            <a:ext cx="298574" cy="298574"/>
            <a:chOff x="0" y="0"/>
            <a:chExt cx="812800" cy="812800"/>
          </a:xfrm>
        </p:grpSpPr>
        <p:sp>
          <p:nvSpPr>
            <p:cNvPr id="8" name="Freeform 15">
              <a:extLst>
                <a:ext uri="{FF2B5EF4-FFF2-40B4-BE49-F238E27FC236}">
                  <a16:creationId xmlns:a16="http://schemas.microsoft.com/office/drawing/2014/main" id="{0AC18B82-FBFD-8F76-10F3-A7CE2CE8C48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CBEDEE"/>
            </a:solidFill>
            <a:ln w="9525">
              <a:solidFill>
                <a:srgbClr val="436487"/>
              </a:solidFill>
            </a:ln>
          </p:spPr>
          <p:txBody>
            <a:bodyPr/>
            <a:lstStyle/>
            <a:p>
              <a:endParaRPr lang="en-US"/>
            </a:p>
          </p:txBody>
        </p:sp>
        <p:sp>
          <p:nvSpPr>
            <p:cNvPr id="9" name="TextBox 16">
              <a:extLst>
                <a:ext uri="{FF2B5EF4-FFF2-40B4-BE49-F238E27FC236}">
                  <a16:creationId xmlns:a16="http://schemas.microsoft.com/office/drawing/2014/main" id="{33BF5C9E-0754-36D2-2C1A-6224802F0303}"/>
                </a:ext>
              </a:extLst>
            </p:cNvPr>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sp>
        <p:nvSpPr>
          <p:cNvPr id="2" name="Freeform 12">
            <a:extLst>
              <a:ext uri="{FF2B5EF4-FFF2-40B4-BE49-F238E27FC236}">
                <a16:creationId xmlns:a16="http://schemas.microsoft.com/office/drawing/2014/main" id="{7A6BFF8E-80DF-0814-F53F-211D63F63F5E}"/>
              </a:ext>
            </a:extLst>
          </p:cNvPr>
          <p:cNvSpPr/>
          <p:nvPr/>
        </p:nvSpPr>
        <p:spPr>
          <a:xfrm>
            <a:off x="16537238" y="585284"/>
            <a:ext cx="607430" cy="582029"/>
          </a:xfrm>
          <a:custGeom>
            <a:avLst/>
            <a:gdLst/>
            <a:ahLst/>
            <a:cxnLst/>
            <a:rect l="l" t="t" r="r" b="b"/>
            <a:pathLst>
              <a:path w="513803" h="492317">
                <a:moveTo>
                  <a:pt x="0" y="0"/>
                </a:moveTo>
                <a:lnTo>
                  <a:pt x="513803" y="0"/>
                </a:lnTo>
                <a:lnTo>
                  <a:pt x="513803" y="492316"/>
                </a:lnTo>
                <a:lnTo>
                  <a:pt x="0" y="4923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Freeform 5">
            <a:extLst>
              <a:ext uri="{FF2B5EF4-FFF2-40B4-BE49-F238E27FC236}">
                <a16:creationId xmlns:a16="http://schemas.microsoft.com/office/drawing/2014/main" id="{2894282E-D7D4-0271-DC82-EC9B2CB9C3C7}"/>
              </a:ext>
            </a:extLst>
          </p:cNvPr>
          <p:cNvSpPr/>
          <p:nvPr/>
        </p:nvSpPr>
        <p:spPr>
          <a:xfrm>
            <a:off x="14715611" y="1714500"/>
            <a:ext cx="3113267" cy="2405706"/>
          </a:xfrm>
          <a:custGeom>
            <a:avLst/>
            <a:gdLst/>
            <a:ahLst/>
            <a:cxnLst/>
            <a:rect l="l" t="t" r="r" b="b"/>
            <a:pathLst>
              <a:path w="3113267" h="2405706">
                <a:moveTo>
                  <a:pt x="0" y="0"/>
                </a:moveTo>
                <a:lnTo>
                  <a:pt x="3113266" y="0"/>
                </a:lnTo>
                <a:lnTo>
                  <a:pt x="3113266" y="2405706"/>
                </a:lnTo>
                <a:lnTo>
                  <a:pt x="0" y="24057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5">
            <a:extLst>
              <a:ext uri="{FF2B5EF4-FFF2-40B4-BE49-F238E27FC236}">
                <a16:creationId xmlns:a16="http://schemas.microsoft.com/office/drawing/2014/main" id="{F057D20B-8D5B-ABB3-2029-526E85C3DEA3}"/>
              </a:ext>
            </a:extLst>
          </p:cNvPr>
          <p:cNvSpPr/>
          <p:nvPr/>
        </p:nvSpPr>
        <p:spPr>
          <a:xfrm>
            <a:off x="1676400" y="-342900"/>
            <a:ext cx="1783096" cy="3579207"/>
          </a:xfrm>
          <a:custGeom>
            <a:avLst/>
            <a:gdLst/>
            <a:ahLst/>
            <a:cxnLst/>
            <a:rect l="l" t="t" r="r" b="b"/>
            <a:pathLst>
              <a:path w="1783096" h="3579207">
                <a:moveTo>
                  <a:pt x="0" y="0"/>
                </a:moveTo>
                <a:lnTo>
                  <a:pt x="1783096" y="0"/>
                </a:lnTo>
                <a:lnTo>
                  <a:pt x="1783096" y="3579207"/>
                </a:lnTo>
                <a:lnTo>
                  <a:pt x="0" y="35792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TextBox 17">
            <a:extLst>
              <a:ext uri="{FF2B5EF4-FFF2-40B4-BE49-F238E27FC236}">
                <a16:creationId xmlns:a16="http://schemas.microsoft.com/office/drawing/2014/main" id="{10E17EAF-9478-7CDF-A45B-18597D65DE47}"/>
              </a:ext>
            </a:extLst>
          </p:cNvPr>
          <p:cNvSpPr txBox="1"/>
          <p:nvPr/>
        </p:nvSpPr>
        <p:spPr>
          <a:xfrm>
            <a:off x="1721661" y="3347589"/>
            <a:ext cx="12511088" cy="5806654"/>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600"/>
              <a:t>Có thể lựa chọn chất liệu phù hợp như: Đất sét, đất nặn, bột, các loại rau củ quả,… để tạo hình phù điêu.</a:t>
            </a:r>
          </a:p>
          <a:p>
            <a:pPr marL="571500" indent="-571500" algn="just">
              <a:lnSpc>
                <a:spcPct val="150000"/>
              </a:lnSpc>
              <a:buFont typeface="Arial" panose="020B0604020202020204" pitchFamily="34" charset="0"/>
              <a:buChar char="•"/>
            </a:pPr>
            <a:r>
              <a:rPr lang="vi-VN" sz="3600"/>
              <a:t>Dàn mỏng miếng đất theo ý tưởng để đễ thực hiện.</a:t>
            </a:r>
          </a:p>
          <a:p>
            <a:pPr marL="571500" indent="-571500" algn="just">
              <a:lnSpc>
                <a:spcPct val="150000"/>
              </a:lnSpc>
              <a:buFont typeface="Arial" panose="020B0604020202020204" pitchFamily="34" charset="0"/>
              <a:buChar char="•"/>
            </a:pPr>
            <a:r>
              <a:rPr lang="vi-VN" sz="3600"/>
              <a:t>Có thể vẽ trực tiếp hoa văn lên bề mặt đất hoặc vẽ trên giấy sau đó in lên.</a:t>
            </a:r>
          </a:p>
          <a:p>
            <a:pPr marL="571500" indent="-571500" algn="just">
              <a:lnSpc>
                <a:spcPct val="150000"/>
              </a:lnSpc>
              <a:buFont typeface="Arial" panose="020B0604020202020204" pitchFamily="34" charset="0"/>
              <a:buChar char="•"/>
            </a:pPr>
            <a:r>
              <a:rPr lang="vi-VN" sz="3600"/>
              <a:t>Có thể gắn các chi tiết (hạt, sỏi, khuy áo,…) lên bề mặt để tạo hiệu quả thẩm mĩ cho bức phù điêu.</a:t>
            </a:r>
          </a:p>
        </p:txBody>
      </p:sp>
      <p:sp>
        <p:nvSpPr>
          <p:cNvPr id="19" name="TextBox 18">
            <a:extLst>
              <a:ext uri="{FF2B5EF4-FFF2-40B4-BE49-F238E27FC236}">
                <a16:creationId xmlns:a16="http://schemas.microsoft.com/office/drawing/2014/main" id="{11B8D667-77B2-7917-6939-0A8645F76E1A}"/>
              </a:ext>
            </a:extLst>
          </p:cNvPr>
          <p:cNvSpPr txBox="1"/>
          <p:nvPr/>
        </p:nvSpPr>
        <p:spPr>
          <a:xfrm>
            <a:off x="3976705" y="1539589"/>
            <a:ext cx="8001000" cy="861774"/>
          </a:xfrm>
          <a:prstGeom prst="rect">
            <a:avLst/>
          </a:prstGeom>
          <a:noFill/>
        </p:spPr>
        <p:txBody>
          <a:bodyPr wrap="square" rtlCol="0">
            <a:spAutoFit/>
          </a:bodyPr>
          <a:lstStyle/>
          <a:p>
            <a:pPr algn="ctr"/>
            <a:r>
              <a:rPr lang="en-US" sz="5000" b="1">
                <a:solidFill>
                  <a:schemeClr val="accent2">
                    <a:lumMod val="50000"/>
                  </a:schemeClr>
                </a:solidFill>
                <a:latin typeface="Arial" panose="020B0604020202020204" pitchFamily="34" charset="0"/>
                <a:cs typeface="Arial" panose="020B0604020202020204" pitchFamily="34" charset="0"/>
              </a:rPr>
              <a:t>LƯU Ý </a:t>
            </a:r>
          </a:p>
        </p:txBody>
      </p:sp>
      <p:sp>
        <p:nvSpPr>
          <p:cNvPr id="20" name="Freeform 6">
            <a:extLst>
              <a:ext uri="{FF2B5EF4-FFF2-40B4-BE49-F238E27FC236}">
                <a16:creationId xmlns:a16="http://schemas.microsoft.com/office/drawing/2014/main" id="{768737A0-006B-3518-3ACF-6F6AAC60C5F1}"/>
              </a:ext>
            </a:extLst>
          </p:cNvPr>
          <p:cNvSpPr/>
          <p:nvPr/>
        </p:nvSpPr>
        <p:spPr>
          <a:xfrm flipH="1">
            <a:off x="14135964" y="6584922"/>
            <a:ext cx="3237636" cy="3702078"/>
          </a:xfrm>
          <a:custGeom>
            <a:avLst/>
            <a:gdLst/>
            <a:ahLst/>
            <a:cxnLst/>
            <a:rect l="l" t="t" r="r" b="b"/>
            <a:pathLst>
              <a:path w="3237636" h="3702078">
                <a:moveTo>
                  <a:pt x="3237635" y="0"/>
                </a:moveTo>
                <a:lnTo>
                  <a:pt x="0" y="0"/>
                </a:lnTo>
                <a:lnTo>
                  <a:pt x="0" y="3702078"/>
                </a:lnTo>
                <a:lnTo>
                  <a:pt x="3237635" y="3702078"/>
                </a:lnTo>
                <a:lnTo>
                  <a:pt x="3237635"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1" name="Freeform 9">
            <a:extLst>
              <a:ext uri="{FF2B5EF4-FFF2-40B4-BE49-F238E27FC236}">
                <a16:creationId xmlns:a16="http://schemas.microsoft.com/office/drawing/2014/main" id="{51CDCFD2-1437-418B-48D5-1AFAEAD4A87B}"/>
              </a:ext>
            </a:extLst>
          </p:cNvPr>
          <p:cNvSpPr/>
          <p:nvPr/>
        </p:nvSpPr>
        <p:spPr>
          <a:xfrm rot="20255039">
            <a:off x="550131" y="8169042"/>
            <a:ext cx="1130420" cy="1570028"/>
          </a:xfrm>
          <a:custGeom>
            <a:avLst/>
            <a:gdLst/>
            <a:ahLst/>
            <a:cxnLst/>
            <a:rect l="l" t="t" r="r" b="b"/>
            <a:pathLst>
              <a:path w="1773413" h="2463074">
                <a:moveTo>
                  <a:pt x="0" y="0"/>
                </a:moveTo>
                <a:lnTo>
                  <a:pt x="1773414" y="0"/>
                </a:lnTo>
                <a:lnTo>
                  <a:pt x="1773414" y="2463074"/>
                </a:lnTo>
                <a:lnTo>
                  <a:pt x="0" y="246307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extLst>
      <p:ext uri="{BB962C8B-B14F-4D97-AF65-F5344CB8AC3E}">
        <p14:creationId xmlns:p14="http://schemas.microsoft.com/office/powerpoint/2010/main" val="3239852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500"/>
                                        <p:tgtEl>
                                          <p:spTgt spid="18"/>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BEB"/>
        </a:solidFill>
        <a:effectLst/>
      </p:bgPr>
    </p:bg>
    <p:spTree>
      <p:nvGrpSpPr>
        <p:cNvPr id="1" name=""/>
        <p:cNvGrpSpPr/>
        <p:nvPr/>
      </p:nvGrpSpPr>
      <p:grpSpPr>
        <a:xfrm>
          <a:off x="0" y="0"/>
          <a:ext cx="0" cy="0"/>
          <a:chOff x="0" y="0"/>
          <a:chExt cx="0" cy="0"/>
        </a:xfrm>
      </p:grpSpPr>
      <p:sp>
        <p:nvSpPr>
          <p:cNvPr id="3" name="Freeform 3"/>
          <p:cNvSpPr/>
          <p:nvPr/>
        </p:nvSpPr>
        <p:spPr>
          <a:xfrm>
            <a:off x="1056783" y="6281726"/>
            <a:ext cx="1491270" cy="4114800"/>
          </a:xfrm>
          <a:custGeom>
            <a:avLst/>
            <a:gdLst/>
            <a:ahLst/>
            <a:cxnLst/>
            <a:rect l="l" t="t" r="r" b="b"/>
            <a:pathLst>
              <a:path w="1491270" h="4114800">
                <a:moveTo>
                  <a:pt x="0" y="0"/>
                </a:moveTo>
                <a:lnTo>
                  <a:pt x="1491270" y="0"/>
                </a:lnTo>
                <a:lnTo>
                  <a:pt x="149127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flipH="1">
            <a:off x="16033004" y="6281726"/>
            <a:ext cx="1491270" cy="4114800"/>
          </a:xfrm>
          <a:custGeom>
            <a:avLst/>
            <a:gdLst/>
            <a:ahLst/>
            <a:cxnLst/>
            <a:rect l="l" t="t" r="r" b="b"/>
            <a:pathLst>
              <a:path w="1491270" h="4114800">
                <a:moveTo>
                  <a:pt x="1491269" y="0"/>
                </a:moveTo>
                <a:lnTo>
                  <a:pt x="0" y="0"/>
                </a:lnTo>
                <a:lnTo>
                  <a:pt x="0" y="4114800"/>
                </a:lnTo>
                <a:lnTo>
                  <a:pt x="1491269" y="4114800"/>
                </a:lnTo>
                <a:lnTo>
                  <a:pt x="149126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719358" y="-249359"/>
            <a:ext cx="1783096" cy="3579207"/>
          </a:xfrm>
          <a:custGeom>
            <a:avLst/>
            <a:gdLst/>
            <a:ahLst/>
            <a:cxnLst/>
            <a:rect l="l" t="t" r="r" b="b"/>
            <a:pathLst>
              <a:path w="1783096" h="3579207">
                <a:moveTo>
                  <a:pt x="0" y="0"/>
                </a:moveTo>
                <a:lnTo>
                  <a:pt x="1783096" y="0"/>
                </a:lnTo>
                <a:lnTo>
                  <a:pt x="1783096" y="3579207"/>
                </a:lnTo>
                <a:lnTo>
                  <a:pt x="0" y="35792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5756971" y="-249359"/>
            <a:ext cx="1783096" cy="3579207"/>
          </a:xfrm>
          <a:custGeom>
            <a:avLst/>
            <a:gdLst/>
            <a:ahLst/>
            <a:cxnLst/>
            <a:rect l="l" t="t" r="r" b="b"/>
            <a:pathLst>
              <a:path w="1783096" h="3579207">
                <a:moveTo>
                  <a:pt x="0" y="0"/>
                </a:moveTo>
                <a:lnTo>
                  <a:pt x="1783096" y="0"/>
                </a:lnTo>
                <a:lnTo>
                  <a:pt x="1783096" y="3579207"/>
                </a:lnTo>
                <a:lnTo>
                  <a:pt x="0" y="35792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15928129" y="4605507"/>
            <a:ext cx="717386" cy="687386"/>
          </a:xfrm>
          <a:custGeom>
            <a:avLst/>
            <a:gdLst/>
            <a:ahLst/>
            <a:cxnLst/>
            <a:rect l="l" t="t" r="r" b="b"/>
            <a:pathLst>
              <a:path w="717386" h="687386">
                <a:moveTo>
                  <a:pt x="0" y="0"/>
                </a:moveTo>
                <a:lnTo>
                  <a:pt x="717386" y="0"/>
                </a:lnTo>
                <a:lnTo>
                  <a:pt x="717386" y="687387"/>
                </a:lnTo>
                <a:lnTo>
                  <a:pt x="0" y="6873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10"/>
          <p:cNvSpPr/>
          <p:nvPr/>
        </p:nvSpPr>
        <p:spPr>
          <a:xfrm>
            <a:off x="1603495" y="5045139"/>
            <a:ext cx="397846" cy="381209"/>
          </a:xfrm>
          <a:custGeom>
            <a:avLst/>
            <a:gdLst/>
            <a:ahLst/>
            <a:cxnLst/>
            <a:rect l="l" t="t" r="r" b="b"/>
            <a:pathLst>
              <a:path w="397846" h="381209">
                <a:moveTo>
                  <a:pt x="0" y="0"/>
                </a:moveTo>
                <a:lnTo>
                  <a:pt x="397846" y="0"/>
                </a:lnTo>
                <a:lnTo>
                  <a:pt x="397846" y="381209"/>
                </a:lnTo>
                <a:lnTo>
                  <a:pt x="0" y="3812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1" name="Group 11"/>
          <p:cNvGrpSpPr/>
          <p:nvPr/>
        </p:nvGrpSpPr>
        <p:grpSpPr>
          <a:xfrm>
            <a:off x="3453842" y="647700"/>
            <a:ext cx="298574" cy="298574"/>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D9425"/>
            </a:solidFill>
            <a:ln w="9525">
              <a:solidFill>
                <a:srgbClr val="436487"/>
              </a:solidFill>
            </a:ln>
          </p:spPr>
          <p:txBody>
            <a:bodyPr/>
            <a:lstStyle/>
            <a:p>
              <a:endParaRPr lang="en-US"/>
            </a:p>
          </p:txBody>
        </p:sp>
        <p:sp>
          <p:nvSpPr>
            <p:cNvPr id="13" name="TextBox 13"/>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grpSp>
        <p:nvGrpSpPr>
          <p:cNvPr id="14" name="Group 14"/>
          <p:cNvGrpSpPr/>
          <p:nvPr/>
        </p:nvGrpSpPr>
        <p:grpSpPr>
          <a:xfrm>
            <a:off x="13434909" y="1085386"/>
            <a:ext cx="298574" cy="298574"/>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D9425"/>
            </a:solidFill>
            <a:ln w="9525">
              <a:solidFill>
                <a:srgbClr val="436487"/>
              </a:solidFill>
            </a:ln>
          </p:spPr>
          <p:txBody>
            <a:bodyPr/>
            <a:lstStyle/>
            <a:p>
              <a:endParaRPr lang="en-US"/>
            </a:p>
          </p:txBody>
        </p:sp>
        <p:sp>
          <p:nvSpPr>
            <p:cNvPr id="16" name="TextBox 16"/>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sp>
        <p:nvSpPr>
          <p:cNvPr id="18" name="TextBox 17">
            <a:extLst>
              <a:ext uri="{FF2B5EF4-FFF2-40B4-BE49-F238E27FC236}">
                <a16:creationId xmlns:a16="http://schemas.microsoft.com/office/drawing/2014/main" id="{5FB6A004-455E-F3BE-864E-0B6334DB041B}"/>
              </a:ext>
            </a:extLst>
          </p:cNvPr>
          <p:cNvSpPr txBox="1"/>
          <p:nvPr/>
        </p:nvSpPr>
        <p:spPr>
          <a:xfrm>
            <a:off x="6454897" y="1540244"/>
            <a:ext cx="4953000" cy="861774"/>
          </a:xfrm>
          <a:prstGeom prst="rect">
            <a:avLst/>
          </a:prstGeom>
          <a:noFill/>
        </p:spPr>
        <p:txBody>
          <a:bodyPr wrap="square" rtlCol="0">
            <a:spAutoFit/>
          </a:bodyPr>
          <a:lstStyle/>
          <a:p>
            <a:pPr algn="ctr"/>
            <a:r>
              <a:rPr lang="en-US" sz="5000" b="1">
                <a:solidFill>
                  <a:srgbClr val="002060"/>
                </a:solidFill>
                <a:latin typeface="Arial" panose="020B0604020202020204" pitchFamily="34" charset="0"/>
                <a:cs typeface="Arial" panose="020B0604020202020204" pitchFamily="34" charset="0"/>
              </a:rPr>
              <a:t>ĐỀ BÀI </a:t>
            </a:r>
          </a:p>
        </p:txBody>
      </p:sp>
      <p:grpSp>
        <p:nvGrpSpPr>
          <p:cNvPr id="22" name="Group 21">
            <a:extLst>
              <a:ext uri="{FF2B5EF4-FFF2-40B4-BE49-F238E27FC236}">
                <a16:creationId xmlns:a16="http://schemas.microsoft.com/office/drawing/2014/main" id="{B2D91F13-DA04-B37F-1BAF-7831EBD40F7E}"/>
              </a:ext>
            </a:extLst>
          </p:cNvPr>
          <p:cNvGrpSpPr/>
          <p:nvPr/>
        </p:nvGrpSpPr>
        <p:grpSpPr>
          <a:xfrm>
            <a:off x="2385431" y="2993241"/>
            <a:ext cx="13488564" cy="2285586"/>
            <a:chOff x="2385431" y="2993241"/>
            <a:chExt cx="13488564" cy="2285586"/>
          </a:xfrm>
        </p:grpSpPr>
        <p:sp>
          <p:nvSpPr>
            <p:cNvPr id="17" name="Rectangle: Rounded Corners 16">
              <a:extLst>
                <a:ext uri="{FF2B5EF4-FFF2-40B4-BE49-F238E27FC236}">
                  <a16:creationId xmlns:a16="http://schemas.microsoft.com/office/drawing/2014/main" id="{5DE2E8EC-E368-AA16-28FF-CECF7FBE7866}"/>
                </a:ext>
              </a:extLst>
            </p:cNvPr>
            <p:cNvSpPr/>
            <p:nvPr/>
          </p:nvSpPr>
          <p:spPr>
            <a:xfrm>
              <a:off x="2385431" y="2993241"/>
              <a:ext cx="13488564" cy="228558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08F21A8-43BB-ED4C-0347-EEA720F1D8C4}"/>
                </a:ext>
              </a:extLst>
            </p:cNvPr>
            <p:cNvSpPr txBox="1"/>
            <p:nvPr/>
          </p:nvSpPr>
          <p:spPr>
            <a:xfrm>
              <a:off x="2971801" y="3543300"/>
              <a:ext cx="12565848" cy="901593"/>
            </a:xfrm>
            <a:prstGeom prst="rect">
              <a:avLst/>
            </a:prstGeom>
            <a:noFill/>
          </p:spPr>
          <p:txBody>
            <a:bodyPr wrap="square" rtlCol="0">
              <a:spAutoFit/>
            </a:bodyPr>
            <a:lstStyle/>
            <a:p>
              <a:pPr algn="just">
                <a:lnSpc>
                  <a:spcPct val="150000"/>
                </a:lnSpc>
              </a:pPr>
              <a:r>
                <a:rPr lang="en-US" sz="4000">
                  <a:latin typeface="Arial" panose="020B0604020202020204" pitchFamily="34" charset="0"/>
                  <a:cs typeface="Arial" panose="020B0604020202020204" pitchFamily="34" charset="0"/>
                </a:rPr>
                <a:t>Em hãy tạo hình một sản phẩm phù điêu theo ý thích.  </a:t>
              </a:r>
            </a:p>
          </p:txBody>
        </p:sp>
      </p:grpSp>
      <p:sp>
        <p:nvSpPr>
          <p:cNvPr id="23" name="TextBox 22">
            <a:extLst>
              <a:ext uri="{FF2B5EF4-FFF2-40B4-BE49-F238E27FC236}">
                <a16:creationId xmlns:a16="http://schemas.microsoft.com/office/drawing/2014/main" id="{31CB0ADB-43D8-6A58-6937-98B634E76875}"/>
              </a:ext>
            </a:extLst>
          </p:cNvPr>
          <p:cNvSpPr txBox="1"/>
          <p:nvPr/>
        </p:nvSpPr>
        <p:spPr>
          <a:xfrm>
            <a:off x="2706984" y="5825398"/>
            <a:ext cx="12448825" cy="4144661"/>
          </a:xfrm>
          <a:prstGeom prst="rect">
            <a:avLst/>
          </a:prstGeom>
          <a:noFill/>
        </p:spPr>
        <p:txBody>
          <a:bodyPr wrap="square" rtlCol="0">
            <a:spAutoFit/>
          </a:bodyPr>
          <a:lstStyle/>
          <a:p>
            <a:pPr>
              <a:lnSpc>
                <a:spcPct val="150000"/>
              </a:lnSpc>
            </a:pPr>
            <a:r>
              <a:rPr lang="en-US" sz="3600" b="1" i="1">
                <a:latin typeface="Arial" panose="020B0604020202020204" pitchFamily="34" charset="0"/>
                <a:cs typeface="Arial" panose="020B0604020202020204" pitchFamily="34" charset="0"/>
              </a:rPr>
              <a:t>Yêu cầu: </a:t>
            </a:r>
          </a:p>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Tạo hình phù điêu nổi lên hoặc lõm xuống trên một bề mặt phẳng. </a:t>
            </a:r>
          </a:p>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Sắp xếp bố cục trong khuôn khổ hình chữ nhật. </a:t>
            </a:r>
          </a:p>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Đặt tên cho sản phẩm.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down)">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barn(inVertical)">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BEB"/>
        </a:solidFill>
        <a:effectLst/>
      </p:bgPr>
    </p:bg>
    <p:spTree>
      <p:nvGrpSpPr>
        <p:cNvPr id="1" name=""/>
        <p:cNvGrpSpPr/>
        <p:nvPr/>
      </p:nvGrpSpPr>
      <p:grpSpPr>
        <a:xfrm>
          <a:off x="0" y="0"/>
          <a:ext cx="0" cy="0"/>
          <a:chOff x="0" y="0"/>
          <a:chExt cx="0" cy="0"/>
        </a:xfrm>
      </p:grpSpPr>
      <p:sp>
        <p:nvSpPr>
          <p:cNvPr id="25" name="Rectangle: Rounded Corners 24">
            <a:extLst>
              <a:ext uri="{FF2B5EF4-FFF2-40B4-BE49-F238E27FC236}">
                <a16:creationId xmlns:a16="http://schemas.microsoft.com/office/drawing/2014/main" id="{74C981D4-8197-B868-C6CF-14D83306AD4E}"/>
              </a:ext>
            </a:extLst>
          </p:cNvPr>
          <p:cNvSpPr/>
          <p:nvPr/>
        </p:nvSpPr>
        <p:spPr>
          <a:xfrm>
            <a:off x="2965414" y="2072291"/>
            <a:ext cx="12112178" cy="5780794"/>
          </a:xfrm>
          <a:prstGeom prst="roundRect">
            <a:avLst>
              <a:gd name="adj" fmla="val 1224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5"/>
          <p:cNvSpPr/>
          <p:nvPr/>
        </p:nvSpPr>
        <p:spPr>
          <a:xfrm>
            <a:off x="1377732" y="7734300"/>
            <a:ext cx="2589174" cy="2960594"/>
          </a:xfrm>
          <a:custGeom>
            <a:avLst/>
            <a:gdLst/>
            <a:ahLst/>
            <a:cxnLst/>
            <a:rect l="l" t="t" r="r" b="b"/>
            <a:pathLst>
              <a:path w="3237636" h="3702078">
                <a:moveTo>
                  <a:pt x="0" y="0"/>
                </a:moveTo>
                <a:lnTo>
                  <a:pt x="3237636" y="0"/>
                </a:lnTo>
                <a:lnTo>
                  <a:pt x="3237636" y="3702078"/>
                </a:lnTo>
                <a:lnTo>
                  <a:pt x="0" y="37020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14220062" y="7795915"/>
            <a:ext cx="2589174" cy="2960594"/>
          </a:xfrm>
          <a:custGeom>
            <a:avLst/>
            <a:gdLst/>
            <a:ahLst/>
            <a:cxnLst/>
            <a:rect l="l" t="t" r="r" b="b"/>
            <a:pathLst>
              <a:path w="3237636" h="3702078">
                <a:moveTo>
                  <a:pt x="3237635" y="0"/>
                </a:moveTo>
                <a:lnTo>
                  <a:pt x="0" y="0"/>
                </a:lnTo>
                <a:lnTo>
                  <a:pt x="0" y="3702078"/>
                </a:lnTo>
                <a:lnTo>
                  <a:pt x="3237635" y="3702078"/>
                </a:lnTo>
                <a:lnTo>
                  <a:pt x="3237635"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1067144" y="0"/>
            <a:ext cx="1996999" cy="3554529"/>
          </a:xfrm>
          <a:custGeom>
            <a:avLst/>
            <a:gdLst/>
            <a:ahLst/>
            <a:cxnLst/>
            <a:rect l="l" t="t" r="r" b="b"/>
            <a:pathLst>
              <a:path w="1996999" h="3554529">
                <a:moveTo>
                  <a:pt x="0" y="0"/>
                </a:moveTo>
                <a:lnTo>
                  <a:pt x="1996999" y="0"/>
                </a:lnTo>
                <a:lnTo>
                  <a:pt x="1996999" y="3554529"/>
                </a:lnTo>
                <a:lnTo>
                  <a:pt x="0" y="35545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5810736" y="0"/>
            <a:ext cx="1996999" cy="3554529"/>
          </a:xfrm>
          <a:custGeom>
            <a:avLst/>
            <a:gdLst/>
            <a:ahLst/>
            <a:cxnLst/>
            <a:rect l="l" t="t" r="r" b="b"/>
            <a:pathLst>
              <a:path w="1996999" h="3554529">
                <a:moveTo>
                  <a:pt x="0" y="0"/>
                </a:moveTo>
                <a:lnTo>
                  <a:pt x="1996999" y="0"/>
                </a:lnTo>
                <a:lnTo>
                  <a:pt x="1996999" y="3554529"/>
                </a:lnTo>
                <a:lnTo>
                  <a:pt x="0" y="35545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Freeform 17"/>
          <p:cNvSpPr/>
          <p:nvPr/>
        </p:nvSpPr>
        <p:spPr>
          <a:xfrm>
            <a:off x="2054417" y="4281326"/>
            <a:ext cx="542810" cy="621970"/>
          </a:xfrm>
          <a:custGeom>
            <a:avLst/>
            <a:gdLst/>
            <a:ahLst/>
            <a:cxnLst/>
            <a:rect l="l" t="t" r="r" b="b"/>
            <a:pathLst>
              <a:path w="542810" h="621970">
                <a:moveTo>
                  <a:pt x="0" y="0"/>
                </a:moveTo>
                <a:lnTo>
                  <a:pt x="542810" y="0"/>
                </a:lnTo>
                <a:lnTo>
                  <a:pt x="542810" y="621969"/>
                </a:lnTo>
                <a:lnTo>
                  <a:pt x="0" y="62196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Freeform 18"/>
          <p:cNvSpPr/>
          <p:nvPr/>
        </p:nvSpPr>
        <p:spPr>
          <a:xfrm>
            <a:off x="14971839" y="5364237"/>
            <a:ext cx="542810" cy="621970"/>
          </a:xfrm>
          <a:custGeom>
            <a:avLst/>
            <a:gdLst/>
            <a:ahLst/>
            <a:cxnLst/>
            <a:rect l="l" t="t" r="r" b="b"/>
            <a:pathLst>
              <a:path w="542810" h="621970">
                <a:moveTo>
                  <a:pt x="0" y="0"/>
                </a:moveTo>
                <a:lnTo>
                  <a:pt x="542810" y="0"/>
                </a:lnTo>
                <a:lnTo>
                  <a:pt x="542810" y="621969"/>
                </a:lnTo>
                <a:lnTo>
                  <a:pt x="0" y="6219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19" name="Group 19"/>
          <p:cNvGrpSpPr/>
          <p:nvPr/>
        </p:nvGrpSpPr>
        <p:grpSpPr>
          <a:xfrm>
            <a:off x="8994713" y="9258300"/>
            <a:ext cx="298574" cy="298574"/>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ADCD6B"/>
            </a:solidFill>
            <a:ln w="9525">
              <a:solidFill>
                <a:srgbClr val="436487"/>
              </a:solidFill>
            </a:ln>
          </p:spPr>
          <p:txBody>
            <a:bodyPr/>
            <a:lstStyle/>
            <a:p>
              <a:endParaRPr lang="en-US"/>
            </a:p>
          </p:txBody>
        </p:sp>
        <p:sp>
          <p:nvSpPr>
            <p:cNvPr id="21" name="TextBox 21"/>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grpSp>
        <p:nvGrpSpPr>
          <p:cNvPr id="22" name="Group 22"/>
          <p:cNvGrpSpPr/>
          <p:nvPr/>
        </p:nvGrpSpPr>
        <p:grpSpPr>
          <a:xfrm>
            <a:off x="8993512" y="1028700"/>
            <a:ext cx="298574" cy="298574"/>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ADCD6B"/>
            </a:solidFill>
            <a:ln w="9525">
              <a:solidFill>
                <a:srgbClr val="436487"/>
              </a:solidFill>
            </a:ln>
          </p:spPr>
          <p:txBody>
            <a:bodyPr/>
            <a:lstStyle/>
            <a:p>
              <a:endParaRPr lang="en-US"/>
            </a:p>
          </p:txBody>
        </p:sp>
        <p:sp>
          <p:nvSpPr>
            <p:cNvPr id="24" name="TextBox 24"/>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sp>
        <p:nvSpPr>
          <p:cNvPr id="26" name="TextBox 25">
            <a:extLst>
              <a:ext uri="{FF2B5EF4-FFF2-40B4-BE49-F238E27FC236}">
                <a16:creationId xmlns:a16="http://schemas.microsoft.com/office/drawing/2014/main" id="{511E5DB5-A348-D00F-48C7-59A6274F7EC9}"/>
              </a:ext>
            </a:extLst>
          </p:cNvPr>
          <p:cNvSpPr txBox="1"/>
          <p:nvPr/>
        </p:nvSpPr>
        <p:spPr>
          <a:xfrm>
            <a:off x="3713930" y="3134987"/>
            <a:ext cx="10857736" cy="2907784"/>
          </a:xfrm>
          <a:prstGeom prst="rect">
            <a:avLst/>
          </a:prstGeom>
          <a:noFill/>
        </p:spPr>
        <p:txBody>
          <a:bodyPr wrap="square" rtlCol="0">
            <a:spAutoFit/>
          </a:bodyPr>
          <a:lstStyle/>
          <a:p>
            <a:pPr algn="ctr">
              <a:lnSpc>
                <a:spcPct val="150000"/>
              </a:lnSpc>
            </a:pPr>
            <a:r>
              <a:rPr lang="en-US" sz="6500" b="1">
                <a:solidFill>
                  <a:srgbClr val="002060"/>
                </a:solidFill>
                <a:latin typeface="Arial" panose="020B0604020202020204" pitchFamily="34" charset="0"/>
                <a:cs typeface="Arial" panose="020B0604020202020204" pitchFamily="34" charset="0"/>
              </a:rPr>
              <a:t>PHẦN 3. </a:t>
            </a:r>
          </a:p>
          <a:p>
            <a:pPr algn="ctr">
              <a:lnSpc>
                <a:spcPct val="150000"/>
              </a:lnSpc>
            </a:pPr>
            <a:r>
              <a:rPr lang="en-US" sz="6500" b="1">
                <a:solidFill>
                  <a:srgbClr val="002060"/>
                </a:solidFill>
                <a:latin typeface="Arial" panose="020B0604020202020204" pitchFamily="34" charset="0"/>
                <a:cs typeface="Arial" panose="020B0604020202020204" pitchFamily="34" charset="0"/>
              </a:rPr>
              <a:t>THẢO LUẬN </a:t>
            </a:r>
          </a:p>
        </p:txBody>
      </p:sp>
    </p:spTree>
    <p:extLst>
      <p:ext uri="{BB962C8B-B14F-4D97-AF65-F5344CB8AC3E}">
        <p14:creationId xmlns:p14="http://schemas.microsoft.com/office/powerpoint/2010/main" val="53669820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Freeform 13">
            <a:extLst>
              <a:ext uri="{FF2B5EF4-FFF2-40B4-BE49-F238E27FC236}">
                <a16:creationId xmlns:a16="http://schemas.microsoft.com/office/drawing/2014/main" id="{1E76B2CB-8872-3B2C-F1A2-C41CF345EB15}"/>
              </a:ext>
            </a:extLst>
          </p:cNvPr>
          <p:cNvSpPr/>
          <p:nvPr/>
        </p:nvSpPr>
        <p:spPr>
          <a:xfrm>
            <a:off x="601538" y="9304415"/>
            <a:ext cx="513803" cy="492317"/>
          </a:xfrm>
          <a:custGeom>
            <a:avLst/>
            <a:gdLst/>
            <a:ahLst/>
            <a:cxnLst/>
            <a:rect l="l" t="t" r="r" b="b"/>
            <a:pathLst>
              <a:path w="513803" h="492317">
                <a:moveTo>
                  <a:pt x="0" y="0"/>
                </a:moveTo>
                <a:lnTo>
                  <a:pt x="513803" y="0"/>
                </a:lnTo>
                <a:lnTo>
                  <a:pt x="513803" y="492317"/>
                </a:lnTo>
                <a:lnTo>
                  <a:pt x="0" y="4923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17">
            <a:extLst>
              <a:ext uri="{FF2B5EF4-FFF2-40B4-BE49-F238E27FC236}">
                <a16:creationId xmlns:a16="http://schemas.microsoft.com/office/drawing/2014/main" id="{25EB010B-C8D0-031E-9B18-1764F06DA5E2}"/>
              </a:ext>
            </a:extLst>
          </p:cNvPr>
          <p:cNvGrpSpPr/>
          <p:nvPr/>
        </p:nvGrpSpPr>
        <p:grpSpPr>
          <a:xfrm>
            <a:off x="17373600" y="9410700"/>
            <a:ext cx="512886" cy="512886"/>
            <a:chOff x="0" y="0"/>
            <a:chExt cx="812800" cy="812800"/>
          </a:xfrm>
        </p:grpSpPr>
        <p:sp>
          <p:nvSpPr>
            <p:cNvPr id="5" name="Freeform 18">
              <a:extLst>
                <a:ext uri="{FF2B5EF4-FFF2-40B4-BE49-F238E27FC236}">
                  <a16:creationId xmlns:a16="http://schemas.microsoft.com/office/drawing/2014/main" id="{BE8AE102-399F-9B36-5FB8-8F385003EDB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9C82"/>
            </a:solidFill>
            <a:ln w="9525">
              <a:solidFill>
                <a:srgbClr val="436487"/>
              </a:solidFill>
            </a:ln>
          </p:spPr>
          <p:txBody>
            <a:bodyPr/>
            <a:lstStyle/>
            <a:p>
              <a:endParaRPr lang="en-US"/>
            </a:p>
          </p:txBody>
        </p:sp>
        <p:sp>
          <p:nvSpPr>
            <p:cNvPr id="6" name="TextBox 19">
              <a:extLst>
                <a:ext uri="{FF2B5EF4-FFF2-40B4-BE49-F238E27FC236}">
                  <a16:creationId xmlns:a16="http://schemas.microsoft.com/office/drawing/2014/main" id="{38D05352-F797-B3FD-73C6-3679A5960328}"/>
                </a:ext>
              </a:extLst>
            </p:cNvPr>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grpSp>
        <p:nvGrpSpPr>
          <p:cNvPr id="7" name="Group 14">
            <a:extLst>
              <a:ext uri="{FF2B5EF4-FFF2-40B4-BE49-F238E27FC236}">
                <a16:creationId xmlns:a16="http://schemas.microsoft.com/office/drawing/2014/main" id="{5E32C068-3F27-3F77-9FDD-D4567FC3AEAE}"/>
              </a:ext>
            </a:extLst>
          </p:cNvPr>
          <p:cNvGrpSpPr/>
          <p:nvPr/>
        </p:nvGrpSpPr>
        <p:grpSpPr>
          <a:xfrm>
            <a:off x="1115341" y="366684"/>
            <a:ext cx="298574" cy="298574"/>
            <a:chOff x="0" y="0"/>
            <a:chExt cx="812800" cy="812800"/>
          </a:xfrm>
        </p:grpSpPr>
        <p:sp>
          <p:nvSpPr>
            <p:cNvPr id="8" name="Freeform 15">
              <a:extLst>
                <a:ext uri="{FF2B5EF4-FFF2-40B4-BE49-F238E27FC236}">
                  <a16:creationId xmlns:a16="http://schemas.microsoft.com/office/drawing/2014/main" id="{0AC18B82-FBFD-8F76-10F3-A7CE2CE8C48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CBEDEE"/>
            </a:solidFill>
            <a:ln w="9525">
              <a:solidFill>
                <a:srgbClr val="436487"/>
              </a:solidFill>
            </a:ln>
          </p:spPr>
          <p:txBody>
            <a:bodyPr/>
            <a:lstStyle/>
            <a:p>
              <a:endParaRPr lang="en-US"/>
            </a:p>
          </p:txBody>
        </p:sp>
        <p:sp>
          <p:nvSpPr>
            <p:cNvPr id="9" name="TextBox 16">
              <a:extLst>
                <a:ext uri="{FF2B5EF4-FFF2-40B4-BE49-F238E27FC236}">
                  <a16:creationId xmlns:a16="http://schemas.microsoft.com/office/drawing/2014/main" id="{33BF5C9E-0754-36D2-2C1A-6224802F0303}"/>
                </a:ext>
              </a:extLst>
            </p:cNvPr>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sp>
        <p:nvSpPr>
          <p:cNvPr id="2" name="Freeform 12">
            <a:extLst>
              <a:ext uri="{FF2B5EF4-FFF2-40B4-BE49-F238E27FC236}">
                <a16:creationId xmlns:a16="http://schemas.microsoft.com/office/drawing/2014/main" id="{7A6BFF8E-80DF-0814-F53F-211D63F63F5E}"/>
              </a:ext>
            </a:extLst>
          </p:cNvPr>
          <p:cNvSpPr/>
          <p:nvPr/>
        </p:nvSpPr>
        <p:spPr>
          <a:xfrm>
            <a:off x="16537238" y="585284"/>
            <a:ext cx="607430" cy="582029"/>
          </a:xfrm>
          <a:custGeom>
            <a:avLst/>
            <a:gdLst/>
            <a:ahLst/>
            <a:cxnLst/>
            <a:rect l="l" t="t" r="r" b="b"/>
            <a:pathLst>
              <a:path w="513803" h="492317">
                <a:moveTo>
                  <a:pt x="0" y="0"/>
                </a:moveTo>
                <a:lnTo>
                  <a:pt x="513803" y="0"/>
                </a:lnTo>
                <a:lnTo>
                  <a:pt x="513803" y="492316"/>
                </a:lnTo>
                <a:lnTo>
                  <a:pt x="0" y="4923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TextBox 13">
            <a:extLst>
              <a:ext uri="{FF2B5EF4-FFF2-40B4-BE49-F238E27FC236}">
                <a16:creationId xmlns:a16="http://schemas.microsoft.com/office/drawing/2014/main" id="{10A73E95-5B99-8132-96A5-7E2D91AFDA10}"/>
              </a:ext>
            </a:extLst>
          </p:cNvPr>
          <p:cNvSpPr txBox="1"/>
          <p:nvPr/>
        </p:nvSpPr>
        <p:spPr>
          <a:xfrm>
            <a:off x="2905857" y="445411"/>
            <a:ext cx="12476286" cy="861774"/>
          </a:xfrm>
          <a:prstGeom prst="rect">
            <a:avLst/>
          </a:prstGeom>
          <a:noFill/>
        </p:spPr>
        <p:txBody>
          <a:bodyPr wrap="square" rtlCol="0">
            <a:spAutoFit/>
          </a:bodyPr>
          <a:lstStyle/>
          <a:p>
            <a:pPr algn="ctr"/>
            <a:r>
              <a:rPr lang="en-US" sz="5000" b="1">
                <a:solidFill>
                  <a:schemeClr val="accent5">
                    <a:lumMod val="50000"/>
                  </a:schemeClr>
                </a:solidFill>
                <a:latin typeface="Arial" panose="020B0604020202020204" pitchFamily="34" charset="0"/>
                <a:cs typeface="Arial" panose="020B0604020202020204" pitchFamily="34" charset="0"/>
              </a:rPr>
              <a:t>TRƯNG BÀY SẢN PHẨM VÀ CHIA SẺ </a:t>
            </a:r>
          </a:p>
        </p:txBody>
      </p:sp>
      <p:grpSp>
        <p:nvGrpSpPr>
          <p:cNvPr id="22" name="Group 21">
            <a:extLst>
              <a:ext uri="{FF2B5EF4-FFF2-40B4-BE49-F238E27FC236}">
                <a16:creationId xmlns:a16="http://schemas.microsoft.com/office/drawing/2014/main" id="{50418E83-5175-878A-6924-4BAE6FE76AEE}"/>
              </a:ext>
            </a:extLst>
          </p:cNvPr>
          <p:cNvGrpSpPr/>
          <p:nvPr/>
        </p:nvGrpSpPr>
        <p:grpSpPr>
          <a:xfrm>
            <a:off x="568200" y="3162300"/>
            <a:ext cx="9067800" cy="5334000"/>
            <a:chOff x="762000" y="2476500"/>
            <a:chExt cx="9067800" cy="5334000"/>
          </a:xfrm>
        </p:grpSpPr>
        <p:sp>
          <p:nvSpPr>
            <p:cNvPr id="17" name="Rectangle 16">
              <a:extLst>
                <a:ext uri="{FF2B5EF4-FFF2-40B4-BE49-F238E27FC236}">
                  <a16:creationId xmlns:a16="http://schemas.microsoft.com/office/drawing/2014/main" id="{0079ACE6-BDA3-7F3B-2DF2-EC3232B3B9CC}"/>
                </a:ext>
              </a:extLst>
            </p:cNvPr>
            <p:cNvSpPr/>
            <p:nvPr/>
          </p:nvSpPr>
          <p:spPr>
            <a:xfrm>
              <a:off x="762000" y="2476500"/>
              <a:ext cx="9067800" cy="5334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9EDF086-39F8-BBDD-6249-E22C06D8DFDF}"/>
                </a:ext>
              </a:extLst>
            </p:cNvPr>
            <p:cNvSpPr txBox="1"/>
            <p:nvPr/>
          </p:nvSpPr>
          <p:spPr>
            <a:xfrm>
              <a:off x="1167270" y="2846044"/>
              <a:ext cx="8257259" cy="4594912"/>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Ý tưởng về sản phẩm của mình. </a:t>
              </a:r>
            </a:p>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Kĩ thuật điêu khắc thể hiện trên sản phẩm. </a:t>
              </a:r>
            </a:p>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Nhận xét, góp ý cho sản phẩm của bạn. </a:t>
              </a:r>
            </a:p>
          </p:txBody>
        </p:sp>
      </p:grpSp>
      <p:pic>
        <p:nvPicPr>
          <p:cNvPr id="24" name="Picture 23">
            <a:extLst>
              <a:ext uri="{FF2B5EF4-FFF2-40B4-BE49-F238E27FC236}">
                <a16:creationId xmlns:a16="http://schemas.microsoft.com/office/drawing/2014/main" id="{24476D94-8841-C487-20E0-02933F5904FB}"/>
              </a:ext>
            </a:extLst>
          </p:cNvPr>
          <p:cNvPicPr>
            <a:picLocks noChangeAspect="1"/>
          </p:cNvPicPr>
          <p:nvPr/>
        </p:nvPicPr>
        <p:blipFill rotWithShape="1">
          <a:blip r:embed="rId4"/>
          <a:srcRect l="3529" r="66387" b="15978"/>
          <a:stretch/>
        </p:blipFill>
        <p:spPr>
          <a:xfrm>
            <a:off x="11582400" y="5333963"/>
            <a:ext cx="4343400" cy="4953037"/>
          </a:xfrm>
          <a:prstGeom prst="rect">
            <a:avLst/>
          </a:prstGeom>
        </p:spPr>
      </p:pic>
      <p:pic>
        <p:nvPicPr>
          <p:cNvPr id="26" name="Picture 25">
            <a:extLst>
              <a:ext uri="{FF2B5EF4-FFF2-40B4-BE49-F238E27FC236}">
                <a16:creationId xmlns:a16="http://schemas.microsoft.com/office/drawing/2014/main" id="{EC042190-5347-AE5C-1FA1-612AB07E2212}"/>
              </a:ext>
            </a:extLst>
          </p:cNvPr>
          <p:cNvPicPr>
            <a:picLocks noChangeAspect="1"/>
          </p:cNvPicPr>
          <p:nvPr/>
        </p:nvPicPr>
        <p:blipFill rotWithShape="1">
          <a:blip r:embed="rId4"/>
          <a:srcRect l="38825" t="13000" r="1006" b="13882"/>
          <a:stretch/>
        </p:blipFill>
        <p:spPr>
          <a:xfrm>
            <a:off x="10210800" y="1932777"/>
            <a:ext cx="6777899" cy="3363096"/>
          </a:xfrm>
          <a:prstGeom prst="rect">
            <a:avLst/>
          </a:prstGeom>
        </p:spPr>
      </p:pic>
    </p:spTree>
    <p:extLst>
      <p:ext uri="{BB962C8B-B14F-4D97-AF65-F5344CB8AC3E}">
        <p14:creationId xmlns:p14="http://schemas.microsoft.com/office/powerpoint/2010/main" val="3041536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par>
                                <p:cTn id="13" presetID="22" presetClass="entr" presetSubtype="4"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500"/>
                                        <p:tgtEl>
                                          <p:spTgt spid="26"/>
                                        </p:tgtEl>
                                      </p:cBhvr>
                                    </p:animEffect>
                                  </p:childTnLst>
                                </p:cTn>
                              </p:par>
                              <p:par>
                                <p:cTn id="16" presetID="22" presetClass="entr" presetSubtype="4"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down)">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BEB"/>
        </a:solidFill>
        <a:effectLst/>
      </p:bgPr>
    </p:bg>
    <p:spTree>
      <p:nvGrpSpPr>
        <p:cNvPr id="1" name=""/>
        <p:cNvGrpSpPr/>
        <p:nvPr/>
      </p:nvGrpSpPr>
      <p:grpSpPr>
        <a:xfrm>
          <a:off x="0" y="0"/>
          <a:ext cx="0" cy="0"/>
          <a:chOff x="0" y="0"/>
          <a:chExt cx="0" cy="0"/>
        </a:xfrm>
      </p:grpSpPr>
      <p:sp>
        <p:nvSpPr>
          <p:cNvPr id="25" name="Rectangle: Rounded Corners 24">
            <a:extLst>
              <a:ext uri="{FF2B5EF4-FFF2-40B4-BE49-F238E27FC236}">
                <a16:creationId xmlns:a16="http://schemas.microsoft.com/office/drawing/2014/main" id="{74C981D4-8197-B868-C6CF-14D83306AD4E}"/>
              </a:ext>
            </a:extLst>
          </p:cNvPr>
          <p:cNvSpPr/>
          <p:nvPr/>
        </p:nvSpPr>
        <p:spPr>
          <a:xfrm>
            <a:off x="2965414" y="2072291"/>
            <a:ext cx="12112178" cy="5780794"/>
          </a:xfrm>
          <a:prstGeom prst="roundRect">
            <a:avLst>
              <a:gd name="adj" fmla="val 1224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5"/>
          <p:cNvSpPr/>
          <p:nvPr/>
        </p:nvSpPr>
        <p:spPr>
          <a:xfrm>
            <a:off x="1377732" y="7734300"/>
            <a:ext cx="2589174" cy="2960594"/>
          </a:xfrm>
          <a:custGeom>
            <a:avLst/>
            <a:gdLst/>
            <a:ahLst/>
            <a:cxnLst/>
            <a:rect l="l" t="t" r="r" b="b"/>
            <a:pathLst>
              <a:path w="3237636" h="3702078">
                <a:moveTo>
                  <a:pt x="0" y="0"/>
                </a:moveTo>
                <a:lnTo>
                  <a:pt x="3237636" y="0"/>
                </a:lnTo>
                <a:lnTo>
                  <a:pt x="3237636" y="3702078"/>
                </a:lnTo>
                <a:lnTo>
                  <a:pt x="0" y="37020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14220062" y="7795915"/>
            <a:ext cx="2589174" cy="2960594"/>
          </a:xfrm>
          <a:custGeom>
            <a:avLst/>
            <a:gdLst/>
            <a:ahLst/>
            <a:cxnLst/>
            <a:rect l="l" t="t" r="r" b="b"/>
            <a:pathLst>
              <a:path w="3237636" h="3702078">
                <a:moveTo>
                  <a:pt x="3237635" y="0"/>
                </a:moveTo>
                <a:lnTo>
                  <a:pt x="0" y="0"/>
                </a:lnTo>
                <a:lnTo>
                  <a:pt x="0" y="3702078"/>
                </a:lnTo>
                <a:lnTo>
                  <a:pt x="3237635" y="3702078"/>
                </a:lnTo>
                <a:lnTo>
                  <a:pt x="3237635"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1067144" y="0"/>
            <a:ext cx="1996999" cy="3554529"/>
          </a:xfrm>
          <a:custGeom>
            <a:avLst/>
            <a:gdLst/>
            <a:ahLst/>
            <a:cxnLst/>
            <a:rect l="l" t="t" r="r" b="b"/>
            <a:pathLst>
              <a:path w="1996999" h="3554529">
                <a:moveTo>
                  <a:pt x="0" y="0"/>
                </a:moveTo>
                <a:lnTo>
                  <a:pt x="1996999" y="0"/>
                </a:lnTo>
                <a:lnTo>
                  <a:pt x="1996999" y="3554529"/>
                </a:lnTo>
                <a:lnTo>
                  <a:pt x="0" y="35545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5810736" y="0"/>
            <a:ext cx="1996999" cy="3554529"/>
          </a:xfrm>
          <a:custGeom>
            <a:avLst/>
            <a:gdLst/>
            <a:ahLst/>
            <a:cxnLst/>
            <a:rect l="l" t="t" r="r" b="b"/>
            <a:pathLst>
              <a:path w="1996999" h="3554529">
                <a:moveTo>
                  <a:pt x="0" y="0"/>
                </a:moveTo>
                <a:lnTo>
                  <a:pt x="1996999" y="0"/>
                </a:lnTo>
                <a:lnTo>
                  <a:pt x="1996999" y="3554529"/>
                </a:lnTo>
                <a:lnTo>
                  <a:pt x="0" y="35545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Freeform 17"/>
          <p:cNvSpPr/>
          <p:nvPr/>
        </p:nvSpPr>
        <p:spPr>
          <a:xfrm>
            <a:off x="2054417" y="4281326"/>
            <a:ext cx="542810" cy="621970"/>
          </a:xfrm>
          <a:custGeom>
            <a:avLst/>
            <a:gdLst/>
            <a:ahLst/>
            <a:cxnLst/>
            <a:rect l="l" t="t" r="r" b="b"/>
            <a:pathLst>
              <a:path w="542810" h="621970">
                <a:moveTo>
                  <a:pt x="0" y="0"/>
                </a:moveTo>
                <a:lnTo>
                  <a:pt x="542810" y="0"/>
                </a:lnTo>
                <a:lnTo>
                  <a:pt x="542810" y="621969"/>
                </a:lnTo>
                <a:lnTo>
                  <a:pt x="0" y="62196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Freeform 18"/>
          <p:cNvSpPr/>
          <p:nvPr/>
        </p:nvSpPr>
        <p:spPr>
          <a:xfrm>
            <a:off x="14971839" y="5364237"/>
            <a:ext cx="542810" cy="621970"/>
          </a:xfrm>
          <a:custGeom>
            <a:avLst/>
            <a:gdLst/>
            <a:ahLst/>
            <a:cxnLst/>
            <a:rect l="l" t="t" r="r" b="b"/>
            <a:pathLst>
              <a:path w="542810" h="621970">
                <a:moveTo>
                  <a:pt x="0" y="0"/>
                </a:moveTo>
                <a:lnTo>
                  <a:pt x="542810" y="0"/>
                </a:lnTo>
                <a:lnTo>
                  <a:pt x="542810" y="621969"/>
                </a:lnTo>
                <a:lnTo>
                  <a:pt x="0" y="6219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19" name="Group 19"/>
          <p:cNvGrpSpPr/>
          <p:nvPr/>
        </p:nvGrpSpPr>
        <p:grpSpPr>
          <a:xfrm>
            <a:off x="8994713" y="9258300"/>
            <a:ext cx="298574" cy="298574"/>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ADCD6B"/>
            </a:solidFill>
            <a:ln w="9525">
              <a:solidFill>
                <a:srgbClr val="436487"/>
              </a:solidFill>
            </a:ln>
          </p:spPr>
          <p:txBody>
            <a:bodyPr/>
            <a:lstStyle/>
            <a:p>
              <a:endParaRPr lang="en-US"/>
            </a:p>
          </p:txBody>
        </p:sp>
        <p:sp>
          <p:nvSpPr>
            <p:cNvPr id="21" name="TextBox 21"/>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grpSp>
        <p:nvGrpSpPr>
          <p:cNvPr id="22" name="Group 22"/>
          <p:cNvGrpSpPr/>
          <p:nvPr/>
        </p:nvGrpSpPr>
        <p:grpSpPr>
          <a:xfrm>
            <a:off x="8993512" y="1028700"/>
            <a:ext cx="298574" cy="298574"/>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ADCD6B"/>
            </a:solidFill>
            <a:ln w="9525">
              <a:solidFill>
                <a:srgbClr val="436487"/>
              </a:solidFill>
            </a:ln>
          </p:spPr>
          <p:txBody>
            <a:bodyPr/>
            <a:lstStyle/>
            <a:p>
              <a:endParaRPr lang="en-US"/>
            </a:p>
          </p:txBody>
        </p:sp>
        <p:sp>
          <p:nvSpPr>
            <p:cNvPr id="24" name="TextBox 24"/>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sp>
        <p:nvSpPr>
          <p:cNvPr id="26" name="TextBox 25">
            <a:extLst>
              <a:ext uri="{FF2B5EF4-FFF2-40B4-BE49-F238E27FC236}">
                <a16:creationId xmlns:a16="http://schemas.microsoft.com/office/drawing/2014/main" id="{511E5DB5-A348-D00F-48C7-59A6274F7EC9}"/>
              </a:ext>
            </a:extLst>
          </p:cNvPr>
          <p:cNvSpPr txBox="1"/>
          <p:nvPr/>
        </p:nvSpPr>
        <p:spPr>
          <a:xfrm>
            <a:off x="3713930" y="3134987"/>
            <a:ext cx="10857736" cy="2907784"/>
          </a:xfrm>
          <a:prstGeom prst="rect">
            <a:avLst/>
          </a:prstGeom>
          <a:noFill/>
        </p:spPr>
        <p:txBody>
          <a:bodyPr wrap="square" rtlCol="0">
            <a:spAutoFit/>
          </a:bodyPr>
          <a:lstStyle/>
          <a:p>
            <a:pPr algn="ctr">
              <a:lnSpc>
                <a:spcPct val="150000"/>
              </a:lnSpc>
            </a:pPr>
            <a:r>
              <a:rPr lang="en-US" sz="6500" b="1">
                <a:solidFill>
                  <a:srgbClr val="002060"/>
                </a:solidFill>
                <a:latin typeface="Arial" panose="020B0604020202020204" pitchFamily="34" charset="0"/>
                <a:cs typeface="Arial" panose="020B0604020202020204" pitchFamily="34" charset="0"/>
              </a:rPr>
              <a:t>PHẦN 4. </a:t>
            </a:r>
          </a:p>
          <a:p>
            <a:pPr algn="ctr">
              <a:lnSpc>
                <a:spcPct val="150000"/>
              </a:lnSpc>
            </a:pPr>
            <a:r>
              <a:rPr lang="en-US" sz="6500" b="1">
                <a:solidFill>
                  <a:srgbClr val="002060"/>
                </a:solidFill>
                <a:latin typeface="Arial" panose="020B0604020202020204" pitchFamily="34" charset="0"/>
                <a:cs typeface="Arial" panose="020B0604020202020204" pitchFamily="34" charset="0"/>
              </a:rPr>
              <a:t>ỨNG DỤNG </a:t>
            </a:r>
          </a:p>
        </p:txBody>
      </p:sp>
    </p:spTree>
    <p:extLst>
      <p:ext uri="{BB962C8B-B14F-4D97-AF65-F5344CB8AC3E}">
        <p14:creationId xmlns:p14="http://schemas.microsoft.com/office/powerpoint/2010/main" val="45533080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Freeform 13">
            <a:extLst>
              <a:ext uri="{FF2B5EF4-FFF2-40B4-BE49-F238E27FC236}">
                <a16:creationId xmlns:a16="http://schemas.microsoft.com/office/drawing/2014/main" id="{1E76B2CB-8872-3B2C-F1A2-C41CF345EB15}"/>
              </a:ext>
            </a:extLst>
          </p:cNvPr>
          <p:cNvSpPr/>
          <p:nvPr/>
        </p:nvSpPr>
        <p:spPr>
          <a:xfrm>
            <a:off x="601538" y="9304415"/>
            <a:ext cx="513803" cy="492317"/>
          </a:xfrm>
          <a:custGeom>
            <a:avLst/>
            <a:gdLst/>
            <a:ahLst/>
            <a:cxnLst/>
            <a:rect l="l" t="t" r="r" b="b"/>
            <a:pathLst>
              <a:path w="513803" h="492317">
                <a:moveTo>
                  <a:pt x="0" y="0"/>
                </a:moveTo>
                <a:lnTo>
                  <a:pt x="513803" y="0"/>
                </a:lnTo>
                <a:lnTo>
                  <a:pt x="513803" y="492317"/>
                </a:lnTo>
                <a:lnTo>
                  <a:pt x="0" y="4923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17">
            <a:extLst>
              <a:ext uri="{FF2B5EF4-FFF2-40B4-BE49-F238E27FC236}">
                <a16:creationId xmlns:a16="http://schemas.microsoft.com/office/drawing/2014/main" id="{25EB010B-C8D0-031E-9B18-1764F06DA5E2}"/>
              </a:ext>
            </a:extLst>
          </p:cNvPr>
          <p:cNvGrpSpPr/>
          <p:nvPr/>
        </p:nvGrpSpPr>
        <p:grpSpPr>
          <a:xfrm>
            <a:off x="17373600" y="9410700"/>
            <a:ext cx="512886" cy="512886"/>
            <a:chOff x="0" y="0"/>
            <a:chExt cx="812800" cy="812800"/>
          </a:xfrm>
        </p:grpSpPr>
        <p:sp>
          <p:nvSpPr>
            <p:cNvPr id="5" name="Freeform 18">
              <a:extLst>
                <a:ext uri="{FF2B5EF4-FFF2-40B4-BE49-F238E27FC236}">
                  <a16:creationId xmlns:a16="http://schemas.microsoft.com/office/drawing/2014/main" id="{BE8AE102-399F-9B36-5FB8-8F385003EDB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9C82"/>
            </a:solidFill>
            <a:ln w="9525">
              <a:solidFill>
                <a:srgbClr val="436487"/>
              </a:solidFill>
            </a:ln>
          </p:spPr>
          <p:txBody>
            <a:bodyPr/>
            <a:lstStyle/>
            <a:p>
              <a:endParaRPr lang="en-US"/>
            </a:p>
          </p:txBody>
        </p:sp>
        <p:sp>
          <p:nvSpPr>
            <p:cNvPr id="6" name="TextBox 19">
              <a:extLst>
                <a:ext uri="{FF2B5EF4-FFF2-40B4-BE49-F238E27FC236}">
                  <a16:creationId xmlns:a16="http://schemas.microsoft.com/office/drawing/2014/main" id="{38D05352-F797-B3FD-73C6-3679A5960328}"/>
                </a:ext>
              </a:extLst>
            </p:cNvPr>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grpSp>
        <p:nvGrpSpPr>
          <p:cNvPr id="7" name="Group 14">
            <a:extLst>
              <a:ext uri="{FF2B5EF4-FFF2-40B4-BE49-F238E27FC236}">
                <a16:creationId xmlns:a16="http://schemas.microsoft.com/office/drawing/2014/main" id="{5E32C068-3F27-3F77-9FDD-D4567FC3AEAE}"/>
              </a:ext>
            </a:extLst>
          </p:cNvPr>
          <p:cNvGrpSpPr/>
          <p:nvPr/>
        </p:nvGrpSpPr>
        <p:grpSpPr>
          <a:xfrm>
            <a:off x="1115341" y="366684"/>
            <a:ext cx="298574" cy="298574"/>
            <a:chOff x="0" y="0"/>
            <a:chExt cx="812800" cy="812800"/>
          </a:xfrm>
        </p:grpSpPr>
        <p:sp>
          <p:nvSpPr>
            <p:cNvPr id="8" name="Freeform 15">
              <a:extLst>
                <a:ext uri="{FF2B5EF4-FFF2-40B4-BE49-F238E27FC236}">
                  <a16:creationId xmlns:a16="http://schemas.microsoft.com/office/drawing/2014/main" id="{0AC18B82-FBFD-8F76-10F3-A7CE2CE8C48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CBEDEE"/>
            </a:solidFill>
            <a:ln w="9525">
              <a:solidFill>
                <a:srgbClr val="436487"/>
              </a:solidFill>
            </a:ln>
          </p:spPr>
          <p:txBody>
            <a:bodyPr/>
            <a:lstStyle/>
            <a:p>
              <a:endParaRPr lang="en-US"/>
            </a:p>
          </p:txBody>
        </p:sp>
        <p:sp>
          <p:nvSpPr>
            <p:cNvPr id="9" name="TextBox 16">
              <a:extLst>
                <a:ext uri="{FF2B5EF4-FFF2-40B4-BE49-F238E27FC236}">
                  <a16:creationId xmlns:a16="http://schemas.microsoft.com/office/drawing/2014/main" id="{33BF5C9E-0754-36D2-2C1A-6224802F0303}"/>
                </a:ext>
              </a:extLst>
            </p:cNvPr>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sp>
        <p:nvSpPr>
          <p:cNvPr id="2" name="Freeform 12">
            <a:extLst>
              <a:ext uri="{FF2B5EF4-FFF2-40B4-BE49-F238E27FC236}">
                <a16:creationId xmlns:a16="http://schemas.microsoft.com/office/drawing/2014/main" id="{7A6BFF8E-80DF-0814-F53F-211D63F63F5E}"/>
              </a:ext>
            </a:extLst>
          </p:cNvPr>
          <p:cNvSpPr/>
          <p:nvPr/>
        </p:nvSpPr>
        <p:spPr>
          <a:xfrm>
            <a:off x="16537238" y="585284"/>
            <a:ext cx="607430" cy="582029"/>
          </a:xfrm>
          <a:custGeom>
            <a:avLst/>
            <a:gdLst/>
            <a:ahLst/>
            <a:cxnLst/>
            <a:rect l="l" t="t" r="r" b="b"/>
            <a:pathLst>
              <a:path w="513803" h="492317">
                <a:moveTo>
                  <a:pt x="0" y="0"/>
                </a:moveTo>
                <a:lnTo>
                  <a:pt x="513803" y="0"/>
                </a:lnTo>
                <a:lnTo>
                  <a:pt x="513803" y="492316"/>
                </a:lnTo>
                <a:lnTo>
                  <a:pt x="0" y="4923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3" name="Group 12">
            <a:extLst>
              <a:ext uri="{FF2B5EF4-FFF2-40B4-BE49-F238E27FC236}">
                <a16:creationId xmlns:a16="http://schemas.microsoft.com/office/drawing/2014/main" id="{353D07E9-EDDB-8B46-E798-D107E11AE760}"/>
              </a:ext>
            </a:extLst>
          </p:cNvPr>
          <p:cNvGrpSpPr/>
          <p:nvPr/>
        </p:nvGrpSpPr>
        <p:grpSpPr>
          <a:xfrm>
            <a:off x="1278581" y="3694651"/>
            <a:ext cx="10472446" cy="5486400"/>
            <a:chOff x="277980" y="2088958"/>
            <a:chExt cx="10472446" cy="5486400"/>
          </a:xfrm>
        </p:grpSpPr>
        <p:sp>
          <p:nvSpPr>
            <p:cNvPr id="12" name="Rectangle 11">
              <a:extLst>
                <a:ext uri="{FF2B5EF4-FFF2-40B4-BE49-F238E27FC236}">
                  <a16:creationId xmlns:a16="http://schemas.microsoft.com/office/drawing/2014/main" id="{11240542-515F-F97A-BB1F-620D77CB06CF}"/>
                </a:ext>
              </a:extLst>
            </p:cNvPr>
            <p:cNvSpPr/>
            <p:nvPr/>
          </p:nvSpPr>
          <p:spPr>
            <a:xfrm>
              <a:off x="277980" y="2088958"/>
              <a:ext cx="10472446" cy="5486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18B397F-9DF6-5344-EBB9-03787BDA064C}"/>
                </a:ext>
              </a:extLst>
            </p:cNvPr>
            <p:cNvSpPr txBox="1"/>
            <p:nvPr/>
          </p:nvSpPr>
          <p:spPr>
            <a:xfrm>
              <a:off x="751703" y="2534702"/>
              <a:ext cx="9525000" cy="4594912"/>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4000"/>
                <a:t>Qua bài học, em có thể vận dụng kiến thức về nghệ thuật phù điêu để sáng tạo thêm những sản phẩm nào?</a:t>
              </a:r>
            </a:p>
            <a:p>
              <a:pPr marL="571500" indent="-571500" algn="just">
                <a:lnSpc>
                  <a:spcPct val="150000"/>
                </a:lnSpc>
                <a:buFont typeface="Arial" panose="020B0604020202020204" pitchFamily="34" charset="0"/>
                <a:buChar char="•"/>
              </a:pPr>
              <a:r>
                <a:rPr lang="vi-VN" sz="4000"/>
                <a:t>Phù điêu có thể được sử dụng như thế nào cho cuộc sống?</a:t>
              </a:r>
            </a:p>
          </p:txBody>
        </p:sp>
      </p:grpSp>
      <p:pic>
        <p:nvPicPr>
          <p:cNvPr id="15" name="Picture 3">
            <a:extLst>
              <a:ext uri="{FF2B5EF4-FFF2-40B4-BE49-F238E27FC236}">
                <a16:creationId xmlns:a16="http://schemas.microsoft.com/office/drawing/2014/main" id="{D8FB82CF-06AF-31B5-2D0E-AD2947BBA7D9}"/>
              </a:ext>
            </a:extLst>
          </p:cNvPr>
          <p:cNvPicPr>
            <a:picLocks noChangeAspect="1"/>
          </p:cNvPicPr>
          <p:nvPr/>
        </p:nvPicPr>
        <p:blipFill>
          <a:blip r:embed="rId4"/>
          <a:srcRect/>
          <a:stretch>
            <a:fillRect/>
          </a:stretch>
        </p:blipFill>
        <p:spPr>
          <a:xfrm>
            <a:off x="12346993" y="1067686"/>
            <a:ext cx="4654228" cy="9185976"/>
          </a:xfrm>
          <a:prstGeom prst="rect">
            <a:avLst/>
          </a:prstGeom>
        </p:spPr>
      </p:pic>
      <p:sp>
        <p:nvSpPr>
          <p:cNvPr id="18" name="Freeform 5">
            <a:extLst>
              <a:ext uri="{FF2B5EF4-FFF2-40B4-BE49-F238E27FC236}">
                <a16:creationId xmlns:a16="http://schemas.microsoft.com/office/drawing/2014/main" id="{B3E83F36-D33A-E88D-27B3-90BF4024A2F6}"/>
              </a:ext>
            </a:extLst>
          </p:cNvPr>
          <p:cNvSpPr/>
          <p:nvPr/>
        </p:nvSpPr>
        <p:spPr>
          <a:xfrm>
            <a:off x="2438400" y="-876262"/>
            <a:ext cx="1412346" cy="2513884"/>
          </a:xfrm>
          <a:custGeom>
            <a:avLst/>
            <a:gdLst/>
            <a:ahLst/>
            <a:cxnLst/>
            <a:rect l="l" t="t" r="r" b="b"/>
            <a:pathLst>
              <a:path w="1412346" h="2513884">
                <a:moveTo>
                  <a:pt x="0" y="0"/>
                </a:moveTo>
                <a:lnTo>
                  <a:pt x="1412345" y="0"/>
                </a:lnTo>
                <a:lnTo>
                  <a:pt x="1412345" y="2513884"/>
                </a:lnTo>
                <a:lnTo>
                  <a:pt x="0" y="25138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9" name="TextBox 18">
            <a:extLst>
              <a:ext uri="{FF2B5EF4-FFF2-40B4-BE49-F238E27FC236}">
                <a16:creationId xmlns:a16="http://schemas.microsoft.com/office/drawing/2014/main" id="{041E9860-F757-40F0-E2F1-9610AF4CDDB2}"/>
              </a:ext>
            </a:extLst>
          </p:cNvPr>
          <p:cNvSpPr txBox="1"/>
          <p:nvPr/>
        </p:nvSpPr>
        <p:spPr>
          <a:xfrm>
            <a:off x="971550" y="2368344"/>
            <a:ext cx="11356393" cy="707886"/>
          </a:xfrm>
          <a:prstGeom prst="rect">
            <a:avLst/>
          </a:prstGeom>
          <a:noFill/>
        </p:spPr>
        <p:txBody>
          <a:bodyPr wrap="square" rtlCol="0">
            <a:spAutoFit/>
          </a:bodyPr>
          <a:lstStyle/>
          <a:p>
            <a:pPr marL="571500" indent="-571500">
              <a:buFont typeface="Wingdings" panose="05000000000000000000" pitchFamily="2" charset="2"/>
              <a:buChar char="Ø"/>
            </a:pPr>
            <a:r>
              <a:rPr lang="en-US" sz="4000" i="1">
                <a:solidFill>
                  <a:srgbClr val="C00000"/>
                </a:solidFill>
                <a:latin typeface="Arial" panose="020B0604020202020204" pitchFamily="34" charset="0"/>
                <a:cs typeface="Arial" panose="020B0604020202020204" pitchFamily="34" charset="0"/>
              </a:rPr>
              <a:t>Quan sát sản phẩm mĩ thuật và trả lời câu hỏi: </a:t>
            </a:r>
          </a:p>
        </p:txBody>
      </p:sp>
    </p:spTree>
    <p:extLst>
      <p:ext uri="{BB962C8B-B14F-4D97-AF65-F5344CB8AC3E}">
        <p14:creationId xmlns:p14="http://schemas.microsoft.com/office/powerpoint/2010/main" val="3955159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Freeform 13">
            <a:extLst>
              <a:ext uri="{FF2B5EF4-FFF2-40B4-BE49-F238E27FC236}">
                <a16:creationId xmlns:a16="http://schemas.microsoft.com/office/drawing/2014/main" id="{1E76B2CB-8872-3B2C-F1A2-C41CF345EB15}"/>
              </a:ext>
            </a:extLst>
          </p:cNvPr>
          <p:cNvSpPr/>
          <p:nvPr/>
        </p:nvSpPr>
        <p:spPr>
          <a:xfrm>
            <a:off x="601538" y="9304415"/>
            <a:ext cx="513803" cy="492317"/>
          </a:xfrm>
          <a:custGeom>
            <a:avLst/>
            <a:gdLst/>
            <a:ahLst/>
            <a:cxnLst/>
            <a:rect l="l" t="t" r="r" b="b"/>
            <a:pathLst>
              <a:path w="513803" h="492317">
                <a:moveTo>
                  <a:pt x="0" y="0"/>
                </a:moveTo>
                <a:lnTo>
                  <a:pt x="513803" y="0"/>
                </a:lnTo>
                <a:lnTo>
                  <a:pt x="513803" y="492317"/>
                </a:lnTo>
                <a:lnTo>
                  <a:pt x="0" y="4923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17">
            <a:extLst>
              <a:ext uri="{FF2B5EF4-FFF2-40B4-BE49-F238E27FC236}">
                <a16:creationId xmlns:a16="http://schemas.microsoft.com/office/drawing/2014/main" id="{25EB010B-C8D0-031E-9B18-1764F06DA5E2}"/>
              </a:ext>
            </a:extLst>
          </p:cNvPr>
          <p:cNvGrpSpPr/>
          <p:nvPr/>
        </p:nvGrpSpPr>
        <p:grpSpPr>
          <a:xfrm>
            <a:off x="17373600" y="9410700"/>
            <a:ext cx="512886" cy="512886"/>
            <a:chOff x="0" y="0"/>
            <a:chExt cx="812800" cy="812800"/>
          </a:xfrm>
        </p:grpSpPr>
        <p:sp>
          <p:nvSpPr>
            <p:cNvPr id="5" name="Freeform 18">
              <a:extLst>
                <a:ext uri="{FF2B5EF4-FFF2-40B4-BE49-F238E27FC236}">
                  <a16:creationId xmlns:a16="http://schemas.microsoft.com/office/drawing/2014/main" id="{BE8AE102-399F-9B36-5FB8-8F385003EDB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9C82"/>
            </a:solidFill>
            <a:ln w="9525">
              <a:solidFill>
                <a:srgbClr val="436487"/>
              </a:solidFill>
            </a:ln>
          </p:spPr>
          <p:txBody>
            <a:bodyPr/>
            <a:lstStyle/>
            <a:p>
              <a:endParaRPr lang="en-US"/>
            </a:p>
          </p:txBody>
        </p:sp>
        <p:sp>
          <p:nvSpPr>
            <p:cNvPr id="6" name="TextBox 19">
              <a:extLst>
                <a:ext uri="{FF2B5EF4-FFF2-40B4-BE49-F238E27FC236}">
                  <a16:creationId xmlns:a16="http://schemas.microsoft.com/office/drawing/2014/main" id="{38D05352-F797-B3FD-73C6-3679A5960328}"/>
                </a:ext>
              </a:extLst>
            </p:cNvPr>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grpSp>
        <p:nvGrpSpPr>
          <p:cNvPr id="7" name="Group 14">
            <a:extLst>
              <a:ext uri="{FF2B5EF4-FFF2-40B4-BE49-F238E27FC236}">
                <a16:creationId xmlns:a16="http://schemas.microsoft.com/office/drawing/2014/main" id="{5E32C068-3F27-3F77-9FDD-D4567FC3AEAE}"/>
              </a:ext>
            </a:extLst>
          </p:cNvPr>
          <p:cNvGrpSpPr/>
          <p:nvPr/>
        </p:nvGrpSpPr>
        <p:grpSpPr>
          <a:xfrm>
            <a:off x="1115341" y="366684"/>
            <a:ext cx="298574" cy="298574"/>
            <a:chOff x="0" y="0"/>
            <a:chExt cx="812800" cy="812800"/>
          </a:xfrm>
        </p:grpSpPr>
        <p:sp>
          <p:nvSpPr>
            <p:cNvPr id="8" name="Freeform 15">
              <a:extLst>
                <a:ext uri="{FF2B5EF4-FFF2-40B4-BE49-F238E27FC236}">
                  <a16:creationId xmlns:a16="http://schemas.microsoft.com/office/drawing/2014/main" id="{0AC18B82-FBFD-8F76-10F3-A7CE2CE8C48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CBEDEE"/>
            </a:solidFill>
            <a:ln w="9525">
              <a:solidFill>
                <a:srgbClr val="436487"/>
              </a:solidFill>
            </a:ln>
          </p:spPr>
          <p:txBody>
            <a:bodyPr/>
            <a:lstStyle/>
            <a:p>
              <a:endParaRPr lang="en-US"/>
            </a:p>
          </p:txBody>
        </p:sp>
        <p:sp>
          <p:nvSpPr>
            <p:cNvPr id="9" name="TextBox 16">
              <a:extLst>
                <a:ext uri="{FF2B5EF4-FFF2-40B4-BE49-F238E27FC236}">
                  <a16:creationId xmlns:a16="http://schemas.microsoft.com/office/drawing/2014/main" id="{33BF5C9E-0754-36D2-2C1A-6224802F0303}"/>
                </a:ext>
              </a:extLst>
            </p:cNvPr>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sp>
        <p:nvSpPr>
          <p:cNvPr id="2" name="Freeform 12">
            <a:extLst>
              <a:ext uri="{FF2B5EF4-FFF2-40B4-BE49-F238E27FC236}">
                <a16:creationId xmlns:a16="http://schemas.microsoft.com/office/drawing/2014/main" id="{7A6BFF8E-80DF-0814-F53F-211D63F63F5E}"/>
              </a:ext>
            </a:extLst>
          </p:cNvPr>
          <p:cNvSpPr/>
          <p:nvPr/>
        </p:nvSpPr>
        <p:spPr>
          <a:xfrm>
            <a:off x="16537238" y="585284"/>
            <a:ext cx="607430" cy="582029"/>
          </a:xfrm>
          <a:custGeom>
            <a:avLst/>
            <a:gdLst/>
            <a:ahLst/>
            <a:cxnLst/>
            <a:rect l="l" t="t" r="r" b="b"/>
            <a:pathLst>
              <a:path w="513803" h="492317">
                <a:moveTo>
                  <a:pt x="0" y="0"/>
                </a:moveTo>
                <a:lnTo>
                  <a:pt x="513803" y="0"/>
                </a:lnTo>
                <a:lnTo>
                  <a:pt x="513803" y="492316"/>
                </a:lnTo>
                <a:lnTo>
                  <a:pt x="0" y="4923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TextBox 13">
            <a:extLst>
              <a:ext uri="{FF2B5EF4-FFF2-40B4-BE49-F238E27FC236}">
                <a16:creationId xmlns:a16="http://schemas.microsoft.com/office/drawing/2014/main" id="{9C724700-B776-398F-A2FC-DC13C55C0049}"/>
              </a:ext>
            </a:extLst>
          </p:cNvPr>
          <p:cNvSpPr txBox="1"/>
          <p:nvPr/>
        </p:nvSpPr>
        <p:spPr>
          <a:xfrm>
            <a:off x="830448" y="1870590"/>
            <a:ext cx="11811000" cy="3040620"/>
          </a:xfrm>
          <a:prstGeom prst="wedgeRoundRectCallout">
            <a:avLst>
              <a:gd name="adj1" fmla="val 58885"/>
              <a:gd name="adj2" fmla="val 24909"/>
              <a:gd name="adj3" fmla="val 16667"/>
            </a:avLst>
          </a:prstGeom>
          <a:solidFill>
            <a:schemeClr val="bg1"/>
          </a:solidFill>
        </p:spPr>
        <p:txBody>
          <a:bodyPr wrap="square">
            <a:spAutoFit/>
          </a:bodyPr>
          <a:lstStyle/>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Có thể sử dụng các sản phẩm phù điêu để sáng tạo ứng dụng trong nghệ thuật kiến trúc nội thất và ngoại thất.</a:t>
            </a:r>
          </a:p>
        </p:txBody>
      </p:sp>
      <p:sp>
        <p:nvSpPr>
          <p:cNvPr id="17" name="TextBox 16">
            <a:extLst>
              <a:ext uri="{FF2B5EF4-FFF2-40B4-BE49-F238E27FC236}">
                <a16:creationId xmlns:a16="http://schemas.microsoft.com/office/drawing/2014/main" id="{605CF59E-769E-830E-EF93-95FC7A27312A}"/>
              </a:ext>
            </a:extLst>
          </p:cNvPr>
          <p:cNvSpPr txBox="1"/>
          <p:nvPr/>
        </p:nvSpPr>
        <p:spPr>
          <a:xfrm>
            <a:off x="858439" y="5509457"/>
            <a:ext cx="11783009" cy="3040620"/>
          </a:xfrm>
          <a:prstGeom prst="wedgeRoundRectCallout">
            <a:avLst>
              <a:gd name="adj1" fmla="val 60123"/>
              <a:gd name="adj2" fmla="val 15337"/>
              <a:gd name="adj3" fmla="val 16667"/>
            </a:avLst>
          </a:prstGeom>
          <a:solidFill>
            <a:schemeClr val="bg1"/>
          </a:solidFill>
        </p:spPr>
        <p:txBody>
          <a:bodyPr wrap="square">
            <a:spAutoFit/>
          </a:bodyPr>
          <a:lstStyle/>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Có thể áp dụng các kĩ thuật phù điêu để ứng dụng vào trang trí bánh, đĩa hoa quả, thức ăn để tạo nên những món ăn hấp dẫn và đẹp mắt.</a:t>
            </a:r>
          </a:p>
        </p:txBody>
      </p:sp>
      <p:sp>
        <p:nvSpPr>
          <p:cNvPr id="18" name="Freeform 8">
            <a:extLst>
              <a:ext uri="{FF2B5EF4-FFF2-40B4-BE49-F238E27FC236}">
                <a16:creationId xmlns:a16="http://schemas.microsoft.com/office/drawing/2014/main" id="{6D2D5BC0-A4BC-7AC8-1FAB-B2A5E75AEA22}"/>
              </a:ext>
            </a:extLst>
          </p:cNvPr>
          <p:cNvSpPr/>
          <p:nvPr/>
        </p:nvSpPr>
        <p:spPr>
          <a:xfrm>
            <a:off x="12877800" y="3390900"/>
            <a:ext cx="5181600" cy="6743700"/>
          </a:xfrm>
          <a:custGeom>
            <a:avLst/>
            <a:gdLst/>
            <a:ahLst/>
            <a:cxnLst/>
            <a:rect l="l" t="t" r="r" b="b"/>
            <a:pathLst>
              <a:path w="3079815" h="4114800">
                <a:moveTo>
                  <a:pt x="0" y="0"/>
                </a:moveTo>
                <a:lnTo>
                  <a:pt x="3079815" y="0"/>
                </a:lnTo>
                <a:lnTo>
                  <a:pt x="307981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9" name="Freeform 5">
            <a:extLst>
              <a:ext uri="{FF2B5EF4-FFF2-40B4-BE49-F238E27FC236}">
                <a16:creationId xmlns:a16="http://schemas.microsoft.com/office/drawing/2014/main" id="{5959EB1C-0F31-3DCD-40D9-9FA9202A5BD0}"/>
              </a:ext>
            </a:extLst>
          </p:cNvPr>
          <p:cNvSpPr/>
          <p:nvPr/>
        </p:nvSpPr>
        <p:spPr>
          <a:xfrm>
            <a:off x="1264627" y="8416410"/>
            <a:ext cx="1876779" cy="2146005"/>
          </a:xfrm>
          <a:custGeom>
            <a:avLst/>
            <a:gdLst/>
            <a:ahLst/>
            <a:cxnLst/>
            <a:rect l="l" t="t" r="r" b="b"/>
            <a:pathLst>
              <a:path w="3237636" h="3702078">
                <a:moveTo>
                  <a:pt x="0" y="0"/>
                </a:moveTo>
                <a:lnTo>
                  <a:pt x="3237636" y="0"/>
                </a:lnTo>
                <a:lnTo>
                  <a:pt x="3237636" y="3702078"/>
                </a:lnTo>
                <a:lnTo>
                  <a:pt x="0" y="37020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2615763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51362DF-9546-9EAB-EB5D-8330FDAD843A}"/>
              </a:ext>
            </a:extLst>
          </p:cNvPr>
          <p:cNvSpPr/>
          <p:nvPr/>
        </p:nvSpPr>
        <p:spPr>
          <a:xfrm>
            <a:off x="9435649" y="3010023"/>
            <a:ext cx="7772400" cy="50074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Arial" panose="020B0604020202020204" pitchFamily="34" charset="0"/>
              <a:buChar char="•"/>
            </a:pPr>
            <a:r>
              <a:rPr lang="en-US" sz="3600">
                <a:solidFill>
                  <a:schemeClr val="tx1"/>
                </a:solidFill>
                <a:latin typeface="Arial" panose="020B0604020202020204" pitchFamily="34" charset="0"/>
                <a:cs typeface="Arial" panose="020B0604020202020204" pitchFamily="34" charset="0"/>
              </a:rPr>
              <a:t>Hoàn thành sản phẩm mĩ thuật. </a:t>
            </a:r>
          </a:p>
          <a:p>
            <a:pPr marL="571500" indent="-571500" algn="just">
              <a:lnSpc>
                <a:spcPct val="150000"/>
              </a:lnSpc>
              <a:buFont typeface="Arial" panose="020B0604020202020204" pitchFamily="34" charset="0"/>
              <a:buChar char="•"/>
            </a:pPr>
            <a:r>
              <a:rPr lang="en-US" sz="3600">
                <a:solidFill>
                  <a:schemeClr val="tx1"/>
                </a:solidFill>
                <a:latin typeface="Arial" panose="020B0604020202020204" pitchFamily="34" charset="0"/>
                <a:cs typeface="Arial" panose="020B0604020202020204" pitchFamily="34" charset="0"/>
              </a:rPr>
              <a:t>Chuẩn bị bài học mới, </a:t>
            </a:r>
            <a:r>
              <a:rPr lang="en-US" sz="3600" b="1" i="1">
                <a:solidFill>
                  <a:schemeClr val="tx1"/>
                </a:solidFill>
                <a:latin typeface="Arial" panose="020B0604020202020204" pitchFamily="34" charset="0"/>
                <a:cs typeface="Arial" panose="020B0604020202020204" pitchFamily="34" charset="0"/>
              </a:rPr>
              <a:t>Bài 4. Nghệ thuật trang trí không gian ngoài trời.</a:t>
            </a:r>
            <a:endParaRPr lang="en-US" sz="3600" b="1">
              <a:solidFill>
                <a:schemeClr val="tx1"/>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FC9BECF4-0163-9EF8-7662-5ADCF7388F60}"/>
              </a:ext>
            </a:extLst>
          </p:cNvPr>
          <p:cNvSpPr/>
          <p:nvPr/>
        </p:nvSpPr>
        <p:spPr>
          <a:xfrm>
            <a:off x="1079951" y="3010023"/>
            <a:ext cx="7772400" cy="50074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i="1">
                <a:solidFill>
                  <a:schemeClr val="tx1"/>
                </a:solidFill>
                <a:latin typeface="Arial" panose="020B0604020202020204" pitchFamily="34" charset="0"/>
                <a:cs typeface="Arial" panose="020B0604020202020204" pitchFamily="34" charset="0"/>
              </a:rPr>
              <a:t>Ôn lại kiến thức đã học: </a:t>
            </a:r>
          </a:p>
          <a:p>
            <a:pPr marL="571500" indent="-571500" algn="just">
              <a:lnSpc>
                <a:spcPct val="150000"/>
              </a:lnSpc>
              <a:buFont typeface="Arial" panose="020B0604020202020204" pitchFamily="34" charset="0"/>
              <a:buChar char="•"/>
            </a:pPr>
            <a:r>
              <a:rPr lang="en-US" sz="3600">
                <a:solidFill>
                  <a:schemeClr val="tx1"/>
                </a:solidFill>
                <a:latin typeface="Arial" panose="020B0604020202020204" pitchFamily="34" charset="0"/>
                <a:cs typeface="Arial" panose="020B0604020202020204" pitchFamily="34" charset="0"/>
              </a:rPr>
              <a:t>Thực hiện phù điêu hoa văn theo kĩ thuật trổ thùng hoặc khoét lõm.</a:t>
            </a:r>
          </a:p>
          <a:p>
            <a:pPr marL="571500" indent="-571500" algn="just">
              <a:lnSpc>
                <a:spcPct val="150000"/>
              </a:lnSpc>
              <a:buFont typeface="Arial" panose="020B0604020202020204" pitchFamily="34" charset="0"/>
              <a:buChar char="•"/>
            </a:pPr>
            <a:r>
              <a:rPr lang="en-US" sz="3600">
                <a:solidFill>
                  <a:schemeClr val="tx1"/>
                </a:solidFill>
                <a:latin typeface="Arial" panose="020B0604020202020204" pitchFamily="34" charset="0"/>
                <a:cs typeface="Arial" panose="020B0604020202020204" pitchFamily="34" charset="0"/>
              </a:rPr>
              <a:t>Giá trị thẩm mĩ, ý nghĩa của hoa văn trên tác phẩm phù điêu.</a:t>
            </a:r>
          </a:p>
        </p:txBody>
      </p:sp>
      <p:sp>
        <p:nvSpPr>
          <p:cNvPr id="3" name="Freeform 13">
            <a:extLst>
              <a:ext uri="{FF2B5EF4-FFF2-40B4-BE49-F238E27FC236}">
                <a16:creationId xmlns:a16="http://schemas.microsoft.com/office/drawing/2014/main" id="{1E76B2CB-8872-3B2C-F1A2-C41CF345EB15}"/>
              </a:ext>
            </a:extLst>
          </p:cNvPr>
          <p:cNvSpPr/>
          <p:nvPr/>
        </p:nvSpPr>
        <p:spPr>
          <a:xfrm>
            <a:off x="444041" y="6591300"/>
            <a:ext cx="513803" cy="492317"/>
          </a:xfrm>
          <a:custGeom>
            <a:avLst/>
            <a:gdLst/>
            <a:ahLst/>
            <a:cxnLst/>
            <a:rect l="l" t="t" r="r" b="b"/>
            <a:pathLst>
              <a:path w="513803" h="492317">
                <a:moveTo>
                  <a:pt x="0" y="0"/>
                </a:moveTo>
                <a:lnTo>
                  <a:pt x="513803" y="0"/>
                </a:lnTo>
                <a:lnTo>
                  <a:pt x="513803" y="492317"/>
                </a:lnTo>
                <a:lnTo>
                  <a:pt x="0" y="4923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17">
            <a:extLst>
              <a:ext uri="{FF2B5EF4-FFF2-40B4-BE49-F238E27FC236}">
                <a16:creationId xmlns:a16="http://schemas.microsoft.com/office/drawing/2014/main" id="{25EB010B-C8D0-031E-9B18-1764F06DA5E2}"/>
              </a:ext>
            </a:extLst>
          </p:cNvPr>
          <p:cNvGrpSpPr/>
          <p:nvPr/>
        </p:nvGrpSpPr>
        <p:grpSpPr>
          <a:xfrm>
            <a:off x="17373600" y="9410700"/>
            <a:ext cx="512886" cy="512886"/>
            <a:chOff x="0" y="0"/>
            <a:chExt cx="812800" cy="812800"/>
          </a:xfrm>
        </p:grpSpPr>
        <p:sp>
          <p:nvSpPr>
            <p:cNvPr id="5" name="Freeform 18">
              <a:extLst>
                <a:ext uri="{FF2B5EF4-FFF2-40B4-BE49-F238E27FC236}">
                  <a16:creationId xmlns:a16="http://schemas.microsoft.com/office/drawing/2014/main" id="{BE8AE102-399F-9B36-5FB8-8F385003EDB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9C82"/>
            </a:solidFill>
            <a:ln w="9525">
              <a:solidFill>
                <a:srgbClr val="436487"/>
              </a:solidFill>
            </a:ln>
          </p:spPr>
          <p:txBody>
            <a:bodyPr/>
            <a:lstStyle/>
            <a:p>
              <a:endParaRPr lang="en-US"/>
            </a:p>
          </p:txBody>
        </p:sp>
        <p:sp>
          <p:nvSpPr>
            <p:cNvPr id="6" name="TextBox 19">
              <a:extLst>
                <a:ext uri="{FF2B5EF4-FFF2-40B4-BE49-F238E27FC236}">
                  <a16:creationId xmlns:a16="http://schemas.microsoft.com/office/drawing/2014/main" id="{38D05352-F797-B3FD-73C6-3679A5960328}"/>
                </a:ext>
              </a:extLst>
            </p:cNvPr>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grpSp>
        <p:nvGrpSpPr>
          <p:cNvPr id="7" name="Group 14">
            <a:extLst>
              <a:ext uri="{FF2B5EF4-FFF2-40B4-BE49-F238E27FC236}">
                <a16:creationId xmlns:a16="http://schemas.microsoft.com/office/drawing/2014/main" id="{5E32C068-3F27-3F77-9FDD-D4567FC3AEAE}"/>
              </a:ext>
            </a:extLst>
          </p:cNvPr>
          <p:cNvGrpSpPr/>
          <p:nvPr/>
        </p:nvGrpSpPr>
        <p:grpSpPr>
          <a:xfrm>
            <a:off x="601538" y="1104900"/>
            <a:ext cx="298574" cy="298574"/>
            <a:chOff x="0" y="0"/>
            <a:chExt cx="812800" cy="812800"/>
          </a:xfrm>
        </p:grpSpPr>
        <p:sp>
          <p:nvSpPr>
            <p:cNvPr id="8" name="Freeform 15">
              <a:extLst>
                <a:ext uri="{FF2B5EF4-FFF2-40B4-BE49-F238E27FC236}">
                  <a16:creationId xmlns:a16="http://schemas.microsoft.com/office/drawing/2014/main" id="{0AC18B82-FBFD-8F76-10F3-A7CE2CE8C48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CBEDEE"/>
            </a:solidFill>
            <a:ln w="9525">
              <a:solidFill>
                <a:srgbClr val="436487"/>
              </a:solidFill>
            </a:ln>
          </p:spPr>
          <p:txBody>
            <a:bodyPr/>
            <a:lstStyle/>
            <a:p>
              <a:endParaRPr lang="en-US"/>
            </a:p>
          </p:txBody>
        </p:sp>
        <p:sp>
          <p:nvSpPr>
            <p:cNvPr id="9" name="TextBox 16">
              <a:extLst>
                <a:ext uri="{FF2B5EF4-FFF2-40B4-BE49-F238E27FC236}">
                  <a16:creationId xmlns:a16="http://schemas.microsoft.com/office/drawing/2014/main" id="{33BF5C9E-0754-36D2-2C1A-6224802F0303}"/>
                </a:ext>
              </a:extLst>
            </p:cNvPr>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sp>
        <p:nvSpPr>
          <p:cNvPr id="2" name="Freeform 12">
            <a:extLst>
              <a:ext uri="{FF2B5EF4-FFF2-40B4-BE49-F238E27FC236}">
                <a16:creationId xmlns:a16="http://schemas.microsoft.com/office/drawing/2014/main" id="{7A6BFF8E-80DF-0814-F53F-211D63F63F5E}"/>
              </a:ext>
            </a:extLst>
          </p:cNvPr>
          <p:cNvSpPr/>
          <p:nvPr/>
        </p:nvSpPr>
        <p:spPr>
          <a:xfrm>
            <a:off x="17326328" y="4381500"/>
            <a:ext cx="607430" cy="582029"/>
          </a:xfrm>
          <a:custGeom>
            <a:avLst/>
            <a:gdLst/>
            <a:ahLst/>
            <a:cxnLst/>
            <a:rect l="l" t="t" r="r" b="b"/>
            <a:pathLst>
              <a:path w="513803" h="492317">
                <a:moveTo>
                  <a:pt x="0" y="0"/>
                </a:moveTo>
                <a:lnTo>
                  <a:pt x="513803" y="0"/>
                </a:lnTo>
                <a:lnTo>
                  <a:pt x="513803" y="492316"/>
                </a:lnTo>
                <a:lnTo>
                  <a:pt x="0" y="4923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4">
            <a:extLst>
              <a:ext uri="{FF2B5EF4-FFF2-40B4-BE49-F238E27FC236}">
                <a16:creationId xmlns:a16="http://schemas.microsoft.com/office/drawing/2014/main" id="{89854C66-21E8-2944-B3FD-9E33AF0AD5BB}"/>
              </a:ext>
            </a:extLst>
          </p:cNvPr>
          <p:cNvSpPr/>
          <p:nvPr/>
        </p:nvSpPr>
        <p:spPr>
          <a:xfrm>
            <a:off x="15771478" y="-266700"/>
            <a:ext cx="2115008" cy="4245454"/>
          </a:xfrm>
          <a:custGeom>
            <a:avLst/>
            <a:gdLst/>
            <a:ahLst/>
            <a:cxnLst/>
            <a:rect l="l" t="t" r="r" b="b"/>
            <a:pathLst>
              <a:path w="1783096" h="3579207">
                <a:moveTo>
                  <a:pt x="0" y="0"/>
                </a:moveTo>
                <a:lnTo>
                  <a:pt x="1783096" y="0"/>
                </a:lnTo>
                <a:lnTo>
                  <a:pt x="1783096" y="3579207"/>
                </a:lnTo>
                <a:lnTo>
                  <a:pt x="0" y="35792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5">
            <a:extLst>
              <a:ext uri="{FF2B5EF4-FFF2-40B4-BE49-F238E27FC236}">
                <a16:creationId xmlns:a16="http://schemas.microsoft.com/office/drawing/2014/main" id="{E1B3FC2C-3742-D837-8B3E-03645D07E276}"/>
              </a:ext>
            </a:extLst>
          </p:cNvPr>
          <p:cNvSpPr/>
          <p:nvPr/>
        </p:nvSpPr>
        <p:spPr>
          <a:xfrm>
            <a:off x="401514" y="7276977"/>
            <a:ext cx="2632402" cy="3010023"/>
          </a:xfrm>
          <a:custGeom>
            <a:avLst/>
            <a:gdLst/>
            <a:ahLst/>
            <a:cxnLst/>
            <a:rect l="l" t="t" r="r" b="b"/>
            <a:pathLst>
              <a:path w="3237636" h="3702078">
                <a:moveTo>
                  <a:pt x="0" y="0"/>
                </a:moveTo>
                <a:lnTo>
                  <a:pt x="3237636" y="0"/>
                </a:lnTo>
                <a:lnTo>
                  <a:pt x="3237636" y="3702078"/>
                </a:lnTo>
                <a:lnTo>
                  <a:pt x="0" y="37020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23AE245A-A7D6-ABE8-2F77-D96908EE61D2}"/>
              </a:ext>
            </a:extLst>
          </p:cNvPr>
          <p:cNvSpPr txBox="1"/>
          <p:nvPr/>
        </p:nvSpPr>
        <p:spPr>
          <a:xfrm>
            <a:off x="3962400" y="1090612"/>
            <a:ext cx="10363200" cy="1169551"/>
          </a:xfrm>
          <a:prstGeom prst="rect">
            <a:avLst/>
          </a:prstGeom>
          <a:noFill/>
        </p:spPr>
        <p:txBody>
          <a:bodyPr wrap="square" rtlCol="0">
            <a:spAutoFit/>
          </a:bodyPr>
          <a:lstStyle/>
          <a:p>
            <a:pPr algn="ctr"/>
            <a:r>
              <a:rPr lang="en-US" sz="7000" b="1">
                <a:solidFill>
                  <a:schemeClr val="accent6">
                    <a:lumMod val="50000"/>
                  </a:schemeClr>
                </a:solidFill>
                <a:latin typeface="Arial" panose="020B0604020202020204" pitchFamily="34" charset="0"/>
                <a:cs typeface="Arial" panose="020B0604020202020204" pitchFamily="34" charset="0"/>
              </a:rPr>
              <a:t>HƯỚNG DẪN VỀ NHÀ </a:t>
            </a:r>
          </a:p>
        </p:txBody>
      </p:sp>
    </p:spTree>
    <p:extLst>
      <p:ext uri="{BB962C8B-B14F-4D97-AF65-F5344CB8AC3E}">
        <p14:creationId xmlns:p14="http://schemas.microsoft.com/office/powerpoint/2010/main" val="273604432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3" grpId="0" animBg="1"/>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BEB"/>
        </a:solidFill>
        <a:effectLst/>
      </p:bgPr>
    </p:bg>
    <p:spTree>
      <p:nvGrpSpPr>
        <p:cNvPr id="1" name=""/>
        <p:cNvGrpSpPr/>
        <p:nvPr/>
      </p:nvGrpSpPr>
      <p:grpSpPr>
        <a:xfrm>
          <a:off x="0" y="0"/>
          <a:ext cx="0" cy="0"/>
          <a:chOff x="0" y="0"/>
          <a:chExt cx="0" cy="0"/>
        </a:xfrm>
      </p:grpSpPr>
      <p:sp>
        <p:nvSpPr>
          <p:cNvPr id="3" name="Freeform 3"/>
          <p:cNvSpPr/>
          <p:nvPr/>
        </p:nvSpPr>
        <p:spPr>
          <a:xfrm>
            <a:off x="13191848" y="5091856"/>
            <a:ext cx="2723293" cy="6136250"/>
          </a:xfrm>
          <a:custGeom>
            <a:avLst/>
            <a:gdLst/>
            <a:ahLst/>
            <a:cxnLst/>
            <a:rect l="l" t="t" r="r" b="b"/>
            <a:pathLst>
              <a:path w="3030227" h="6827848">
                <a:moveTo>
                  <a:pt x="0" y="0"/>
                </a:moveTo>
                <a:lnTo>
                  <a:pt x="3030226" y="0"/>
                </a:lnTo>
                <a:lnTo>
                  <a:pt x="3030226" y="6827849"/>
                </a:lnTo>
                <a:lnTo>
                  <a:pt x="0" y="68278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4127958" y="5953252"/>
            <a:ext cx="9338274" cy="6908670"/>
          </a:xfrm>
          <a:custGeom>
            <a:avLst/>
            <a:gdLst/>
            <a:ahLst/>
            <a:cxnLst/>
            <a:rect l="l" t="t" r="r" b="b"/>
            <a:pathLst>
              <a:path w="10593282" h="7837154">
                <a:moveTo>
                  <a:pt x="0" y="0"/>
                </a:moveTo>
                <a:lnTo>
                  <a:pt x="10593281" y="0"/>
                </a:lnTo>
                <a:lnTo>
                  <a:pt x="10593281" y="7837154"/>
                </a:lnTo>
                <a:lnTo>
                  <a:pt x="0" y="78371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422554" y="0"/>
            <a:ext cx="1664828" cy="3341809"/>
          </a:xfrm>
          <a:custGeom>
            <a:avLst/>
            <a:gdLst/>
            <a:ahLst/>
            <a:cxnLst/>
            <a:rect l="l" t="t" r="r" b="b"/>
            <a:pathLst>
              <a:path w="1664828" h="3341809">
                <a:moveTo>
                  <a:pt x="0" y="0"/>
                </a:moveTo>
                <a:lnTo>
                  <a:pt x="1664829" y="0"/>
                </a:lnTo>
                <a:lnTo>
                  <a:pt x="1664829" y="3341809"/>
                </a:lnTo>
                <a:lnTo>
                  <a:pt x="0" y="33418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5696760" y="0"/>
            <a:ext cx="1664828" cy="3341809"/>
          </a:xfrm>
          <a:custGeom>
            <a:avLst/>
            <a:gdLst/>
            <a:ahLst/>
            <a:cxnLst/>
            <a:rect l="l" t="t" r="r" b="b"/>
            <a:pathLst>
              <a:path w="1664828" h="3341809">
                <a:moveTo>
                  <a:pt x="0" y="0"/>
                </a:moveTo>
                <a:lnTo>
                  <a:pt x="1664828" y="0"/>
                </a:lnTo>
                <a:lnTo>
                  <a:pt x="1664828" y="3341809"/>
                </a:lnTo>
                <a:lnTo>
                  <a:pt x="0" y="33418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5742327" y="6896100"/>
            <a:ext cx="1556600" cy="1779896"/>
          </a:xfrm>
          <a:custGeom>
            <a:avLst/>
            <a:gdLst/>
            <a:ahLst/>
            <a:cxnLst/>
            <a:rect l="l" t="t" r="r" b="b"/>
            <a:pathLst>
              <a:path w="1838851" h="2102636">
                <a:moveTo>
                  <a:pt x="0" y="0"/>
                </a:moveTo>
                <a:lnTo>
                  <a:pt x="1838851" y="0"/>
                </a:lnTo>
                <a:lnTo>
                  <a:pt x="1838851" y="2102637"/>
                </a:lnTo>
                <a:lnTo>
                  <a:pt x="0" y="210263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a:off x="1860463" y="6649941"/>
            <a:ext cx="513803" cy="492317"/>
          </a:xfrm>
          <a:custGeom>
            <a:avLst/>
            <a:gdLst/>
            <a:ahLst/>
            <a:cxnLst/>
            <a:rect l="l" t="t" r="r" b="b"/>
            <a:pathLst>
              <a:path w="513803" h="492317">
                <a:moveTo>
                  <a:pt x="0" y="0"/>
                </a:moveTo>
                <a:lnTo>
                  <a:pt x="513803" y="0"/>
                </a:lnTo>
                <a:lnTo>
                  <a:pt x="513803" y="492317"/>
                </a:lnTo>
                <a:lnTo>
                  <a:pt x="0" y="49231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Freeform 11"/>
          <p:cNvSpPr/>
          <p:nvPr/>
        </p:nvSpPr>
        <p:spPr>
          <a:xfrm>
            <a:off x="14174020" y="889692"/>
            <a:ext cx="513803" cy="492317"/>
          </a:xfrm>
          <a:custGeom>
            <a:avLst/>
            <a:gdLst/>
            <a:ahLst/>
            <a:cxnLst/>
            <a:rect l="l" t="t" r="r" b="b"/>
            <a:pathLst>
              <a:path w="513803" h="492317">
                <a:moveTo>
                  <a:pt x="0" y="0"/>
                </a:moveTo>
                <a:lnTo>
                  <a:pt x="513804" y="0"/>
                </a:lnTo>
                <a:lnTo>
                  <a:pt x="513804" y="492316"/>
                </a:lnTo>
                <a:lnTo>
                  <a:pt x="0" y="49231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12" name="Group 12"/>
          <p:cNvGrpSpPr/>
          <p:nvPr/>
        </p:nvGrpSpPr>
        <p:grpSpPr>
          <a:xfrm>
            <a:off x="3827356" y="830568"/>
            <a:ext cx="298574" cy="298574"/>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9C82"/>
            </a:solidFill>
            <a:ln w="9525">
              <a:solidFill>
                <a:srgbClr val="436487"/>
              </a:solidFill>
            </a:ln>
          </p:spPr>
          <p:txBody>
            <a:bodyPr/>
            <a:lstStyle/>
            <a:p>
              <a:endParaRPr lang="en-US"/>
            </a:p>
          </p:txBody>
        </p:sp>
        <p:sp>
          <p:nvSpPr>
            <p:cNvPr id="14" name="TextBox 14"/>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sp>
        <p:nvSpPr>
          <p:cNvPr id="15" name="TextBox 15"/>
          <p:cNvSpPr txBox="1"/>
          <p:nvPr/>
        </p:nvSpPr>
        <p:spPr>
          <a:xfrm>
            <a:off x="3594991" y="1782472"/>
            <a:ext cx="11108159" cy="3118674"/>
          </a:xfrm>
          <a:prstGeom prst="rect">
            <a:avLst/>
          </a:prstGeom>
        </p:spPr>
        <p:txBody>
          <a:bodyPr wrap="square" lIns="0" tIns="0" rIns="0" bIns="0" rtlCol="0" anchor="t">
            <a:spAutoFit/>
          </a:bodyPr>
          <a:lstStyle/>
          <a:p>
            <a:pPr algn="ctr">
              <a:lnSpc>
                <a:spcPct val="150000"/>
              </a:lnSpc>
            </a:pPr>
            <a:r>
              <a:rPr lang="en-US" sz="7200" b="1">
                <a:solidFill>
                  <a:srgbClr val="436487"/>
                </a:solidFill>
                <a:latin typeface="Arial" panose="020B0604020202020204" pitchFamily="34" charset="0"/>
                <a:cs typeface="Arial" panose="020B0604020202020204" pitchFamily="34" charset="0"/>
              </a:rPr>
              <a:t>CẢM ƠN CÁC EM </a:t>
            </a:r>
          </a:p>
          <a:p>
            <a:pPr algn="ctr">
              <a:lnSpc>
                <a:spcPct val="150000"/>
              </a:lnSpc>
            </a:pPr>
            <a:r>
              <a:rPr lang="en-US" sz="7200" b="1">
                <a:solidFill>
                  <a:srgbClr val="436487"/>
                </a:solidFill>
                <a:latin typeface="Arial" panose="020B0604020202020204" pitchFamily="34" charset="0"/>
                <a:cs typeface="Arial" panose="020B0604020202020204" pitchFamily="34" charset="0"/>
              </a:rPr>
              <a:t>ĐÃ LẮNG NGHE!</a:t>
            </a:r>
          </a:p>
        </p:txBody>
      </p:sp>
      <p:grpSp>
        <p:nvGrpSpPr>
          <p:cNvPr id="17" name="Group 17"/>
          <p:cNvGrpSpPr/>
          <p:nvPr/>
        </p:nvGrpSpPr>
        <p:grpSpPr>
          <a:xfrm>
            <a:off x="16230600" y="4701173"/>
            <a:ext cx="298574" cy="298574"/>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9C82"/>
            </a:solidFill>
            <a:ln w="9525">
              <a:solidFill>
                <a:srgbClr val="436487"/>
              </a:solidFill>
            </a:ln>
          </p:spPr>
          <p:txBody>
            <a:bodyPr/>
            <a:lstStyle/>
            <a:p>
              <a:endParaRPr lang="en-US"/>
            </a:p>
          </p:txBody>
        </p:sp>
        <p:sp>
          <p:nvSpPr>
            <p:cNvPr id="19" name="TextBox 19"/>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sp>
        <p:nvSpPr>
          <p:cNvPr id="20" name="Freeform 5">
            <a:extLst>
              <a:ext uri="{FF2B5EF4-FFF2-40B4-BE49-F238E27FC236}">
                <a16:creationId xmlns:a16="http://schemas.microsoft.com/office/drawing/2014/main" id="{9183AB56-BCA4-7A57-DB2B-ACEB5771FB28}"/>
              </a:ext>
            </a:extLst>
          </p:cNvPr>
          <p:cNvSpPr/>
          <p:nvPr/>
        </p:nvSpPr>
        <p:spPr>
          <a:xfrm>
            <a:off x="588605" y="4082077"/>
            <a:ext cx="2543715" cy="2122846"/>
          </a:xfrm>
          <a:custGeom>
            <a:avLst/>
            <a:gdLst/>
            <a:ahLst/>
            <a:cxnLst/>
            <a:rect l="l" t="t" r="r" b="b"/>
            <a:pathLst>
              <a:path w="2543715" h="2122846">
                <a:moveTo>
                  <a:pt x="0" y="0"/>
                </a:moveTo>
                <a:lnTo>
                  <a:pt x="2543716" y="0"/>
                </a:lnTo>
                <a:lnTo>
                  <a:pt x="2543716" y="2122846"/>
                </a:lnTo>
                <a:lnTo>
                  <a:pt x="0" y="212284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Tree>
    <p:extLst>
      <p:ext uri="{BB962C8B-B14F-4D97-AF65-F5344CB8AC3E}">
        <p14:creationId xmlns:p14="http://schemas.microsoft.com/office/powerpoint/2010/main" val="200057655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descr="Cổ Loa - Hình ảnh mã số 41 - Đuổi hình bắt chữ | Lazi.vn ...">
            <a:extLst>
              <a:ext uri="{FF2B5EF4-FFF2-40B4-BE49-F238E27FC236}">
                <a16:creationId xmlns:a16="http://schemas.microsoft.com/office/drawing/2014/main" id="{698E8747-6BED-5F86-0422-7B4F61CABAF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3000" y="2413267"/>
            <a:ext cx="7985125" cy="5460466"/>
          </a:xfrm>
          <a:prstGeom prst="rect">
            <a:avLst/>
          </a:prstGeom>
          <a:noFill/>
          <a:ln>
            <a:noFill/>
          </a:ln>
        </p:spPr>
      </p:pic>
      <p:grpSp>
        <p:nvGrpSpPr>
          <p:cNvPr id="20" name="Group 19">
            <a:extLst>
              <a:ext uri="{FF2B5EF4-FFF2-40B4-BE49-F238E27FC236}">
                <a16:creationId xmlns:a16="http://schemas.microsoft.com/office/drawing/2014/main" id="{0ADE918F-6C80-E01E-F3B3-65BFF531A304}"/>
              </a:ext>
            </a:extLst>
          </p:cNvPr>
          <p:cNvGrpSpPr/>
          <p:nvPr/>
        </p:nvGrpSpPr>
        <p:grpSpPr>
          <a:xfrm>
            <a:off x="-190501" y="0"/>
            <a:ext cx="18669000" cy="1943100"/>
            <a:chOff x="-190501" y="0"/>
            <a:chExt cx="18669000" cy="1943100"/>
          </a:xfrm>
        </p:grpSpPr>
        <p:sp>
          <p:nvSpPr>
            <p:cNvPr id="5" name="Rectangle 4">
              <a:extLst>
                <a:ext uri="{FF2B5EF4-FFF2-40B4-BE49-F238E27FC236}">
                  <a16:creationId xmlns:a16="http://schemas.microsoft.com/office/drawing/2014/main" id="{3D553AF6-EEBC-2ED9-DA35-171E3B4F56E4}"/>
                </a:ext>
              </a:extLst>
            </p:cNvPr>
            <p:cNvSpPr/>
            <p:nvPr/>
          </p:nvSpPr>
          <p:spPr>
            <a:xfrm>
              <a:off x="-190501" y="0"/>
              <a:ext cx="18669000" cy="19431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316D2A5-7B6D-87FF-DDAD-E23143C2EEA8}"/>
                </a:ext>
              </a:extLst>
            </p:cNvPr>
            <p:cNvSpPr txBox="1"/>
            <p:nvPr/>
          </p:nvSpPr>
          <p:spPr>
            <a:xfrm>
              <a:off x="5791199" y="654689"/>
              <a:ext cx="6705600" cy="1015663"/>
            </a:xfrm>
            <a:prstGeom prst="rect">
              <a:avLst/>
            </a:prstGeom>
            <a:noFill/>
          </p:spPr>
          <p:txBody>
            <a:bodyPr wrap="square" rtlCol="0">
              <a:spAutoFit/>
            </a:bodyPr>
            <a:lstStyle/>
            <a:p>
              <a:pPr algn="ctr"/>
              <a:r>
                <a:rPr lang="en-US" sz="6000" b="1" spc="600">
                  <a:latin typeface="Arial" panose="020B0604020202020204" pitchFamily="34" charset="0"/>
                  <a:cs typeface="Arial" panose="020B0604020202020204" pitchFamily="34" charset="0"/>
                </a:rPr>
                <a:t>ĐÂY LÀ GÌ? </a:t>
              </a:r>
            </a:p>
          </p:txBody>
        </p:sp>
      </p:grpSp>
      <p:sp>
        <p:nvSpPr>
          <p:cNvPr id="15" name="Rectangle 14">
            <a:extLst>
              <a:ext uri="{FF2B5EF4-FFF2-40B4-BE49-F238E27FC236}">
                <a16:creationId xmlns:a16="http://schemas.microsoft.com/office/drawing/2014/main" id="{182B3519-E859-866D-E552-D01926221A57}"/>
              </a:ext>
            </a:extLst>
          </p:cNvPr>
          <p:cNvSpPr/>
          <p:nvPr/>
        </p:nvSpPr>
        <p:spPr>
          <a:xfrm>
            <a:off x="4419600" y="8334375"/>
            <a:ext cx="1371600" cy="144780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B19A241-8A5B-F200-53DB-2696CB2193A3}"/>
              </a:ext>
            </a:extLst>
          </p:cNvPr>
          <p:cNvSpPr/>
          <p:nvPr/>
        </p:nvSpPr>
        <p:spPr>
          <a:xfrm>
            <a:off x="6096000" y="8334375"/>
            <a:ext cx="1371600" cy="144780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CEEDE4A-24B6-5CF7-EB70-F6F54BDB22C8}"/>
              </a:ext>
            </a:extLst>
          </p:cNvPr>
          <p:cNvSpPr/>
          <p:nvPr/>
        </p:nvSpPr>
        <p:spPr>
          <a:xfrm>
            <a:off x="8686800" y="8334375"/>
            <a:ext cx="1371600" cy="144780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53B1A3B-5833-2E50-E135-870759430F19}"/>
              </a:ext>
            </a:extLst>
          </p:cNvPr>
          <p:cNvSpPr/>
          <p:nvPr/>
        </p:nvSpPr>
        <p:spPr>
          <a:xfrm>
            <a:off x="10363200" y="8343900"/>
            <a:ext cx="1371600" cy="144780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D45DB9C-3919-CDF3-5F97-585B002206BE}"/>
              </a:ext>
            </a:extLst>
          </p:cNvPr>
          <p:cNvSpPr/>
          <p:nvPr/>
        </p:nvSpPr>
        <p:spPr>
          <a:xfrm>
            <a:off x="12039600" y="8343900"/>
            <a:ext cx="1371600" cy="144780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8002B7F-4CAE-22C4-A4AF-AE52F0B0B51C}"/>
              </a:ext>
            </a:extLst>
          </p:cNvPr>
          <p:cNvSpPr txBox="1"/>
          <p:nvPr/>
        </p:nvSpPr>
        <p:spPr>
          <a:xfrm>
            <a:off x="4495800" y="8636913"/>
            <a:ext cx="12192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C</a:t>
            </a:r>
          </a:p>
        </p:txBody>
      </p:sp>
      <p:sp>
        <p:nvSpPr>
          <p:cNvPr id="22" name="TextBox 21">
            <a:extLst>
              <a:ext uri="{FF2B5EF4-FFF2-40B4-BE49-F238E27FC236}">
                <a16:creationId xmlns:a16="http://schemas.microsoft.com/office/drawing/2014/main" id="{9D9C89EF-5373-D7AB-E62D-BEEF27D24452}"/>
              </a:ext>
            </a:extLst>
          </p:cNvPr>
          <p:cNvSpPr txBox="1"/>
          <p:nvPr/>
        </p:nvSpPr>
        <p:spPr>
          <a:xfrm>
            <a:off x="6172200" y="8636913"/>
            <a:ext cx="12192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Ổ</a:t>
            </a:r>
          </a:p>
        </p:txBody>
      </p:sp>
      <p:sp>
        <p:nvSpPr>
          <p:cNvPr id="23" name="TextBox 22">
            <a:extLst>
              <a:ext uri="{FF2B5EF4-FFF2-40B4-BE49-F238E27FC236}">
                <a16:creationId xmlns:a16="http://schemas.microsoft.com/office/drawing/2014/main" id="{01AA1654-7CA6-3173-399F-A1A8C6E7585F}"/>
              </a:ext>
            </a:extLst>
          </p:cNvPr>
          <p:cNvSpPr txBox="1"/>
          <p:nvPr/>
        </p:nvSpPr>
        <p:spPr>
          <a:xfrm>
            <a:off x="8763000" y="8627388"/>
            <a:ext cx="12192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L</a:t>
            </a:r>
          </a:p>
        </p:txBody>
      </p:sp>
      <p:sp>
        <p:nvSpPr>
          <p:cNvPr id="24" name="TextBox 23">
            <a:extLst>
              <a:ext uri="{FF2B5EF4-FFF2-40B4-BE49-F238E27FC236}">
                <a16:creationId xmlns:a16="http://schemas.microsoft.com/office/drawing/2014/main" id="{5FC49579-CC74-D468-B7B4-6BFB777402BC}"/>
              </a:ext>
            </a:extLst>
          </p:cNvPr>
          <p:cNvSpPr txBox="1"/>
          <p:nvPr/>
        </p:nvSpPr>
        <p:spPr>
          <a:xfrm>
            <a:off x="10508730" y="8636913"/>
            <a:ext cx="12192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O</a:t>
            </a:r>
          </a:p>
        </p:txBody>
      </p:sp>
      <p:sp>
        <p:nvSpPr>
          <p:cNvPr id="25" name="TextBox 24">
            <a:extLst>
              <a:ext uri="{FF2B5EF4-FFF2-40B4-BE49-F238E27FC236}">
                <a16:creationId xmlns:a16="http://schemas.microsoft.com/office/drawing/2014/main" id="{6017EB53-78EA-6034-E4A1-A89424E94824}"/>
              </a:ext>
            </a:extLst>
          </p:cNvPr>
          <p:cNvSpPr txBox="1"/>
          <p:nvPr/>
        </p:nvSpPr>
        <p:spPr>
          <a:xfrm>
            <a:off x="12115800" y="8627388"/>
            <a:ext cx="12192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A</a:t>
            </a:r>
          </a:p>
        </p:txBody>
      </p:sp>
    </p:spTree>
    <p:extLst>
      <p:ext uri="{BB962C8B-B14F-4D97-AF65-F5344CB8AC3E}">
        <p14:creationId xmlns:p14="http://schemas.microsoft.com/office/powerpoint/2010/main" val="535826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par>
                          <p:cTn id="12" fill="hold">
                            <p:stCondLst>
                              <p:cond delay="1000"/>
                            </p:stCondLst>
                            <p:childTnLst>
                              <p:par>
                                <p:cTn id="13" presetID="2" presetClass="entr" presetSubtype="4"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4"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ppt_x"/>
                                          </p:val>
                                        </p:tav>
                                        <p:tav tm="100000">
                                          <p:val>
                                            <p:strVal val="#ppt_x"/>
                                          </p:val>
                                        </p:tav>
                                      </p:tavLst>
                                    </p:anim>
                                    <p:anim calcmode="lin" valueType="num">
                                      <p:cBhvr additive="base">
                                        <p:cTn id="21" dur="500" fill="hold"/>
                                        <p:tgtEl>
                                          <p:spTgt spid="16"/>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ppt_x"/>
                                          </p:val>
                                        </p:tav>
                                        <p:tav tm="100000">
                                          <p:val>
                                            <p:strVal val="#ppt_x"/>
                                          </p:val>
                                        </p:tav>
                                      </p:tavLst>
                                    </p:anim>
                                    <p:anim calcmode="lin" valueType="num">
                                      <p:cBhvr additive="base">
                                        <p:cTn id="29" dur="500" fill="hold"/>
                                        <p:tgtEl>
                                          <p:spTgt spid="18"/>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500" fill="hold"/>
                                        <p:tgtEl>
                                          <p:spTgt spid="19"/>
                                        </p:tgtEl>
                                        <p:attrNameLst>
                                          <p:attrName>ppt_x</p:attrName>
                                        </p:attrNameLst>
                                      </p:cBhvr>
                                      <p:tavLst>
                                        <p:tav tm="0">
                                          <p:val>
                                            <p:strVal val="#ppt_x"/>
                                          </p:val>
                                        </p:tav>
                                        <p:tav tm="100000">
                                          <p:val>
                                            <p:strVal val="#ppt_x"/>
                                          </p:val>
                                        </p:tav>
                                      </p:tavLst>
                                    </p:anim>
                                    <p:anim calcmode="lin" valueType="num">
                                      <p:cBhvr additive="base">
                                        <p:cTn id="3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circle(in)">
                                      <p:cBhvr>
                                        <p:cTn id="38" dur="1000"/>
                                        <p:tgtEl>
                                          <p:spTgt spid="21"/>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circle(in)">
                                      <p:cBhvr>
                                        <p:cTn id="41" dur="1000"/>
                                        <p:tgtEl>
                                          <p:spTgt spid="22"/>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circle(in)">
                                      <p:cBhvr>
                                        <p:cTn id="44" dur="1000"/>
                                        <p:tgtEl>
                                          <p:spTgt spid="23"/>
                                        </p:tgtEl>
                                      </p:cBhvr>
                                    </p:animEffect>
                                  </p:childTnLst>
                                </p:cTn>
                              </p:par>
                              <p:par>
                                <p:cTn id="45" presetID="6" presetClass="entr" presetSubtype="16"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circle(in)">
                                      <p:cBhvr>
                                        <p:cTn id="47" dur="1000"/>
                                        <p:tgtEl>
                                          <p:spTgt spid="24"/>
                                        </p:tgtEl>
                                      </p:cBhvr>
                                    </p:animEffect>
                                  </p:childTnLst>
                                </p:cTn>
                              </p:par>
                              <p:par>
                                <p:cTn id="48" presetID="6" presetClass="entr" presetSubtype="16" fill="hold" grpId="0"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circle(in)">
                                      <p:cBhvr>
                                        <p:cTn id="50"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1" grpId="0"/>
      <p:bldP spid="22" grpId="0"/>
      <p:bldP spid="23" grpId="0"/>
      <p:bldP spid="24" grpId="0"/>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8E8747-6BED-5F86-0422-7B4F61CABAF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bwMode="auto">
          <a:xfrm>
            <a:off x="4953000" y="2445230"/>
            <a:ext cx="7985125" cy="5396539"/>
          </a:xfrm>
          <a:prstGeom prst="rect">
            <a:avLst/>
          </a:prstGeom>
          <a:noFill/>
          <a:ln>
            <a:noFill/>
          </a:ln>
        </p:spPr>
      </p:pic>
      <p:grpSp>
        <p:nvGrpSpPr>
          <p:cNvPr id="20" name="Group 19">
            <a:extLst>
              <a:ext uri="{FF2B5EF4-FFF2-40B4-BE49-F238E27FC236}">
                <a16:creationId xmlns:a16="http://schemas.microsoft.com/office/drawing/2014/main" id="{0ADE918F-6C80-E01E-F3B3-65BFF531A304}"/>
              </a:ext>
            </a:extLst>
          </p:cNvPr>
          <p:cNvGrpSpPr/>
          <p:nvPr/>
        </p:nvGrpSpPr>
        <p:grpSpPr>
          <a:xfrm>
            <a:off x="-190501" y="0"/>
            <a:ext cx="18669000" cy="1943100"/>
            <a:chOff x="-190501" y="0"/>
            <a:chExt cx="18669000" cy="1943100"/>
          </a:xfrm>
        </p:grpSpPr>
        <p:sp>
          <p:nvSpPr>
            <p:cNvPr id="5" name="Rectangle 4">
              <a:extLst>
                <a:ext uri="{FF2B5EF4-FFF2-40B4-BE49-F238E27FC236}">
                  <a16:creationId xmlns:a16="http://schemas.microsoft.com/office/drawing/2014/main" id="{3D553AF6-EEBC-2ED9-DA35-171E3B4F56E4}"/>
                </a:ext>
              </a:extLst>
            </p:cNvPr>
            <p:cNvSpPr/>
            <p:nvPr/>
          </p:nvSpPr>
          <p:spPr>
            <a:xfrm>
              <a:off x="-190501" y="0"/>
              <a:ext cx="18669000" cy="19431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316D2A5-7B6D-87FF-DDAD-E23143C2EEA8}"/>
                </a:ext>
              </a:extLst>
            </p:cNvPr>
            <p:cNvSpPr txBox="1"/>
            <p:nvPr/>
          </p:nvSpPr>
          <p:spPr>
            <a:xfrm>
              <a:off x="5791199" y="654689"/>
              <a:ext cx="6705600" cy="1015663"/>
            </a:xfrm>
            <a:prstGeom prst="rect">
              <a:avLst/>
            </a:prstGeom>
            <a:noFill/>
          </p:spPr>
          <p:txBody>
            <a:bodyPr wrap="square" rtlCol="0">
              <a:spAutoFit/>
            </a:bodyPr>
            <a:lstStyle/>
            <a:p>
              <a:pPr algn="ctr"/>
              <a:r>
                <a:rPr lang="en-US" sz="6000" b="1" spc="600">
                  <a:latin typeface="Arial" panose="020B0604020202020204" pitchFamily="34" charset="0"/>
                  <a:cs typeface="Arial" panose="020B0604020202020204" pitchFamily="34" charset="0"/>
                </a:rPr>
                <a:t>ĐÂY LÀ GÌ? </a:t>
              </a:r>
            </a:p>
          </p:txBody>
        </p:sp>
      </p:grpSp>
      <p:sp>
        <p:nvSpPr>
          <p:cNvPr id="15" name="Rectangle 14">
            <a:extLst>
              <a:ext uri="{FF2B5EF4-FFF2-40B4-BE49-F238E27FC236}">
                <a16:creationId xmlns:a16="http://schemas.microsoft.com/office/drawing/2014/main" id="{182B3519-E859-866D-E552-D01926221A57}"/>
              </a:ext>
            </a:extLst>
          </p:cNvPr>
          <p:cNvSpPr/>
          <p:nvPr/>
        </p:nvSpPr>
        <p:spPr>
          <a:xfrm>
            <a:off x="5181600" y="8367009"/>
            <a:ext cx="1371600" cy="144780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B19A241-8A5B-F200-53DB-2696CB2193A3}"/>
              </a:ext>
            </a:extLst>
          </p:cNvPr>
          <p:cNvSpPr/>
          <p:nvPr/>
        </p:nvSpPr>
        <p:spPr>
          <a:xfrm>
            <a:off x="6858000" y="8367009"/>
            <a:ext cx="1371600" cy="144780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CEEDE4A-24B6-5CF7-EB70-F6F54BDB22C8}"/>
              </a:ext>
            </a:extLst>
          </p:cNvPr>
          <p:cNvSpPr/>
          <p:nvPr/>
        </p:nvSpPr>
        <p:spPr>
          <a:xfrm>
            <a:off x="8534400" y="8389650"/>
            <a:ext cx="1371600" cy="144780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53B1A3B-5833-2E50-E135-870759430F19}"/>
              </a:ext>
            </a:extLst>
          </p:cNvPr>
          <p:cNvSpPr/>
          <p:nvPr/>
        </p:nvSpPr>
        <p:spPr>
          <a:xfrm>
            <a:off x="11201400" y="8367009"/>
            <a:ext cx="1371600" cy="144780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D45DB9C-3919-CDF3-5F97-585B002206BE}"/>
              </a:ext>
            </a:extLst>
          </p:cNvPr>
          <p:cNvSpPr/>
          <p:nvPr/>
        </p:nvSpPr>
        <p:spPr>
          <a:xfrm>
            <a:off x="12877800" y="8367009"/>
            <a:ext cx="1371600" cy="144780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52F68864-99AE-EA51-2071-6230719072A3}"/>
              </a:ext>
            </a:extLst>
          </p:cNvPr>
          <p:cNvSpPr/>
          <p:nvPr/>
        </p:nvSpPr>
        <p:spPr>
          <a:xfrm>
            <a:off x="1828800" y="8367009"/>
            <a:ext cx="1371600" cy="144780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D0B4DE2-9009-C3BE-434A-10980960F01F}"/>
              </a:ext>
            </a:extLst>
          </p:cNvPr>
          <p:cNvSpPr/>
          <p:nvPr/>
        </p:nvSpPr>
        <p:spPr>
          <a:xfrm>
            <a:off x="3505200" y="8367009"/>
            <a:ext cx="1371600" cy="144780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06A9B58-B80D-43BE-ECF3-EE877D5FF1EC}"/>
              </a:ext>
            </a:extLst>
          </p:cNvPr>
          <p:cNvSpPr txBox="1"/>
          <p:nvPr/>
        </p:nvSpPr>
        <p:spPr>
          <a:xfrm>
            <a:off x="1905000" y="8682663"/>
            <a:ext cx="12192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T</a:t>
            </a:r>
          </a:p>
        </p:txBody>
      </p:sp>
      <p:sp>
        <p:nvSpPr>
          <p:cNvPr id="7" name="TextBox 6">
            <a:extLst>
              <a:ext uri="{FF2B5EF4-FFF2-40B4-BE49-F238E27FC236}">
                <a16:creationId xmlns:a16="http://schemas.microsoft.com/office/drawing/2014/main" id="{38CA7839-B53D-1CB7-9829-4852443667AE}"/>
              </a:ext>
            </a:extLst>
          </p:cNvPr>
          <p:cNvSpPr txBox="1"/>
          <p:nvPr/>
        </p:nvSpPr>
        <p:spPr>
          <a:xfrm>
            <a:off x="3585148" y="8682663"/>
            <a:ext cx="12192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R</a:t>
            </a:r>
          </a:p>
        </p:txBody>
      </p:sp>
      <p:sp>
        <p:nvSpPr>
          <p:cNvPr id="8" name="TextBox 7">
            <a:extLst>
              <a:ext uri="{FF2B5EF4-FFF2-40B4-BE49-F238E27FC236}">
                <a16:creationId xmlns:a16="http://schemas.microsoft.com/office/drawing/2014/main" id="{7D4CE40A-BF05-7B86-8949-92FF64664E1A}"/>
              </a:ext>
            </a:extLst>
          </p:cNvPr>
          <p:cNvSpPr txBox="1"/>
          <p:nvPr/>
        </p:nvSpPr>
        <p:spPr>
          <a:xfrm>
            <a:off x="5219700" y="8682663"/>
            <a:ext cx="12192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A</a:t>
            </a:r>
          </a:p>
        </p:txBody>
      </p:sp>
      <p:sp>
        <p:nvSpPr>
          <p:cNvPr id="10" name="TextBox 9">
            <a:extLst>
              <a:ext uri="{FF2B5EF4-FFF2-40B4-BE49-F238E27FC236}">
                <a16:creationId xmlns:a16="http://schemas.microsoft.com/office/drawing/2014/main" id="{D32FB3E9-DF3F-45EE-B70D-BB57833C2269}"/>
              </a:ext>
            </a:extLst>
          </p:cNvPr>
          <p:cNvSpPr txBox="1"/>
          <p:nvPr/>
        </p:nvSpPr>
        <p:spPr>
          <a:xfrm>
            <a:off x="6972300" y="8682663"/>
            <a:ext cx="12192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N</a:t>
            </a:r>
          </a:p>
        </p:txBody>
      </p:sp>
      <p:sp>
        <p:nvSpPr>
          <p:cNvPr id="11" name="TextBox 10">
            <a:extLst>
              <a:ext uri="{FF2B5EF4-FFF2-40B4-BE49-F238E27FC236}">
                <a16:creationId xmlns:a16="http://schemas.microsoft.com/office/drawing/2014/main" id="{32D46AE8-D626-74C9-BDB9-3F41B3666BD3}"/>
              </a:ext>
            </a:extLst>
          </p:cNvPr>
          <p:cNvSpPr txBox="1"/>
          <p:nvPr/>
        </p:nvSpPr>
        <p:spPr>
          <a:xfrm>
            <a:off x="8652448" y="8682663"/>
            <a:ext cx="12192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H</a:t>
            </a:r>
          </a:p>
        </p:txBody>
      </p:sp>
      <p:sp>
        <p:nvSpPr>
          <p:cNvPr id="12" name="TextBox 11">
            <a:extLst>
              <a:ext uri="{FF2B5EF4-FFF2-40B4-BE49-F238E27FC236}">
                <a16:creationId xmlns:a16="http://schemas.microsoft.com/office/drawing/2014/main" id="{E8DC253D-DFF8-746B-B9E4-938746F46380}"/>
              </a:ext>
            </a:extLst>
          </p:cNvPr>
          <p:cNvSpPr txBox="1"/>
          <p:nvPr/>
        </p:nvSpPr>
        <p:spPr>
          <a:xfrm>
            <a:off x="11277600" y="8682663"/>
            <a:ext cx="12192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T</a:t>
            </a:r>
          </a:p>
        </p:txBody>
      </p:sp>
      <p:sp>
        <p:nvSpPr>
          <p:cNvPr id="13" name="Rectangle 12">
            <a:extLst>
              <a:ext uri="{FF2B5EF4-FFF2-40B4-BE49-F238E27FC236}">
                <a16:creationId xmlns:a16="http://schemas.microsoft.com/office/drawing/2014/main" id="{FBC37F16-FDC4-2A03-BFC0-3D3F3C63B9A9}"/>
              </a:ext>
            </a:extLst>
          </p:cNvPr>
          <p:cNvSpPr/>
          <p:nvPr/>
        </p:nvSpPr>
        <p:spPr>
          <a:xfrm>
            <a:off x="14554200" y="8407682"/>
            <a:ext cx="1371600" cy="144780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8E7669F-F1E4-7C33-6CB4-8A1BFF633E2D}"/>
              </a:ext>
            </a:extLst>
          </p:cNvPr>
          <p:cNvSpPr txBox="1"/>
          <p:nvPr/>
        </p:nvSpPr>
        <p:spPr>
          <a:xfrm>
            <a:off x="12929641" y="8682663"/>
            <a:ext cx="12192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H</a:t>
            </a:r>
          </a:p>
        </p:txBody>
      </p:sp>
      <p:sp>
        <p:nvSpPr>
          <p:cNvPr id="26" name="TextBox 25">
            <a:extLst>
              <a:ext uri="{FF2B5EF4-FFF2-40B4-BE49-F238E27FC236}">
                <a16:creationId xmlns:a16="http://schemas.microsoft.com/office/drawing/2014/main" id="{440EF2F7-B463-58B4-F601-B964F096F4F5}"/>
              </a:ext>
            </a:extLst>
          </p:cNvPr>
          <p:cNvSpPr txBox="1"/>
          <p:nvPr/>
        </p:nvSpPr>
        <p:spPr>
          <a:xfrm>
            <a:off x="14609789" y="8682663"/>
            <a:ext cx="12192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Ủ</a:t>
            </a:r>
          </a:p>
        </p:txBody>
      </p:sp>
    </p:spTree>
    <p:extLst>
      <p:ext uri="{BB962C8B-B14F-4D97-AF65-F5344CB8AC3E}">
        <p14:creationId xmlns:p14="http://schemas.microsoft.com/office/powerpoint/2010/main" val="31219583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par>
                          <p:cTn id="12" fill="hold">
                            <p:stCondLst>
                              <p:cond delay="1000"/>
                            </p:stCondLst>
                            <p:childTnLst>
                              <p:par>
                                <p:cTn id="13" presetID="2" presetClass="entr" presetSubtype="4"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4"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ppt_x"/>
                                          </p:val>
                                        </p:tav>
                                        <p:tav tm="100000">
                                          <p:val>
                                            <p:strVal val="#ppt_x"/>
                                          </p:val>
                                        </p:tav>
                                      </p:tavLst>
                                    </p:anim>
                                    <p:anim calcmode="lin" valueType="num">
                                      <p:cBhvr additive="base">
                                        <p:cTn id="29" dur="500" fill="hold"/>
                                        <p:tgtEl>
                                          <p:spTgt spid="18"/>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500" fill="hold"/>
                                        <p:tgtEl>
                                          <p:spTgt spid="19"/>
                                        </p:tgtEl>
                                        <p:attrNameLst>
                                          <p:attrName>ppt_x</p:attrName>
                                        </p:attrNameLst>
                                      </p:cBhvr>
                                      <p:tavLst>
                                        <p:tav tm="0">
                                          <p:val>
                                            <p:strVal val="#ppt_x"/>
                                          </p:val>
                                        </p:tav>
                                        <p:tav tm="100000">
                                          <p:val>
                                            <p:strVal val="#ppt_x"/>
                                          </p:val>
                                        </p:tav>
                                      </p:tavLst>
                                    </p:anim>
                                    <p:anim calcmode="lin" valueType="num">
                                      <p:cBhvr additive="base">
                                        <p:cTn id="33" dur="500" fill="hold"/>
                                        <p:tgtEl>
                                          <p:spTgt spid="19"/>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additive="base">
                                        <p:cTn id="36" dur="500" fill="hold"/>
                                        <p:tgtEl>
                                          <p:spTgt spid="2"/>
                                        </p:tgtEl>
                                        <p:attrNameLst>
                                          <p:attrName>ppt_x</p:attrName>
                                        </p:attrNameLst>
                                      </p:cBhvr>
                                      <p:tavLst>
                                        <p:tav tm="0">
                                          <p:val>
                                            <p:strVal val="#ppt_x"/>
                                          </p:val>
                                        </p:tav>
                                        <p:tav tm="100000">
                                          <p:val>
                                            <p:strVal val="#ppt_x"/>
                                          </p:val>
                                        </p:tav>
                                      </p:tavLst>
                                    </p:anim>
                                    <p:anim calcmode="lin" valueType="num">
                                      <p:cBhvr additive="base">
                                        <p:cTn id="37" dur="500" fill="hold"/>
                                        <p:tgtEl>
                                          <p:spTgt spid="2"/>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3"/>
                                        </p:tgtEl>
                                        <p:attrNameLst>
                                          <p:attrName>style.visibility</p:attrName>
                                        </p:attrNameLst>
                                      </p:cBhvr>
                                      <p:to>
                                        <p:strVal val="visible"/>
                                      </p:to>
                                    </p:set>
                                    <p:anim calcmode="lin" valueType="num">
                                      <p:cBhvr additive="base">
                                        <p:cTn id="40" dur="500" fill="hold"/>
                                        <p:tgtEl>
                                          <p:spTgt spid="3"/>
                                        </p:tgtEl>
                                        <p:attrNameLst>
                                          <p:attrName>ppt_x</p:attrName>
                                        </p:attrNameLst>
                                      </p:cBhvr>
                                      <p:tavLst>
                                        <p:tav tm="0">
                                          <p:val>
                                            <p:strVal val="#ppt_x"/>
                                          </p:val>
                                        </p:tav>
                                        <p:tav tm="100000">
                                          <p:val>
                                            <p:strVal val="#ppt_x"/>
                                          </p:val>
                                        </p:tav>
                                      </p:tavLst>
                                    </p:anim>
                                    <p:anim calcmode="lin" valueType="num">
                                      <p:cBhvr additive="base">
                                        <p:cTn id="41" dur="500" fill="hold"/>
                                        <p:tgtEl>
                                          <p:spTgt spid="3"/>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additive="base">
                                        <p:cTn id="44" dur="500" fill="hold"/>
                                        <p:tgtEl>
                                          <p:spTgt spid="13"/>
                                        </p:tgtEl>
                                        <p:attrNameLst>
                                          <p:attrName>ppt_x</p:attrName>
                                        </p:attrNameLst>
                                      </p:cBhvr>
                                      <p:tavLst>
                                        <p:tav tm="0">
                                          <p:val>
                                            <p:strVal val="#ppt_x"/>
                                          </p:val>
                                        </p:tav>
                                        <p:tav tm="100000">
                                          <p:val>
                                            <p:strVal val="#ppt_x"/>
                                          </p:val>
                                        </p:tav>
                                      </p:tavLst>
                                    </p:anim>
                                    <p:anim calcmode="lin" valueType="num">
                                      <p:cBhvr additive="base">
                                        <p:cTn id="4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circle(in)">
                                      <p:cBhvr>
                                        <p:cTn id="50" dur="1000"/>
                                        <p:tgtEl>
                                          <p:spTgt spid="6"/>
                                        </p:tgtEl>
                                      </p:cBhvr>
                                    </p:animEffect>
                                  </p:childTnLst>
                                </p:cTn>
                              </p:par>
                              <p:par>
                                <p:cTn id="51" presetID="6" presetClass="entr" presetSubtype="16" fill="hold" grpId="0" nodeType="with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circle(in)">
                                      <p:cBhvr>
                                        <p:cTn id="53" dur="1000"/>
                                        <p:tgtEl>
                                          <p:spTgt spid="7"/>
                                        </p:tgtEl>
                                      </p:cBhvr>
                                    </p:animEffect>
                                  </p:childTnLst>
                                </p:cTn>
                              </p:par>
                              <p:par>
                                <p:cTn id="54" presetID="6" presetClass="entr" presetSubtype="16" fill="hold" grpId="0" nodeType="with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circle(in)">
                                      <p:cBhvr>
                                        <p:cTn id="56" dur="1000"/>
                                        <p:tgtEl>
                                          <p:spTgt spid="8"/>
                                        </p:tgtEl>
                                      </p:cBhvr>
                                    </p:animEffect>
                                  </p:childTnLst>
                                </p:cTn>
                              </p:par>
                              <p:par>
                                <p:cTn id="57" presetID="6" presetClass="entr" presetSubtype="16" fill="hold" grpId="0" nodeType="with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circle(in)">
                                      <p:cBhvr>
                                        <p:cTn id="59" dur="1000"/>
                                        <p:tgtEl>
                                          <p:spTgt spid="10"/>
                                        </p:tgtEl>
                                      </p:cBhvr>
                                    </p:animEffect>
                                  </p:childTnLst>
                                </p:cTn>
                              </p:par>
                              <p:par>
                                <p:cTn id="60" presetID="6" presetClass="entr" presetSubtype="16" fill="hold" grpId="0" nodeType="with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circle(in)">
                                      <p:cBhvr>
                                        <p:cTn id="62" dur="1000"/>
                                        <p:tgtEl>
                                          <p:spTgt spid="11"/>
                                        </p:tgtEl>
                                      </p:cBhvr>
                                    </p:animEffect>
                                  </p:childTnLst>
                                </p:cTn>
                              </p:par>
                              <p:par>
                                <p:cTn id="63" presetID="6" presetClass="entr" presetSubtype="16" fill="hold" grpId="0" nodeType="with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circle(in)">
                                      <p:cBhvr>
                                        <p:cTn id="65" dur="1000"/>
                                        <p:tgtEl>
                                          <p:spTgt spid="12"/>
                                        </p:tgtEl>
                                      </p:cBhvr>
                                    </p:animEffect>
                                  </p:childTnLst>
                                </p:cTn>
                              </p:par>
                              <p:par>
                                <p:cTn id="66" presetID="6" presetClass="entr" presetSubtype="16" fill="hold" grpId="0" nodeType="with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circle(in)">
                                      <p:cBhvr>
                                        <p:cTn id="68" dur="1000"/>
                                        <p:tgtEl>
                                          <p:spTgt spid="14"/>
                                        </p:tgtEl>
                                      </p:cBhvr>
                                    </p:animEffect>
                                  </p:childTnLst>
                                </p:cTn>
                              </p:par>
                              <p:par>
                                <p:cTn id="69" presetID="6" presetClass="entr" presetSubtype="16" fill="hold" grpId="0" nodeType="with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circle(in)">
                                      <p:cBhvr>
                                        <p:cTn id="71"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 grpId="0" animBg="1"/>
      <p:bldP spid="3" grpId="0" animBg="1"/>
      <p:bldP spid="6" grpId="0"/>
      <p:bldP spid="7" grpId="0"/>
      <p:bldP spid="8" grpId="0"/>
      <p:bldP spid="10" grpId="0"/>
      <p:bldP spid="11" grpId="0"/>
      <p:bldP spid="12" grpId="0"/>
      <p:bldP spid="13" grpId="0" animBg="1"/>
      <p:bldP spid="14" grpId="0"/>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8E8747-6BED-5F86-0422-7B4F61CABAF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bwMode="auto">
          <a:xfrm>
            <a:off x="4953000" y="2452623"/>
            <a:ext cx="7985125" cy="5381752"/>
          </a:xfrm>
          <a:prstGeom prst="rect">
            <a:avLst/>
          </a:prstGeom>
          <a:noFill/>
          <a:ln>
            <a:noFill/>
          </a:ln>
        </p:spPr>
      </p:pic>
      <p:grpSp>
        <p:nvGrpSpPr>
          <p:cNvPr id="20" name="Group 19">
            <a:extLst>
              <a:ext uri="{FF2B5EF4-FFF2-40B4-BE49-F238E27FC236}">
                <a16:creationId xmlns:a16="http://schemas.microsoft.com/office/drawing/2014/main" id="{0ADE918F-6C80-E01E-F3B3-65BFF531A304}"/>
              </a:ext>
            </a:extLst>
          </p:cNvPr>
          <p:cNvGrpSpPr/>
          <p:nvPr/>
        </p:nvGrpSpPr>
        <p:grpSpPr>
          <a:xfrm>
            <a:off x="-190501" y="0"/>
            <a:ext cx="18669000" cy="1943100"/>
            <a:chOff x="-190501" y="0"/>
            <a:chExt cx="18669000" cy="1943100"/>
          </a:xfrm>
        </p:grpSpPr>
        <p:sp>
          <p:nvSpPr>
            <p:cNvPr id="5" name="Rectangle 4">
              <a:extLst>
                <a:ext uri="{FF2B5EF4-FFF2-40B4-BE49-F238E27FC236}">
                  <a16:creationId xmlns:a16="http://schemas.microsoft.com/office/drawing/2014/main" id="{3D553AF6-EEBC-2ED9-DA35-171E3B4F56E4}"/>
                </a:ext>
              </a:extLst>
            </p:cNvPr>
            <p:cNvSpPr/>
            <p:nvPr/>
          </p:nvSpPr>
          <p:spPr>
            <a:xfrm>
              <a:off x="-190501" y="0"/>
              <a:ext cx="18669000" cy="19431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316D2A5-7B6D-87FF-DDAD-E23143C2EEA8}"/>
                </a:ext>
              </a:extLst>
            </p:cNvPr>
            <p:cNvSpPr txBox="1"/>
            <p:nvPr/>
          </p:nvSpPr>
          <p:spPr>
            <a:xfrm>
              <a:off x="5791199" y="654689"/>
              <a:ext cx="6705600" cy="1015663"/>
            </a:xfrm>
            <a:prstGeom prst="rect">
              <a:avLst/>
            </a:prstGeom>
            <a:noFill/>
          </p:spPr>
          <p:txBody>
            <a:bodyPr wrap="square" rtlCol="0">
              <a:spAutoFit/>
            </a:bodyPr>
            <a:lstStyle/>
            <a:p>
              <a:pPr algn="ctr"/>
              <a:r>
                <a:rPr lang="en-US" sz="6000" b="1" spc="600">
                  <a:latin typeface="Arial" panose="020B0604020202020204" pitchFamily="34" charset="0"/>
                  <a:cs typeface="Arial" panose="020B0604020202020204" pitchFamily="34" charset="0"/>
                </a:rPr>
                <a:t>ĐÂY LÀ GÌ? </a:t>
              </a:r>
            </a:p>
          </p:txBody>
        </p:sp>
      </p:grpSp>
      <p:sp>
        <p:nvSpPr>
          <p:cNvPr id="15" name="Rectangle 14">
            <a:extLst>
              <a:ext uri="{FF2B5EF4-FFF2-40B4-BE49-F238E27FC236}">
                <a16:creationId xmlns:a16="http://schemas.microsoft.com/office/drawing/2014/main" id="{182B3519-E859-866D-E552-D01926221A57}"/>
              </a:ext>
            </a:extLst>
          </p:cNvPr>
          <p:cNvSpPr/>
          <p:nvPr/>
        </p:nvSpPr>
        <p:spPr>
          <a:xfrm>
            <a:off x="6248400" y="8367009"/>
            <a:ext cx="1371600" cy="144780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B19A241-8A5B-F200-53DB-2696CB2193A3}"/>
              </a:ext>
            </a:extLst>
          </p:cNvPr>
          <p:cNvSpPr/>
          <p:nvPr/>
        </p:nvSpPr>
        <p:spPr>
          <a:xfrm>
            <a:off x="7924800" y="8367009"/>
            <a:ext cx="1371600" cy="144780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CEEDE4A-24B6-5CF7-EB70-F6F54BDB22C8}"/>
              </a:ext>
            </a:extLst>
          </p:cNvPr>
          <p:cNvSpPr/>
          <p:nvPr/>
        </p:nvSpPr>
        <p:spPr>
          <a:xfrm>
            <a:off x="10579099" y="8389650"/>
            <a:ext cx="1371600" cy="144780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53B1A3B-5833-2E50-E135-870759430F19}"/>
              </a:ext>
            </a:extLst>
          </p:cNvPr>
          <p:cNvSpPr/>
          <p:nvPr/>
        </p:nvSpPr>
        <p:spPr>
          <a:xfrm>
            <a:off x="12268200" y="8367009"/>
            <a:ext cx="1371600" cy="144780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D45DB9C-3919-CDF3-5F97-585B002206BE}"/>
              </a:ext>
            </a:extLst>
          </p:cNvPr>
          <p:cNvSpPr/>
          <p:nvPr/>
        </p:nvSpPr>
        <p:spPr>
          <a:xfrm>
            <a:off x="13944600" y="8367009"/>
            <a:ext cx="1371600" cy="144780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52F68864-99AE-EA51-2071-6230719072A3}"/>
              </a:ext>
            </a:extLst>
          </p:cNvPr>
          <p:cNvSpPr/>
          <p:nvPr/>
        </p:nvSpPr>
        <p:spPr>
          <a:xfrm>
            <a:off x="2895600" y="8367009"/>
            <a:ext cx="1371600" cy="144780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D0B4DE2-9009-C3BE-434A-10980960F01F}"/>
              </a:ext>
            </a:extLst>
          </p:cNvPr>
          <p:cNvSpPr/>
          <p:nvPr/>
        </p:nvSpPr>
        <p:spPr>
          <a:xfrm>
            <a:off x="4572000" y="8367009"/>
            <a:ext cx="1371600" cy="144780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06A9B58-B80D-43BE-ECF3-EE877D5FF1EC}"/>
              </a:ext>
            </a:extLst>
          </p:cNvPr>
          <p:cNvSpPr txBox="1"/>
          <p:nvPr/>
        </p:nvSpPr>
        <p:spPr>
          <a:xfrm>
            <a:off x="2971800" y="8682663"/>
            <a:ext cx="12192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T</a:t>
            </a:r>
          </a:p>
        </p:txBody>
      </p:sp>
      <p:sp>
        <p:nvSpPr>
          <p:cNvPr id="7" name="TextBox 6">
            <a:extLst>
              <a:ext uri="{FF2B5EF4-FFF2-40B4-BE49-F238E27FC236}">
                <a16:creationId xmlns:a16="http://schemas.microsoft.com/office/drawing/2014/main" id="{38CA7839-B53D-1CB7-9829-4852443667AE}"/>
              </a:ext>
            </a:extLst>
          </p:cNvPr>
          <p:cNvSpPr txBox="1"/>
          <p:nvPr/>
        </p:nvSpPr>
        <p:spPr>
          <a:xfrm>
            <a:off x="4651948" y="8682663"/>
            <a:ext cx="12192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H</a:t>
            </a:r>
          </a:p>
        </p:txBody>
      </p:sp>
      <p:sp>
        <p:nvSpPr>
          <p:cNvPr id="8" name="TextBox 7">
            <a:extLst>
              <a:ext uri="{FF2B5EF4-FFF2-40B4-BE49-F238E27FC236}">
                <a16:creationId xmlns:a16="http://schemas.microsoft.com/office/drawing/2014/main" id="{7D4CE40A-BF05-7B86-8949-92FF64664E1A}"/>
              </a:ext>
            </a:extLst>
          </p:cNvPr>
          <p:cNvSpPr txBox="1"/>
          <p:nvPr/>
        </p:nvSpPr>
        <p:spPr>
          <a:xfrm>
            <a:off x="6286500" y="8682663"/>
            <a:ext cx="12192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Ả</a:t>
            </a:r>
          </a:p>
        </p:txBody>
      </p:sp>
      <p:sp>
        <p:nvSpPr>
          <p:cNvPr id="10" name="TextBox 9">
            <a:extLst>
              <a:ext uri="{FF2B5EF4-FFF2-40B4-BE49-F238E27FC236}">
                <a16:creationId xmlns:a16="http://schemas.microsoft.com/office/drawing/2014/main" id="{D32FB3E9-DF3F-45EE-B70D-BB57833C2269}"/>
              </a:ext>
            </a:extLst>
          </p:cNvPr>
          <p:cNvSpPr txBox="1"/>
          <p:nvPr/>
        </p:nvSpPr>
        <p:spPr>
          <a:xfrm>
            <a:off x="8039100" y="8682663"/>
            <a:ext cx="12192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M</a:t>
            </a:r>
          </a:p>
        </p:txBody>
      </p:sp>
      <p:sp>
        <p:nvSpPr>
          <p:cNvPr id="11" name="TextBox 10">
            <a:extLst>
              <a:ext uri="{FF2B5EF4-FFF2-40B4-BE49-F238E27FC236}">
                <a16:creationId xmlns:a16="http://schemas.microsoft.com/office/drawing/2014/main" id="{32D46AE8-D626-74C9-BDB9-3F41B3666BD3}"/>
              </a:ext>
            </a:extLst>
          </p:cNvPr>
          <p:cNvSpPr txBox="1"/>
          <p:nvPr/>
        </p:nvSpPr>
        <p:spPr>
          <a:xfrm>
            <a:off x="10697147" y="8682663"/>
            <a:ext cx="12192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H</a:t>
            </a:r>
          </a:p>
        </p:txBody>
      </p:sp>
      <p:sp>
        <p:nvSpPr>
          <p:cNvPr id="12" name="TextBox 11">
            <a:extLst>
              <a:ext uri="{FF2B5EF4-FFF2-40B4-BE49-F238E27FC236}">
                <a16:creationId xmlns:a16="http://schemas.microsoft.com/office/drawing/2014/main" id="{E8DC253D-DFF8-746B-B9E4-938746F46380}"/>
              </a:ext>
            </a:extLst>
          </p:cNvPr>
          <p:cNvSpPr txBox="1"/>
          <p:nvPr/>
        </p:nvSpPr>
        <p:spPr>
          <a:xfrm>
            <a:off x="12344400" y="8682663"/>
            <a:ext cx="12192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Ọ</a:t>
            </a:r>
          </a:p>
        </p:txBody>
      </p:sp>
      <p:sp>
        <p:nvSpPr>
          <p:cNvPr id="14" name="TextBox 13">
            <a:extLst>
              <a:ext uri="{FF2B5EF4-FFF2-40B4-BE49-F238E27FC236}">
                <a16:creationId xmlns:a16="http://schemas.microsoft.com/office/drawing/2014/main" id="{D8E7669F-F1E4-7C33-6CB4-8A1BFF633E2D}"/>
              </a:ext>
            </a:extLst>
          </p:cNvPr>
          <p:cNvSpPr txBox="1"/>
          <p:nvPr/>
        </p:nvSpPr>
        <p:spPr>
          <a:xfrm>
            <a:off x="13996441" y="8682663"/>
            <a:ext cx="12192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A</a:t>
            </a:r>
          </a:p>
        </p:txBody>
      </p:sp>
    </p:spTree>
    <p:extLst>
      <p:ext uri="{BB962C8B-B14F-4D97-AF65-F5344CB8AC3E}">
        <p14:creationId xmlns:p14="http://schemas.microsoft.com/office/powerpoint/2010/main" val="2131820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par>
                          <p:cTn id="12" fill="hold">
                            <p:stCondLst>
                              <p:cond delay="1000"/>
                            </p:stCondLst>
                            <p:childTnLst>
                              <p:par>
                                <p:cTn id="13" presetID="2" presetClass="entr" presetSubtype="4"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4"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ppt_x"/>
                                          </p:val>
                                        </p:tav>
                                        <p:tav tm="100000">
                                          <p:val>
                                            <p:strVal val="#ppt_x"/>
                                          </p:val>
                                        </p:tav>
                                      </p:tavLst>
                                    </p:anim>
                                    <p:anim calcmode="lin" valueType="num">
                                      <p:cBhvr additive="base">
                                        <p:cTn id="29" dur="500" fill="hold"/>
                                        <p:tgtEl>
                                          <p:spTgt spid="18"/>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500" fill="hold"/>
                                        <p:tgtEl>
                                          <p:spTgt spid="19"/>
                                        </p:tgtEl>
                                        <p:attrNameLst>
                                          <p:attrName>ppt_x</p:attrName>
                                        </p:attrNameLst>
                                      </p:cBhvr>
                                      <p:tavLst>
                                        <p:tav tm="0">
                                          <p:val>
                                            <p:strVal val="#ppt_x"/>
                                          </p:val>
                                        </p:tav>
                                        <p:tav tm="100000">
                                          <p:val>
                                            <p:strVal val="#ppt_x"/>
                                          </p:val>
                                        </p:tav>
                                      </p:tavLst>
                                    </p:anim>
                                    <p:anim calcmode="lin" valueType="num">
                                      <p:cBhvr additive="base">
                                        <p:cTn id="33" dur="500" fill="hold"/>
                                        <p:tgtEl>
                                          <p:spTgt spid="19"/>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additive="base">
                                        <p:cTn id="36" dur="500" fill="hold"/>
                                        <p:tgtEl>
                                          <p:spTgt spid="2"/>
                                        </p:tgtEl>
                                        <p:attrNameLst>
                                          <p:attrName>ppt_x</p:attrName>
                                        </p:attrNameLst>
                                      </p:cBhvr>
                                      <p:tavLst>
                                        <p:tav tm="0">
                                          <p:val>
                                            <p:strVal val="#ppt_x"/>
                                          </p:val>
                                        </p:tav>
                                        <p:tav tm="100000">
                                          <p:val>
                                            <p:strVal val="#ppt_x"/>
                                          </p:val>
                                        </p:tav>
                                      </p:tavLst>
                                    </p:anim>
                                    <p:anim calcmode="lin" valueType="num">
                                      <p:cBhvr additive="base">
                                        <p:cTn id="37" dur="500" fill="hold"/>
                                        <p:tgtEl>
                                          <p:spTgt spid="2"/>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3"/>
                                        </p:tgtEl>
                                        <p:attrNameLst>
                                          <p:attrName>style.visibility</p:attrName>
                                        </p:attrNameLst>
                                      </p:cBhvr>
                                      <p:to>
                                        <p:strVal val="visible"/>
                                      </p:to>
                                    </p:set>
                                    <p:anim calcmode="lin" valueType="num">
                                      <p:cBhvr additive="base">
                                        <p:cTn id="40" dur="500" fill="hold"/>
                                        <p:tgtEl>
                                          <p:spTgt spid="3"/>
                                        </p:tgtEl>
                                        <p:attrNameLst>
                                          <p:attrName>ppt_x</p:attrName>
                                        </p:attrNameLst>
                                      </p:cBhvr>
                                      <p:tavLst>
                                        <p:tav tm="0">
                                          <p:val>
                                            <p:strVal val="#ppt_x"/>
                                          </p:val>
                                        </p:tav>
                                        <p:tav tm="100000">
                                          <p:val>
                                            <p:strVal val="#ppt_x"/>
                                          </p:val>
                                        </p:tav>
                                      </p:tavLst>
                                    </p:anim>
                                    <p:anim calcmode="lin" valueType="num">
                                      <p:cBhvr additive="base">
                                        <p:cTn id="4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circle(in)">
                                      <p:cBhvr>
                                        <p:cTn id="46" dur="1000"/>
                                        <p:tgtEl>
                                          <p:spTgt spid="6"/>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circle(in)">
                                      <p:cBhvr>
                                        <p:cTn id="49" dur="1000"/>
                                        <p:tgtEl>
                                          <p:spTgt spid="7"/>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circle(in)">
                                      <p:cBhvr>
                                        <p:cTn id="52" dur="1000"/>
                                        <p:tgtEl>
                                          <p:spTgt spid="8"/>
                                        </p:tgtEl>
                                      </p:cBhvr>
                                    </p:animEffect>
                                  </p:childTnLst>
                                </p:cTn>
                              </p:par>
                              <p:par>
                                <p:cTn id="53" presetID="6" presetClass="entr" presetSubtype="16"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circle(in)">
                                      <p:cBhvr>
                                        <p:cTn id="55" dur="1000"/>
                                        <p:tgtEl>
                                          <p:spTgt spid="10"/>
                                        </p:tgtEl>
                                      </p:cBhvr>
                                    </p:animEffect>
                                  </p:childTnLst>
                                </p:cTn>
                              </p:par>
                              <p:par>
                                <p:cTn id="56" presetID="6" presetClass="entr" presetSubtype="16" fill="hold" grpId="0" nodeType="with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circle(in)">
                                      <p:cBhvr>
                                        <p:cTn id="58" dur="1000"/>
                                        <p:tgtEl>
                                          <p:spTgt spid="11"/>
                                        </p:tgtEl>
                                      </p:cBhvr>
                                    </p:animEffect>
                                  </p:childTnLst>
                                </p:cTn>
                              </p:par>
                              <p:par>
                                <p:cTn id="59" presetID="6" presetClass="entr" presetSubtype="16" fill="hold" grpId="0" nodeType="with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circle(in)">
                                      <p:cBhvr>
                                        <p:cTn id="61" dur="1000"/>
                                        <p:tgtEl>
                                          <p:spTgt spid="12"/>
                                        </p:tgtEl>
                                      </p:cBhvr>
                                    </p:animEffect>
                                  </p:childTnLst>
                                </p:cTn>
                              </p:par>
                              <p:par>
                                <p:cTn id="62" presetID="6" presetClass="entr" presetSubtype="16" fill="hold" grpId="0" nodeType="with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circle(in)">
                                      <p:cBhvr>
                                        <p:cTn id="6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 grpId="0" animBg="1"/>
      <p:bldP spid="3" grpId="0" animBg="1"/>
      <p:bldP spid="6" grpId="0"/>
      <p:bldP spid="7" grpId="0"/>
      <p:bldP spid="8" grpId="0"/>
      <p:bldP spid="10" grpId="0"/>
      <p:bldP spid="11" grpId="0"/>
      <p:bldP spid="12"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8E8747-6BED-5F86-0422-7B4F61CABAF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bwMode="auto">
          <a:xfrm>
            <a:off x="6007930" y="2445230"/>
            <a:ext cx="5875264" cy="5396539"/>
          </a:xfrm>
          <a:prstGeom prst="rect">
            <a:avLst/>
          </a:prstGeom>
          <a:noFill/>
          <a:ln>
            <a:noFill/>
          </a:ln>
        </p:spPr>
      </p:pic>
      <p:grpSp>
        <p:nvGrpSpPr>
          <p:cNvPr id="20" name="Group 19">
            <a:extLst>
              <a:ext uri="{FF2B5EF4-FFF2-40B4-BE49-F238E27FC236}">
                <a16:creationId xmlns:a16="http://schemas.microsoft.com/office/drawing/2014/main" id="{0ADE918F-6C80-E01E-F3B3-65BFF531A304}"/>
              </a:ext>
            </a:extLst>
          </p:cNvPr>
          <p:cNvGrpSpPr/>
          <p:nvPr/>
        </p:nvGrpSpPr>
        <p:grpSpPr>
          <a:xfrm>
            <a:off x="-190501" y="0"/>
            <a:ext cx="18669000" cy="1943100"/>
            <a:chOff x="-190501" y="0"/>
            <a:chExt cx="18669000" cy="1943100"/>
          </a:xfrm>
        </p:grpSpPr>
        <p:sp>
          <p:nvSpPr>
            <p:cNvPr id="5" name="Rectangle 4">
              <a:extLst>
                <a:ext uri="{FF2B5EF4-FFF2-40B4-BE49-F238E27FC236}">
                  <a16:creationId xmlns:a16="http://schemas.microsoft.com/office/drawing/2014/main" id="{3D553AF6-EEBC-2ED9-DA35-171E3B4F56E4}"/>
                </a:ext>
              </a:extLst>
            </p:cNvPr>
            <p:cNvSpPr/>
            <p:nvPr/>
          </p:nvSpPr>
          <p:spPr>
            <a:xfrm>
              <a:off x="-190501" y="0"/>
              <a:ext cx="18669000" cy="19431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316D2A5-7B6D-87FF-DDAD-E23143C2EEA8}"/>
                </a:ext>
              </a:extLst>
            </p:cNvPr>
            <p:cNvSpPr txBox="1"/>
            <p:nvPr/>
          </p:nvSpPr>
          <p:spPr>
            <a:xfrm>
              <a:off x="5791199" y="654689"/>
              <a:ext cx="6705600" cy="1015663"/>
            </a:xfrm>
            <a:prstGeom prst="rect">
              <a:avLst/>
            </a:prstGeom>
            <a:noFill/>
          </p:spPr>
          <p:txBody>
            <a:bodyPr wrap="square" rtlCol="0">
              <a:spAutoFit/>
            </a:bodyPr>
            <a:lstStyle/>
            <a:p>
              <a:pPr algn="ctr"/>
              <a:r>
                <a:rPr lang="en-US" sz="6000" b="1" spc="600">
                  <a:latin typeface="Arial" panose="020B0604020202020204" pitchFamily="34" charset="0"/>
                  <a:cs typeface="Arial" panose="020B0604020202020204" pitchFamily="34" charset="0"/>
                </a:rPr>
                <a:t>ĐÂY LÀ GÌ? </a:t>
              </a:r>
            </a:p>
          </p:txBody>
        </p:sp>
      </p:grpSp>
      <p:sp>
        <p:nvSpPr>
          <p:cNvPr id="15" name="Rectangle 14">
            <a:extLst>
              <a:ext uri="{FF2B5EF4-FFF2-40B4-BE49-F238E27FC236}">
                <a16:creationId xmlns:a16="http://schemas.microsoft.com/office/drawing/2014/main" id="{182B3519-E859-866D-E552-D01926221A57}"/>
              </a:ext>
            </a:extLst>
          </p:cNvPr>
          <p:cNvSpPr/>
          <p:nvPr/>
        </p:nvSpPr>
        <p:spPr>
          <a:xfrm>
            <a:off x="5715000" y="8385123"/>
            <a:ext cx="1371600" cy="144780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B19A241-8A5B-F200-53DB-2696CB2193A3}"/>
              </a:ext>
            </a:extLst>
          </p:cNvPr>
          <p:cNvSpPr/>
          <p:nvPr/>
        </p:nvSpPr>
        <p:spPr>
          <a:xfrm>
            <a:off x="7391400" y="8385123"/>
            <a:ext cx="1371600" cy="144780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CEEDE4A-24B6-5CF7-EB70-F6F54BDB22C8}"/>
              </a:ext>
            </a:extLst>
          </p:cNvPr>
          <p:cNvSpPr/>
          <p:nvPr/>
        </p:nvSpPr>
        <p:spPr>
          <a:xfrm>
            <a:off x="9906002" y="8362012"/>
            <a:ext cx="1371600" cy="144780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53B1A3B-5833-2E50-E135-870759430F19}"/>
              </a:ext>
            </a:extLst>
          </p:cNvPr>
          <p:cNvSpPr/>
          <p:nvPr/>
        </p:nvSpPr>
        <p:spPr>
          <a:xfrm>
            <a:off x="11582402" y="8385123"/>
            <a:ext cx="1371600" cy="144780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D45DB9C-3919-CDF3-5F97-585B002206BE}"/>
              </a:ext>
            </a:extLst>
          </p:cNvPr>
          <p:cNvSpPr/>
          <p:nvPr/>
        </p:nvSpPr>
        <p:spPr>
          <a:xfrm>
            <a:off x="13258802" y="8385123"/>
            <a:ext cx="1371600" cy="144780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52F68864-99AE-EA51-2071-6230719072A3}"/>
              </a:ext>
            </a:extLst>
          </p:cNvPr>
          <p:cNvSpPr/>
          <p:nvPr/>
        </p:nvSpPr>
        <p:spPr>
          <a:xfrm>
            <a:off x="2362200" y="8385123"/>
            <a:ext cx="1371600" cy="144780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D0B4DE2-9009-C3BE-434A-10980960F01F}"/>
              </a:ext>
            </a:extLst>
          </p:cNvPr>
          <p:cNvSpPr/>
          <p:nvPr/>
        </p:nvSpPr>
        <p:spPr>
          <a:xfrm>
            <a:off x="4038600" y="8385123"/>
            <a:ext cx="1371600" cy="144780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06A9B58-B80D-43BE-ECF3-EE877D5FF1EC}"/>
              </a:ext>
            </a:extLst>
          </p:cNvPr>
          <p:cNvSpPr txBox="1"/>
          <p:nvPr/>
        </p:nvSpPr>
        <p:spPr>
          <a:xfrm>
            <a:off x="2438400" y="8700777"/>
            <a:ext cx="12192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Đ</a:t>
            </a:r>
          </a:p>
        </p:txBody>
      </p:sp>
      <p:sp>
        <p:nvSpPr>
          <p:cNvPr id="7" name="TextBox 6">
            <a:extLst>
              <a:ext uri="{FF2B5EF4-FFF2-40B4-BE49-F238E27FC236}">
                <a16:creationId xmlns:a16="http://schemas.microsoft.com/office/drawing/2014/main" id="{38CA7839-B53D-1CB7-9829-4852443667AE}"/>
              </a:ext>
            </a:extLst>
          </p:cNvPr>
          <p:cNvSpPr txBox="1"/>
          <p:nvPr/>
        </p:nvSpPr>
        <p:spPr>
          <a:xfrm>
            <a:off x="4118548" y="8700777"/>
            <a:ext cx="12192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I</a:t>
            </a:r>
          </a:p>
        </p:txBody>
      </p:sp>
      <p:sp>
        <p:nvSpPr>
          <p:cNvPr id="8" name="TextBox 7">
            <a:extLst>
              <a:ext uri="{FF2B5EF4-FFF2-40B4-BE49-F238E27FC236}">
                <a16:creationId xmlns:a16="http://schemas.microsoft.com/office/drawing/2014/main" id="{7D4CE40A-BF05-7B86-8949-92FF64664E1A}"/>
              </a:ext>
            </a:extLst>
          </p:cNvPr>
          <p:cNvSpPr txBox="1"/>
          <p:nvPr/>
        </p:nvSpPr>
        <p:spPr>
          <a:xfrm>
            <a:off x="5753100" y="8700777"/>
            <a:ext cx="12192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Ê</a:t>
            </a:r>
          </a:p>
        </p:txBody>
      </p:sp>
      <p:sp>
        <p:nvSpPr>
          <p:cNvPr id="10" name="TextBox 9">
            <a:extLst>
              <a:ext uri="{FF2B5EF4-FFF2-40B4-BE49-F238E27FC236}">
                <a16:creationId xmlns:a16="http://schemas.microsoft.com/office/drawing/2014/main" id="{D32FB3E9-DF3F-45EE-B70D-BB57833C2269}"/>
              </a:ext>
            </a:extLst>
          </p:cNvPr>
          <p:cNvSpPr txBox="1"/>
          <p:nvPr/>
        </p:nvSpPr>
        <p:spPr>
          <a:xfrm>
            <a:off x="7505700" y="8700777"/>
            <a:ext cx="12192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U</a:t>
            </a:r>
          </a:p>
        </p:txBody>
      </p:sp>
      <p:sp>
        <p:nvSpPr>
          <p:cNvPr id="11" name="TextBox 10">
            <a:extLst>
              <a:ext uri="{FF2B5EF4-FFF2-40B4-BE49-F238E27FC236}">
                <a16:creationId xmlns:a16="http://schemas.microsoft.com/office/drawing/2014/main" id="{32D46AE8-D626-74C9-BDB9-3F41B3666BD3}"/>
              </a:ext>
            </a:extLst>
          </p:cNvPr>
          <p:cNvSpPr txBox="1"/>
          <p:nvPr/>
        </p:nvSpPr>
        <p:spPr>
          <a:xfrm>
            <a:off x="10024050" y="8655025"/>
            <a:ext cx="12192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K</a:t>
            </a:r>
          </a:p>
        </p:txBody>
      </p:sp>
      <p:sp>
        <p:nvSpPr>
          <p:cNvPr id="12" name="TextBox 11">
            <a:extLst>
              <a:ext uri="{FF2B5EF4-FFF2-40B4-BE49-F238E27FC236}">
                <a16:creationId xmlns:a16="http://schemas.microsoft.com/office/drawing/2014/main" id="{E8DC253D-DFF8-746B-B9E4-938746F46380}"/>
              </a:ext>
            </a:extLst>
          </p:cNvPr>
          <p:cNvSpPr txBox="1"/>
          <p:nvPr/>
        </p:nvSpPr>
        <p:spPr>
          <a:xfrm>
            <a:off x="11658602" y="8700777"/>
            <a:ext cx="12192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H</a:t>
            </a:r>
          </a:p>
        </p:txBody>
      </p:sp>
      <p:sp>
        <p:nvSpPr>
          <p:cNvPr id="14" name="TextBox 13">
            <a:extLst>
              <a:ext uri="{FF2B5EF4-FFF2-40B4-BE49-F238E27FC236}">
                <a16:creationId xmlns:a16="http://schemas.microsoft.com/office/drawing/2014/main" id="{D8E7669F-F1E4-7C33-6CB4-8A1BFF633E2D}"/>
              </a:ext>
            </a:extLst>
          </p:cNvPr>
          <p:cNvSpPr txBox="1"/>
          <p:nvPr/>
        </p:nvSpPr>
        <p:spPr>
          <a:xfrm>
            <a:off x="13310643" y="8700777"/>
            <a:ext cx="12192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Ắ</a:t>
            </a:r>
          </a:p>
        </p:txBody>
      </p:sp>
      <p:sp>
        <p:nvSpPr>
          <p:cNvPr id="21" name="Rectangle 20">
            <a:extLst>
              <a:ext uri="{FF2B5EF4-FFF2-40B4-BE49-F238E27FC236}">
                <a16:creationId xmlns:a16="http://schemas.microsoft.com/office/drawing/2014/main" id="{A75E3303-9031-D929-6EB5-E6E3E328BC2A}"/>
              </a:ext>
            </a:extLst>
          </p:cNvPr>
          <p:cNvSpPr/>
          <p:nvPr/>
        </p:nvSpPr>
        <p:spPr>
          <a:xfrm>
            <a:off x="14897102" y="8385123"/>
            <a:ext cx="1371600" cy="144780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FC493F95-33FA-593A-5AEC-841ABB2C36C3}"/>
              </a:ext>
            </a:extLst>
          </p:cNvPr>
          <p:cNvSpPr txBox="1"/>
          <p:nvPr/>
        </p:nvSpPr>
        <p:spPr>
          <a:xfrm>
            <a:off x="14948943" y="8700777"/>
            <a:ext cx="12192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C</a:t>
            </a:r>
          </a:p>
        </p:txBody>
      </p:sp>
    </p:spTree>
    <p:extLst>
      <p:ext uri="{BB962C8B-B14F-4D97-AF65-F5344CB8AC3E}">
        <p14:creationId xmlns:p14="http://schemas.microsoft.com/office/powerpoint/2010/main" val="3480559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par>
                          <p:cTn id="12" fill="hold">
                            <p:stCondLst>
                              <p:cond delay="1000"/>
                            </p:stCondLst>
                            <p:childTnLst>
                              <p:par>
                                <p:cTn id="13" presetID="2" presetClass="entr" presetSubtype="4"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4"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ppt_x"/>
                                          </p:val>
                                        </p:tav>
                                        <p:tav tm="100000">
                                          <p:val>
                                            <p:strVal val="#ppt_x"/>
                                          </p:val>
                                        </p:tav>
                                      </p:tavLst>
                                    </p:anim>
                                    <p:anim calcmode="lin" valueType="num">
                                      <p:cBhvr additive="base">
                                        <p:cTn id="29" dur="500" fill="hold"/>
                                        <p:tgtEl>
                                          <p:spTgt spid="18"/>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500" fill="hold"/>
                                        <p:tgtEl>
                                          <p:spTgt spid="19"/>
                                        </p:tgtEl>
                                        <p:attrNameLst>
                                          <p:attrName>ppt_x</p:attrName>
                                        </p:attrNameLst>
                                      </p:cBhvr>
                                      <p:tavLst>
                                        <p:tav tm="0">
                                          <p:val>
                                            <p:strVal val="#ppt_x"/>
                                          </p:val>
                                        </p:tav>
                                        <p:tav tm="100000">
                                          <p:val>
                                            <p:strVal val="#ppt_x"/>
                                          </p:val>
                                        </p:tav>
                                      </p:tavLst>
                                    </p:anim>
                                    <p:anim calcmode="lin" valueType="num">
                                      <p:cBhvr additive="base">
                                        <p:cTn id="33" dur="500" fill="hold"/>
                                        <p:tgtEl>
                                          <p:spTgt spid="19"/>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additive="base">
                                        <p:cTn id="36" dur="500" fill="hold"/>
                                        <p:tgtEl>
                                          <p:spTgt spid="2"/>
                                        </p:tgtEl>
                                        <p:attrNameLst>
                                          <p:attrName>ppt_x</p:attrName>
                                        </p:attrNameLst>
                                      </p:cBhvr>
                                      <p:tavLst>
                                        <p:tav tm="0">
                                          <p:val>
                                            <p:strVal val="#ppt_x"/>
                                          </p:val>
                                        </p:tav>
                                        <p:tav tm="100000">
                                          <p:val>
                                            <p:strVal val="#ppt_x"/>
                                          </p:val>
                                        </p:tav>
                                      </p:tavLst>
                                    </p:anim>
                                    <p:anim calcmode="lin" valueType="num">
                                      <p:cBhvr additive="base">
                                        <p:cTn id="37" dur="500" fill="hold"/>
                                        <p:tgtEl>
                                          <p:spTgt spid="2"/>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3"/>
                                        </p:tgtEl>
                                        <p:attrNameLst>
                                          <p:attrName>style.visibility</p:attrName>
                                        </p:attrNameLst>
                                      </p:cBhvr>
                                      <p:to>
                                        <p:strVal val="visible"/>
                                      </p:to>
                                    </p:set>
                                    <p:anim calcmode="lin" valueType="num">
                                      <p:cBhvr additive="base">
                                        <p:cTn id="40" dur="500" fill="hold"/>
                                        <p:tgtEl>
                                          <p:spTgt spid="3"/>
                                        </p:tgtEl>
                                        <p:attrNameLst>
                                          <p:attrName>ppt_x</p:attrName>
                                        </p:attrNameLst>
                                      </p:cBhvr>
                                      <p:tavLst>
                                        <p:tav tm="0">
                                          <p:val>
                                            <p:strVal val="#ppt_x"/>
                                          </p:val>
                                        </p:tav>
                                        <p:tav tm="100000">
                                          <p:val>
                                            <p:strVal val="#ppt_x"/>
                                          </p:val>
                                        </p:tav>
                                      </p:tavLst>
                                    </p:anim>
                                    <p:anim calcmode="lin" valueType="num">
                                      <p:cBhvr additive="base">
                                        <p:cTn id="41" dur="500" fill="hold"/>
                                        <p:tgtEl>
                                          <p:spTgt spid="3"/>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additive="base">
                                        <p:cTn id="44" dur="500" fill="hold"/>
                                        <p:tgtEl>
                                          <p:spTgt spid="21"/>
                                        </p:tgtEl>
                                        <p:attrNameLst>
                                          <p:attrName>ppt_x</p:attrName>
                                        </p:attrNameLst>
                                      </p:cBhvr>
                                      <p:tavLst>
                                        <p:tav tm="0">
                                          <p:val>
                                            <p:strVal val="#ppt_x"/>
                                          </p:val>
                                        </p:tav>
                                        <p:tav tm="100000">
                                          <p:val>
                                            <p:strVal val="#ppt_x"/>
                                          </p:val>
                                        </p:tav>
                                      </p:tavLst>
                                    </p:anim>
                                    <p:anim calcmode="lin" valueType="num">
                                      <p:cBhvr additive="base">
                                        <p:cTn id="4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circle(in)">
                                      <p:cBhvr>
                                        <p:cTn id="50" dur="1000"/>
                                        <p:tgtEl>
                                          <p:spTgt spid="6"/>
                                        </p:tgtEl>
                                      </p:cBhvr>
                                    </p:animEffect>
                                  </p:childTnLst>
                                </p:cTn>
                              </p:par>
                              <p:par>
                                <p:cTn id="51" presetID="6" presetClass="entr" presetSubtype="16" fill="hold" grpId="0" nodeType="with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circle(in)">
                                      <p:cBhvr>
                                        <p:cTn id="53" dur="1000"/>
                                        <p:tgtEl>
                                          <p:spTgt spid="7"/>
                                        </p:tgtEl>
                                      </p:cBhvr>
                                    </p:animEffect>
                                  </p:childTnLst>
                                </p:cTn>
                              </p:par>
                              <p:par>
                                <p:cTn id="54" presetID="6" presetClass="entr" presetSubtype="16" fill="hold" grpId="0" nodeType="with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circle(in)">
                                      <p:cBhvr>
                                        <p:cTn id="56" dur="1000"/>
                                        <p:tgtEl>
                                          <p:spTgt spid="8"/>
                                        </p:tgtEl>
                                      </p:cBhvr>
                                    </p:animEffect>
                                  </p:childTnLst>
                                </p:cTn>
                              </p:par>
                              <p:par>
                                <p:cTn id="57" presetID="6" presetClass="entr" presetSubtype="16" fill="hold" grpId="0" nodeType="with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circle(in)">
                                      <p:cBhvr>
                                        <p:cTn id="59" dur="1000"/>
                                        <p:tgtEl>
                                          <p:spTgt spid="10"/>
                                        </p:tgtEl>
                                      </p:cBhvr>
                                    </p:animEffect>
                                  </p:childTnLst>
                                </p:cTn>
                              </p:par>
                              <p:par>
                                <p:cTn id="60" presetID="6" presetClass="entr" presetSubtype="16" fill="hold" grpId="0" nodeType="with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circle(in)">
                                      <p:cBhvr>
                                        <p:cTn id="62" dur="1000"/>
                                        <p:tgtEl>
                                          <p:spTgt spid="11"/>
                                        </p:tgtEl>
                                      </p:cBhvr>
                                    </p:animEffect>
                                  </p:childTnLst>
                                </p:cTn>
                              </p:par>
                              <p:par>
                                <p:cTn id="63" presetID="6" presetClass="entr" presetSubtype="16" fill="hold" grpId="0" nodeType="with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circle(in)">
                                      <p:cBhvr>
                                        <p:cTn id="65" dur="1000"/>
                                        <p:tgtEl>
                                          <p:spTgt spid="12"/>
                                        </p:tgtEl>
                                      </p:cBhvr>
                                    </p:animEffect>
                                  </p:childTnLst>
                                </p:cTn>
                              </p:par>
                              <p:par>
                                <p:cTn id="66" presetID="6" presetClass="entr" presetSubtype="16" fill="hold" grpId="0" nodeType="with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circle(in)">
                                      <p:cBhvr>
                                        <p:cTn id="68" dur="1000"/>
                                        <p:tgtEl>
                                          <p:spTgt spid="14"/>
                                        </p:tgtEl>
                                      </p:cBhvr>
                                    </p:animEffect>
                                  </p:childTnLst>
                                </p:cTn>
                              </p:par>
                              <p:par>
                                <p:cTn id="69" presetID="6" presetClass="entr" presetSubtype="16" fill="hold" grpId="0" nodeType="with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circle(in)">
                                      <p:cBhvr>
                                        <p:cTn id="71"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 grpId="0" animBg="1"/>
      <p:bldP spid="3" grpId="0" animBg="1"/>
      <p:bldP spid="6" grpId="0"/>
      <p:bldP spid="7" grpId="0"/>
      <p:bldP spid="8" grpId="0"/>
      <p:bldP spid="10" grpId="0"/>
      <p:bldP spid="11" grpId="0"/>
      <p:bldP spid="12" grpId="0"/>
      <p:bldP spid="14" grpId="0"/>
      <p:bldP spid="21" grpId="0" animBg="1"/>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BEB"/>
        </a:solidFill>
        <a:effectLst/>
      </p:bgPr>
    </p:bg>
    <p:spTree>
      <p:nvGrpSpPr>
        <p:cNvPr id="1" name=""/>
        <p:cNvGrpSpPr/>
        <p:nvPr/>
      </p:nvGrpSpPr>
      <p:grpSpPr>
        <a:xfrm>
          <a:off x="0" y="0"/>
          <a:ext cx="0" cy="0"/>
          <a:chOff x="0" y="0"/>
          <a:chExt cx="0" cy="0"/>
        </a:xfrm>
      </p:grpSpPr>
      <p:sp>
        <p:nvSpPr>
          <p:cNvPr id="2" name="Freeform 2"/>
          <p:cNvSpPr/>
          <p:nvPr/>
        </p:nvSpPr>
        <p:spPr>
          <a:xfrm>
            <a:off x="452305" y="0"/>
            <a:ext cx="1503679" cy="3018334"/>
          </a:xfrm>
          <a:custGeom>
            <a:avLst/>
            <a:gdLst/>
            <a:ahLst/>
            <a:cxnLst/>
            <a:rect l="l" t="t" r="r" b="b"/>
            <a:pathLst>
              <a:path w="1503679" h="3018334">
                <a:moveTo>
                  <a:pt x="0" y="0"/>
                </a:moveTo>
                <a:lnTo>
                  <a:pt x="1503679" y="0"/>
                </a:lnTo>
                <a:lnTo>
                  <a:pt x="1503679" y="3018334"/>
                </a:lnTo>
                <a:lnTo>
                  <a:pt x="0" y="30183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2138977" y="1805998"/>
            <a:ext cx="14010045" cy="5311839"/>
          </a:xfrm>
          <a:prstGeom prst="rect">
            <a:avLst/>
          </a:prstGeom>
        </p:spPr>
        <p:txBody>
          <a:bodyPr wrap="square" lIns="0" tIns="0" rIns="0" bIns="0" rtlCol="0" anchor="t">
            <a:spAutoFit/>
          </a:bodyPr>
          <a:lstStyle/>
          <a:p>
            <a:pPr algn="ctr">
              <a:lnSpc>
                <a:spcPct val="150000"/>
              </a:lnSpc>
            </a:pPr>
            <a:r>
              <a:rPr lang="en-US" sz="8000" b="1">
                <a:solidFill>
                  <a:srgbClr val="436487"/>
                </a:solidFill>
                <a:latin typeface="Arial" panose="020B0604020202020204" pitchFamily="34" charset="0"/>
                <a:cs typeface="Arial" panose="020B0604020202020204" pitchFamily="34" charset="0"/>
              </a:rPr>
              <a:t>BÀI 3. </a:t>
            </a:r>
          </a:p>
          <a:p>
            <a:pPr algn="ctr">
              <a:lnSpc>
                <a:spcPct val="150000"/>
              </a:lnSpc>
            </a:pPr>
            <a:r>
              <a:rPr lang="en-US" sz="8000" b="1">
                <a:solidFill>
                  <a:srgbClr val="436487"/>
                </a:solidFill>
                <a:latin typeface="Arial" panose="020B0604020202020204" pitchFamily="34" charset="0"/>
                <a:cs typeface="Arial" panose="020B0604020202020204" pitchFamily="34" charset="0"/>
              </a:rPr>
              <a:t>THỰC HÀNH NGHỆ THUẬT PHÙ ĐIÊU </a:t>
            </a:r>
          </a:p>
        </p:txBody>
      </p:sp>
      <p:sp>
        <p:nvSpPr>
          <p:cNvPr id="4" name="Freeform 4"/>
          <p:cNvSpPr/>
          <p:nvPr/>
        </p:nvSpPr>
        <p:spPr>
          <a:xfrm>
            <a:off x="16286887" y="0"/>
            <a:ext cx="1503679" cy="3018334"/>
          </a:xfrm>
          <a:custGeom>
            <a:avLst/>
            <a:gdLst/>
            <a:ahLst/>
            <a:cxnLst/>
            <a:rect l="l" t="t" r="r" b="b"/>
            <a:pathLst>
              <a:path w="1503679" h="3018334">
                <a:moveTo>
                  <a:pt x="0" y="0"/>
                </a:moveTo>
                <a:lnTo>
                  <a:pt x="1503679" y="0"/>
                </a:lnTo>
                <a:lnTo>
                  <a:pt x="1503679" y="3018334"/>
                </a:lnTo>
                <a:lnTo>
                  <a:pt x="0" y="30183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549982" y="5905500"/>
            <a:ext cx="2255755" cy="5082773"/>
          </a:xfrm>
          <a:custGeom>
            <a:avLst/>
            <a:gdLst/>
            <a:ahLst/>
            <a:cxnLst/>
            <a:rect l="l" t="t" r="r" b="b"/>
            <a:pathLst>
              <a:path w="3273481" h="7375961">
                <a:moveTo>
                  <a:pt x="0" y="0"/>
                </a:moveTo>
                <a:lnTo>
                  <a:pt x="3273481" y="0"/>
                </a:lnTo>
                <a:lnTo>
                  <a:pt x="3273481" y="7375961"/>
                </a:lnTo>
                <a:lnTo>
                  <a:pt x="0" y="73759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p:nvPr/>
        </p:nvSpPr>
        <p:spPr>
          <a:xfrm>
            <a:off x="15311190" y="7658100"/>
            <a:ext cx="1951395" cy="4396975"/>
          </a:xfrm>
          <a:custGeom>
            <a:avLst/>
            <a:gdLst/>
            <a:ahLst/>
            <a:cxnLst/>
            <a:rect l="l" t="t" r="r" b="b"/>
            <a:pathLst>
              <a:path w="3273481" h="7375961">
                <a:moveTo>
                  <a:pt x="0" y="0"/>
                </a:moveTo>
                <a:lnTo>
                  <a:pt x="3273481" y="0"/>
                </a:lnTo>
                <a:lnTo>
                  <a:pt x="3273481" y="7375961"/>
                </a:lnTo>
                <a:lnTo>
                  <a:pt x="0" y="73759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Freeform 16"/>
          <p:cNvSpPr/>
          <p:nvPr/>
        </p:nvSpPr>
        <p:spPr>
          <a:xfrm>
            <a:off x="685800" y="3687585"/>
            <a:ext cx="675780" cy="774332"/>
          </a:xfrm>
          <a:custGeom>
            <a:avLst/>
            <a:gdLst/>
            <a:ahLst/>
            <a:cxnLst/>
            <a:rect l="l" t="t" r="r" b="b"/>
            <a:pathLst>
              <a:path w="675780" h="774332">
                <a:moveTo>
                  <a:pt x="0" y="0"/>
                </a:moveTo>
                <a:lnTo>
                  <a:pt x="675780" y="0"/>
                </a:lnTo>
                <a:lnTo>
                  <a:pt x="675780" y="774331"/>
                </a:lnTo>
                <a:lnTo>
                  <a:pt x="0" y="7743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7" name="Freeform 17"/>
          <p:cNvSpPr/>
          <p:nvPr/>
        </p:nvSpPr>
        <p:spPr>
          <a:xfrm>
            <a:off x="16319183" y="3687585"/>
            <a:ext cx="675780" cy="774332"/>
          </a:xfrm>
          <a:custGeom>
            <a:avLst/>
            <a:gdLst/>
            <a:ahLst/>
            <a:cxnLst/>
            <a:rect l="l" t="t" r="r" b="b"/>
            <a:pathLst>
              <a:path w="675780" h="774332">
                <a:moveTo>
                  <a:pt x="0" y="0"/>
                </a:moveTo>
                <a:lnTo>
                  <a:pt x="675780" y="0"/>
                </a:lnTo>
                <a:lnTo>
                  <a:pt x="675780" y="774332"/>
                </a:lnTo>
                <a:lnTo>
                  <a:pt x="0" y="7743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8" name="Group 18"/>
          <p:cNvGrpSpPr/>
          <p:nvPr/>
        </p:nvGrpSpPr>
        <p:grpSpPr>
          <a:xfrm>
            <a:off x="5638800" y="838525"/>
            <a:ext cx="298574" cy="298574"/>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CCD60"/>
            </a:solidFill>
            <a:ln w="9525">
              <a:solidFill>
                <a:srgbClr val="436487"/>
              </a:solidFill>
            </a:ln>
          </p:spPr>
          <p:txBody>
            <a:bodyPr/>
            <a:lstStyle/>
            <a:p>
              <a:endParaRPr lang="en-US"/>
            </a:p>
          </p:txBody>
        </p:sp>
        <p:sp>
          <p:nvSpPr>
            <p:cNvPr id="20" name="TextBox 20"/>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grpSp>
        <p:nvGrpSpPr>
          <p:cNvPr id="21" name="Group 21"/>
          <p:cNvGrpSpPr/>
          <p:nvPr/>
        </p:nvGrpSpPr>
        <p:grpSpPr>
          <a:xfrm>
            <a:off x="13016527" y="1151678"/>
            <a:ext cx="298574" cy="298574"/>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CCD60"/>
            </a:solidFill>
            <a:ln w="9525">
              <a:solidFill>
                <a:srgbClr val="436487"/>
              </a:solidFill>
            </a:ln>
          </p:spPr>
          <p:txBody>
            <a:bodyPr/>
            <a:lstStyle/>
            <a:p>
              <a:endParaRPr lang="en-US"/>
            </a:p>
          </p:txBody>
        </p:sp>
        <p:sp>
          <p:nvSpPr>
            <p:cNvPr id="23" name="TextBox 23"/>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spTree>
    <p:extLst>
      <p:ext uri="{BB962C8B-B14F-4D97-AF65-F5344CB8AC3E}">
        <p14:creationId xmlns:p14="http://schemas.microsoft.com/office/powerpoint/2010/main" val="419671347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BEB"/>
        </a:solidFill>
        <a:effectLst/>
      </p:bgPr>
    </p:bg>
    <p:spTree>
      <p:nvGrpSpPr>
        <p:cNvPr id="1" name=""/>
        <p:cNvGrpSpPr/>
        <p:nvPr/>
      </p:nvGrpSpPr>
      <p:grpSpPr>
        <a:xfrm>
          <a:off x="0" y="0"/>
          <a:ext cx="0" cy="0"/>
          <a:chOff x="0" y="0"/>
          <a:chExt cx="0" cy="0"/>
        </a:xfrm>
      </p:grpSpPr>
      <p:sp>
        <p:nvSpPr>
          <p:cNvPr id="2" name="Freeform 2"/>
          <p:cNvSpPr/>
          <p:nvPr/>
        </p:nvSpPr>
        <p:spPr>
          <a:xfrm>
            <a:off x="11540682" y="3976518"/>
            <a:ext cx="6010526" cy="4600785"/>
          </a:xfrm>
          <a:custGeom>
            <a:avLst/>
            <a:gdLst/>
            <a:ahLst/>
            <a:cxnLst/>
            <a:rect l="l" t="t" r="r" b="b"/>
            <a:pathLst>
              <a:path w="6010526" h="4600785">
                <a:moveTo>
                  <a:pt x="0" y="0"/>
                </a:moveTo>
                <a:lnTo>
                  <a:pt x="6010526" y="0"/>
                </a:lnTo>
                <a:lnTo>
                  <a:pt x="6010526" y="4600784"/>
                </a:lnTo>
                <a:lnTo>
                  <a:pt x="0" y="46007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4445750" y="5776874"/>
            <a:ext cx="3052433" cy="4114800"/>
          </a:xfrm>
          <a:custGeom>
            <a:avLst/>
            <a:gdLst/>
            <a:ahLst/>
            <a:cxnLst/>
            <a:rect l="l" t="t" r="r" b="b"/>
            <a:pathLst>
              <a:path w="3052433" h="4114800">
                <a:moveTo>
                  <a:pt x="0" y="0"/>
                </a:moveTo>
                <a:lnTo>
                  <a:pt x="3052433" y="0"/>
                </a:lnTo>
                <a:lnTo>
                  <a:pt x="305243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3038919" y="3361912"/>
            <a:ext cx="2489112" cy="1800356"/>
          </a:xfrm>
          <a:custGeom>
            <a:avLst/>
            <a:gdLst/>
            <a:ahLst/>
            <a:cxnLst/>
            <a:rect l="l" t="t" r="r" b="b"/>
            <a:pathLst>
              <a:path w="2489112" h="1800356">
                <a:moveTo>
                  <a:pt x="0" y="0"/>
                </a:moveTo>
                <a:lnTo>
                  <a:pt x="2489112" y="0"/>
                </a:lnTo>
                <a:lnTo>
                  <a:pt x="2489112" y="1800357"/>
                </a:lnTo>
                <a:lnTo>
                  <a:pt x="0" y="18003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14559621" y="0"/>
            <a:ext cx="1412346" cy="2513884"/>
          </a:xfrm>
          <a:custGeom>
            <a:avLst/>
            <a:gdLst/>
            <a:ahLst/>
            <a:cxnLst/>
            <a:rect l="l" t="t" r="r" b="b"/>
            <a:pathLst>
              <a:path w="1412346" h="2513884">
                <a:moveTo>
                  <a:pt x="0" y="0"/>
                </a:moveTo>
                <a:lnTo>
                  <a:pt x="1412345" y="0"/>
                </a:lnTo>
                <a:lnTo>
                  <a:pt x="1412345" y="2513884"/>
                </a:lnTo>
                <a:lnTo>
                  <a:pt x="0" y="251388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TextBox 9"/>
          <p:cNvSpPr txBox="1"/>
          <p:nvPr/>
        </p:nvSpPr>
        <p:spPr>
          <a:xfrm>
            <a:off x="1088020" y="1028700"/>
            <a:ext cx="11131050" cy="987450"/>
          </a:xfrm>
          <a:prstGeom prst="rect">
            <a:avLst/>
          </a:prstGeom>
        </p:spPr>
        <p:txBody>
          <a:bodyPr wrap="square" lIns="0" tIns="0" rIns="0" bIns="0" rtlCol="0" anchor="t">
            <a:spAutoFit/>
          </a:bodyPr>
          <a:lstStyle/>
          <a:p>
            <a:pPr algn="ctr">
              <a:lnSpc>
                <a:spcPts val="7734"/>
              </a:lnSpc>
            </a:pPr>
            <a:r>
              <a:rPr lang="en-US" sz="7000" b="1">
                <a:solidFill>
                  <a:srgbClr val="436487"/>
                </a:solidFill>
                <a:latin typeface="Arial" panose="020B0604020202020204" pitchFamily="34" charset="0"/>
                <a:cs typeface="Arial" panose="020B0604020202020204" pitchFamily="34" charset="0"/>
              </a:rPr>
              <a:t>NỘI DUNG BÀI HỌC </a:t>
            </a:r>
          </a:p>
        </p:txBody>
      </p:sp>
      <p:sp>
        <p:nvSpPr>
          <p:cNvPr id="12" name="Freeform 12"/>
          <p:cNvSpPr/>
          <p:nvPr/>
        </p:nvSpPr>
        <p:spPr>
          <a:xfrm>
            <a:off x="13082497" y="1010784"/>
            <a:ext cx="513803" cy="492317"/>
          </a:xfrm>
          <a:custGeom>
            <a:avLst/>
            <a:gdLst/>
            <a:ahLst/>
            <a:cxnLst/>
            <a:rect l="l" t="t" r="r" b="b"/>
            <a:pathLst>
              <a:path w="513803" h="492317">
                <a:moveTo>
                  <a:pt x="0" y="0"/>
                </a:moveTo>
                <a:lnTo>
                  <a:pt x="513803" y="0"/>
                </a:lnTo>
                <a:lnTo>
                  <a:pt x="513803" y="492316"/>
                </a:lnTo>
                <a:lnTo>
                  <a:pt x="0" y="49231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3" name="Freeform 13"/>
          <p:cNvSpPr/>
          <p:nvPr/>
        </p:nvSpPr>
        <p:spPr>
          <a:xfrm>
            <a:off x="6396644" y="8890237"/>
            <a:ext cx="513803" cy="492317"/>
          </a:xfrm>
          <a:custGeom>
            <a:avLst/>
            <a:gdLst/>
            <a:ahLst/>
            <a:cxnLst/>
            <a:rect l="l" t="t" r="r" b="b"/>
            <a:pathLst>
              <a:path w="513803" h="492317">
                <a:moveTo>
                  <a:pt x="0" y="0"/>
                </a:moveTo>
                <a:lnTo>
                  <a:pt x="513803" y="0"/>
                </a:lnTo>
                <a:lnTo>
                  <a:pt x="513803" y="492317"/>
                </a:lnTo>
                <a:lnTo>
                  <a:pt x="0" y="49231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14" name="Group 14"/>
          <p:cNvGrpSpPr/>
          <p:nvPr/>
        </p:nvGrpSpPr>
        <p:grpSpPr>
          <a:xfrm>
            <a:off x="1524000" y="571500"/>
            <a:ext cx="298574" cy="298574"/>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CBEDEE"/>
            </a:solidFill>
            <a:ln w="9525">
              <a:solidFill>
                <a:srgbClr val="436487"/>
              </a:solidFill>
            </a:ln>
          </p:spPr>
          <p:txBody>
            <a:bodyPr/>
            <a:lstStyle/>
            <a:p>
              <a:endParaRPr lang="en-US"/>
            </a:p>
          </p:txBody>
        </p:sp>
        <p:sp>
          <p:nvSpPr>
            <p:cNvPr id="16" name="TextBox 16"/>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grpSp>
        <p:nvGrpSpPr>
          <p:cNvPr id="17" name="Group 17"/>
          <p:cNvGrpSpPr/>
          <p:nvPr/>
        </p:nvGrpSpPr>
        <p:grpSpPr>
          <a:xfrm>
            <a:off x="9478587" y="8991572"/>
            <a:ext cx="512886" cy="512886"/>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9C82"/>
            </a:solidFill>
            <a:ln w="9525">
              <a:solidFill>
                <a:srgbClr val="436487"/>
              </a:solidFill>
            </a:ln>
          </p:spPr>
          <p:txBody>
            <a:bodyPr/>
            <a:lstStyle/>
            <a:p>
              <a:endParaRPr lang="en-US"/>
            </a:p>
          </p:txBody>
        </p:sp>
        <p:sp>
          <p:nvSpPr>
            <p:cNvPr id="19" name="TextBox 19"/>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grpSp>
        <p:nvGrpSpPr>
          <p:cNvPr id="21" name="Group 20">
            <a:extLst>
              <a:ext uri="{FF2B5EF4-FFF2-40B4-BE49-F238E27FC236}">
                <a16:creationId xmlns:a16="http://schemas.microsoft.com/office/drawing/2014/main" id="{931D4DA5-86BB-907B-BF28-823602FEC821}"/>
              </a:ext>
            </a:extLst>
          </p:cNvPr>
          <p:cNvGrpSpPr/>
          <p:nvPr/>
        </p:nvGrpSpPr>
        <p:grpSpPr>
          <a:xfrm>
            <a:off x="1126120" y="2461327"/>
            <a:ext cx="8400550" cy="1371600"/>
            <a:chOff x="1126120" y="2986185"/>
            <a:chExt cx="8400550" cy="1371600"/>
          </a:xfrm>
        </p:grpSpPr>
        <p:sp>
          <p:nvSpPr>
            <p:cNvPr id="11" name="TextBox 11"/>
            <p:cNvSpPr txBox="1"/>
            <p:nvPr/>
          </p:nvSpPr>
          <p:spPr>
            <a:xfrm>
              <a:off x="3362783" y="3498769"/>
              <a:ext cx="6163887" cy="506421"/>
            </a:xfrm>
            <a:prstGeom prst="rect">
              <a:avLst/>
            </a:prstGeom>
          </p:spPr>
          <p:txBody>
            <a:bodyPr lIns="0" tIns="0" rIns="0" bIns="0" rtlCol="0" anchor="t">
              <a:spAutoFit/>
            </a:bodyPr>
            <a:lstStyle/>
            <a:p>
              <a:pPr>
                <a:lnSpc>
                  <a:spcPts val="3937"/>
                </a:lnSpc>
              </a:pPr>
              <a:r>
                <a:rPr lang="en-US" sz="4500" b="1">
                  <a:solidFill>
                    <a:srgbClr val="5A7A8A"/>
                  </a:solidFill>
                  <a:latin typeface="Arial" panose="020B0604020202020204" pitchFamily="34" charset="0"/>
                  <a:cs typeface="Arial" panose="020B0604020202020204" pitchFamily="34" charset="0"/>
                </a:rPr>
                <a:t>Quan sát – nhận thức </a:t>
              </a:r>
            </a:p>
          </p:txBody>
        </p:sp>
        <p:sp>
          <p:nvSpPr>
            <p:cNvPr id="20" name="Rectangle: Rounded Corners 19">
              <a:extLst>
                <a:ext uri="{FF2B5EF4-FFF2-40B4-BE49-F238E27FC236}">
                  <a16:creationId xmlns:a16="http://schemas.microsoft.com/office/drawing/2014/main" id="{DC5C09CB-0C78-901A-4EE3-32DE50BEDF0F}"/>
                </a:ext>
              </a:extLst>
            </p:cNvPr>
            <p:cNvSpPr/>
            <p:nvPr/>
          </p:nvSpPr>
          <p:spPr>
            <a:xfrm>
              <a:off x="1126120" y="2986185"/>
              <a:ext cx="1578980" cy="13716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a:solidFill>
                    <a:srgbClr val="002060"/>
                  </a:solidFill>
                  <a:latin typeface="Amasis MT Pro Black" panose="02040A04050005020304" pitchFamily="18" charset="0"/>
                </a:rPr>
                <a:t>01</a:t>
              </a:r>
            </a:p>
          </p:txBody>
        </p:sp>
      </p:grpSp>
      <p:grpSp>
        <p:nvGrpSpPr>
          <p:cNvPr id="22" name="Group 21">
            <a:extLst>
              <a:ext uri="{FF2B5EF4-FFF2-40B4-BE49-F238E27FC236}">
                <a16:creationId xmlns:a16="http://schemas.microsoft.com/office/drawing/2014/main" id="{11CFAD3E-F10F-97A7-3EBE-CCAE52E06208}"/>
              </a:ext>
            </a:extLst>
          </p:cNvPr>
          <p:cNvGrpSpPr/>
          <p:nvPr/>
        </p:nvGrpSpPr>
        <p:grpSpPr>
          <a:xfrm>
            <a:off x="1153136" y="4500551"/>
            <a:ext cx="8400550" cy="1371600"/>
            <a:chOff x="1126120" y="2986185"/>
            <a:chExt cx="8400550" cy="1371600"/>
          </a:xfrm>
        </p:grpSpPr>
        <p:sp>
          <p:nvSpPr>
            <p:cNvPr id="23" name="TextBox 11">
              <a:extLst>
                <a:ext uri="{FF2B5EF4-FFF2-40B4-BE49-F238E27FC236}">
                  <a16:creationId xmlns:a16="http://schemas.microsoft.com/office/drawing/2014/main" id="{D9D54B07-4A0A-7253-3E15-79500EDF5300}"/>
                </a:ext>
              </a:extLst>
            </p:cNvPr>
            <p:cNvSpPr txBox="1"/>
            <p:nvPr/>
          </p:nvSpPr>
          <p:spPr>
            <a:xfrm>
              <a:off x="3362783" y="3498769"/>
              <a:ext cx="6163887" cy="506421"/>
            </a:xfrm>
            <a:prstGeom prst="rect">
              <a:avLst/>
            </a:prstGeom>
          </p:spPr>
          <p:txBody>
            <a:bodyPr lIns="0" tIns="0" rIns="0" bIns="0" rtlCol="0" anchor="t">
              <a:spAutoFit/>
            </a:bodyPr>
            <a:lstStyle/>
            <a:p>
              <a:pPr>
                <a:lnSpc>
                  <a:spcPts val="3937"/>
                </a:lnSpc>
              </a:pPr>
              <a:r>
                <a:rPr lang="en-US" sz="4500" b="1">
                  <a:solidFill>
                    <a:srgbClr val="5A7A8A"/>
                  </a:solidFill>
                  <a:latin typeface="Arial" panose="020B0604020202020204" pitchFamily="34" charset="0"/>
                  <a:cs typeface="Arial" panose="020B0604020202020204" pitchFamily="34" charset="0"/>
                </a:rPr>
                <a:t>Sáng tạo </a:t>
              </a:r>
            </a:p>
          </p:txBody>
        </p:sp>
        <p:sp>
          <p:nvSpPr>
            <p:cNvPr id="24" name="Rectangle: Rounded Corners 23">
              <a:extLst>
                <a:ext uri="{FF2B5EF4-FFF2-40B4-BE49-F238E27FC236}">
                  <a16:creationId xmlns:a16="http://schemas.microsoft.com/office/drawing/2014/main" id="{F78C8BB3-513F-907C-6AA8-1A0AC1DD394E}"/>
                </a:ext>
              </a:extLst>
            </p:cNvPr>
            <p:cNvSpPr/>
            <p:nvPr/>
          </p:nvSpPr>
          <p:spPr>
            <a:xfrm>
              <a:off x="1126120" y="2986185"/>
              <a:ext cx="1578980" cy="13716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a:solidFill>
                    <a:srgbClr val="002060"/>
                  </a:solidFill>
                  <a:latin typeface="Amasis MT Pro Black" panose="02040A04050005020304" pitchFamily="18" charset="0"/>
                </a:rPr>
                <a:t>02</a:t>
              </a:r>
            </a:p>
          </p:txBody>
        </p:sp>
      </p:grpSp>
      <p:grpSp>
        <p:nvGrpSpPr>
          <p:cNvPr id="25" name="Group 24">
            <a:extLst>
              <a:ext uri="{FF2B5EF4-FFF2-40B4-BE49-F238E27FC236}">
                <a16:creationId xmlns:a16="http://schemas.microsoft.com/office/drawing/2014/main" id="{7B346741-F51C-523D-C29C-092391B61E70}"/>
              </a:ext>
            </a:extLst>
          </p:cNvPr>
          <p:cNvGrpSpPr/>
          <p:nvPr/>
        </p:nvGrpSpPr>
        <p:grpSpPr>
          <a:xfrm>
            <a:off x="1153136" y="6366559"/>
            <a:ext cx="8400550" cy="1371600"/>
            <a:chOff x="1126120" y="2986185"/>
            <a:chExt cx="8400550" cy="1371600"/>
          </a:xfrm>
        </p:grpSpPr>
        <p:sp>
          <p:nvSpPr>
            <p:cNvPr id="26" name="TextBox 11">
              <a:extLst>
                <a:ext uri="{FF2B5EF4-FFF2-40B4-BE49-F238E27FC236}">
                  <a16:creationId xmlns:a16="http://schemas.microsoft.com/office/drawing/2014/main" id="{314F871F-E53D-904C-1854-F6BC5431A4C3}"/>
                </a:ext>
              </a:extLst>
            </p:cNvPr>
            <p:cNvSpPr txBox="1"/>
            <p:nvPr/>
          </p:nvSpPr>
          <p:spPr>
            <a:xfrm>
              <a:off x="3362783" y="3498769"/>
              <a:ext cx="6163887" cy="506421"/>
            </a:xfrm>
            <a:prstGeom prst="rect">
              <a:avLst/>
            </a:prstGeom>
          </p:spPr>
          <p:txBody>
            <a:bodyPr lIns="0" tIns="0" rIns="0" bIns="0" rtlCol="0" anchor="t">
              <a:spAutoFit/>
            </a:bodyPr>
            <a:lstStyle/>
            <a:p>
              <a:pPr>
                <a:lnSpc>
                  <a:spcPts val="3937"/>
                </a:lnSpc>
              </a:pPr>
              <a:r>
                <a:rPr lang="en-US" sz="4500" b="1">
                  <a:solidFill>
                    <a:srgbClr val="5A7A8A"/>
                  </a:solidFill>
                  <a:latin typeface="Arial" panose="020B0604020202020204" pitchFamily="34" charset="0"/>
                  <a:cs typeface="Arial" panose="020B0604020202020204" pitchFamily="34" charset="0"/>
                </a:rPr>
                <a:t>Thảo luận </a:t>
              </a:r>
            </a:p>
          </p:txBody>
        </p:sp>
        <p:sp>
          <p:nvSpPr>
            <p:cNvPr id="27" name="Rectangle: Rounded Corners 26">
              <a:extLst>
                <a:ext uri="{FF2B5EF4-FFF2-40B4-BE49-F238E27FC236}">
                  <a16:creationId xmlns:a16="http://schemas.microsoft.com/office/drawing/2014/main" id="{7C9CD765-A3AD-CEFF-43DA-EEC1F684B005}"/>
                </a:ext>
              </a:extLst>
            </p:cNvPr>
            <p:cNvSpPr/>
            <p:nvPr/>
          </p:nvSpPr>
          <p:spPr>
            <a:xfrm>
              <a:off x="1126120" y="2986185"/>
              <a:ext cx="1578980" cy="13716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a:solidFill>
                    <a:srgbClr val="002060"/>
                  </a:solidFill>
                  <a:latin typeface="Amasis MT Pro Black" panose="02040A04050005020304" pitchFamily="18" charset="0"/>
                </a:rPr>
                <a:t>03</a:t>
              </a:r>
            </a:p>
          </p:txBody>
        </p:sp>
      </p:grpSp>
      <p:grpSp>
        <p:nvGrpSpPr>
          <p:cNvPr id="28" name="Group 27">
            <a:extLst>
              <a:ext uri="{FF2B5EF4-FFF2-40B4-BE49-F238E27FC236}">
                <a16:creationId xmlns:a16="http://schemas.microsoft.com/office/drawing/2014/main" id="{A2CD313B-B1FB-A86A-2EDD-D1F2E0E7F087}"/>
              </a:ext>
            </a:extLst>
          </p:cNvPr>
          <p:cNvGrpSpPr/>
          <p:nvPr/>
        </p:nvGrpSpPr>
        <p:grpSpPr>
          <a:xfrm>
            <a:off x="1180152" y="8405783"/>
            <a:ext cx="8400550" cy="1371600"/>
            <a:chOff x="1126120" y="2986185"/>
            <a:chExt cx="8400550" cy="1371600"/>
          </a:xfrm>
        </p:grpSpPr>
        <p:sp>
          <p:nvSpPr>
            <p:cNvPr id="29" name="TextBox 11">
              <a:extLst>
                <a:ext uri="{FF2B5EF4-FFF2-40B4-BE49-F238E27FC236}">
                  <a16:creationId xmlns:a16="http://schemas.microsoft.com/office/drawing/2014/main" id="{B7270B63-EBD2-A45E-CA40-4E84A5299B5F}"/>
                </a:ext>
              </a:extLst>
            </p:cNvPr>
            <p:cNvSpPr txBox="1"/>
            <p:nvPr/>
          </p:nvSpPr>
          <p:spPr>
            <a:xfrm>
              <a:off x="3362783" y="3498769"/>
              <a:ext cx="6163887" cy="506421"/>
            </a:xfrm>
            <a:prstGeom prst="rect">
              <a:avLst/>
            </a:prstGeom>
          </p:spPr>
          <p:txBody>
            <a:bodyPr lIns="0" tIns="0" rIns="0" bIns="0" rtlCol="0" anchor="t">
              <a:spAutoFit/>
            </a:bodyPr>
            <a:lstStyle/>
            <a:p>
              <a:pPr>
                <a:lnSpc>
                  <a:spcPts val="3937"/>
                </a:lnSpc>
              </a:pPr>
              <a:r>
                <a:rPr lang="en-US" sz="4500" b="1">
                  <a:solidFill>
                    <a:srgbClr val="5A7A8A"/>
                  </a:solidFill>
                  <a:latin typeface="Arial" panose="020B0604020202020204" pitchFamily="34" charset="0"/>
                  <a:cs typeface="Arial" panose="020B0604020202020204" pitchFamily="34" charset="0"/>
                </a:rPr>
                <a:t>Ứng dụng </a:t>
              </a:r>
            </a:p>
          </p:txBody>
        </p:sp>
        <p:sp>
          <p:nvSpPr>
            <p:cNvPr id="30" name="Rectangle: Rounded Corners 29">
              <a:extLst>
                <a:ext uri="{FF2B5EF4-FFF2-40B4-BE49-F238E27FC236}">
                  <a16:creationId xmlns:a16="http://schemas.microsoft.com/office/drawing/2014/main" id="{1599F25F-F468-3FE7-B3E6-DE747A3BB56F}"/>
                </a:ext>
              </a:extLst>
            </p:cNvPr>
            <p:cNvSpPr/>
            <p:nvPr/>
          </p:nvSpPr>
          <p:spPr>
            <a:xfrm>
              <a:off x="1126120" y="2986185"/>
              <a:ext cx="1578980" cy="13716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a:solidFill>
                    <a:srgbClr val="002060"/>
                  </a:solidFill>
                  <a:latin typeface="Amasis MT Pro Black" panose="02040A04050005020304" pitchFamily="18" charset="0"/>
                </a:rPr>
                <a:t>04</a:t>
              </a:r>
            </a:p>
          </p:txBody>
        </p:sp>
      </p:grpSp>
    </p:spTree>
    <p:extLst>
      <p:ext uri="{BB962C8B-B14F-4D97-AF65-F5344CB8AC3E}">
        <p14:creationId xmlns:p14="http://schemas.microsoft.com/office/powerpoint/2010/main" val="35513442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additive="base">
                                        <p:cTn id="16" dur="500" fill="hold"/>
                                        <p:tgtEl>
                                          <p:spTgt spid="22"/>
                                        </p:tgtEl>
                                        <p:attrNameLst>
                                          <p:attrName>ppt_x</p:attrName>
                                        </p:attrNameLst>
                                      </p:cBhvr>
                                      <p:tavLst>
                                        <p:tav tm="0">
                                          <p:val>
                                            <p:strVal val="#ppt_x"/>
                                          </p:val>
                                        </p:tav>
                                        <p:tav tm="100000">
                                          <p:val>
                                            <p:strVal val="#ppt_x"/>
                                          </p:val>
                                        </p:tav>
                                      </p:tavLst>
                                    </p:anim>
                                    <p:anim calcmode="lin" valueType="num">
                                      <p:cBhvr additive="base">
                                        <p:cTn id="17" dur="500" fill="hold"/>
                                        <p:tgtEl>
                                          <p:spTgt spid="22"/>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additive="base">
                                        <p:cTn id="20" dur="500" fill="hold"/>
                                        <p:tgtEl>
                                          <p:spTgt spid="25"/>
                                        </p:tgtEl>
                                        <p:attrNameLst>
                                          <p:attrName>ppt_x</p:attrName>
                                        </p:attrNameLst>
                                      </p:cBhvr>
                                      <p:tavLst>
                                        <p:tav tm="0">
                                          <p:val>
                                            <p:strVal val="#ppt_x"/>
                                          </p:val>
                                        </p:tav>
                                        <p:tav tm="100000">
                                          <p:val>
                                            <p:strVal val="#ppt_x"/>
                                          </p:val>
                                        </p:tav>
                                      </p:tavLst>
                                    </p:anim>
                                    <p:anim calcmode="lin" valueType="num">
                                      <p:cBhvr additive="base">
                                        <p:cTn id="21" dur="500" fill="hold"/>
                                        <p:tgtEl>
                                          <p:spTgt spid="25"/>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additive="base">
                                        <p:cTn id="24" dur="500" fill="hold"/>
                                        <p:tgtEl>
                                          <p:spTgt spid="28"/>
                                        </p:tgtEl>
                                        <p:attrNameLst>
                                          <p:attrName>ppt_x</p:attrName>
                                        </p:attrNameLst>
                                      </p:cBhvr>
                                      <p:tavLst>
                                        <p:tav tm="0">
                                          <p:val>
                                            <p:strVal val="#ppt_x"/>
                                          </p:val>
                                        </p:tav>
                                        <p:tav tm="100000">
                                          <p:val>
                                            <p:strVal val="#ppt_x"/>
                                          </p:val>
                                        </p:tav>
                                      </p:tavLst>
                                    </p:anim>
                                    <p:anim calcmode="lin" valueType="num">
                                      <p:cBhvr additive="base">
                                        <p:cTn id="25"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BEB"/>
        </a:solidFill>
        <a:effectLst/>
      </p:bgPr>
    </p:bg>
    <p:spTree>
      <p:nvGrpSpPr>
        <p:cNvPr id="1" name=""/>
        <p:cNvGrpSpPr/>
        <p:nvPr/>
      </p:nvGrpSpPr>
      <p:grpSpPr>
        <a:xfrm>
          <a:off x="0" y="0"/>
          <a:ext cx="0" cy="0"/>
          <a:chOff x="0" y="0"/>
          <a:chExt cx="0" cy="0"/>
        </a:xfrm>
      </p:grpSpPr>
      <p:sp>
        <p:nvSpPr>
          <p:cNvPr id="25" name="Rectangle: Rounded Corners 24">
            <a:extLst>
              <a:ext uri="{FF2B5EF4-FFF2-40B4-BE49-F238E27FC236}">
                <a16:creationId xmlns:a16="http://schemas.microsoft.com/office/drawing/2014/main" id="{74C981D4-8197-B868-C6CF-14D83306AD4E}"/>
              </a:ext>
            </a:extLst>
          </p:cNvPr>
          <p:cNvSpPr/>
          <p:nvPr/>
        </p:nvSpPr>
        <p:spPr>
          <a:xfrm>
            <a:off x="2965414" y="2072291"/>
            <a:ext cx="12112178" cy="5780794"/>
          </a:xfrm>
          <a:prstGeom prst="roundRect">
            <a:avLst>
              <a:gd name="adj" fmla="val 1224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5"/>
          <p:cNvSpPr/>
          <p:nvPr/>
        </p:nvSpPr>
        <p:spPr>
          <a:xfrm>
            <a:off x="1377732" y="7734300"/>
            <a:ext cx="2589174" cy="2960594"/>
          </a:xfrm>
          <a:custGeom>
            <a:avLst/>
            <a:gdLst/>
            <a:ahLst/>
            <a:cxnLst/>
            <a:rect l="l" t="t" r="r" b="b"/>
            <a:pathLst>
              <a:path w="3237636" h="3702078">
                <a:moveTo>
                  <a:pt x="0" y="0"/>
                </a:moveTo>
                <a:lnTo>
                  <a:pt x="3237636" y="0"/>
                </a:lnTo>
                <a:lnTo>
                  <a:pt x="3237636" y="3702078"/>
                </a:lnTo>
                <a:lnTo>
                  <a:pt x="0" y="37020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14220062" y="7795915"/>
            <a:ext cx="2589174" cy="2960594"/>
          </a:xfrm>
          <a:custGeom>
            <a:avLst/>
            <a:gdLst/>
            <a:ahLst/>
            <a:cxnLst/>
            <a:rect l="l" t="t" r="r" b="b"/>
            <a:pathLst>
              <a:path w="3237636" h="3702078">
                <a:moveTo>
                  <a:pt x="3237635" y="0"/>
                </a:moveTo>
                <a:lnTo>
                  <a:pt x="0" y="0"/>
                </a:lnTo>
                <a:lnTo>
                  <a:pt x="0" y="3702078"/>
                </a:lnTo>
                <a:lnTo>
                  <a:pt x="3237635" y="3702078"/>
                </a:lnTo>
                <a:lnTo>
                  <a:pt x="3237635"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1067144" y="0"/>
            <a:ext cx="1996999" cy="3554529"/>
          </a:xfrm>
          <a:custGeom>
            <a:avLst/>
            <a:gdLst/>
            <a:ahLst/>
            <a:cxnLst/>
            <a:rect l="l" t="t" r="r" b="b"/>
            <a:pathLst>
              <a:path w="1996999" h="3554529">
                <a:moveTo>
                  <a:pt x="0" y="0"/>
                </a:moveTo>
                <a:lnTo>
                  <a:pt x="1996999" y="0"/>
                </a:lnTo>
                <a:lnTo>
                  <a:pt x="1996999" y="3554529"/>
                </a:lnTo>
                <a:lnTo>
                  <a:pt x="0" y="35545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5810736" y="0"/>
            <a:ext cx="1996999" cy="3554529"/>
          </a:xfrm>
          <a:custGeom>
            <a:avLst/>
            <a:gdLst/>
            <a:ahLst/>
            <a:cxnLst/>
            <a:rect l="l" t="t" r="r" b="b"/>
            <a:pathLst>
              <a:path w="1996999" h="3554529">
                <a:moveTo>
                  <a:pt x="0" y="0"/>
                </a:moveTo>
                <a:lnTo>
                  <a:pt x="1996999" y="0"/>
                </a:lnTo>
                <a:lnTo>
                  <a:pt x="1996999" y="3554529"/>
                </a:lnTo>
                <a:lnTo>
                  <a:pt x="0" y="35545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Freeform 17"/>
          <p:cNvSpPr/>
          <p:nvPr/>
        </p:nvSpPr>
        <p:spPr>
          <a:xfrm>
            <a:off x="2054417" y="4281326"/>
            <a:ext cx="542810" cy="621970"/>
          </a:xfrm>
          <a:custGeom>
            <a:avLst/>
            <a:gdLst/>
            <a:ahLst/>
            <a:cxnLst/>
            <a:rect l="l" t="t" r="r" b="b"/>
            <a:pathLst>
              <a:path w="542810" h="621970">
                <a:moveTo>
                  <a:pt x="0" y="0"/>
                </a:moveTo>
                <a:lnTo>
                  <a:pt x="542810" y="0"/>
                </a:lnTo>
                <a:lnTo>
                  <a:pt x="542810" y="621969"/>
                </a:lnTo>
                <a:lnTo>
                  <a:pt x="0" y="62196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Freeform 18"/>
          <p:cNvSpPr/>
          <p:nvPr/>
        </p:nvSpPr>
        <p:spPr>
          <a:xfrm>
            <a:off x="14971839" y="5364237"/>
            <a:ext cx="542810" cy="621970"/>
          </a:xfrm>
          <a:custGeom>
            <a:avLst/>
            <a:gdLst/>
            <a:ahLst/>
            <a:cxnLst/>
            <a:rect l="l" t="t" r="r" b="b"/>
            <a:pathLst>
              <a:path w="542810" h="621970">
                <a:moveTo>
                  <a:pt x="0" y="0"/>
                </a:moveTo>
                <a:lnTo>
                  <a:pt x="542810" y="0"/>
                </a:lnTo>
                <a:lnTo>
                  <a:pt x="542810" y="621969"/>
                </a:lnTo>
                <a:lnTo>
                  <a:pt x="0" y="6219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19" name="Group 19"/>
          <p:cNvGrpSpPr/>
          <p:nvPr/>
        </p:nvGrpSpPr>
        <p:grpSpPr>
          <a:xfrm>
            <a:off x="8994713" y="9258300"/>
            <a:ext cx="298574" cy="298574"/>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ADCD6B"/>
            </a:solidFill>
            <a:ln w="9525">
              <a:solidFill>
                <a:srgbClr val="436487"/>
              </a:solidFill>
            </a:ln>
          </p:spPr>
          <p:txBody>
            <a:bodyPr/>
            <a:lstStyle/>
            <a:p>
              <a:endParaRPr lang="en-US"/>
            </a:p>
          </p:txBody>
        </p:sp>
        <p:sp>
          <p:nvSpPr>
            <p:cNvPr id="21" name="TextBox 21"/>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grpSp>
        <p:nvGrpSpPr>
          <p:cNvPr id="22" name="Group 22"/>
          <p:cNvGrpSpPr/>
          <p:nvPr/>
        </p:nvGrpSpPr>
        <p:grpSpPr>
          <a:xfrm>
            <a:off x="8993512" y="1028700"/>
            <a:ext cx="298574" cy="298574"/>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ADCD6B"/>
            </a:solidFill>
            <a:ln w="9525">
              <a:solidFill>
                <a:srgbClr val="436487"/>
              </a:solidFill>
            </a:ln>
          </p:spPr>
          <p:txBody>
            <a:bodyPr/>
            <a:lstStyle/>
            <a:p>
              <a:endParaRPr lang="en-US"/>
            </a:p>
          </p:txBody>
        </p:sp>
        <p:sp>
          <p:nvSpPr>
            <p:cNvPr id="24" name="TextBox 24"/>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sp>
        <p:nvSpPr>
          <p:cNvPr id="26" name="TextBox 25">
            <a:extLst>
              <a:ext uri="{FF2B5EF4-FFF2-40B4-BE49-F238E27FC236}">
                <a16:creationId xmlns:a16="http://schemas.microsoft.com/office/drawing/2014/main" id="{511E5DB5-A348-D00F-48C7-59A6274F7EC9}"/>
              </a:ext>
            </a:extLst>
          </p:cNvPr>
          <p:cNvSpPr txBox="1"/>
          <p:nvPr/>
        </p:nvSpPr>
        <p:spPr>
          <a:xfrm>
            <a:off x="3713930" y="3134987"/>
            <a:ext cx="10857736" cy="2907784"/>
          </a:xfrm>
          <a:prstGeom prst="rect">
            <a:avLst/>
          </a:prstGeom>
          <a:noFill/>
        </p:spPr>
        <p:txBody>
          <a:bodyPr wrap="square" rtlCol="0">
            <a:spAutoFit/>
          </a:bodyPr>
          <a:lstStyle/>
          <a:p>
            <a:pPr algn="ctr">
              <a:lnSpc>
                <a:spcPct val="150000"/>
              </a:lnSpc>
            </a:pPr>
            <a:r>
              <a:rPr lang="en-US" sz="6500" b="1">
                <a:solidFill>
                  <a:srgbClr val="002060"/>
                </a:solidFill>
                <a:latin typeface="Arial" panose="020B0604020202020204" pitchFamily="34" charset="0"/>
                <a:cs typeface="Arial" panose="020B0604020202020204" pitchFamily="34" charset="0"/>
              </a:rPr>
              <a:t>PHẦN 1. </a:t>
            </a:r>
          </a:p>
          <a:p>
            <a:pPr algn="ctr">
              <a:lnSpc>
                <a:spcPct val="150000"/>
              </a:lnSpc>
            </a:pPr>
            <a:r>
              <a:rPr lang="en-US" sz="6500" b="1">
                <a:solidFill>
                  <a:srgbClr val="002060"/>
                </a:solidFill>
                <a:latin typeface="Arial" panose="020B0604020202020204" pitchFamily="34" charset="0"/>
                <a:cs typeface="Arial" panose="020B0604020202020204" pitchFamily="34" charset="0"/>
              </a:rPr>
              <a:t>QUAN SÁT – NHẬN THỨC </a:t>
            </a:r>
          </a:p>
        </p:txBody>
      </p:sp>
    </p:spTree>
    <p:extLst>
      <p:ext uri="{BB962C8B-B14F-4D97-AF65-F5344CB8AC3E}">
        <p14:creationId xmlns:p14="http://schemas.microsoft.com/office/powerpoint/2010/main" val="3191721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205</TotalTime>
  <Words>954</Words>
  <Application>Microsoft Office PowerPoint</Application>
  <PresentationFormat>Custom</PresentationFormat>
  <Paragraphs>128</Paragraphs>
  <Slides>29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Amasis MT Pro Black</vt:lpstr>
      <vt:lpstr>Calibri</vt:lpstr>
      <vt:lpstr>Arial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Colorful Illustration Presentation (Bài thuyết trình (16:9))</dc:title>
  <dc:creator>DELL</dc:creator>
  <cp:lastModifiedBy>Administrator</cp:lastModifiedBy>
  <cp:revision>5</cp:revision>
  <dcterms:created xsi:type="dcterms:W3CDTF">2006-08-16T00:00:00Z</dcterms:created>
  <dcterms:modified xsi:type="dcterms:W3CDTF">2023-08-31T15:43:23Z</dcterms:modified>
  <dc:identifier>DAFsvj3PcQg</dc:identifier>
</cp:coreProperties>
</file>