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60" r:id="rId5"/>
    <p:sldId id="262" r:id="rId6"/>
    <p:sldId id="264" r:id="rId7"/>
    <p:sldId id="267" r:id="rId8"/>
    <p:sldId id="268" r:id="rId9"/>
    <p:sldId id="269" r:id="rId10"/>
    <p:sldId id="270" r:id="rId11"/>
    <p:sldId id="271" r:id="rId12"/>
    <p:sldId id="272" r:id="rId13"/>
    <p:sldId id="266" r:id="rId14"/>
    <p:sldId id="265" r:id="rId15"/>
    <p:sldId id="261" r:id="rId16"/>
    <p:sldId id="259" r:id="rId17"/>
    <p:sldId id="273" r:id="rId18"/>
    <p:sldId id="274" r:id="rId19"/>
    <p:sldId id="275" r:id="rId20"/>
    <p:sldId id="276" r:id="rId21"/>
    <p:sldId id="277" r:id="rId22"/>
    <p:sldId id="263" r:id="rId23"/>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E3B"/>
    <a:srgbClr val="FBE7C6"/>
    <a:srgbClr val="E8877A"/>
    <a:srgbClr val="FFFFCC"/>
    <a:srgbClr val="2D4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2" autoAdjust="0"/>
  </p:normalViewPr>
  <p:slideViewPr>
    <p:cSldViewPr>
      <p:cViewPr>
        <p:scale>
          <a:sx n="40" d="100"/>
          <a:sy n="40" d="100"/>
        </p:scale>
        <p:origin x="888" y="5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A8542-FAB7-4FF5-8D62-EE29346D3A4A}"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0BBE3-2C2F-4A3C-9ECD-D566317DC412}" type="slidenum">
              <a:rPr lang="en-US" smtClean="0"/>
              <a:t>‹#›</a:t>
            </a:fld>
            <a:endParaRPr lang="en-US"/>
          </a:p>
        </p:txBody>
      </p:sp>
    </p:spTree>
    <p:extLst>
      <p:ext uri="{BB962C8B-B14F-4D97-AF65-F5344CB8AC3E}">
        <p14:creationId xmlns:p14="http://schemas.microsoft.com/office/powerpoint/2010/main" val="1849550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số để hiện đáp án.</a:t>
            </a:r>
          </a:p>
        </p:txBody>
      </p:sp>
      <p:sp>
        <p:nvSpPr>
          <p:cNvPr id="4" name="Slide Number Placeholder 3"/>
          <p:cNvSpPr>
            <a:spLocks noGrp="1"/>
          </p:cNvSpPr>
          <p:nvPr>
            <p:ph type="sldNum" sz="quarter" idx="5"/>
          </p:nvPr>
        </p:nvSpPr>
        <p:spPr/>
        <p:txBody>
          <a:bodyPr/>
          <a:lstStyle/>
          <a:p>
            <a:fld id="{15A0BBE3-2C2F-4A3C-9ECD-D566317DC412}" type="slidenum">
              <a:rPr lang="en-US" smtClean="0"/>
              <a:t>15</a:t>
            </a:fld>
            <a:endParaRPr lang="en-US"/>
          </a:p>
        </p:txBody>
      </p:sp>
    </p:spTree>
    <p:extLst>
      <p:ext uri="{BB962C8B-B14F-4D97-AF65-F5344CB8AC3E}">
        <p14:creationId xmlns:p14="http://schemas.microsoft.com/office/powerpoint/2010/main" val="4079214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18" Type="http://schemas.openxmlformats.org/officeDocument/2006/relationships/image" Target="../media/image43.png"/><Relationship Id="rId3" Type="http://schemas.openxmlformats.org/officeDocument/2006/relationships/slideLayout" Target="../slideLayouts/slideLayout7.xml"/><Relationship Id="rId21" Type="http://schemas.openxmlformats.org/officeDocument/2006/relationships/image" Target="../media/image55.jpg"/><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42.svg"/><Relationship Id="rId2" Type="http://schemas.openxmlformats.org/officeDocument/2006/relationships/audio" Target="../media/media7.mp3"/><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7.mp3"/><Relationship Id="rId6" Type="http://schemas.openxmlformats.org/officeDocument/2006/relationships/image" Target="../media/image3.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57.jpg"/><Relationship Id="rId10" Type="http://schemas.openxmlformats.org/officeDocument/2006/relationships/image" Target="../media/image15.png"/><Relationship Id="rId19" Type="http://schemas.openxmlformats.org/officeDocument/2006/relationships/image" Target="../media/image44.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9.png"/><Relationship Id="rId22" Type="http://schemas.openxmlformats.org/officeDocument/2006/relationships/image" Target="../media/image56.jp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58.jp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18" Type="http://schemas.openxmlformats.org/officeDocument/2006/relationships/image" Target="../media/image43.png"/><Relationship Id="rId3" Type="http://schemas.openxmlformats.org/officeDocument/2006/relationships/slideLayout" Target="../slideLayouts/slideLayout7.xml"/><Relationship Id="rId21" Type="http://schemas.openxmlformats.org/officeDocument/2006/relationships/image" Target="../media/image59.jpg"/><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42.svg"/><Relationship Id="rId2" Type="http://schemas.openxmlformats.org/officeDocument/2006/relationships/audio" Target="../media/media8.mp3"/><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8.mp3"/><Relationship Id="rId6" Type="http://schemas.openxmlformats.org/officeDocument/2006/relationships/image" Target="../media/image3.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1.jpg"/><Relationship Id="rId10" Type="http://schemas.openxmlformats.org/officeDocument/2006/relationships/image" Target="../media/image15.png"/><Relationship Id="rId19" Type="http://schemas.openxmlformats.org/officeDocument/2006/relationships/image" Target="../media/image44.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9.png"/><Relationship Id="rId22" Type="http://schemas.openxmlformats.org/officeDocument/2006/relationships/image" Target="../media/image60.jp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6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9.png"/><Relationship Id="rId17" Type="http://schemas.openxmlformats.org/officeDocument/2006/relationships/image" Target="../media/image65.png"/><Relationship Id="rId2" Type="http://schemas.openxmlformats.org/officeDocument/2006/relationships/image" Target="../media/image1.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63.svg"/><Relationship Id="rId10" Type="http://schemas.openxmlformats.org/officeDocument/2006/relationships/image" Target="../media/image17.png"/><Relationship Id="rId19" Type="http://schemas.openxmlformats.org/officeDocument/2006/relationships/image" Target="../media/image67.sv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41.pn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audio" Target="../media/media12.mp3"/><Relationship Id="rId13" Type="http://schemas.microsoft.com/office/2007/relationships/media" Target="../media/media15.mp3"/><Relationship Id="rId18" Type="http://schemas.openxmlformats.org/officeDocument/2006/relationships/audio" Target="../media/media17.mp3"/><Relationship Id="rId26" Type="http://schemas.openxmlformats.org/officeDocument/2006/relationships/image" Target="../media/image6.svg"/><Relationship Id="rId3" Type="http://schemas.microsoft.com/office/2007/relationships/media" Target="../media/media10.mp3"/><Relationship Id="rId21" Type="http://schemas.openxmlformats.org/officeDocument/2006/relationships/slideLayout" Target="../slideLayouts/slideLayout7.xml"/><Relationship Id="rId7" Type="http://schemas.microsoft.com/office/2007/relationships/media" Target="../media/media12.mp3"/><Relationship Id="rId12" Type="http://schemas.openxmlformats.org/officeDocument/2006/relationships/audio" Target="../media/media14.mp3"/><Relationship Id="rId17" Type="http://schemas.microsoft.com/office/2007/relationships/media" Target="../media/media17.mp3"/><Relationship Id="rId25" Type="http://schemas.openxmlformats.org/officeDocument/2006/relationships/image" Target="../media/image5.png"/><Relationship Id="rId2" Type="http://schemas.openxmlformats.org/officeDocument/2006/relationships/audio" Target="../media/media9.mp3"/><Relationship Id="rId16" Type="http://schemas.openxmlformats.org/officeDocument/2006/relationships/audio" Target="../media/media16.mp3"/><Relationship Id="rId20" Type="http://schemas.openxmlformats.org/officeDocument/2006/relationships/audio" Target="../media/media18.mp3"/><Relationship Id="rId29" Type="http://schemas.openxmlformats.org/officeDocument/2006/relationships/image" Target="../media/image28.png"/><Relationship Id="rId1" Type="http://schemas.microsoft.com/office/2007/relationships/media" Target="../media/media9.mp3"/><Relationship Id="rId6" Type="http://schemas.openxmlformats.org/officeDocument/2006/relationships/audio" Target="../media/media11.mp3"/><Relationship Id="rId11" Type="http://schemas.microsoft.com/office/2007/relationships/media" Target="../media/media14.mp3"/><Relationship Id="rId24" Type="http://schemas.openxmlformats.org/officeDocument/2006/relationships/image" Target="../media/image4.svg"/><Relationship Id="rId5" Type="http://schemas.microsoft.com/office/2007/relationships/media" Target="../media/media11.mp3"/><Relationship Id="rId15" Type="http://schemas.microsoft.com/office/2007/relationships/media" Target="../media/media16.mp3"/><Relationship Id="rId23" Type="http://schemas.openxmlformats.org/officeDocument/2006/relationships/image" Target="../media/image3.png"/><Relationship Id="rId28" Type="http://schemas.openxmlformats.org/officeDocument/2006/relationships/image" Target="../media/image69.svg"/><Relationship Id="rId10" Type="http://schemas.openxmlformats.org/officeDocument/2006/relationships/audio" Target="../media/media13.mp3"/><Relationship Id="rId19" Type="http://schemas.microsoft.com/office/2007/relationships/media" Target="../media/media18.mp3"/><Relationship Id="rId4" Type="http://schemas.openxmlformats.org/officeDocument/2006/relationships/audio" Target="../media/media10.mp3"/><Relationship Id="rId9" Type="http://schemas.microsoft.com/office/2007/relationships/media" Target="../media/media13.mp3"/><Relationship Id="rId14" Type="http://schemas.openxmlformats.org/officeDocument/2006/relationships/audio" Target="../media/media15.mp3"/><Relationship Id="rId22" Type="http://schemas.openxmlformats.org/officeDocument/2006/relationships/notesSlide" Target="../notesSlides/notesSlide1.xml"/><Relationship Id="rId27"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1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71.svg"/><Relationship Id="rId2" Type="http://schemas.openxmlformats.org/officeDocument/2006/relationships/audio" Target="../media/media19.mp3"/><Relationship Id="rId16" Type="http://schemas.openxmlformats.org/officeDocument/2006/relationships/image" Target="../media/image70.png"/><Relationship Id="rId1" Type="http://schemas.microsoft.com/office/2007/relationships/media" Target="../media/media19.mp3"/><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2.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18" Type="http://schemas.openxmlformats.org/officeDocument/2006/relationships/image" Target="../media/image73.sv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72.png"/><Relationship Id="rId2" Type="http://schemas.openxmlformats.org/officeDocument/2006/relationships/audio" Target="../media/media19.mp3"/><Relationship Id="rId16" Type="http://schemas.openxmlformats.org/officeDocument/2006/relationships/image" Target="../media/image28.png"/><Relationship Id="rId1" Type="http://schemas.microsoft.com/office/2007/relationships/media" Target="../media/media19.mp3"/><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2.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9.png"/><Relationship Id="rId2" Type="http://schemas.microsoft.com/office/2007/relationships/media" Target="../media/media20.mp3"/><Relationship Id="rId16" Type="http://schemas.openxmlformats.org/officeDocument/2006/relationships/image" Target="../media/image74.png"/><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28.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9.png"/><Relationship Id="rId2" Type="http://schemas.microsoft.com/office/2007/relationships/media" Target="../media/media20.mp3"/><Relationship Id="rId16" Type="http://schemas.openxmlformats.org/officeDocument/2006/relationships/image" Target="../media/image74.png"/><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28.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svg"/><Relationship Id="rId18" Type="http://schemas.openxmlformats.org/officeDocument/2006/relationships/image" Target="../media/image17.png"/><Relationship Id="rId26" Type="http://schemas.openxmlformats.org/officeDocument/2006/relationships/image" Target="../media/image25.png"/><Relationship Id="rId3" Type="http://schemas.microsoft.com/office/2007/relationships/media" Target="../media/media2.mp3"/><Relationship Id="rId21" Type="http://schemas.openxmlformats.org/officeDocument/2006/relationships/image" Target="../media/image20.svg"/><Relationship Id="rId7" Type="http://schemas.microsoft.com/office/2007/relationships/media" Target="../media/media4.mp3"/><Relationship Id="rId12" Type="http://schemas.openxmlformats.org/officeDocument/2006/relationships/image" Target="../media/image3.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svg"/><Relationship Id="rId24" Type="http://schemas.openxmlformats.org/officeDocument/2006/relationships/image" Target="../media/image23.png"/><Relationship Id="rId5" Type="http://schemas.microsoft.com/office/2007/relationships/media" Target="../media/media3.mp3"/><Relationship Id="rId15" Type="http://schemas.openxmlformats.org/officeDocument/2006/relationships/image" Target="../media/image6.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1.png"/><Relationship Id="rId19" Type="http://schemas.openxmlformats.org/officeDocument/2006/relationships/image" Target="../media/image18.sv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5.png"/><Relationship Id="rId22" Type="http://schemas.openxmlformats.org/officeDocument/2006/relationships/image" Target="../media/image21.png"/><Relationship Id="rId27"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76.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41.pn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7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9.png"/><Relationship Id="rId17" Type="http://schemas.openxmlformats.org/officeDocument/2006/relationships/image" Target="../media/image78.svg"/><Relationship Id="rId2" Type="http://schemas.openxmlformats.org/officeDocument/2006/relationships/image" Target="../media/image1.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69.svg"/><Relationship Id="rId10" Type="http://schemas.openxmlformats.org/officeDocument/2006/relationships/image" Target="../media/image17.png"/><Relationship Id="rId19" Type="http://schemas.openxmlformats.org/officeDocument/2006/relationships/image" Target="../media/image80.sv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svg"/><Relationship Id="rId3"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3.png"/><Relationship Id="rId17" Type="http://schemas.openxmlformats.org/officeDocument/2006/relationships/image" Target="../media/image34.svg"/><Relationship Id="rId2" Type="http://schemas.openxmlformats.org/officeDocument/2006/relationships/image" Target="../media/image2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32.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3.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38.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46.jp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18" Type="http://schemas.openxmlformats.org/officeDocument/2006/relationships/image" Target="../media/image43.png"/><Relationship Id="rId3" Type="http://schemas.openxmlformats.org/officeDocument/2006/relationships/slideLayout" Target="../slideLayouts/slideLayout7.xml"/><Relationship Id="rId21" Type="http://schemas.openxmlformats.org/officeDocument/2006/relationships/image" Target="../media/image47.jpg"/><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42.svg"/><Relationship Id="rId2" Type="http://schemas.openxmlformats.org/officeDocument/2006/relationships/audio" Target="../media/media5.mp3"/><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5.mp3"/><Relationship Id="rId6" Type="http://schemas.openxmlformats.org/officeDocument/2006/relationships/image" Target="../media/image3.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49.png"/><Relationship Id="rId10" Type="http://schemas.openxmlformats.org/officeDocument/2006/relationships/image" Target="../media/image15.png"/><Relationship Id="rId19" Type="http://schemas.openxmlformats.org/officeDocument/2006/relationships/image" Target="../media/image44.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9.png"/><Relationship Id="rId22" Type="http://schemas.openxmlformats.org/officeDocument/2006/relationships/image" Target="../media/image48.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50.jp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18" Type="http://schemas.openxmlformats.org/officeDocument/2006/relationships/image" Target="../media/image43.png"/><Relationship Id="rId3" Type="http://schemas.openxmlformats.org/officeDocument/2006/relationships/slideLayout" Target="../slideLayouts/slideLayout7.xml"/><Relationship Id="rId21" Type="http://schemas.openxmlformats.org/officeDocument/2006/relationships/image" Target="../media/image51.png"/><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42.svg"/><Relationship Id="rId2" Type="http://schemas.openxmlformats.org/officeDocument/2006/relationships/audio" Target="../media/media6.mp3"/><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6.mp3"/><Relationship Id="rId6" Type="http://schemas.openxmlformats.org/officeDocument/2006/relationships/image" Target="../media/image3.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53.png"/><Relationship Id="rId10" Type="http://schemas.openxmlformats.org/officeDocument/2006/relationships/image" Target="../media/image15.png"/><Relationship Id="rId19" Type="http://schemas.openxmlformats.org/officeDocument/2006/relationships/image" Target="../media/image44.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9.png"/><Relationship Id="rId22"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54.pn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9914" y="335870"/>
            <a:ext cx="10743308" cy="961526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1486"/>
          <a:stretch>
            <a:fillRect/>
          </a:stretch>
        </p:blipFill>
        <p:spPr>
          <a:xfrm>
            <a:off x="11672034" y="335870"/>
            <a:ext cx="6286271" cy="96152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950" flipH="1">
            <a:off x="15262660" y="-905464"/>
            <a:ext cx="3993280" cy="248309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42881" y="386623"/>
            <a:ext cx="2361032" cy="226229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54">
            <a:off x="1663328" y="548285"/>
            <a:ext cx="1413182" cy="1770502"/>
          </a:xfrm>
          <a:prstGeom prst="rect">
            <a:avLst/>
          </a:prstGeom>
        </p:spPr>
      </p:pic>
      <p:pic>
        <p:nvPicPr>
          <p:cNvPr id="17" name="Picture 11">
            <a:extLst>
              <a:ext uri="{FF2B5EF4-FFF2-40B4-BE49-F238E27FC236}">
                <a16:creationId xmlns:a16="http://schemas.microsoft.com/office/drawing/2014/main" id="{EDA656CA-453E-6D7C-1CBB-85E7E2FEC9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846" y="2028581"/>
            <a:ext cx="2730099" cy="8263687"/>
          </a:xfrm>
          <a:prstGeom prst="rect">
            <a:avLst/>
          </a:prstGeom>
        </p:spPr>
      </p:pic>
      <p:pic>
        <p:nvPicPr>
          <p:cNvPr id="18" name="Picture 14">
            <a:extLst>
              <a:ext uri="{FF2B5EF4-FFF2-40B4-BE49-F238E27FC236}">
                <a16:creationId xmlns:a16="http://schemas.microsoft.com/office/drawing/2014/main" id="{4131637C-BE5B-F5EB-92C7-EAEF96F76E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21275" y="1827248"/>
            <a:ext cx="2809792" cy="8459752"/>
          </a:xfrm>
          <a:prstGeom prst="rect">
            <a:avLst/>
          </a:prstGeom>
        </p:spPr>
      </p:pic>
      <p:sp>
        <p:nvSpPr>
          <p:cNvPr id="12" name="TextBox 2">
            <a:extLst>
              <a:ext uri="{FF2B5EF4-FFF2-40B4-BE49-F238E27FC236}">
                <a16:creationId xmlns:a16="http://schemas.microsoft.com/office/drawing/2014/main" id="{4BFBB265-DCEB-88D7-D517-E76BF7C91515}"/>
              </a:ext>
            </a:extLst>
          </p:cNvPr>
          <p:cNvSpPr txBox="1"/>
          <p:nvPr/>
        </p:nvSpPr>
        <p:spPr>
          <a:xfrm>
            <a:off x="3357439" y="2220816"/>
            <a:ext cx="10995740" cy="531183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ĐẾN VỚI TIẾT HỌC MÔN ÂM NHẠC!</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20"/>
          <a:srcRect/>
          <a:stretch>
            <a:fillRect/>
          </a:stretch>
        </p:blipFill>
        <p:spPr>
          <a:xfrm>
            <a:off x="15974034" y="336083"/>
            <a:ext cx="1845085" cy="1658270"/>
          </a:xfrm>
          <a:prstGeom prst="rect">
            <a:avLst/>
          </a:prstGeom>
        </p:spPr>
      </p:pic>
      <p:sp>
        <p:nvSpPr>
          <p:cNvPr id="20" name="TextBox 6">
            <a:extLst>
              <a:ext uri="{FF2B5EF4-FFF2-40B4-BE49-F238E27FC236}">
                <a16:creationId xmlns:a16="http://schemas.microsoft.com/office/drawing/2014/main" id="{B12BC8C6-A787-B2D2-77BB-59BAB04B786C}"/>
              </a:ext>
            </a:extLst>
          </p:cNvPr>
          <p:cNvSpPr txBox="1"/>
          <p:nvPr/>
        </p:nvSpPr>
        <p:spPr>
          <a:xfrm>
            <a:off x="5236584" y="778556"/>
            <a:ext cx="7814831" cy="738664"/>
          </a:xfrm>
          <a:prstGeom prst="rect">
            <a:avLst/>
          </a:prstGeom>
        </p:spPr>
        <p:txBody>
          <a:bodyPr lIns="0" tIns="0" rIns="0" bIns="0" rtlCol="0" anchor="t">
            <a:spAutoFit/>
          </a:bodyPr>
          <a:lstStyle/>
          <a:p>
            <a:pPr algn="ctr"/>
            <a:r>
              <a:rPr lang="en-US" sz="4800" b="1">
                <a:solidFill>
                  <a:srgbClr val="DF5745"/>
                </a:solidFill>
                <a:latin typeface="Arial" panose="020B0604020202020204" pitchFamily="34" charset="0"/>
                <a:cs typeface="Arial" panose="020B0604020202020204" pitchFamily="34" charset="0"/>
              </a:rPr>
              <a:t>Một số ca khúc hát ru</a:t>
            </a:r>
          </a:p>
        </p:txBody>
      </p:sp>
      <p:pic>
        <p:nvPicPr>
          <p:cNvPr id="21" name="Picture 20">
            <a:extLst>
              <a:ext uri="{FF2B5EF4-FFF2-40B4-BE49-F238E27FC236}">
                <a16:creationId xmlns:a16="http://schemas.microsoft.com/office/drawing/2014/main" id="{5D8AEA6B-1495-4D89-FFE0-25ADAA6AE445}"/>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6450204" y="1957334"/>
            <a:ext cx="5206026" cy="7341310"/>
          </a:xfrm>
          <a:prstGeom prst="rect">
            <a:avLst/>
          </a:prstGeom>
        </p:spPr>
      </p:pic>
      <p:pic>
        <p:nvPicPr>
          <p:cNvPr id="22" name="Picture 21">
            <a:extLst>
              <a:ext uri="{FF2B5EF4-FFF2-40B4-BE49-F238E27FC236}">
                <a16:creationId xmlns:a16="http://schemas.microsoft.com/office/drawing/2014/main" id="{09B26A29-1CAF-5D58-5130-B7789A9F788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803403" y="1943099"/>
            <a:ext cx="5045404" cy="7369781"/>
          </a:xfrm>
          <a:prstGeom prst="rect">
            <a:avLst/>
          </a:prstGeom>
        </p:spPr>
      </p:pic>
      <p:pic>
        <p:nvPicPr>
          <p:cNvPr id="23" name="Picture 22">
            <a:extLst>
              <a:ext uri="{FF2B5EF4-FFF2-40B4-BE49-F238E27FC236}">
                <a16:creationId xmlns:a16="http://schemas.microsoft.com/office/drawing/2014/main" id="{CDEFD9C6-EE94-A1D2-AE63-81597D95C857}"/>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2192000" y="1943100"/>
            <a:ext cx="5441074" cy="7369780"/>
          </a:xfrm>
          <a:prstGeom prst="rect">
            <a:avLst/>
          </a:prstGeom>
        </p:spPr>
      </p:pic>
      <p:pic>
        <p:nvPicPr>
          <p:cNvPr id="24" name="Mẹ Yêu Con - Anh Thơ [Audio]">
            <a:hlinkClick r:id="" action="ppaction://media"/>
            <a:extLst>
              <a:ext uri="{FF2B5EF4-FFF2-40B4-BE49-F238E27FC236}">
                <a16:creationId xmlns:a16="http://schemas.microsoft.com/office/drawing/2014/main" id="{7DC63BB0-CF9A-66D0-D6BD-800F50CDE6F0}"/>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1060" y="9121221"/>
            <a:ext cx="1235075" cy="1235075"/>
          </a:xfrm>
          <a:prstGeom prst="rect">
            <a:avLst/>
          </a:prstGeom>
        </p:spPr>
      </p:pic>
    </p:spTree>
    <p:extLst>
      <p:ext uri="{BB962C8B-B14F-4D97-AF65-F5344CB8AC3E}">
        <p14:creationId xmlns:p14="http://schemas.microsoft.com/office/powerpoint/2010/main" val="2370199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3805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16"/>
          <a:srcRect/>
          <a:stretch>
            <a:fillRect/>
          </a:stretch>
        </p:blipFill>
        <p:spPr>
          <a:xfrm>
            <a:off x="15974034" y="336083"/>
            <a:ext cx="1845085" cy="1658270"/>
          </a:xfrm>
          <a:prstGeom prst="rect">
            <a:avLst/>
          </a:prstGeom>
        </p:spPr>
      </p:pic>
      <p:sp>
        <p:nvSpPr>
          <p:cNvPr id="15" name="TextBox 6">
            <a:extLst>
              <a:ext uri="{FF2B5EF4-FFF2-40B4-BE49-F238E27FC236}">
                <a16:creationId xmlns:a16="http://schemas.microsoft.com/office/drawing/2014/main" id="{24FBF346-F58A-4CA7-8671-2143CE6B22B3}"/>
              </a:ext>
            </a:extLst>
          </p:cNvPr>
          <p:cNvSpPr txBox="1"/>
          <p:nvPr/>
        </p:nvSpPr>
        <p:spPr>
          <a:xfrm>
            <a:off x="5079656" y="959279"/>
            <a:ext cx="7814831" cy="677108"/>
          </a:xfrm>
          <a:prstGeom prst="rect">
            <a:avLst/>
          </a:prstGeom>
        </p:spPr>
        <p:txBody>
          <a:bodyPr lIns="0" tIns="0" rIns="0" bIns="0" rtlCol="0" anchor="t">
            <a:spAutoFit/>
          </a:bodyPr>
          <a:lstStyle/>
          <a:p>
            <a:pPr algn="ctr"/>
            <a:r>
              <a:rPr lang="en-US" sz="4400" b="1">
                <a:solidFill>
                  <a:srgbClr val="DF5745"/>
                </a:solidFill>
                <a:latin typeface="Arial" panose="020B0604020202020204" pitchFamily="34" charset="0"/>
                <a:cs typeface="Arial" panose="020B0604020202020204" pitchFamily="34" charset="0"/>
              </a:rPr>
              <a:t>d) Ca khúc nghi lễ, nghi thức</a:t>
            </a:r>
          </a:p>
        </p:txBody>
      </p:sp>
      <p:sp>
        <p:nvSpPr>
          <p:cNvPr id="16" name="TextBox 15">
            <a:extLst>
              <a:ext uri="{FF2B5EF4-FFF2-40B4-BE49-F238E27FC236}">
                <a16:creationId xmlns:a16="http://schemas.microsoft.com/office/drawing/2014/main" id="{12A88315-C5EC-51DE-3944-DB1B14238948}"/>
              </a:ext>
            </a:extLst>
          </p:cNvPr>
          <p:cNvSpPr txBox="1"/>
          <p:nvPr/>
        </p:nvSpPr>
        <p:spPr>
          <a:xfrm>
            <a:off x="525208" y="2121614"/>
            <a:ext cx="9746657" cy="6700360"/>
          </a:xfrm>
          <a:prstGeom prst="rect">
            <a:avLst/>
          </a:prstGeom>
          <a:noFill/>
        </p:spPr>
        <p:txBody>
          <a:bodyPr wrap="square">
            <a:spAutoFit/>
          </a:bodyPr>
          <a:lstStyle/>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Khái niệm: </a:t>
            </a:r>
            <a:r>
              <a:rPr lang="vi-VN" sz="3200">
                <a:latin typeface="Arial" panose="020B0604020202020204" pitchFamily="34" charset="0"/>
                <a:ea typeface="Calibri" panose="020F0502020204030204" pitchFamily="34" charset="0"/>
                <a:cs typeface="Arial" panose="020B0604020202020204" pitchFamily="34" charset="0"/>
              </a:rPr>
              <a:t>Là thể loại ca khúc thể hiện sự nghiêm trang</a:t>
            </a:r>
            <a:r>
              <a:rPr lang="en-US" sz="32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Nội dung: </a:t>
            </a:r>
            <a:r>
              <a:rPr lang="vi-VN" sz="3200">
                <a:latin typeface="Arial" panose="020B0604020202020204" pitchFamily="34" charset="0"/>
                <a:ea typeface="Calibri" panose="020F0502020204030204" pitchFamily="34" charset="0"/>
                <a:cs typeface="Arial" panose="020B0604020202020204" pitchFamily="34" charset="0"/>
              </a:rPr>
              <a:t>thường dùng trong lễ chào cờ, nghi thức Đội thiếu niên Tiền phong Hồ Chí Minh</a:t>
            </a:r>
            <a:r>
              <a:rPr lang="en-US" sz="3200">
                <a:latin typeface="Arial" panose="020B0604020202020204" pitchFamily="34" charset="0"/>
                <a:ea typeface="Calibri" panose="020F0502020204030204" pitchFamily="34" charset="0"/>
                <a:cs typeface="Arial" panose="020B0604020202020204" pitchFamily="34" charset="0"/>
              </a:rPr>
              <a:t> hoặc bài hát riêng của một tổ chức, đoàn thể.</a:t>
            </a:r>
          </a:p>
          <a:p>
            <a:pPr marL="571500" indent="-571500" algn="just">
              <a:lnSpc>
                <a:spcPct val="150000"/>
              </a:lnSpc>
              <a:spcBef>
                <a:spcPts val="100"/>
              </a:spcBef>
              <a:spcAft>
                <a:spcPts val="100"/>
              </a:spcAft>
              <a:buFontTx/>
              <a:buChar char="-"/>
            </a:pPr>
            <a:r>
              <a:rPr lang="vi-VN" sz="3200" b="1">
                <a:latin typeface="Arial" panose="020B0604020202020204" pitchFamily="34" charset="0"/>
                <a:ea typeface="Calibri" panose="020F0502020204030204" pitchFamily="34" charset="0"/>
                <a:cs typeface="Arial" panose="020B0604020202020204" pitchFamily="34" charset="0"/>
              </a:rPr>
              <a:t>Bài hát tiêu biểu: </a:t>
            </a:r>
            <a:r>
              <a:rPr lang="vi-VN" sz="3200" i="1">
                <a:latin typeface="Arial" panose="020B0604020202020204" pitchFamily="34" charset="0"/>
                <a:ea typeface="Calibri" panose="020F0502020204030204" pitchFamily="34" charset="0"/>
                <a:cs typeface="Arial" panose="020B0604020202020204" pitchFamily="34" charset="0"/>
              </a:rPr>
              <a:t>Quốc ca Việt Nam (Văn Cao), Đội ca (Phong Nha)</a:t>
            </a:r>
            <a:r>
              <a:rPr lang="en-US" sz="3200" i="1">
                <a:latin typeface="Arial" panose="020B0604020202020204" pitchFamily="34" charset="0"/>
                <a:ea typeface="Calibri" panose="020F0502020204030204" pitchFamily="34" charset="0"/>
                <a:cs typeface="Arial" panose="020B0604020202020204" pitchFamily="34" charset="0"/>
              </a:rPr>
              <a:t>, Thanh niên làm theo lời Bác (Hoàng Hoà), Hành khúc Hội khoẻ Phù Đổng (Văn Dung),...</a:t>
            </a:r>
          </a:p>
        </p:txBody>
      </p:sp>
      <p:pic>
        <p:nvPicPr>
          <p:cNvPr id="2" name="Picture 1">
            <a:extLst>
              <a:ext uri="{FF2B5EF4-FFF2-40B4-BE49-F238E27FC236}">
                <a16:creationId xmlns:a16="http://schemas.microsoft.com/office/drawing/2014/main" id="{6E180060-2C4F-8804-2B49-672D2141E2E8}"/>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978480" y="3168564"/>
            <a:ext cx="6327920" cy="4218613"/>
          </a:xfrm>
          <a:prstGeom prst="rect">
            <a:avLst/>
          </a:prstGeom>
        </p:spPr>
      </p:pic>
    </p:spTree>
    <p:extLst>
      <p:ext uri="{BB962C8B-B14F-4D97-AF65-F5344CB8AC3E}">
        <p14:creationId xmlns:p14="http://schemas.microsoft.com/office/powerpoint/2010/main" val="595811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20"/>
          <a:srcRect/>
          <a:stretch>
            <a:fillRect/>
          </a:stretch>
        </p:blipFill>
        <p:spPr>
          <a:xfrm>
            <a:off x="15974034" y="336083"/>
            <a:ext cx="1845085" cy="1658270"/>
          </a:xfrm>
          <a:prstGeom prst="rect">
            <a:avLst/>
          </a:prstGeom>
        </p:spPr>
      </p:pic>
      <p:sp>
        <p:nvSpPr>
          <p:cNvPr id="15" name="TextBox 6">
            <a:extLst>
              <a:ext uri="{FF2B5EF4-FFF2-40B4-BE49-F238E27FC236}">
                <a16:creationId xmlns:a16="http://schemas.microsoft.com/office/drawing/2014/main" id="{02155D2B-6C8C-E47B-D1BA-C7D438A6373F}"/>
              </a:ext>
            </a:extLst>
          </p:cNvPr>
          <p:cNvSpPr txBox="1"/>
          <p:nvPr/>
        </p:nvSpPr>
        <p:spPr>
          <a:xfrm>
            <a:off x="3837492" y="759506"/>
            <a:ext cx="10613016" cy="738664"/>
          </a:xfrm>
          <a:prstGeom prst="rect">
            <a:avLst/>
          </a:prstGeom>
        </p:spPr>
        <p:txBody>
          <a:bodyPr wrap="square" lIns="0" tIns="0" rIns="0" bIns="0" rtlCol="0" anchor="t">
            <a:spAutoFit/>
          </a:bodyPr>
          <a:lstStyle/>
          <a:p>
            <a:pPr algn="ctr"/>
            <a:r>
              <a:rPr lang="en-US" sz="4800" b="1">
                <a:solidFill>
                  <a:srgbClr val="DF5745"/>
                </a:solidFill>
                <a:latin typeface="Arial" panose="020B0604020202020204" pitchFamily="34" charset="0"/>
                <a:cs typeface="Arial" panose="020B0604020202020204" pitchFamily="34" charset="0"/>
              </a:rPr>
              <a:t>Một số ca khúc nghi lễ, nghi thức</a:t>
            </a:r>
          </a:p>
        </p:txBody>
      </p:sp>
      <p:pic>
        <p:nvPicPr>
          <p:cNvPr id="16" name="Picture 15">
            <a:extLst>
              <a:ext uri="{FF2B5EF4-FFF2-40B4-BE49-F238E27FC236}">
                <a16:creationId xmlns:a16="http://schemas.microsoft.com/office/drawing/2014/main" id="{48C5DCE3-04EA-8CA2-3F03-995C79DFD06B}"/>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6450650" y="2138663"/>
            <a:ext cx="5206026" cy="7369781"/>
          </a:xfrm>
          <a:prstGeom prst="rect">
            <a:avLst/>
          </a:prstGeom>
        </p:spPr>
      </p:pic>
      <p:pic>
        <p:nvPicPr>
          <p:cNvPr id="17" name="Picture 16">
            <a:extLst>
              <a:ext uri="{FF2B5EF4-FFF2-40B4-BE49-F238E27FC236}">
                <a16:creationId xmlns:a16="http://schemas.microsoft.com/office/drawing/2014/main" id="{107AA193-459C-9467-1209-D62C9029DBE7}"/>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584576" y="2138663"/>
            <a:ext cx="5483950" cy="7369781"/>
          </a:xfrm>
          <a:prstGeom prst="rect">
            <a:avLst/>
          </a:prstGeom>
        </p:spPr>
      </p:pic>
      <p:pic>
        <p:nvPicPr>
          <p:cNvPr id="18" name="Picture 17">
            <a:extLst>
              <a:ext uri="{FF2B5EF4-FFF2-40B4-BE49-F238E27FC236}">
                <a16:creationId xmlns:a16="http://schemas.microsoft.com/office/drawing/2014/main" id="{92757085-F965-E5B0-E8D1-4944E9F9059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2192446" y="2138663"/>
            <a:ext cx="5441074" cy="7369781"/>
          </a:xfrm>
          <a:prstGeom prst="rect">
            <a:avLst/>
          </a:prstGeom>
        </p:spPr>
      </p:pic>
      <p:pic>
        <p:nvPicPr>
          <p:cNvPr id="25" name="2. Nghi thức - Tiến quân ca">
            <a:hlinkClick r:id="" action="ppaction://media"/>
            <a:extLst>
              <a:ext uri="{FF2B5EF4-FFF2-40B4-BE49-F238E27FC236}">
                <a16:creationId xmlns:a16="http://schemas.microsoft.com/office/drawing/2014/main" id="{86A44C21-B519-CE10-A32A-9AD33D0873AC}"/>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310" y="9029474"/>
            <a:ext cx="777875" cy="777875"/>
          </a:xfrm>
          <a:prstGeom prst="rect">
            <a:avLst/>
          </a:prstGeom>
        </p:spPr>
      </p:pic>
    </p:spTree>
    <p:extLst>
      <p:ext uri="{BB962C8B-B14F-4D97-AF65-F5344CB8AC3E}">
        <p14:creationId xmlns:p14="http://schemas.microsoft.com/office/powerpoint/2010/main" val="3149802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760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5"/>
                </p:tgtEl>
              </p:cMediaNode>
            </p:audio>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57505" y="669497"/>
            <a:ext cx="725664" cy="718407"/>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2583">
            <a:off x="15608496" y="920036"/>
            <a:ext cx="1926453" cy="1944127"/>
          </a:xfrm>
          <a:prstGeom prst="rect">
            <a:avLst/>
          </a:prstGeom>
        </p:spPr>
      </p:pic>
      <p:pic>
        <p:nvPicPr>
          <p:cNvPr id="16" name="Picture 16"/>
          <p:cNvPicPr>
            <a:picLocks noChangeAspect="1"/>
          </p:cNvPicPr>
          <p:nvPr/>
        </p:nvPicPr>
        <p:blipFill>
          <a:blip r:embed="rId16"/>
          <a:srcRect/>
          <a:stretch>
            <a:fillRect/>
          </a:stretch>
        </p:blipFill>
        <p:spPr>
          <a:xfrm>
            <a:off x="219689" y="8418148"/>
            <a:ext cx="2337815" cy="1680305"/>
          </a:xfrm>
          <a:prstGeom prst="rect">
            <a:avLst/>
          </a:prstGeom>
        </p:spPr>
      </p:pic>
      <p:pic>
        <p:nvPicPr>
          <p:cNvPr id="126" name="Picture 126"/>
          <p:cNvPicPr>
            <a:picLocks noChangeAspect="1"/>
          </p:cNvPicPr>
          <p:nvPr/>
        </p:nvPicPr>
        <p:blipFill>
          <a:blip r:embed="rId17"/>
          <a:srcRect/>
          <a:stretch>
            <a:fillRect/>
          </a:stretch>
        </p:blipFill>
        <p:spPr>
          <a:xfrm>
            <a:off x="15354784" y="8998132"/>
            <a:ext cx="2603521" cy="1178093"/>
          </a:xfrm>
          <a:prstGeom prst="rect">
            <a:avLst/>
          </a:prstGeom>
        </p:spPr>
      </p:pic>
      <p:grpSp>
        <p:nvGrpSpPr>
          <p:cNvPr id="21" name="Group 20">
            <a:extLst>
              <a:ext uri="{FF2B5EF4-FFF2-40B4-BE49-F238E27FC236}">
                <a16:creationId xmlns:a16="http://schemas.microsoft.com/office/drawing/2014/main" id="{3E9E5A9F-9C99-FDFA-068D-341BAF639D76}"/>
              </a:ext>
            </a:extLst>
          </p:cNvPr>
          <p:cNvGrpSpPr/>
          <p:nvPr/>
        </p:nvGrpSpPr>
        <p:grpSpPr>
          <a:xfrm>
            <a:off x="4085158" y="1824672"/>
            <a:ext cx="10278040" cy="6918700"/>
            <a:chOff x="4085158" y="1824672"/>
            <a:chExt cx="10278040" cy="6918700"/>
          </a:xfrm>
        </p:grpSpPr>
        <p:pic>
          <p:nvPicPr>
            <p:cNvPr id="18" name="Picture 15">
              <a:extLst>
                <a:ext uri="{FF2B5EF4-FFF2-40B4-BE49-F238E27FC236}">
                  <a16:creationId xmlns:a16="http://schemas.microsoft.com/office/drawing/2014/main" id="{CAC7C842-C197-1AD2-D3D5-625AB853A23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085158" y="1824672"/>
              <a:ext cx="10278040" cy="6918700"/>
            </a:xfrm>
            <a:prstGeom prst="rect">
              <a:avLst/>
            </a:prstGeom>
          </p:spPr>
        </p:pic>
        <p:sp>
          <p:nvSpPr>
            <p:cNvPr id="20" name="TextBox 12">
              <a:extLst>
                <a:ext uri="{FF2B5EF4-FFF2-40B4-BE49-F238E27FC236}">
                  <a16:creationId xmlns:a16="http://schemas.microsoft.com/office/drawing/2014/main" id="{6599DA1A-ED28-21E5-39C0-42A039EEB856}"/>
                </a:ext>
              </a:extLst>
            </p:cNvPr>
            <p:cNvSpPr txBox="1"/>
            <p:nvPr/>
          </p:nvSpPr>
          <p:spPr>
            <a:xfrm>
              <a:off x="4613536" y="2376039"/>
              <a:ext cx="9060925" cy="738664"/>
            </a:xfrm>
            <a:prstGeom prst="rect">
              <a:avLst/>
            </a:prstGeom>
          </p:spPr>
          <p:txBody>
            <a:bodyPr lIns="0" tIns="0" rIns="0" bIns="0" rtlCol="0" anchor="t">
              <a:spAutoFit/>
            </a:bodyPr>
            <a:lstStyle/>
            <a:p>
              <a:pPr algn="ctr"/>
              <a:r>
                <a:rPr lang="en-US" sz="4800" b="1">
                  <a:solidFill>
                    <a:srgbClr val="FF0000"/>
                  </a:solidFill>
                  <a:latin typeface="Arial" panose="020B0604020202020204" pitchFamily="34" charset="0"/>
                  <a:cs typeface="Arial" panose="020B0604020202020204" pitchFamily="34" charset="0"/>
                </a:rPr>
                <a:t>Kết luận</a:t>
              </a:r>
            </a:p>
          </p:txBody>
        </p:sp>
      </p:grpSp>
      <p:sp>
        <p:nvSpPr>
          <p:cNvPr id="19" name="TextBox 18">
            <a:extLst>
              <a:ext uri="{FF2B5EF4-FFF2-40B4-BE49-F238E27FC236}">
                <a16:creationId xmlns:a16="http://schemas.microsoft.com/office/drawing/2014/main" id="{11F27D01-FFBD-E048-20B6-ABC434FF7657}"/>
              </a:ext>
            </a:extLst>
          </p:cNvPr>
          <p:cNvSpPr txBox="1"/>
          <p:nvPr/>
        </p:nvSpPr>
        <p:spPr>
          <a:xfrm>
            <a:off x="4754179" y="3223199"/>
            <a:ext cx="8939997" cy="4609595"/>
          </a:xfrm>
          <a:prstGeom prst="rect">
            <a:avLst/>
          </a:prstGeom>
          <a:noFill/>
        </p:spPr>
        <p:txBody>
          <a:bodyPr wrap="square">
            <a:spAutoFit/>
          </a:bodyPr>
          <a:lstStyle/>
          <a:p>
            <a:pPr algn="just">
              <a:lnSpc>
                <a:spcPct val="150000"/>
              </a:lnSpc>
            </a:pPr>
            <a:r>
              <a:rPr lang="vi-VN" sz="4000">
                <a:solidFill>
                  <a:srgbClr val="000000"/>
                </a:solidFill>
                <a:effectLst/>
                <a:ea typeface="Times New Roman" panose="02020603050405020304" pitchFamily="18" charset="0"/>
              </a:rPr>
              <a:t>Sự phân chia thể loại ca khúc chỉ mang tính chất tương đối bởi vì ngay trong một bài cũng có thể vừa mang tính chất của thể loại này, vừa mang tính chất, nội dung của thể loại kia</a:t>
            </a:r>
            <a:r>
              <a:rPr lang="en-US" sz="4000">
                <a:solidFill>
                  <a:srgbClr val="000000"/>
                </a:solidFill>
                <a:effectLst/>
                <a:ea typeface="Times New Roman" panose="02020603050405020304" pitchFamily="18" charset="0"/>
              </a:rPr>
              <a:t>.</a:t>
            </a:r>
            <a:endParaRPr lang="en-US" sz="4000"/>
          </a:p>
        </p:txBody>
      </p:sp>
    </p:spTree>
    <p:extLst>
      <p:ext uri="{BB962C8B-B14F-4D97-AF65-F5344CB8AC3E}">
        <p14:creationId xmlns:p14="http://schemas.microsoft.com/office/powerpoint/2010/main" val="154165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16"/>
          <a:srcRect/>
          <a:stretch>
            <a:fillRect/>
          </a:stretch>
        </p:blipFill>
        <p:spPr>
          <a:xfrm>
            <a:off x="15974034" y="336083"/>
            <a:ext cx="1845085" cy="1658270"/>
          </a:xfrm>
          <a:prstGeom prst="rect">
            <a:avLst/>
          </a:prstGeom>
        </p:spPr>
      </p:pic>
      <p:sp>
        <p:nvSpPr>
          <p:cNvPr id="24" name="TextBox 6">
            <a:extLst>
              <a:ext uri="{FF2B5EF4-FFF2-40B4-BE49-F238E27FC236}">
                <a16:creationId xmlns:a16="http://schemas.microsoft.com/office/drawing/2014/main" id="{E4332F60-6C4E-DEF3-4348-D9533E233203}"/>
              </a:ext>
            </a:extLst>
          </p:cNvPr>
          <p:cNvSpPr txBox="1"/>
          <p:nvPr/>
        </p:nvSpPr>
        <p:spPr>
          <a:xfrm>
            <a:off x="1371599" y="496306"/>
            <a:ext cx="15887701" cy="2227213"/>
          </a:xfrm>
          <a:prstGeom prst="rect">
            <a:avLst/>
          </a:prstGeom>
        </p:spPr>
        <p:txBody>
          <a:bodyPr wrap="square" lIns="0" tIns="0" rIns="0" bIns="0" rtlCol="0" anchor="t">
            <a:spAutoFit/>
          </a:bodyPr>
          <a:lstStyle/>
          <a:p>
            <a:pPr algn="ctr">
              <a:lnSpc>
                <a:spcPts val="9349"/>
              </a:lnSpc>
            </a:pPr>
            <a:r>
              <a:rPr lang="en-US" sz="5200" b="1">
                <a:solidFill>
                  <a:srgbClr val="DF5745"/>
                </a:solidFill>
                <a:latin typeface="Arial" panose="020B0604020202020204" pitchFamily="34" charset="0"/>
                <a:cs typeface="Arial" panose="020B0604020202020204" pitchFamily="34" charset="0"/>
              </a:rPr>
              <a:t>TRÒ CHƠI </a:t>
            </a:r>
          </a:p>
          <a:p>
            <a:pPr algn="ctr">
              <a:lnSpc>
                <a:spcPts val="9349"/>
              </a:lnSpc>
            </a:pPr>
            <a:r>
              <a:rPr lang="en-US" sz="5200" b="1">
                <a:solidFill>
                  <a:srgbClr val="DF5745"/>
                </a:solidFill>
                <a:latin typeface="Arial" panose="020B0604020202020204" pitchFamily="34" charset="0"/>
                <a:cs typeface="Arial" panose="020B0604020202020204" pitchFamily="34" charset="0"/>
              </a:rPr>
              <a:t>NGHE GIAI ĐIỆU ĐOÁN TÊN BÀI HÁT</a:t>
            </a:r>
          </a:p>
        </p:txBody>
      </p:sp>
      <p:sp>
        <p:nvSpPr>
          <p:cNvPr id="25" name="TextBox 24">
            <a:extLst>
              <a:ext uri="{FF2B5EF4-FFF2-40B4-BE49-F238E27FC236}">
                <a16:creationId xmlns:a16="http://schemas.microsoft.com/office/drawing/2014/main" id="{DD70BB0B-DF3E-71A8-4665-1CDE7AD0B087}"/>
              </a:ext>
            </a:extLst>
          </p:cNvPr>
          <p:cNvSpPr txBox="1"/>
          <p:nvPr/>
        </p:nvSpPr>
        <p:spPr>
          <a:xfrm>
            <a:off x="2020832" y="2949479"/>
            <a:ext cx="14249399" cy="5910401"/>
          </a:xfrm>
          <a:prstGeom prst="rect">
            <a:avLst/>
          </a:prstGeom>
          <a:noFill/>
        </p:spPr>
        <p:txBody>
          <a:bodyPr wrap="square">
            <a:spAutoFit/>
          </a:bodyPr>
          <a:lstStyle/>
          <a:p>
            <a:pPr algn="just">
              <a:lnSpc>
                <a:spcPct val="150000"/>
              </a:lnSpc>
            </a:pPr>
            <a:r>
              <a:rPr lang="en-US" sz="32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Luật chơi:</a:t>
            </a:r>
            <a:r>
              <a:rPr lang="en-US" sz="3200" b="1" i="1">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Chia lớp thành 4 nhóm. Các em hãy lắng nghe</a:t>
            </a:r>
            <a:r>
              <a:rPr lang="vi-VN" sz="3200">
                <a:solidFill>
                  <a:srgbClr val="000000"/>
                </a:solidFill>
                <a:latin typeface="Arial" panose="020B0604020202020204" pitchFamily="34" charset="0"/>
                <a:ea typeface="Times New Roman" panose="02020603050405020304" pitchFamily="18" charset="0"/>
                <a:cs typeface="Arial" panose="020B0604020202020204" pitchFamily="34" charset="0"/>
              </a:rPr>
              <a:t> một số trích đoạn bài hát thuộc các thể loại ca khúc vừa tìm hiểu,</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sau đó</a:t>
            </a:r>
            <a:r>
              <a:rPr lang="vi-VN" sz="3200">
                <a:solidFill>
                  <a:srgbClr val="000000"/>
                </a:solidFill>
                <a:latin typeface="Arial" panose="020B0604020202020204" pitchFamily="34" charset="0"/>
                <a:ea typeface="Times New Roman" panose="02020603050405020304" pitchFamily="18" charset="0"/>
                <a:cs typeface="Arial" panose="020B0604020202020204" pitchFamily="34" charset="0"/>
              </a:rPr>
              <a:t> đoán tên và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thể loại của bài hát đó</a:t>
            </a:r>
            <a:r>
              <a:rPr lang="vi-VN" sz="3200">
                <a:solidFill>
                  <a:srgbClr val="000000"/>
                </a:solidFill>
                <a:latin typeface="Arial" panose="020B0604020202020204" pitchFamily="34" charset="0"/>
                <a:ea typeface="Times New Roman" panose="02020603050405020304" pitchFamily="18" charset="0"/>
                <a:cs typeface="Arial" panose="020B0604020202020204" pitchFamily="34" charset="0"/>
              </a:rPr>
              <a:t>. Nhóm nào có thành viên giơ tay nhanh nhất thì sẽ giành được quyền trả lời câu hỏi.</a:t>
            </a:r>
            <a:endPar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Nếu trả lời đúng sẽ được 1 điểm.</a:t>
            </a:r>
            <a:endParaRPr lang="vi-VN" sz="32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a:solidFill>
                  <a:srgbClr val="000000"/>
                </a:solidFill>
                <a:latin typeface="Arial" panose="020B0604020202020204" pitchFamily="34" charset="0"/>
                <a:ea typeface="Times New Roman" panose="02020603050405020304" pitchFamily="18" charset="0"/>
                <a:cs typeface="Arial" panose="020B0604020202020204" pitchFamily="34" charset="0"/>
              </a:rPr>
              <a:t>Nếu nhóm không đoán được tên bài hát, có thể đoán được thể loại bài hát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thì sẽ được 0.5 điểm.</a:t>
            </a:r>
          </a:p>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Nếu nhóm trả lời sai cả tên ca khúc và thể loại sẽ không có điểm.</a:t>
            </a:r>
            <a:r>
              <a:rPr lang="vi-VN"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60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lowchart: Terminator 41">
            <a:extLst>
              <a:ext uri="{FF2B5EF4-FFF2-40B4-BE49-F238E27FC236}">
                <a16:creationId xmlns:a16="http://schemas.microsoft.com/office/drawing/2014/main" id="{2C3B8AC3-ED94-4FCA-173E-06386BAF2202}"/>
              </a:ext>
            </a:extLst>
          </p:cNvPr>
          <p:cNvSpPr/>
          <p:nvPr/>
        </p:nvSpPr>
        <p:spPr>
          <a:xfrm>
            <a:off x="838200" y="3928570"/>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nghi lễ, nghi thức</a:t>
            </a:r>
          </a:p>
        </p:txBody>
      </p:sp>
      <p:pic>
        <p:nvPicPr>
          <p:cNvPr id="7" name="Picture 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7365950" flipH="1">
            <a:off x="15262660" y="-905464"/>
            <a:ext cx="3993280" cy="2483094"/>
          </a:xfrm>
          <a:prstGeom prst="rect">
            <a:avLst/>
          </a:prstGeom>
        </p:spPr>
      </p:pic>
      <p:pic>
        <p:nvPicPr>
          <p:cNvPr id="15" name="Picture 15"/>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5652883" y="517766"/>
            <a:ext cx="2127003" cy="1740275"/>
          </a:xfrm>
          <a:prstGeom prst="rect">
            <a:avLst/>
          </a:prstGeom>
        </p:spPr>
      </p:pic>
      <p:sp>
        <p:nvSpPr>
          <p:cNvPr id="17" name="Số 1">
            <a:extLst>
              <a:ext uri="{FF2B5EF4-FFF2-40B4-BE49-F238E27FC236}">
                <a16:creationId xmlns:a16="http://schemas.microsoft.com/office/drawing/2014/main" id="{CF7866D1-6278-B81D-3C67-29735FFCECD3}"/>
              </a:ext>
            </a:extLst>
          </p:cNvPr>
          <p:cNvSpPr txBox="1"/>
          <p:nvPr/>
        </p:nvSpPr>
        <p:spPr>
          <a:xfrm>
            <a:off x="2010171" y="1073552"/>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#1</a:t>
            </a:r>
            <a:endParaRPr lang="en-US" sz="4800" b="1">
              <a:solidFill>
                <a:srgbClr val="2D4560"/>
              </a:solidFill>
            </a:endParaRPr>
          </a:p>
        </p:txBody>
      </p:sp>
      <p:sp>
        <p:nvSpPr>
          <p:cNvPr id="19" name="Số 2">
            <a:extLst>
              <a:ext uri="{FF2B5EF4-FFF2-40B4-BE49-F238E27FC236}">
                <a16:creationId xmlns:a16="http://schemas.microsoft.com/office/drawing/2014/main" id="{0B1F6974-FD56-520A-6662-1288C3BD5C00}"/>
              </a:ext>
            </a:extLst>
          </p:cNvPr>
          <p:cNvSpPr txBox="1"/>
          <p:nvPr/>
        </p:nvSpPr>
        <p:spPr>
          <a:xfrm>
            <a:off x="5254734" y="1073551"/>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#2</a:t>
            </a:r>
            <a:endParaRPr lang="en-US" sz="4800" b="1">
              <a:solidFill>
                <a:srgbClr val="2D4560"/>
              </a:solidFill>
            </a:endParaRPr>
          </a:p>
        </p:txBody>
      </p:sp>
      <p:sp>
        <p:nvSpPr>
          <p:cNvPr id="20" name="Số 3">
            <a:extLst>
              <a:ext uri="{FF2B5EF4-FFF2-40B4-BE49-F238E27FC236}">
                <a16:creationId xmlns:a16="http://schemas.microsoft.com/office/drawing/2014/main" id="{EE6E3D5D-B4E8-A672-DA4A-378B40CF6028}"/>
              </a:ext>
            </a:extLst>
          </p:cNvPr>
          <p:cNvSpPr txBox="1"/>
          <p:nvPr/>
        </p:nvSpPr>
        <p:spPr>
          <a:xfrm>
            <a:off x="8455134" y="1073551"/>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#3</a:t>
            </a:r>
            <a:endParaRPr lang="en-US" sz="4800" b="1">
              <a:solidFill>
                <a:srgbClr val="2D4560"/>
              </a:solidFill>
            </a:endParaRPr>
          </a:p>
        </p:txBody>
      </p:sp>
      <p:sp>
        <p:nvSpPr>
          <p:cNvPr id="21" name="Số 4">
            <a:extLst>
              <a:ext uri="{FF2B5EF4-FFF2-40B4-BE49-F238E27FC236}">
                <a16:creationId xmlns:a16="http://schemas.microsoft.com/office/drawing/2014/main" id="{5B7C2D05-E68E-1FC8-8616-E16520827C29}"/>
              </a:ext>
            </a:extLst>
          </p:cNvPr>
          <p:cNvSpPr txBox="1"/>
          <p:nvPr/>
        </p:nvSpPr>
        <p:spPr>
          <a:xfrm>
            <a:off x="11609312" y="1073550"/>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#4</a:t>
            </a:r>
            <a:endParaRPr lang="en-US" sz="4800" b="1">
              <a:solidFill>
                <a:srgbClr val="2D4560"/>
              </a:solidFill>
            </a:endParaRPr>
          </a:p>
        </p:txBody>
      </p:sp>
      <p:sp>
        <p:nvSpPr>
          <p:cNvPr id="22" name="Số 5">
            <a:extLst>
              <a:ext uri="{FF2B5EF4-FFF2-40B4-BE49-F238E27FC236}">
                <a16:creationId xmlns:a16="http://schemas.microsoft.com/office/drawing/2014/main" id="{58D11B49-221F-572E-B0D6-11C398F1B145}"/>
              </a:ext>
            </a:extLst>
          </p:cNvPr>
          <p:cNvSpPr txBox="1"/>
          <p:nvPr/>
        </p:nvSpPr>
        <p:spPr>
          <a:xfrm>
            <a:off x="14703418" y="1073549"/>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#5</a:t>
            </a:r>
            <a:endParaRPr lang="en-US" sz="4800" b="1">
              <a:solidFill>
                <a:srgbClr val="2D4560"/>
              </a:solidFill>
            </a:endParaRPr>
          </a:p>
        </p:txBody>
      </p:sp>
      <p:sp>
        <p:nvSpPr>
          <p:cNvPr id="24" name="Số 6">
            <a:extLst>
              <a:ext uri="{FF2B5EF4-FFF2-40B4-BE49-F238E27FC236}">
                <a16:creationId xmlns:a16="http://schemas.microsoft.com/office/drawing/2014/main" id="{CE1B69E0-1268-AAB3-BA33-AEC0AFCFFBE5}"/>
              </a:ext>
            </a:extLst>
          </p:cNvPr>
          <p:cNvSpPr txBox="1"/>
          <p:nvPr/>
        </p:nvSpPr>
        <p:spPr>
          <a:xfrm>
            <a:off x="2034668" y="5676904"/>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#6</a:t>
            </a:r>
            <a:endParaRPr lang="en-US" sz="4800" b="1">
              <a:solidFill>
                <a:srgbClr val="2D4560"/>
              </a:solidFill>
            </a:endParaRPr>
          </a:p>
        </p:txBody>
      </p:sp>
      <p:sp>
        <p:nvSpPr>
          <p:cNvPr id="25" name="Số 7">
            <a:extLst>
              <a:ext uri="{FF2B5EF4-FFF2-40B4-BE49-F238E27FC236}">
                <a16:creationId xmlns:a16="http://schemas.microsoft.com/office/drawing/2014/main" id="{419A624D-7AD1-295D-7579-F8E37D4C8708}"/>
              </a:ext>
            </a:extLst>
          </p:cNvPr>
          <p:cNvSpPr txBox="1"/>
          <p:nvPr/>
        </p:nvSpPr>
        <p:spPr>
          <a:xfrm>
            <a:off x="5355431" y="5676903"/>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#7</a:t>
            </a:r>
            <a:endParaRPr lang="en-US" sz="4800" b="1">
              <a:solidFill>
                <a:srgbClr val="2D4560"/>
              </a:solidFill>
            </a:endParaRPr>
          </a:p>
        </p:txBody>
      </p:sp>
      <p:sp>
        <p:nvSpPr>
          <p:cNvPr id="26" name="Số 8">
            <a:extLst>
              <a:ext uri="{FF2B5EF4-FFF2-40B4-BE49-F238E27FC236}">
                <a16:creationId xmlns:a16="http://schemas.microsoft.com/office/drawing/2014/main" id="{CD8EA544-4A55-D86D-2E52-06C47358216D}"/>
              </a:ext>
            </a:extLst>
          </p:cNvPr>
          <p:cNvSpPr txBox="1"/>
          <p:nvPr/>
        </p:nvSpPr>
        <p:spPr>
          <a:xfrm>
            <a:off x="8555831" y="5676903"/>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#8</a:t>
            </a:r>
            <a:endParaRPr lang="en-US" sz="4800" b="1">
              <a:solidFill>
                <a:srgbClr val="2D4560"/>
              </a:solidFill>
            </a:endParaRPr>
          </a:p>
        </p:txBody>
      </p:sp>
      <p:sp>
        <p:nvSpPr>
          <p:cNvPr id="27" name="Số 9">
            <a:extLst>
              <a:ext uri="{FF2B5EF4-FFF2-40B4-BE49-F238E27FC236}">
                <a16:creationId xmlns:a16="http://schemas.microsoft.com/office/drawing/2014/main" id="{CFEFC8C5-2E1C-ACB0-5F29-4A740EBA697E}"/>
              </a:ext>
            </a:extLst>
          </p:cNvPr>
          <p:cNvSpPr txBox="1"/>
          <p:nvPr/>
        </p:nvSpPr>
        <p:spPr>
          <a:xfrm>
            <a:off x="11710009" y="5676902"/>
            <a:ext cx="969169"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#9</a:t>
            </a:r>
            <a:endParaRPr lang="en-US" sz="4800" b="1">
              <a:solidFill>
                <a:srgbClr val="2D4560"/>
              </a:solidFill>
            </a:endParaRPr>
          </a:p>
        </p:txBody>
      </p:sp>
      <p:sp>
        <p:nvSpPr>
          <p:cNvPr id="28" name="Số 10">
            <a:extLst>
              <a:ext uri="{FF2B5EF4-FFF2-40B4-BE49-F238E27FC236}">
                <a16:creationId xmlns:a16="http://schemas.microsoft.com/office/drawing/2014/main" id="{369E7771-3E3A-77B5-40C2-AD50A89FAE26}"/>
              </a:ext>
            </a:extLst>
          </p:cNvPr>
          <p:cNvSpPr txBox="1"/>
          <p:nvPr/>
        </p:nvSpPr>
        <p:spPr>
          <a:xfrm>
            <a:off x="14804115" y="5676901"/>
            <a:ext cx="1334041" cy="830997"/>
          </a:xfrm>
          <a:prstGeom prst="rect">
            <a:avLst/>
          </a:prstGeom>
          <a:noFill/>
        </p:spPr>
        <p:txBody>
          <a:bodyPr wrap="square">
            <a:spAutoFit/>
          </a:bodyPr>
          <a:lstStyle/>
          <a:p>
            <a:pPr algn="ctr"/>
            <a:r>
              <a:rPr lang="en-US" sz="4800" b="1">
                <a:solidFill>
                  <a:srgbClr val="2D4560"/>
                </a:solidFill>
                <a:latin typeface="Arial" panose="020B0604020202020204" pitchFamily="34" charset="0"/>
                <a:ea typeface="Times New Roman" panose="02020603050405020304" pitchFamily="18" charset="0"/>
                <a:cs typeface="Arial" panose="020B0604020202020204" pitchFamily="34" charset="0"/>
              </a:rPr>
              <a:t>#10</a:t>
            </a:r>
            <a:endParaRPr lang="en-US" sz="4800" b="1">
              <a:solidFill>
                <a:srgbClr val="2D4560"/>
              </a:solidFill>
            </a:endParaRPr>
          </a:p>
        </p:txBody>
      </p:sp>
      <p:pic>
        <p:nvPicPr>
          <p:cNvPr id="30" name="[ Lyric NHẠC THANH NIÊN ] ĐOÀN CA (THANH NIÊN LÀM THEO LỜI BÁC) _ St HOÀNG HOÀ">
            <a:hlinkClick r:id="" action="ppaction://media"/>
            <a:extLst>
              <a:ext uri="{FF2B5EF4-FFF2-40B4-BE49-F238E27FC236}">
                <a16:creationId xmlns:a16="http://schemas.microsoft.com/office/drawing/2014/main" id="{6D42209C-B12F-CD45-8BD6-55CA9DA50912}"/>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2113531" y="1829537"/>
            <a:ext cx="844002" cy="844002"/>
          </a:xfrm>
          <a:prstGeom prst="rect">
            <a:avLst/>
          </a:prstGeom>
        </p:spPr>
      </p:pic>
      <p:pic>
        <p:nvPicPr>
          <p:cNvPr id="31" name="Cho Con - Hồng Nhung">
            <a:hlinkClick r:id="" action="ppaction://media"/>
            <a:extLst>
              <a:ext uri="{FF2B5EF4-FFF2-40B4-BE49-F238E27FC236}">
                <a16:creationId xmlns:a16="http://schemas.microsoft.com/office/drawing/2014/main" id="{F06B05C6-2906-AF05-261C-CE7136A8B554}"/>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5439973" y="1829537"/>
            <a:ext cx="844002" cy="844002"/>
          </a:xfrm>
          <a:prstGeom prst="rect">
            <a:avLst/>
          </a:prstGeom>
        </p:spPr>
      </p:pic>
      <p:pic>
        <p:nvPicPr>
          <p:cNvPr id="32" name="Đội ca">
            <a:hlinkClick r:id="" action="ppaction://media"/>
            <a:extLst>
              <a:ext uri="{FF2B5EF4-FFF2-40B4-BE49-F238E27FC236}">
                <a16:creationId xmlns:a16="http://schemas.microsoft.com/office/drawing/2014/main" id="{111DBB2E-6898-5BCC-E788-2941EC4A6E08}"/>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8602178" y="1829537"/>
            <a:ext cx="844002" cy="844002"/>
          </a:xfrm>
          <a:prstGeom prst="rect">
            <a:avLst/>
          </a:prstGeom>
        </p:spPr>
      </p:pic>
      <p:pic>
        <p:nvPicPr>
          <p:cNvPr id="33" name="Hành Khúc Đội Thiếu Niên Tiền Phong Hồ Chí Minh (Thu thanh sau 1975) - Lyric Video by Hà Nội Vi Vu">
            <a:hlinkClick r:id="" action="ppaction://media"/>
            <a:extLst>
              <a:ext uri="{FF2B5EF4-FFF2-40B4-BE49-F238E27FC236}">
                <a16:creationId xmlns:a16="http://schemas.microsoft.com/office/drawing/2014/main" id="{EDD0337B-D2EE-F3B6-AF99-A2C5EF22EA8C}"/>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652798" y="1829537"/>
            <a:ext cx="844002" cy="844002"/>
          </a:xfrm>
          <a:prstGeom prst="rect">
            <a:avLst/>
          </a:prstGeom>
        </p:spPr>
      </p:pic>
      <p:pic>
        <p:nvPicPr>
          <p:cNvPr id="34" name="Lời Ru Trên Nương - NSƯT Tố Nga (#LRTN) (mp3cut.net)">
            <a:hlinkClick r:id="" action="ppaction://media"/>
            <a:extLst>
              <a:ext uri="{FF2B5EF4-FFF2-40B4-BE49-F238E27FC236}">
                <a16:creationId xmlns:a16="http://schemas.microsoft.com/office/drawing/2014/main" id="{8FE89FBD-468F-9DA2-25BF-81CF1D1E2CCB}"/>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4857470" y="1829537"/>
            <a:ext cx="844002" cy="844002"/>
          </a:xfrm>
          <a:prstGeom prst="rect">
            <a:avLst/>
          </a:prstGeom>
        </p:spPr>
      </p:pic>
      <p:pic>
        <p:nvPicPr>
          <p:cNvPr id="35" name="Mẹ yêu con">
            <a:hlinkClick r:id="" action="ppaction://media"/>
            <a:extLst>
              <a:ext uri="{FF2B5EF4-FFF2-40B4-BE49-F238E27FC236}">
                <a16:creationId xmlns:a16="http://schemas.microsoft.com/office/drawing/2014/main" id="{7FDB68BA-F340-184F-30FC-AAB86F4E2765}"/>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2097251" y="6503135"/>
            <a:ext cx="844002" cy="844002"/>
          </a:xfrm>
          <a:prstGeom prst="rect">
            <a:avLst/>
          </a:prstGeom>
        </p:spPr>
      </p:pic>
      <p:pic>
        <p:nvPicPr>
          <p:cNvPr id="36" name="Năm Anh Em Trên Một Chiếc Xe Tăng Nhiều Ca Sĩ Lyrics MV (mp3cut.net)">
            <a:hlinkClick r:id="" action="ppaction://media"/>
            <a:extLst>
              <a:ext uri="{FF2B5EF4-FFF2-40B4-BE49-F238E27FC236}">
                <a16:creationId xmlns:a16="http://schemas.microsoft.com/office/drawing/2014/main" id="{4B693088-8217-9C39-EC0D-98AD88CA6D63}"/>
              </a:ext>
            </a:extLst>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5355431" y="6498372"/>
            <a:ext cx="844002" cy="844002"/>
          </a:xfrm>
          <a:prstGeom prst="rect">
            <a:avLst/>
          </a:prstGeom>
        </p:spPr>
      </p:pic>
      <p:pic>
        <p:nvPicPr>
          <p:cNvPr id="37" name="Tiến bước dưới quân kỳ - Nhạc và lời- Doãn Nho">
            <a:hlinkClick r:id="" action="ppaction://media"/>
            <a:extLst>
              <a:ext uri="{FF2B5EF4-FFF2-40B4-BE49-F238E27FC236}">
                <a16:creationId xmlns:a16="http://schemas.microsoft.com/office/drawing/2014/main" id="{F8C0C294-45A3-32EF-93A9-0C4A7988E436}"/>
              </a:ext>
            </a:extLst>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8618414" y="6507898"/>
            <a:ext cx="844002" cy="844002"/>
          </a:xfrm>
          <a:prstGeom prst="rect">
            <a:avLst/>
          </a:prstGeom>
        </p:spPr>
      </p:pic>
      <p:pic>
        <p:nvPicPr>
          <p:cNvPr id="38" name="Tiến quân ca - Bản chuẩn có lời #quocca#VietNam (mp3cut.net)">
            <a:hlinkClick r:id="" action="ppaction://media"/>
            <a:extLst>
              <a:ext uri="{FF2B5EF4-FFF2-40B4-BE49-F238E27FC236}">
                <a16:creationId xmlns:a16="http://schemas.microsoft.com/office/drawing/2014/main" id="{A49DB28C-4313-7E8A-277E-BDA444CFF34B}"/>
              </a:ext>
            </a:extLst>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11748779" y="6498372"/>
            <a:ext cx="844002" cy="844002"/>
          </a:xfrm>
          <a:prstGeom prst="rect">
            <a:avLst/>
          </a:prstGeom>
        </p:spPr>
      </p:pic>
      <p:pic>
        <p:nvPicPr>
          <p:cNvPr id="39" name="Việt Nam quê hương tôi">
            <a:hlinkClick r:id="" action="ppaction://media"/>
            <a:extLst>
              <a:ext uri="{FF2B5EF4-FFF2-40B4-BE49-F238E27FC236}">
                <a16:creationId xmlns:a16="http://schemas.microsoft.com/office/drawing/2014/main" id="{79D4AA10-C31E-83F0-3305-891CDEC73448}"/>
              </a:ext>
            </a:extLst>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5188002" y="6498372"/>
            <a:ext cx="844002" cy="844002"/>
          </a:xfrm>
          <a:prstGeom prst="rect">
            <a:avLst/>
          </a:prstGeom>
        </p:spPr>
      </p:pic>
      <p:sp>
        <p:nvSpPr>
          <p:cNvPr id="41" name="Rectangle: Rounded Corners 40">
            <a:extLst>
              <a:ext uri="{FF2B5EF4-FFF2-40B4-BE49-F238E27FC236}">
                <a16:creationId xmlns:a16="http://schemas.microsoft.com/office/drawing/2014/main" id="{CC57938C-C66B-BEFB-97B4-07A8F6C3BCA9}"/>
              </a:ext>
            </a:extLst>
          </p:cNvPr>
          <p:cNvSpPr/>
          <p:nvPr/>
        </p:nvSpPr>
        <p:spPr>
          <a:xfrm>
            <a:off x="838200" y="2857501"/>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Đoàn ca</a:t>
            </a:r>
          </a:p>
        </p:txBody>
      </p:sp>
      <p:sp>
        <p:nvSpPr>
          <p:cNvPr id="43" name="Flowchart: Terminator 42">
            <a:extLst>
              <a:ext uri="{FF2B5EF4-FFF2-40B4-BE49-F238E27FC236}">
                <a16:creationId xmlns:a16="http://schemas.microsoft.com/office/drawing/2014/main" id="{74DEC26E-5FC0-6BBF-F898-07F240244938}"/>
              </a:ext>
            </a:extLst>
          </p:cNvPr>
          <p:cNvSpPr/>
          <p:nvPr/>
        </p:nvSpPr>
        <p:spPr>
          <a:xfrm>
            <a:off x="4191000" y="3917477"/>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trữ tình</a:t>
            </a:r>
          </a:p>
        </p:txBody>
      </p:sp>
      <p:sp>
        <p:nvSpPr>
          <p:cNvPr id="46" name="Rectangle: Rounded Corners 45">
            <a:extLst>
              <a:ext uri="{FF2B5EF4-FFF2-40B4-BE49-F238E27FC236}">
                <a16:creationId xmlns:a16="http://schemas.microsoft.com/office/drawing/2014/main" id="{589AC064-C69B-DF6F-EB16-474056760166}"/>
              </a:ext>
            </a:extLst>
          </p:cNvPr>
          <p:cNvSpPr/>
          <p:nvPr/>
        </p:nvSpPr>
        <p:spPr>
          <a:xfrm>
            <a:off x="4191000" y="2846408"/>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Cho con</a:t>
            </a:r>
          </a:p>
        </p:txBody>
      </p:sp>
      <p:sp>
        <p:nvSpPr>
          <p:cNvPr id="47" name="Flowchart: Terminator 46">
            <a:extLst>
              <a:ext uri="{FF2B5EF4-FFF2-40B4-BE49-F238E27FC236}">
                <a16:creationId xmlns:a16="http://schemas.microsoft.com/office/drawing/2014/main" id="{E9F65D13-1C88-BB73-E190-B60ED5C270B1}"/>
              </a:ext>
            </a:extLst>
          </p:cNvPr>
          <p:cNvSpPr/>
          <p:nvPr/>
        </p:nvSpPr>
        <p:spPr>
          <a:xfrm>
            <a:off x="7620000" y="3928571"/>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nghi lễ, nghi thức</a:t>
            </a:r>
          </a:p>
        </p:txBody>
      </p:sp>
      <p:sp>
        <p:nvSpPr>
          <p:cNvPr id="48" name="Rectangle: Rounded Corners 47">
            <a:extLst>
              <a:ext uri="{FF2B5EF4-FFF2-40B4-BE49-F238E27FC236}">
                <a16:creationId xmlns:a16="http://schemas.microsoft.com/office/drawing/2014/main" id="{2DB6C002-2240-25A0-F105-BE0745EB7B50}"/>
              </a:ext>
            </a:extLst>
          </p:cNvPr>
          <p:cNvSpPr/>
          <p:nvPr/>
        </p:nvSpPr>
        <p:spPr>
          <a:xfrm>
            <a:off x="7620000" y="2857502"/>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Đội ca</a:t>
            </a:r>
          </a:p>
        </p:txBody>
      </p:sp>
      <p:sp>
        <p:nvSpPr>
          <p:cNvPr id="49" name="Flowchart: Terminator 48">
            <a:extLst>
              <a:ext uri="{FF2B5EF4-FFF2-40B4-BE49-F238E27FC236}">
                <a16:creationId xmlns:a16="http://schemas.microsoft.com/office/drawing/2014/main" id="{718A4C12-2BD5-E3D7-92AF-3FD7C9CB7B17}"/>
              </a:ext>
            </a:extLst>
          </p:cNvPr>
          <p:cNvSpPr/>
          <p:nvPr/>
        </p:nvSpPr>
        <p:spPr>
          <a:xfrm>
            <a:off x="10972800" y="3927757"/>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a:t>
            </a:r>
          </a:p>
          <a:p>
            <a:pPr algn="ctr">
              <a:lnSpc>
                <a:spcPct val="150000"/>
              </a:lnSpc>
            </a:pPr>
            <a:r>
              <a:rPr lang="en-US" sz="2800">
                <a:solidFill>
                  <a:schemeClr val="tx1"/>
                </a:solidFill>
                <a:latin typeface="Arial" panose="020B0604020202020204" pitchFamily="34" charset="0"/>
                <a:cs typeface="Arial" panose="020B0604020202020204" pitchFamily="34" charset="0"/>
              </a:rPr>
              <a:t>hành khúc</a:t>
            </a:r>
          </a:p>
        </p:txBody>
      </p:sp>
      <p:sp>
        <p:nvSpPr>
          <p:cNvPr id="50" name="Rectangle: Rounded Corners 49">
            <a:extLst>
              <a:ext uri="{FF2B5EF4-FFF2-40B4-BE49-F238E27FC236}">
                <a16:creationId xmlns:a16="http://schemas.microsoft.com/office/drawing/2014/main" id="{19DE1586-C670-C77F-E2DF-290D004AE5D1}"/>
              </a:ext>
            </a:extLst>
          </p:cNvPr>
          <p:cNvSpPr/>
          <p:nvPr/>
        </p:nvSpPr>
        <p:spPr>
          <a:xfrm>
            <a:off x="10972800" y="2856688"/>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Hành khúc Đội Thiếu niên tiền phong HCM</a:t>
            </a:r>
          </a:p>
        </p:txBody>
      </p:sp>
      <p:sp>
        <p:nvSpPr>
          <p:cNvPr id="51" name="Flowchart: Terminator 50">
            <a:extLst>
              <a:ext uri="{FF2B5EF4-FFF2-40B4-BE49-F238E27FC236}">
                <a16:creationId xmlns:a16="http://schemas.microsoft.com/office/drawing/2014/main" id="{3774EB53-7F8B-836A-14AE-ACECE051C617}"/>
              </a:ext>
            </a:extLst>
          </p:cNvPr>
          <p:cNvSpPr/>
          <p:nvPr/>
        </p:nvSpPr>
        <p:spPr>
          <a:xfrm>
            <a:off x="14325600" y="3929331"/>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hát ru</a:t>
            </a:r>
          </a:p>
        </p:txBody>
      </p:sp>
      <p:sp>
        <p:nvSpPr>
          <p:cNvPr id="52" name="Rectangle: Rounded Corners 51">
            <a:extLst>
              <a:ext uri="{FF2B5EF4-FFF2-40B4-BE49-F238E27FC236}">
                <a16:creationId xmlns:a16="http://schemas.microsoft.com/office/drawing/2014/main" id="{84194A7E-4249-B164-266E-24E630C31019}"/>
              </a:ext>
            </a:extLst>
          </p:cNvPr>
          <p:cNvSpPr/>
          <p:nvPr/>
        </p:nvSpPr>
        <p:spPr>
          <a:xfrm>
            <a:off x="14325600" y="2858262"/>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Lời ru trên nương</a:t>
            </a:r>
          </a:p>
        </p:txBody>
      </p:sp>
      <p:sp>
        <p:nvSpPr>
          <p:cNvPr id="53" name="Flowchart: Terminator 52">
            <a:extLst>
              <a:ext uri="{FF2B5EF4-FFF2-40B4-BE49-F238E27FC236}">
                <a16:creationId xmlns:a16="http://schemas.microsoft.com/office/drawing/2014/main" id="{18248DF4-4992-921D-363F-C33434ACE678}"/>
              </a:ext>
            </a:extLst>
          </p:cNvPr>
          <p:cNvSpPr/>
          <p:nvPr/>
        </p:nvSpPr>
        <p:spPr>
          <a:xfrm>
            <a:off x="762000" y="8517452"/>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hát ru</a:t>
            </a:r>
          </a:p>
        </p:txBody>
      </p:sp>
      <p:sp>
        <p:nvSpPr>
          <p:cNvPr id="54" name="Rectangle: Rounded Corners 53">
            <a:extLst>
              <a:ext uri="{FF2B5EF4-FFF2-40B4-BE49-F238E27FC236}">
                <a16:creationId xmlns:a16="http://schemas.microsoft.com/office/drawing/2014/main" id="{B51BD943-FE31-B8F5-F52B-F1B8BA4CF156}"/>
              </a:ext>
            </a:extLst>
          </p:cNvPr>
          <p:cNvSpPr/>
          <p:nvPr/>
        </p:nvSpPr>
        <p:spPr>
          <a:xfrm>
            <a:off x="762000" y="7446383"/>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Mẹ yêu con</a:t>
            </a:r>
          </a:p>
        </p:txBody>
      </p:sp>
      <p:sp>
        <p:nvSpPr>
          <p:cNvPr id="55" name="Flowchart: Terminator 54">
            <a:extLst>
              <a:ext uri="{FF2B5EF4-FFF2-40B4-BE49-F238E27FC236}">
                <a16:creationId xmlns:a16="http://schemas.microsoft.com/office/drawing/2014/main" id="{C942C13E-BA04-C1B5-F019-6BB31B80D790}"/>
              </a:ext>
            </a:extLst>
          </p:cNvPr>
          <p:cNvSpPr/>
          <p:nvPr/>
        </p:nvSpPr>
        <p:spPr>
          <a:xfrm>
            <a:off x="4191000" y="8501812"/>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a:t>
            </a:r>
          </a:p>
          <a:p>
            <a:pPr algn="ctr">
              <a:lnSpc>
                <a:spcPct val="150000"/>
              </a:lnSpc>
            </a:pPr>
            <a:r>
              <a:rPr lang="en-US" sz="2800">
                <a:solidFill>
                  <a:schemeClr val="tx1"/>
                </a:solidFill>
                <a:latin typeface="Arial" panose="020B0604020202020204" pitchFamily="34" charset="0"/>
                <a:cs typeface="Arial" panose="020B0604020202020204" pitchFamily="34" charset="0"/>
              </a:rPr>
              <a:t>hành khúc</a:t>
            </a:r>
          </a:p>
        </p:txBody>
      </p:sp>
      <p:sp>
        <p:nvSpPr>
          <p:cNvPr id="56" name="Rectangle: Rounded Corners 55">
            <a:extLst>
              <a:ext uri="{FF2B5EF4-FFF2-40B4-BE49-F238E27FC236}">
                <a16:creationId xmlns:a16="http://schemas.microsoft.com/office/drawing/2014/main" id="{91FA1FB9-8D52-E200-4C7E-5A551DE8462D}"/>
              </a:ext>
            </a:extLst>
          </p:cNvPr>
          <p:cNvSpPr/>
          <p:nvPr/>
        </p:nvSpPr>
        <p:spPr>
          <a:xfrm>
            <a:off x="4191000" y="7430743"/>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Arial" panose="020B0604020202020204" pitchFamily="34" charset="0"/>
                <a:cs typeface="Arial" panose="020B0604020202020204" pitchFamily="34" charset="0"/>
              </a:rPr>
              <a:t>Năm anh em trên một chiếc xe tăng</a:t>
            </a:r>
          </a:p>
        </p:txBody>
      </p:sp>
      <p:sp>
        <p:nvSpPr>
          <p:cNvPr id="57" name="Flowchart: Terminator 56">
            <a:extLst>
              <a:ext uri="{FF2B5EF4-FFF2-40B4-BE49-F238E27FC236}">
                <a16:creationId xmlns:a16="http://schemas.microsoft.com/office/drawing/2014/main" id="{51A8BCD9-7EC3-9E76-1F79-9905E0F68AC6}"/>
              </a:ext>
            </a:extLst>
          </p:cNvPr>
          <p:cNvSpPr/>
          <p:nvPr/>
        </p:nvSpPr>
        <p:spPr>
          <a:xfrm>
            <a:off x="7620000" y="8512906"/>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a:t>
            </a:r>
          </a:p>
          <a:p>
            <a:pPr algn="ctr">
              <a:lnSpc>
                <a:spcPct val="150000"/>
              </a:lnSpc>
            </a:pPr>
            <a:r>
              <a:rPr lang="en-US" sz="2800">
                <a:solidFill>
                  <a:schemeClr val="tx1"/>
                </a:solidFill>
                <a:latin typeface="Arial" panose="020B0604020202020204" pitchFamily="34" charset="0"/>
                <a:cs typeface="Arial" panose="020B0604020202020204" pitchFamily="34" charset="0"/>
              </a:rPr>
              <a:t>hành khúc</a:t>
            </a:r>
          </a:p>
        </p:txBody>
      </p:sp>
      <p:sp>
        <p:nvSpPr>
          <p:cNvPr id="58" name="Rectangle: Rounded Corners 57">
            <a:extLst>
              <a:ext uri="{FF2B5EF4-FFF2-40B4-BE49-F238E27FC236}">
                <a16:creationId xmlns:a16="http://schemas.microsoft.com/office/drawing/2014/main" id="{5181BE95-12E4-F2C9-4A64-7515BE9232B4}"/>
              </a:ext>
            </a:extLst>
          </p:cNvPr>
          <p:cNvSpPr/>
          <p:nvPr/>
        </p:nvSpPr>
        <p:spPr>
          <a:xfrm>
            <a:off x="7620000" y="7441837"/>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Arial" panose="020B0604020202020204" pitchFamily="34" charset="0"/>
                <a:cs typeface="Arial" panose="020B0604020202020204" pitchFamily="34" charset="0"/>
              </a:rPr>
              <a:t>Tiến bước dưới quân kỳ</a:t>
            </a:r>
          </a:p>
        </p:txBody>
      </p:sp>
      <p:sp>
        <p:nvSpPr>
          <p:cNvPr id="59" name="Flowchart: Terminator 58">
            <a:extLst>
              <a:ext uri="{FF2B5EF4-FFF2-40B4-BE49-F238E27FC236}">
                <a16:creationId xmlns:a16="http://schemas.microsoft.com/office/drawing/2014/main" id="{D613DE8D-0927-5F29-F600-40DCACA445B8}"/>
              </a:ext>
            </a:extLst>
          </p:cNvPr>
          <p:cNvSpPr/>
          <p:nvPr/>
        </p:nvSpPr>
        <p:spPr>
          <a:xfrm>
            <a:off x="10972800" y="8512092"/>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nghi lễ, nghi thức</a:t>
            </a:r>
          </a:p>
        </p:txBody>
      </p:sp>
      <p:sp>
        <p:nvSpPr>
          <p:cNvPr id="60" name="Rectangle: Rounded Corners 59">
            <a:extLst>
              <a:ext uri="{FF2B5EF4-FFF2-40B4-BE49-F238E27FC236}">
                <a16:creationId xmlns:a16="http://schemas.microsoft.com/office/drawing/2014/main" id="{C7BEABAF-7D5E-119A-AE9B-A96A46973C61}"/>
              </a:ext>
            </a:extLst>
          </p:cNvPr>
          <p:cNvSpPr/>
          <p:nvPr/>
        </p:nvSpPr>
        <p:spPr>
          <a:xfrm>
            <a:off x="10972800" y="7441023"/>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Tiến quân ca</a:t>
            </a:r>
          </a:p>
        </p:txBody>
      </p:sp>
      <p:sp>
        <p:nvSpPr>
          <p:cNvPr id="61" name="Flowchart: Terminator 60">
            <a:extLst>
              <a:ext uri="{FF2B5EF4-FFF2-40B4-BE49-F238E27FC236}">
                <a16:creationId xmlns:a16="http://schemas.microsoft.com/office/drawing/2014/main" id="{2C8CB330-CAE7-A31B-7281-566B78EA4BB7}"/>
              </a:ext>
            </a:extLst>
          </p:cNvPr>
          <p:cNvSpPr/>
          <p:nvPr/>
        </p:nvSpPr>
        <p:spPr>
          <a:xfrm>
            <a:off x="14325600" y="8513666"/>
            <a:ext cx="3048000" cy="1255568"/>
          </a:xfrm>
          <a:prstGeom prst="flowChartTermina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solidFill>
                  <a:schemeClr val="tx1"/>
                </a:solidFill>
                <a:latin typeface="Arial" panose="020B0604020202020204" pitchFamily="34" charset="0"/>
                <a:cs typeface="Arial" panose="020B0604020202020204" pitchFamily="34" charset="0"/>
              </a:rPr>
              <a:t>Ca khúc trữ tình</a:t>
            </a:r>
          </a:p>
        </p:txBody>
      </p:sp>
      <p:sp>
        <p:nvSpPr>
          <p:cNvPr id="62" name="Rectangle: Rounded Corners 61">
            <a:extLst>
              <a:ext uri="{FF2B5EF4-FFF2-40B4-BE49-F238E27FC236}">
                <a16:creationId xmlns:a16="http://schemas.microsoft.com/office/drawing/2014/main" id="{8CA3666F-042D-D57C-C63B-98FCCEB78905}"/>
              </a:ext>
            </a:extLst>
          </p:cNvPr>
          <p:cNvSpPr/>
          <p:nvPr/>
        </p:nvSpPr>
        <p:spPr>
          <a:xfrm>
            <a:off x="14325600" y="7442597"/>
            <a:ext cx="3048000" cy="914400"/>
          </a:xfrm>
          <a:prstGeom prst="round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Arial" panose="020B0604020202020204" pitchFamily="34" charset="0"/>
                <a:cs typeface="Arial" panose="020B0604020202020204" pitchFamily="34" charset="0"/>
              </a:rPr>
              <a:t>Việt Nam quê hương tôi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 presetClass="mediacall" presetSubtype="0" fill="hold" nodeType="withEffect">
                                  <p:stCondLst>
                                    <p:cond delay="0"/>
                                  </p:stCondLst>
                                  <p:childTnLst>
                                    <p:cmd type="call" cmd="playFrom(0.0)">
                                      <p:cBhvr>
                                        <p:cTn id="12" dur="96861" fill="hold"/>
                                        <p:tgtEl>
                                          <p:spTgt spid="30"/>
                                        </p:tgtEl>
                                      </p:cBhvr>
                                    </p:cmd>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 presetClass="mediacall" presetSubtype="0" fill="hold" nodeType="withEffect">
                                  <p:stCondLst>
                                    <p:cond delay="0"/>
                                  </p:stCondLst>
                                  <p:childTnLst>
                                    <p:cmd type="call" cmd="playFrom(0.0)">
                                      <p:cBhvr>
                                        <p:cTn id="22" dur="51147" fill="hold"/>
                                        <p:tgtEl>
                                          <p:spTgt spid="31"/>
                                        </p:tgtEl>
                                      </p:cBhvr>
                                    </p:cmd>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 presetClass="mediacall" presetSubtype="0" fill="hold" nodeType="withEffect">
                                  <p:stCondLst>
                                    <p:cond delay="0"/>
                                  </p:stCondLst>
                                  <p:childTnLst>
                                    <p:cmd type="call" cmd="playFrom(0.0)">
                                      <p:cBhvr>
                                        <p:cTn id="32" dur="61128"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par>
                                <p:cTn id="41" presetID="1" presetClass="mediacall" presetSubtype="0" fill="hold" nodeType="withEffect">
                                  <p:stCondLst>
                                    <p:cond delay="0"/>
                                  </p:stCondLst>
                                  <p:childTnLst>
                                    <p:cmd type="call" cmd="playFrom(0.0)">
                                      <p:cBhvr>
                                        <p:cTn id="42" dur="69250" fill="hold"/>
                                        <p:tgtEl>
                                          <p:spTgt spid="33"/>
                                        </p:tgtEl>
                                      </p:cBhvr>
                                    </p:cmd>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randombar(horizontal)">
                                      <p:cBhvr>
                                        <p:cTn id="47" dur="500"/>
                                        <p:tgtEl>
                                          <p:spTgt spid="3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horizontal)">
                                      <p:cBhvr>
                                        <p:cTn id="50" dur="500"/>
                                        <p:tgtEl>
                                          <p:spTgt spid="22"/>
                                        </p:tgtEl>
                                      </p:cBhvr>
                                    </p:animEffect>
                                  </p:childTnLst>
                                </p:cTn>
                              </p:par>
                              <p:par>
                                <p:cTn id="51" presetID="1" presetClass="mediacall" presetSubtype="0" fill="hold" nodeType="withEffect">
                                  <p:stCondLst>
                                    <p:cond delay="0"/>
                                  </p:stCondLst>
                                  <p:childTnLst>
                                    <p:cmd type="call" cmd="playFrom(0.0)">
                                      <p:cBhvr>
                                        <p:cTn id="52" dur="57469" fill="hold"/>
                                        <p:tgtEl>
                                          <p:spTgt spid="34"/>
                                        </p:tgtEl>
                                      </p:cBhvr>
                                    </p:cmd>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par>
                                <p:cTn id="61" presetID="1" presetClass="mediacall" presetSubtype="0" fill="hold" nodeType="withEffect">
                                  <p:stCondLst>
                                    <p:cond delay="0"/>
                                  </p:stCondLst>
                                  <p:childTnLst>
                                    <p:cmd type="call" cmd="playFrom(0.0)">
                                      <p:cBhvr>
                                        <p:cTn id="62" dur="56764" fill="hold"/>
                                        <p:tgtEl>
                                          <p:spTgt spid="35"/>
                                        </p:tgtEl>
                                      </p:cBhvr>
                                    </p:cmd>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randombar(horizontal)">
                                      <p:cBhvr>
                                        <p:cTn id="67" dur="500"/>
                                        <p:tgtEl>
                                          <p:spTgt spid="36"/>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 presetClass="mediacall" presetSubtype="0" fill="hold" nodeType="withEffect">
                                  <p:stCondLst>
                                    <p:cond delay="0"/>
                                  </p:stCondLst>
                                  <p:childTnLst>
                                    <p:cmd type="call" cmd="playFrom(0.0)">
                                      <p:cBhvr>
                                        <p:cTn id="72" dur="68675" fill="hold"/>
                                        <p:tgtEl>
                                          <p:spTgt spid="36"/>
                                        </p:tgtEl>
                                      </p:cBhvr>
                                    </p:cmd>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randombar(horizontal)">
                                      <p:cBhvr>
                                        <p:cTn id="77" dur="500"/>
                                        <p:tgtEl>
                                          <p:spTgt spid="37"/>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randombar(horizontal)">
                                      <p:cBhvr>
                                        <p:cTn id="80" dur="500"/>
                                        <p:tgtEl>
                                          <p:spTgt spid="26"/>
                                        </p:tgtEl>
                                      </p:cBhvr>
                                    </p:animEffect>
                                  </p:childTnLst>
                                </p:cTn>
                              </p:par>
                              <p:par>
                                <p:cTn id="81" presetID="1" presetClass="mediacall" presetSubtype="0" fill="hold" nodeType="withEffect">
                                  <p:stCondLst>
                                    <p:cond delay="0"/>
                                  </p:stCondLst>
                                  <p:childTnLst>
                                    <p:cmd type="call" cmd="playFrom(0.0)">
                                      <p:cBhvr>
                                        <p:cTn id="82" dur="81763" fill="hold"/>
                                        <p:tgtEl>
                                          <p:spTgt spid="37"/>
                                        </p:tgtEl>
                                      </p:cBhvr>
                                    </p:cmd>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randombar(horizontal)">
                                      <p:cBhvr>
                                        <p:cTn id="87" dur="500"/>
                                        <p:tgtEl>
                                          <p:spTgt spid="38"/>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randombar(horizontal)">
                                      <p:cBhvr>
                                        <p:cTn id="90" dur="500"/>
                                        <p:tgtEl>
                                          <p:spTgt spid="27"/>
                                        </p:tgtEl>
                                      </p:cBhvr>
                                    </p:animEffect>
                                  </p:childTnLst>
                                </p:cTn>
                              </p:par>
                              <p:par>
                                <p:cTn id="91" presetID="1" presetClass="mediacall" presetSubtype="0" fill="hold" nodeType="withEffect">
                                  <p:stCondLst>
                                    <p:cond delay="0"/>
                                  </p:stCondLst>
                                  <p:childTnLst>
                                    <p:cmd type="call" cmd="playFrom(0.0)">
                                      <p:cBhvr>
                                        <p:cTn id="92" dur="55379" fill="hold"/>
                                        <p:tgtEl>
                                          <p:spTgt spid="38"/>
                                        </p:tgtEl>
                                      </p:cBhvr>
                                    </p:cmd>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randombar(horizontal)">
                                      <p:cBhvr>
                                        <p:cTn id="97" dur="500"/>
                                        <p:tgtEl>
                                          <p:spTgt spid="39"/>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randombar(horizontal)">
                                      <p:cBhvr>
                                        <p:cTn id="100" dur="500"/>
                                        <p:tgtEl>
                                          <p:spTgt spid="28"/>
                                        </p:tgtEl>
                                      </p:cBhvr>
                                    </p:animEffect>
                                  </p:childTnLst>
                                </p:cTn>
                              </p:par>
                              <p:par>
                                <p:cTn id="101" presetID="1" presetClass="mediacall" presetSubtype="0" fill="hold" nodeType="withEffect">
                                  <p:stCondLst>
                                    <p:cond delay="0"/>
                                  </p:stCondLst>
                                  <p:childTnLst>
                                    <p:cmd type="call" cmd="playFrom(0.0)">
                                      <p:cBhvr>
                                        <p:cTn id="102" dur="3887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cond evt="onNext" delay="0">
                      <p:tgtEl>
                        <p:sldTgt/>
                      </p:tgtEl>
                    </p:cond>
                  </p:endCondLst>
                </p:cTn>
                <p:tgtEl>
                  <p:spTgt spid="30"/>
                </p:tgtEl>
              </p:cMediaNode>
            </p:audio>
            <p:audio>
              <p:cMediaNode vol="80000">
                <p:cTn id="104" fill="hold" display="0">
                  <p:stCondLst>
                    <p:cond delay="indefinite"/>
                  </p:stCondLst>
                  <p:endCondLst>
                    <p:cond evt="onStopAudio" delay="0">
                      <p:tgtEl>
                        <p:sldTgt/>
                      </p:tgtEl>
                    </p:cond>
                    <p:cond evt="onNext" delay="0">
                      <p:tgtEl>
                        <p:sldTgt/>
                      </p:tgtEl>
                    </p:cond>
                  </p:endCondLst>
                </p:cTn>
                <p:tgtEl>
                  <p:spTgt spid="31"/>
                </p:tgtEl>
              </p:cMediaNode>
            </p:audio>
            <p:audio>
              <p:cMediaNode vol="80000">
                <p:cTn id="105" fill="hold" display="0">
                  <p:stCondLst>
                    <p:cond delay="indefinite"/>
                  </p:stCondLst>
                  <p:endCondLst>
                    <p:cond evt="onStopAudio" delay="0">
                      <p:tgtEl>
                        <p:sldTgt/>
                      </p:tgtEl>
                    </p:cond>
                    <p:cond evt="onNext" delay="0">
                      <p:tgtEl>
                        <p:sldTgt/>
                      </p:tgtEl>
                    </p:cond>
                  </p:endCondLst>
                </p:cTn>
                <p:tgtEl>
                  <p:spTgt spid="32"/>
                </p:tgtEl>
              </p:cMediaNode>
            </p:audio>
            <p:audio>
              <p:cMediaNode vol="80000">
                <p:cTn id="106"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07" fill="hold" display="0">
                  <p:stCondLst>
                    <p:cond delay="indefinite"/>
                  </p:stCondLst>
                  <p:endCondLst>
                    <p:cond evt="onStopAudio" delay="0">
                      <p:tgtEl>
                        <p:sldTgt/>
                      </p:tgtEl>
                    </p:cond>
                    <p:cond evt="onNext" delay="0">
                      <p:tgtEl>
                        <p:sldTgt/>
                      </p:tgtEl>
                    </p:cond>
                  </p:endCondLst>
                </p:cTn>
                <p:tgtEl>
                  <p:spTgt spid="34"/>
                </p:tgtEl>
              </p:cMediaNode>
            </p:audio>
            <p:audio>
              <p:cMediaNode vol="80000">
                <p:cTn id="108" fill="hold" display="0">
                  <p:stCondLst>
                    <p:cond delay="indefinite"/>
                  </p:stCondLst>
                  <p:endCondLst>
                    <p:cond evt="onStopAudio" delay="0">
                      <p:tgtEl>
                        <p:sldTgt/>
                      </p:tgtEl>
                    </p:cond>
                    <p:cond evt="onNext" delay="0">
                      <p:tgtEl>
                        <p:sldTgt/>
                      </p:tgtEl>
                    </p:cond>
                  </p:endCondLst>
                </p:cTn>
                <p:tgtEl>
                  <p:spTgt spid="35"/>
                </p:tgtEl>
              </p:cMediaNode>
            </p:audio>
            <p:audio>
              <p:cMediaNode vol="80000">
                <p:cTn id="109" fill="hold" display="0">
                  <p:stCondLst>
                    <p:cond delay="indefinite"/>
                  </p:stCondLst>
                  <p:endCondLst>
                    <p:cond evt="onStopAudio" delay="0">
                      <p:tgtEl>
                        <p:sldTgt/>
                      </p:tgtEl>
                    </p:cond>
                    <p:cond evt="onNext" delay="0">
                      <p:tgtEl>
                        <p:sldTgt/>
                      </p:tgtEl>
                    </p:cond>
                  </p:endCondLst>
                </p:cTn>
                <p:tgtEl>
                  <p:spTgt spid="36"/>
                </p:tgtEl>
              </p:cMediaNode>
            </p:audio>
            <p:audio>
              <p:cMediaNode vol="80000">
                <p:cTn id="110" fill="hold" display="0">
                  <p:stCondLst>
                    <p:cond delay="indefinite"/>
                  </p:stCondLst>
                  <p:endCondLst>
                    <p:cond evt="onStopAudio" delay="0">
                      <p:tgtEl>
                        <p:sldTgt/>
                      </p:tgtEl>
                    </p:cond>
                    <p:cond evt="onNext" delay="0">
                      <p:tgtEl>
                        <p:sldTgt/>
                      </p:tgtEl>
                    </p:cond>
                  </p:endCondLst>
                </p:cTn>
                <p:tgtEl>
                  <p:spTgt spid="37"/>
                </p:tgtEl>
              </p:cMediaNode>
            </p:audio>
            <p:audio>
              <p:cMediaNode vol="80000">
                <p:cTn id="111" fill="hold" display="0">
                  <p:stCondLst>
                    <p:cond delay="indefinite"/>
                  </p:stCondLst>
                  <p:endCondLst>
                    <p:cond evt="onStopAudio" delay="0">
                      <p:tgtEl>
                        <p:sldTgt/>
                      </p:tgtEl>
                    </p:cond>
                    <p:cond evt="onNext" delay="0">
                      <p:tgtEl>
                        <p:sldTgt/>
                      </p:tgtEl>
                    </p:cond>
                  </p:endCondLst>
                </p:cTn>
                <p:tgtEl>
                  <p:spTgt spid="38"/>
                </p:tgtEl>
              </p:cMediaNode>
            </p:audio>
            <p:audio>
              <p:cMediaNode vol="80000">
                <p:cTn id="112" fill="hold" display="0">
                  <p:stCondLst>
                    <p:cond delay="indefinite"/>
                  </p:stCondLst>
                  <p:endCondLst>
                    <p:cond evt="onStopAudio" delay="0">
                      <p:tgtEl>
                        <p:sldTgt/>
                      </p:tgtEl>
                    </p:cond>
                    <p:cond evt="onNext" delay="0">
                      <p:tgtEl>
                        <p:sldTgt/>
                      </p:tgtEl>
                    </p:cond>
                  </p:endCondLst>
                </p:cTn>
                <p:tgtEl>
                  <p:spTgt spid="39"/>
                </p:tgtEl>
              </p:cMediaNode>
            </p:audio>
            <p:seq concurrent="1" nextAc="seek">
              <p:cTn id="113" restart="whenNotActive" fill="hold" evtFilter="cancelBubble" nodeType="interactiveSeq">
                <p:stCondLst>
                  <p:cond evt="onClick" delay="0">
                    <p:tgtEl>
                      <p:spTgt spid="17"/>
                    </p:tgtEl>
                  </p:cond>
                </p:stCondLst>
                <p:endSync evt="end" delay="0">
                  <p:rtn val="all"/>
                </p:endSync>
                <p:childTnLst>
                  <p:par>
                    <p:cTn id="114" fill="hold">
                      <p:stCondLst>
                        <p:cond delay="0"/>
                      </p:stCondLst>
                      <p:childTnLst>
                        <p:par>
                          <p:cTn id="115" fill="hold">
                            <p:stCondLst>
                              <p:cond delay="0"/>
                            </p:stCondLst>
                            <p:childTnLst>
                              <p:par>
                                <p:cTn id="116" presetID="14" presetClass="entr" presetSubtype="10" fill="hold" grpId="0" nodeType="click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randombar(horizontal)">
                                      <p:cBhvr>
                                        <p:cTn id="118" dur="500"/>
                                        <p:tgtEl>
                                          <p:spTgt spid="41"/>
                                        </p:tgtEl>
                                      </p:cBhvr>
                                    </p:animEffect>
                                  </p:childTnLst>
                                </p:cTn>
                              </p:par>
                              <p:par>
                                <p:cTn id="119" presetID="47" presetClass="entr" presetSubtype="0"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500"/>
                                        <p:tgtEl>
                                          <p:spTgt spid="42"/>
                                        </p:tgtEl>
                                      </p:cBhvr>
                                    </p:animEffect>
                                    <p:anim calcmode="lin" valueType="num">
                                      <p:cBhvr>
                                        <p:cTn id="122" dur="500" fill="hold"/>
                                        <p:tgtEl>
                                          <p:spTgt spid="42"/>
                                        </p:tgtEl>
                                        <p:attrNameLst>
                                          <p:attrName>ppt_x</p:attrName>
                                        </p:attrNameLst>
                                      </p:cBhvr>
                                      <p:tavLst>
                                        <p:tav tm="0">
                                          <p:val>
                                            <p:strVal val="#ppt_x"/>
                                          </p:val>
                                        </p:tav>
                                        <p:tav tm="100000">
                                          <p:val>
                                            <p:strVal val="#ppt_x"/>
                                          </p:val>
                                        </p:tav>
                                      </p:tavLst>
                                    </p:anim>
                                    <p:anim calcmode="lin" valueType="num">
                                      <p:cBhvr>
                                        <p:cTn id="123"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24" restart="whenNotActive" fill="hold" evtFilter="cancelBubble" nodeType="interactiveSeq">
                <p:stCondLst>
                  <p:cond evt="onClick" delay="0">
                    <p:tgtEl>
                      <p:spTgt spid="19"/>
                    </p:tgtEl>
                  </p:cond>
                </p:stCondLst>
                <p:endSync evt="end" delay="0">
                  <p:rtn val="all"/>
                </p:endSync>
                <p:childTnLst>
                  <p:par>
                    <p:cTn id="125" fill="hold">
                      <p:stCondLst>
                        <p:cond delay="0"/>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randombar(horizontal)">
                                      <p:cBhvr>
                                        <p:cTn id="129" dur="500"/>
                                        <p:tgtEl>
                                          <p:spTgt spid="46"/>
                                        </p:tgtEl>
                                      </p:cBhvr>
                                    </p:animEffect>
                                  </p:childTnLst>
                                </p:cTn>
                              </p:par>
                              <p:par>
                                <p:cTn id="130" presetID="47" presetClass="entr" presetSubtype="0" fill="hold" grpId="0"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500"/>
                                        <p:tgtEl>
                                          <p:spTgt spid="43"/>
                                        </p:tgtEl>
                                      </p:cBhvr>
                                    </p:animEffect>
                                    <p:anim calcmode="lin" valueType="num">
                                      <p:cBhvr>
                                        <p:cTn id="133" dur="500" fill="hold"/>
                                        <p:tgtEl>
                                          <p:spTgt spid="43"/>
                                        </p:tgtEl>
                                        <p:attrNameLst>
                                          <p:attrName>ppt_x</p:attrName>
                                        </p:attrNameLst>
                                      </p:cBhvr>
                                      <p:tavLst>
                                        <p:tav tm="0">
                                          <p:val>
                                            <p:strVal val="#ppt_x"/>
                                          </p:val>
                                        </p:tav>
                                        <p:tav tm="100000">
                                          <p:val>
                                            <p:strVal val="#ppt_x"/>
                                          </p:val>
                                        </p:tav>
                                      </p:tavLst>
                                    </p:anim>
                                    <p:anim calcmode="lin" valueType="num">
                                      <p:cBhvr>
                                        <p:cTn id="13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20"/>
                    </p:tgtEl>
                  </p:cond>
                </p:stCondLst>
                <p:endSync evt="end" delay="0">
                  <p:rtn val="all"/>
                </p:endSync>
                <p:childTnLst>
                  <p:par>
                    <p:cTn id="136" fill="hold">
                      <p:stCondLst>
                        <p:cond delay="0"/>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randombar(horizontal)">
                                      <p:cBhvr>
                                        <p:cTn id="140" dur="500"/>
                                        <p:tgtEl>
                                          <p:spTgt spid="48"/>
                                        </p:tgtEl>
                                      </p:cBhvr>
                                    </p:animEffect>
                                  </p:childTnLst>
                                </p:cTn>
                              </p:par>
                              <p:par>
                                <p:cTn id="141" presetID="47" presetClass="entr" presetSubtype="0"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500"/>
                                        <p:tgtEl>
                                          <p:spTgt spid="47"/>
                                        </p:tgtEl>
                                      </p:cBhvr>
                                    </p:animEffect>
                                    <p:anim calcmode="lin" valueType="num">
                                      <p:cBhvr>
                                        <p:cTn id="144" dur="500" fill="hold"/>
                                        <p:tgtEl>
                                          <p:spTgt spid="47"/>
                                        </p:tgtEl>
                                        <p:attrNameLst>
                                          <p:attrName>ppt_x</p:attrName>
                                        </p:attrNameLst>
                                      </p:cBhvr>
                                      <p:tavLst>
                                        <p:tav tm="0">
                                          <p:val>
                                            <p:strVal val="#ppt_x"/>
                                          </p:val>
                                        </p:tav>
                                        <p:tav tm="100000">
                                          <p:val>
                                            <p:strVal val="#ppt_x"/>
                                          </p:val>
                                        </p:tav>
                                      </p:tavLst>
                                    </p:anim>
                                    <p:anim calcmode="lin" valueType="num">
                                      <p:cBhvr>
                                        <p:cTn id="145"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46" restart="whenNotActive" fill="hold" evtFilter="cancelBubble" nodeType="interactiveSeq">
                <p:stCondLst>
                  <p:cond evt="onClick" delay="0">
                    <p:tgtEl>
                      <p:spTgt spid="21"/>
                    </p:tgtEl>
                  </p:cond>
                </p:stCondLst>
                <p:endSync evt="end" delay="0">
                  <p:rtn val="all"/>
                </p:endSync>
                <p:childTnLst>
                  <p:par>
                    <p:cTn id="147" fill="hold">
                      <p:stCondLst>
                        <p:cond delay="0"/>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0"/>
                                        </p:tgtEl>
                                        <p:attrNameLst>
                                          <p:attrName>style.visibility</p:attrName>
                                        </p:attrNameLst>
                                      </p:cBhvr>
                                      <p:to>
                                        <p:strVal val="visible"/>
                                      </p:to>
                                    </p:set>
                                    <p:animEffect transition="in" filter="randombar(horizontal)">
                                      <p:cBhvr>
                                        <p:cTn id="151" dur="500"/>
                                        <p:tgtEl>
                                          <p:spTgt spid="50"/>
                                        </p:tgtEl>
                                      </p:cBhvr>
                                    </p:animEffect>
                                  </p:childTnLst>
                                </p:cTn>
                              </p:par>
                              <p:par>
                                <p:cTn id="152" presetID="47" presetClass="entr" presetSubtype="0" fill="hold" grpId="0" nodeType="withEffect">
                                  <p:stCondLst>
                                    <p:cond delay="0"/>
                                  </p:stCondLst>
                                  <p:childTnLst>
                                    <p:set>
                                      <p:cBhvr>
                                        <p:cTn id="153" dur="1" fill="hold">
                                          <p:stCondLst>
                                            <p:cond delay="0"/>
                                          </p:stCondLst>
                                        </p:cTn>
                                        <p:tgtEl>
                                          <p:spTgt spid="49"/>
                                        </p:tgtEl>
                                        <p:attrNameLst>
                                          <p:attrName>style.visibility</p:attrName>
                                        </p:attrNameLst>
                                      </p:cBhvr>
                                      <p:to>
                                        <p:strVal val="visible"/>
                                      </p:to>
                                    </p:set>
                                    <p:animEffect transition="in" filter="fade">
                                      <p:cBhvr>
                                        <p:cTn id="154" dur="500"/>
                                        <p:tgtEl>
                                          <p:spTgt spid="49"/>
                                        </p:tgtEl>
                                      </p:cBhvr>
                                    </p:animEffect>
                                    <p:anim calcmode="lin" valueType="num">
                                      <p:cBhvr>
                                        <p:cTn id="155" dur="500" fill="hold"/>
                                        <p:tgtEl>
                                          <p:spTgt spid="49"/>
                                        </p:tgtEl>
                                        <p:attrNameLst>
                                          <p:attrName>ppt_x</p:attrName>
                                        </p:attrNameLst>
                                      </p:cBhvr>
                                      <p:tavLst>
                                        <p:tav tm="0">
                                          <p:val>
                                            <p:strVal val="#ppt_x"/>
                                          </p:val>
                                        </p:tav>
                                        <p:tav tm="100000">
                                          <p:val>
                                            <p:strVal val="#ppt_x"/>
                                          </p:val>
                                        </p:tav>
                                      </p:tavLst>
                                    </p:anim>
                                    <p:anim calcmode="lin" valueType="num">
                                      <p:cBhvr>
                                        <p:cTn id="156"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57" restart="whenNotActive" fill="hold" evtFilter="cancelBubble" nodeType="interactiveSeq">
                <p:stCondLst>
                  <p:cond evt="onClick" delay="0">
                    <p:tgtEl>
                      <p:spTgt spid="22"/>
                    </p:tgtEl>
                  </p:cond>
                </p:stCondLst>
                <p:endSync evt="end" delay="0">
                  <p:rtn val="all"/>
                </p:endSync>
                <p:childTnLst>
                  <p:par>
                    <p:cTn id="158" fill="hold">
                      <p:stCondLst>
                        <p:cond delay="0"/>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52"/>
                                        </p:tgtEl>
                                        <p:attrNameLst>
                                          <p:attrName>style.visibility</p:attrName>
                                        </p:attrNameLst>
                                      </p:cBhvr>
                                      <p:to>
                                        <p:strVal val="visible"/>
                                      </p:to>
                                    </p:set>
                                    <p:animEffect transition="in" filter="randombar(horizontal)">
                                      <p:cBhvr>
                                        <p:cTn id="162" dur="500"/>
                                        <p:tgtEl>
                                          <p:spTgt spid="52"/>
                                        </p:tgtEl>
                                      </p:cBhvr>
                                    </p:animEffect>
                                  </p:childTnLst>
                                </p:cTn>
                              </p:par>
                              <p:par>
                                <p:cTn id="163" presetID="47" presetClass="entr" presetSubtype="0" fill="hold" grpId="0" nodeType="withEffect">
                                  <p:stCondLst>
                                    <p:cond delay="0"/>
                                  </p:stCondLst>
                                  <p:childTnLst>
                                    <p:set>
                                      <p:cBhvr>
                                        <p:cTn id="164" dur="1" fill="hold">
                                          <p:stCondLst>
                                            <p:cond delay="0"/>
                                          </p:stCondLst>
                                        </p:cTn>
                                        <p:tgtEl>
                                          <p:spTgt spid="51"/>
                                        </p:tgtEl>
                                        <p:attrNameLst>
                                          <p:attrName>style.visibility</p:attrName>
                                        </p:attrNameLst>
                                      </p:cBhvr>
                                      <p:to>
                                        <p:strVal val="visible"/>
                                      </p:to>
                                    </p:set>
                                    <p:animEffect transition="in" filter="fade">
                                      <p:cBhvr>
                                        <p:cTn id="165" dur="500"/>
                                        <p:tgtEl>
                                          <p:spTgt spid="51"/>
                                        </p:tgtEl>
                                      </p:cBhvr>
                                    </p:animEffect>
                                    <p:anim calcmode="lin" valueType="num">
                                      <p:cBhvr>
                                        <p:cTn id="166" dur="500" fill="hold"/>
                                        <p:tgtEl>
                                          <p:spTgt spid="51"/>
                                        </p:tgtEl>
                                        <p:attrNameLst>
                                          <p:attrName>ppt_x</p:attrName>
                                        </p:attrNameLst>
                                      </p:cBhvr>
                                      <p:tavLst>
                                        <p:tav tm="0">
                                          <p:val>
                                            <p:strVal val="#ppt_x"/>
                                          </p:val>
                                        </p:tav>
                                        <p:tav tm="100000">
                                          <p:val>
                                            <p:strVal val="#ppt_x"/>
                                          </p:val>
                                        </p:tav>
                                      </p:tavLst>
                                    </p:anim>
                                    <p:anim calcmode="lin" valueType="num">
                                      <p:cBhvr>
                                        <p:cTn id="167"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68" restart="whenNotActive" fill="hold" evtFilter="cancelBubble" nodeType="interactiveSeq">
                <p:stCondLst>
                  <p:cond evt="onClick" delay="0">
                    <p:tgtEl>
                      <p:spTgt spid="24"/>
                    </p:tgtEl>
                  </p:cond>
                </p:stCondLst>
                <p:endSync evt="end" delay="0">
                  <p:rtn val="all"/>
                </p:endSync>
                <p:childTnLst>
                  <p:par>
                    <p:cTn id="169" fill="hold">
                      <p:stCondLst>
                        <p:cond delay="0"/>
                      </p:stCondLst>
                      <p:childTnLst>
                        <p:par>
                          <p:cTn id="170" fill="hold">
                            <p:stCondLst>
                              <p:cond delay="0"/>
                            </p:stCondLst>
                            <p:childTnLst>
                              <p:par>
                                <p:cTn id="171" presetID="14" presetClass="entr" presetSubtype="10" fill="hold" grpId="0" nodeType="clickEffect">
                                  <p:stCondLst>
                                    <p:cond delay="0"/>
                                  </p:stCondLst>
                                  <p:childTnLst>
                                    <p:set>
                                      <p:cBhvr>
                                        <p:cTn id="172" dur="1" fill="hold">
                                          <p:stCondLst>
                                            <p:cond delay="0"/>
                                          </p:stCondLst>
                                        </p:cTn>
                                        <p:tgtEl>
                                          <p:spTgt spid="54"/>
                                        </p:tgtEl>
                                        <p:attrNameLst>
                                          <p:attrName>style.visibility</p:attrName>
                                        </p:attrNameLst>
                                      </p:cBhvr>
                                      <p:to>
                                        <p:strVal val="visible"/>
                                      </p:to>
                                    </p:set>
                                    <p:animEffect transition="in" filter="randombar(horizontal)">
                                      <p:cBhvr>
                                        <p:cTn id="173" dur="500"/>
                                        <p:tgtEl>
                                          <p:spTgt spid="54"/>
                                        </p:tgtEl>
                                      </p:cBhvr>
                                    </p:animEffect>
                                  </p:childTnLst>
                                </p:cTn>
                              </p:par>
                              <p:par>
                                <p:cTn id="174" presetID="47" presetClass="entr" presetSubtype="0" fill="hold" grpId="0" nodeType="withEffect">
                                  <p:stCondLst>
                                    <p:cond delay="0"/>
                                  </p:stCondLst>
                                  <p:childTnLst>
                                    <p:set>
                                      <p:cBhvr>
                                        <p:cTn id="175" dur="1" fill="hold">
                                          <p:stCondLst>
                                            <p:cond delay="0"/>
                                          </p:stCondLst>
                                        </p:cTn>
                                        <p:tgtEl>
                                          <p:spTgt spid="53"/>
                                        </p:tgtEl>
                                        <p:attrNameLst>
                                          <p:attrName>style.visibility</p:attrName>
                                        </p:attrNameLst>
                                      </p:cBhvr>
                                      <p:to>
                                        <p:strVal val="visible"/>
                                      </p:to>
                                    </p:set>
                                    <p:animEffect transition="in" filter="fade">
                                      <p:cBhvr>
                                        <p:cTn id="176" dur="500"/>
                                        <p:tgtEl>
                                          <p:spTgt spid="53"/>
                                        </p:tgtEl>
                                      </p:cBhvr>
                                    </p:animEffect>
                                    <p:anim calcmode="lin" valueType="num">
                                      <p:cBhvr>
                                        <p:cTn id="177" dur="500" fill="hold"/>
                                        <p:tgtEl>
                                          <p:spTgt spid="53"/>
                                        </p:tgtEl>
                                        <p:attrNameLst>
                                          <p:attrName>ppt_x</p:attrName>
                                        </p:attrNameLst>
                                      </p:cBhvr>
                                      <p:tavLst>
                                        <p:tav tm="0">
                                          <p:val>
                                            <p:strVal val="#ppt_x"/>
                                          </p:val>
                                        </p:tav>
                                        <p:tav tm="100000">
                                          <p:val>
                                            <p:strVal val="#ppt_x"/>
                                          </p:val>
                                        </p:tav>
                                      </p:tavLst>
                                    </p:anim>
                                    <p:anim calcmode="lin" valueType="num">
                                      <p:cBhvr>
                                        <p:cTn id="178"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79" restart="whenNotActive" fill="hold" evtFilter="cancelBubble" nodeType="interactiveSeq">
                <p:stCondLst>
                  <p:cond evt="onClick" delay="0">
                    <p:tgtEl>
                      <p:spTgt spid="25"/>
                    </p:tgtEl>
                  </p:cond>
                </p:stCondLst>
                <p:endSync evt="end" delay="0">
                  <p:rtn val="all"/>
                </p:endSync>
                <p:childTnLst>
                  <p:par>
                    <p:cTn id="180" fill="hold">
                      <p:stCondLst>
                        <p:cond delay="0"/>
                      </p:stCondLst>
                      <p:childTnLst>
                        <p:par>
                          <p:cTn id="181" fill="hold">
                            <p:stCondLst>
                              <p:cond delay="0"/>
                            </p:stCondLst>
                            <p:childTnLst>
                              <p:par>
                                <p:cTn id="182" presetID="14" presetClass="entr" presetSubtype="10" fill="hold" grpId="0" nodeType="clickEffect">
                                  <p:stCondLst>
                                    <p:cond delay="0"/>
                                  </p:stCondLst>
                                  <p:childTnLst>
                                    <p:set>
                                      <p:cBhvr>
                                        <p:cTn id="183" dur="1" fill="hold">
                                          <p:stCondLst>
                                            <p:cond delay="0"/>
                                          </p:stCondLst>
                                        </p:cTn>
                                        <p:tgtEl>
                                          <p:spTgt spid="56"/>
                                        </p:tgtEl>
                                        <p:attrNameLst>
                                          <p:attrName>style.visibility</p:attrName>
                                        </p:attrNameLst>
                                      </p:cBhvr>
                                      <p:to>
                                        <p:strVal val="visible"/>
                                      </p:to>
                                    </p:set>
                                    <p:animEffect transition="in" filter="randombar(horizontal)">
                                      <p:cBhvr>
                                        <p:cTn id="184" dur="500"/>
                                        <p:tgtEl>
                                          <p:spTgt spid="56"/>
                                        </p:tgtEl>
                                      </p:cBhvr>
                                    </p:animEffect>
                                  </p:childTnLst>
                                </p:cTn>
                              </p:par>
                              <p:par>
                                <p:cTn id="185" presetID="47" presetClass="entr" presetSubtype="0" fill="hold" grpId="0" nodeType="withEffect">
                                  <p:stCondLst>
                                    <p:cond delay="0"/>
                                  </p:stCondLst>
                                  <p:childTnLst>
                                    <p:set>
                                      <p:cBhvr>
                                        <p:cTn id="186" dur="1" fill="hold">
                                          <p:stCondLst>
                                            <p:cond delay="0"/>
                                          </p:stCondLst>
                                        </p:cTn>
                                        <p:tgtEl>
                                          <p:spTgt spid="55"/>
                                        </p:tgtEl>
                                        <p:attrNameLst>
                                          <p:attrName>style.visibility</p:attrName>
                                        </p:attrNameLst>
                                      </p:cBhvr>
                                      <p:to>
                                        <p:strVal val="visible"/>
                                      </p:to>
                                    </p:set>
                                    <p:animEffect transition="in" filter="fade">
                                      <p:cBhvr>
                                        <p:cTn id="187" dur="500"/>
                                        <p:tgtEl>
                                          <p:spTgt spid="55"/>
                                        </p:tgtEl>
                                      </p:cBhvr>
                                    </p:animEffect>
                                    <p:anim calcmode="lin" valueType="num">
                                      <p:cBhvr>
                                        <p:cTn id="188" dur="500" fill="hold"/>
                                        <p:tgtEl>
                                          <p:spTgt spid="55"/>
                                        </p:tgtEl>
                                        <p:attrNameLst>
                                          <p:attrName>ppt_x</p:attrName>
                                        </p:attrNameLst>
                                      </p:cBhvr>
                                      <p:tavLst>
                                        <p:tav tm="0">
                                          <p:val>
                                            <p:strVal val="#ppt_x"/>
                                          </p:val>
                                        </p:tav>
                                        <p:tav tm="100000">
                                          <p:val>
                                            <p:strVal val="#ppt_x"/>
                                          </p:val>
                                        </p:tav>
                                      </p:tavLst>
                                    </p:anim>
                                    <p:anim calcmode="lin" valueType="num">
                                      <p:cBhvr>
                                        <p:cTn id="18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90" restart="whenNotActive" fill="hold" evtFilter="cancelBubble" nodeType="interactiveSeq">
                <p:stCondLst>
                  <p:cond evt="onClick" delay="0">
                    <p:tgtEl>
                      <p:spTgt spid="26"/>
                    </p:tgtEl>
                  </p:cond>
                </p:stCondLst>
                <p:endSync evt="end" delay="0">
                  <p:rtn val="all"/>
                </p:endSync>
                <p:childTnLst>
                  <p:par>
                    <p:cTn id="191" fill="hold">
                      <p:stCondLst>
                        <p:cond delay="0"/>
                      </p:stCondLst>
                      <p:childTnLst>
                        <p:par>
                          <p:cTn id="192" fill="hold">
                            <p:stCondLst>
                              <p:cond delay="0"/>
                            </p:stCondLst>
                            <p:childTnLst>
                              <p:par>
                                <p:cTn id="193" presetID="14" presetClass="entr" presetSubtype="10" fill="hold" grpId="0" nodeType="clickEffect">
                                  <p:stCondLst>
                                    <p:cond delay="0"/>
                                  </p:stCondLst>
                                  <p:childTnLst>
                                    <p:set>
                                      <p:cBhvr>
                                        <p:cTn id="194" dur="1" fill="hold">
                                          <p:stCondLst>
                                            <p:cond delay="0"/>
                                          </p:stCondLst>
                                        </p:cTn>
                                        <p:tgtEl>
                                          <p:spTgt spid="58"/>
                                        </p:tgtEl>
                                        <p:attrNameLst>
                                          <p:attrName>style.visibility</p:attrName>
                                        </p:attrNameLst>
                                      </p:cBhvr>
                                      <p:to>
                                        <p:strVal val="visible"/>
                                      </p:to>
                                    </p:set>
                                    <p:animEffect transition="in" filter="randombar(horizontal)">
                                      <p:cBhvr>
                                        <p:cTn id="195" dur="500"/>
                                        <p:tgtEl>
                                          <p:spTgt spid="58"/>
                                        </p:tgtEl>
                                      </p:cBhvr>
                                    </p:animEffect>
                                  </p:childTnLst>
                                </p:cTn>
                              </p:par>
                              <p:par>
                                <p:cTn id="196" presetID="47" presetClass="entr" presetSubtype="0" fill="hold" grpId="0" nodeType="withEffect">
                                  <p:stCondLst>
                                    <p:cond delay="0"/>
                                  </p:stCondLst>
                                  <p:childTnLst>
                                    <p:set>
                                      <p:cBhvr>
                                        <p:cTn id="197" dur="1" fill="hold">
                                          <p:stCondLst>
                                            <p:cond delay="0"/>
                                          </p:stCondLst>
                                        </p:cTn>
                                        <p:tgtEl>
                                          <p:spTgt spid="57"/>
                                        </p:tgtEl>
                                        <p:attrNameLst>
                                          <p:attrName>style.visibility</p:attrName>
                                        </p:attrNameLst>
                                      </p:cBhvr>
                                      <p:to>
                                        <p:strVal val="visible"/>
                                      </p:to>
                                    </p:set>
                                    <p:animEffect transition="in" filter="fade">
                                      <p:cBhvr>
                                        <p:cTn id="198" dur="500"/>
                                        <p:tgtEl>
                                          <p:spTgt spid="57"/>
                                        </p:tgtEl>
                                      </p:cBhvr>
                                    </p:animEffect>
                                    <p:anim calcmode="lin" valueType="num">
                                      <p:cBhvr>
                                        <p:cTn id="199" dur="500" fill="hold"/>
                                        <p:tgtEl>
                                          <p:spTgt spid="57"/>
                                        </p:tgtEl>
                                        <p:attrNameLst>
                                          <p:attrName>ppt_x</p:attrName>
                                        </p:attrNameLst>
                                      </p:cBhvr>
                                      <p:tavLst>
                                        <p:tav tm="0">
                                          <p:val>
                                            <p:strVal val="#ppt_x"/>
                                          </p:val>
                                        </p:tav>
                                        <p:tav tm="100000">
                                          <p:val>
                                            <p:strVal val="#ppt_x"/>
                                          </p:val>
                                        </p:tav>
                                      </p:tavLst>
                                    </p:anim>
                                    <p:anim calcmode="lin" valueType="num">
                                      <p:cBhvr>
                                        <p:cTn id="20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201" restart="whenNotActive" fill="hold" evtFilter="cancelBubble" nodeType="interactiveSeq">
                <p:stCondLst>
                  <p:cond evt="onClick" delay="0">
                    <p:tgtEl>
                      <p:spTgt spid="27"/>
                    </p:tgtEl>
                  </p:cond>
                </p:stCondLst>
                <p:endSync evt="end" delay="0">
                  <p:rtn val="all"/>
                </p:endSync>
                <p:childTnLst>
                  <p:par>
                    <p:cTn id="202" fill="hold">
                      <p:stCondLst>
                        <p:cond delay="0"/>
                      </p:stCondLst>
                      <p:childTnLst>
                        <p:par>
                          <p:cTn id="203" fill="hold">
                            <p:stCondLst>
                              <p:cond delay="0"/>
                            </p:stCondLst>
                            <p:childTnLst>
                              <p:par>
                                <p:cTn id="204" presetID="14" presetClass="entr" presetSubtype="10" fill="hold" grpId="0" nodeType="clickEffect">
                                  <p:stCondLst>
                                    <p:cond delay="0"/>
                                  </p:stCondLst>
                                  <p:childTnLst>
                                    <p:set>
                                      <p:cBhvr>
                                        <p:cTn id="205" dur="1" fill="hold">
                                          <p:stCondLst>
                                            <p:cond delay="0"/>
                                          </p:stCondLst>
                                        </p:cTn>
                                        <p:tgtEl>
                                          <p:spTgt spid="60"/>
                                        </p:tgtEl>
                                        <p:attrNameLst>
                                          <p:attrName>style.visibility</p:attrName>
                                        </p:attrNameLst>
                                      </p:cBhvr>
                                      <p:to>
                                        <p:strVal val="visible"/>
                                      </p:to>
                                    </p:set>
                                    <p:animEffect transition="in" filter="randombar(horizontal)">
                                      <p:cBhvr>
                                        <p:cTn id="206" dur="500"/>
                                        <p:tgtEl>
                                          <p:spTgt spid="60"/>
                                        </p:tgtEl>
                                      </p:cBhvr>
                                    </p:animEffect>
                                  </p:childTnLst>
                                </p:cTn>
                              </p:par>
                              <p:par>
                                <p:cTn id="207" presetID="47" presetClass="entr" presetSubtype="0" fill="hold" grpId="0" nodeType="withEffect">
                                  <p:stCondLst>
                                    <p:cond delay="0"/>
                                  </p:stCondLst>
                                  <p:childTnLst>
                                    <p:set>
                                      <p:cBhvr>
                                        <p:cTn id="208" dur="1" fill="hold">
                                          <p:stCondLst>
                                            <p:cond delay="0"/>
                                          </p:stCondLst>
                                        </p:cTn>
                                        <p:tgtEl>
                                          <p:spTgt spid="59"/>
                                        </p:tgtEl>
                                        <p:attrNameLst>
                                          <p:attrName>style.visibility</p:attrName>
                                        </p:attrNameLst>
                                      </p:cBhvr>
                                      <p:to>
                                        <p:strVal val="visible"/>
                                      </p:to>
                                    </p:set>
                                    <p:animEffect transition="in" filter="fade">
                                      <p:cBhvr>
                                        <p:cTn id="209" dur="500"/>
                                        <p:tgtEl>
                                          <p:spTgt spid="59"/>
                                        </p:tgtEl>
                                      </p:cBhvr>
                                    </p:animEffect>
                                    <p:anim calcmode="lin" valueType="num">
                                      <p:cBhvr>
                                        <p:cTn id="210" dur="500" fill="hold"/>
                                        <p:tgtEl>
                                          <p:spTgt spid="59"/>
                                        </p:tgtEl>
                                        <p:attrNameLst>
                                          <p:attrName>ppt_x</p:attrName>
                                        </p:attrNameLst>
                                      </p:cBhvr>
                                      <p:tavLst>
                                        <p:tav tm="0">
                                          <p:val>
                                            <p:strVal val="#ppt_x"/>
                                          </p:val>
                                        </p:tav>
                                        <p:tav tm="100000">
                                          <p:val>
                                            <p:strVal val="#ppt_x"/>
                                          </p:val>
                                        </p:tav>
                                      </p:tavLst>
                                    </p:anim>
                                    <p:anim calcmode="lin" valueType="num">
                                      <p:cBhvr>
                                        <p:cTn id="21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212" restart="whenNotActive" fill="hold" evtFilter="cancelBubble" nodeType="interactiveSeq">
                <p:stCondLst>
                  <p:cond evt="onClick" delay="0">
                    <p:tgtEl>
                      <p:spTgt spid="28"/>
                    </p:tgtEl>
                  </p:cond>
                </p:stCondLst>
                <p:endSync evt="end" delay="0">
                  <p:rtn val="all"/>
                </p:endSync>
                <p:childTnLst>
                  <p:par>
                    <p:cTn id="213" fill="hold">
                      <p:stCondLst>
                        <p:cond delay="0"/>
                      </p:stCondLst>
                      <p:childTnLst>
                        <p:par>
                          <p:cTn id="214" fill="hold">
                            <p:stCondLst>
                              <p:cond delay="0"/>
                            </p:stCondLst>
                            <p:childTnLst>
                              <p:par>
                                <p:cTn id="215" presetID="14" presetClass="entr" presetSubtype="10" fill="hold" grpId="0" nodeType="clickEffect">
                                  <p:stCondLst>
                                    <p:cond delay="0"/>
                                  </p:stCondLst>
                                  <p:childTnLst>
                                    <p:set>
                                      <p:cBhvr>
                                        <p:cTn id="216" dur="1" fill="hold">
                                          <p:stCondLst>
                                            <p:cond delay="0"/>
                                          </p:stCondLst>
                                        </p:cTn>
                                        <p:tgtEl>
                                          <p:spTgt spid="62"/>
                                        </p:tgtEl>
                                        <p:attrNameLst>
                                          <p:attrName>style.visibility</p:attrName>
                                        </p:attrNameLst>
                                      </p:cBhvr>
                                      <p:to>
                                        <p:strVal val="visible"/>
                                      </p:to>
                                    </p:set>
                                    <p:animEffect transition="in" filter="randombar(horizontal)">
                                      <p:cBhvr>
                                        <p:cTn id="217" dur="500"/>
                                        <p:tgtEl>
                                          <p:spTgt spid="62"/>
                                        </p:tgtEl>
                                      </p:cBhvr>
                                    </p:animEffect>
                                  </p:childTnLst>
                                </p:cTn>
                              </p:par>
                              <p:par>
                                <p:cTn id="218" presetID="47" presetClass="entr" presetSubtype="0" fill="hold" grpId="0" nodeType="withEffect">
                                  <p:stCondLst>
                                    <p:cond delay="0"/>
                                  </p:stCondLst>
                                  <p:childTnLst>
                                    <p:set>
                                      <p:cBhvr>
                                        <p:cTn id="219" dur="1" fill="hold">
                                          <p:stCondLst>
                                            <p:cond delay="0"/>
                                          </p:stCondLst>
                                        </p:cTn>
                                        <p:tgtEl>
                                          <p:spTgt spid="61"/>
                                        </p:tgtEl>
                                        <p:attrNameLst>
                                          <p:attrName>style.visibility</p:attrName>
                                        </p:attrNameLst>
                                      </p:cBhvr>
                                      <p:to>
                                        <p:strVal val="visible"/>
                                      </p:to>
                                    </p:set>
                                    <p:animEffect transition="in" filter="fade">
                                      <p:cBhvr>
                                        <p:cTn id="220" dur="500"/>
                                        <p:tgtEl>
                                          <p:spTgt spid="61"/>
                                        </p:tgtEl>
                                      </p:cBhvr>
                                    </p:animEffect>
                                    <p:anim calcmode="lin" valueType="num">
                                      <p:cBhvr>
                                        <p:cTn id="221" dur="500" fill="hold"/>
                                        <p:tgtEl>
                                          <p:spTgt spid="61"/>
                                        </p:tgtEl>
                                        <p:attrNameLst>
                                          <p:attrName>ppt_x</p:attrName>
                                        </p:attrNameLst>
                                      </p:cBhvr>
                                      <p:tavLst>
                                        <p:tav tm="0">
                                          <p:val>
                                            <p:strVal val="#ppt_x"/>
                                          </p:val>
                                        </p:tav>
                                        <p:tav tm="100000">
                                          <p:val>
                                            <p:strVal val="#ppt_x"/>
                                          </p:val>
                                        </p:tav>
                                      </p:tavLst>
                                    </p:anim>
                                    <p:anim calcmode="lin" valueType="num">
                                      <p:cBhvr>
                                        <p:cTn id="222"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childTnLst>
        </p:cTn>
      </p:par>
    </p:tnLst>
    <p:bldLst>
      <p:bldP spid="42" grpId="0" animBg="1"/>
      <p:bldP spid="17" grpId="0"/>
      <p:bldP spid="19" grpId="0"/>
      <p:bldP spid="20" grpId="0"/>
      <p:bldP spid="21" grpId="0"/>
      <p:bldP spid="22" grpId="0"/>
      <p:bldP spid="24" grpId="0"/>
      <p:bldP spid="25" grpId="0"/>
      <p:bldP spid="26" grpId="0"/>
      <p:bldP spid="27" grpId="0"/>
      <p:bldP spid="28" grpId="0"/>
      <p:bldP spid="41" grpId="0" animBg="1"/>
      <p:bldP spid="43"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57505" y="669497"/>
            <a:ext cx="725664" cy="718407"/>
          </a:xfrm>
          <a:prstGeom prst="rect">
            <a:avLst/>
          </a:prstGeom>
        </p:spPr>
      </p:pic>
      <p:sp>
        <p:nvSpPr>
          <p:cNvPr id="141" name="TextBox 4">
            <a:extLst>
              <a:ext uri="{FF2B5EF4-FFF2-40B4-BE49-F238E27FC236}">
                <a16:creationId xmlns:a16="http://schemas.microsoft.com/office/drawing/2014/main" id="{47FB32A4-0308-3B4F-011B-BB6703ABD557}"/>
              </a:ext>
            </a:extLst>
          </p:cNvPr>
          <p:cNvSpPr txBox="1"/>
          <p:nvPr/>
        </p:nvSpPr>
        <p:spPr>
          <a:xfrm>
            <a:off x="2533777" y="473764"/>
            <a:ext cx="13220444" cy="1335237"/>
          </a:xfrm>
          <a:prstGeom prst="rect">
            <a:avLst/>
          </a:prstGeom>
        </p:spPr>
        <p:txBody>
          <a:bodyPr wrap="square" lIns="0" tIns="0" rIns="0" bIns="0" rtlCol="0" anchor="t">
            <a:spAutoFit/>
          </a:bodyPr>
          <a:lstStyle/>
          <a:p>
            <a:pPr algn="ctr">
              <a:lnSpc>
                <a:spcPct val="150000"/>
              </a:lnSpc>
            </a:pPr>
            <a:r>
              <a:rPr lang="en-US" sz="6600" b="1">
                <a:solidFill>
                  <a:srgbClr val="2D4560"/>
                </a:solidFill>
                <a:latin typeface="Arial" panose="020B0604020202020204" pitchFamily="34" charset="0"/>
                <a:cs typeface="Arial" panose="020B0604020202020204" pitchFamily="34" charset="0"/>
              </a:rPr>
              <a:t>LUYỆN TẬP</a:t>
            </a:r>
            <a:endParaRPr lang="en-US" sz="6600" b="1" dirty="0">
              <a:solidFill>
                <a:srgbClr val="2D45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EFC6D19-95D2-93D6-3F05-7E19A716AE4A}"/>
              </a:ext>
            </a:extLst>
          </p:cNvPr>
          <p:cNvSpPr txBox="1"/>
          <p:nvPr/>
        </p:nvSpPr>
        <p:spPr>
          <a:xfrm>
            <a:off x="4358233" y="1848176"/>
            <a:ext cx="9762609" cy="830997"/>
          </a:xfrm>
          <a:prstGeom prst="rect">
            <a:avLst/>
          </a:prstGeom>
          <a:noFill/>
        </p:spPr>
        <p:txBody>
          <a:bodyPr wrap="none" rtlCol="0">
            <a:spAutoFit/>
          </a:bodyPr>
          <a:lstStyle/>
          <a:p>
            <a:pPr algn="ctr"/>
            <a:r>
              <a:rPr lang="en-US" sz="4800" b="1">
                <a:solidFill>
                  <a:schemeClr val="accent6">
                    <a:lumMod val="75000"/>
                  </a:schemeClr>
                </a:solidFill>
                <a:latin typeface="Arial" panose="020B0604020202020204" pitchFamily="34" charset="0"/>
                <a:cs typeface="Arial" panose="020B0604020202020204" pitchFamily="34" charset="0"/>
              </a:rPr>
              <a:t>1) Ôn tập bài hát Nhớ ơn thầy cô</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7CC6F1F-E35C-D5B3-32FA-91DB3C6F1925}"/>
              </a:ext>
            </a:extLst>
          </p:cNvPr>
          <p:cNvSpPr txBox="1"/>
          <p:nvPr/>
        </p:nvSpPr>
        <p:spPr>
          <a:xfrm>
            <a:off x="3469546" y="2679173"/>
            <a:ext cx="11411687" cy="1998176"/>
          </a:xfrm>
          <a:prstGeom prst="rect">
            <a:avLst/>
          </a:prstGeom>
          <a:noFill/>
        </p:spPr>
        <p:txBody>
          <a:bodyPr wrap="square">
            <a:spAutoFit/>
          </a:bodyPr>
          <a:lstStyle/>
          <a:p>
            <a:pPr algn="ctr">
              <a:lnSpc>
                <a:spcPct val="150000"/>
              </a:lnSpc>
              <a:spcBef>
                <a:spcPts val="600"/>
              </a:spcBef>
              <a:spcAft>
                <a:spcPts val="1000"/>
              </a:spcAft>
            </a:pPr>
            <a:r>
              <a:rPr lang="en-US" sz="4400">
                <a:effectLst/>
                <a:latin typeface="Arial" panose="020B0604020202020204" pitchFamily="34" charset="0"/>
                <a:ea typeface="Calibri" panose="020F0502020204030204" pitchFamily="34" charset="0"/>
                <a:cs typeface="Arial" panose="020B0604020202020204" pitchFamily="34" charset="0"/>
              </a:rPr>
              <a:t>Các em hãy hát lại bài hát </a:t>
            </a:r>
            <a:r>
              <a:rPr lang="en-US" sz="4400" b="1" i="1">
                <a:effectLst/>
                <a:latin typeface="Arial" panose="020B0604020202020204" pitchFamily="34" charset="0"/>
                <a:ea typeface="Calibri" panose="020F0502020204030204" pitchFamily="34" charset="0"/>
                <a:cs typeface="Arial" panose="020B0604020202020204" pitchFamily="34" charset="0"/>
              </a:rPr>
              <a:t>Nhớ ơn thầy cô </a:t>
            </a:r>
            <a:r>
              <a:rPr lang="en-US" sz="4400">
                <a:effectLst/>
                <a:latin typeface="Arial" panose="020B0604020202020204" pitchFamily="34" charset="0"/>
                <a:ea typeface="Calibri" panose="020F0502020204030204" pitchFamily="34" charset="0"/>
                <a:cs typeface="Arial" panose="020B0604020202020204" pitchFamily="34" charset="0"/>
              </a:rPr>
              <a:t>kết hợp </a:t>
            </a:r>
            <a:r>
              <a:rPr lang="en-US" sz="4400">
                <a:latin typeface="Arial" panose="020B0604020202020204" pitchFamily="34" charset="0"/>
                <a:ea typeface="Calibri" panose="020F0502020204030204" pitchFamily="34" charset="0"/>
                <a:cs typeface="Arial" panose="020B0604020202020204" pitchFamily="34" charset="0"/>
              </a:rPr>
              <a:t>vỗ tay theo phách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42">
            <a:extLst>
              <a:ext uri="{FF2B5EF4-FFF2-40B4-BE49-F238E27FC236}">
                <a16:creationId xmlns:a16="http://schemas.microsoft.com/office/drawing/2014/main" id="{76C8F801-01E3-9C84-AE52-E9768665C5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22403" y="4735162"/>
            <a:ext cx="14834263" cy="5729735"/>
          </a:xfrm>
          <a:prstGeom prst="rect">
            <a:avLst/>
          </a:prstGeom>
        </p:spPr>
      </p:pic>
      <p:pic>
        <p:nvPicPr>
          <p:cNvPr id="18" name="KARAOKE (Cut) - NHỚ ƠN THẦY CÔ - CHỦ ĐỀ 3 - ÂM NHẠC 7 - SGK KẾT NỐI TRI THỨC VỚI CUỘC SỐNG - Beat Melody">
            <a:hlinkClick r:id="" action="ppaction://media"/>
            <a:extLst>
              <a:ext uri="{FF2B5EF4-FFF2-40B4-BE49-F238E27FC236}">
                <a16:creationId xmlns:a16="http://schemas.microsoft.com/office/drawing/2014/main" id="{B17E3C25-266D-22DF-CB1E-77D5A296B89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0" y="9152365"/>
            <a:ext cx="930275" cy="9302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 presetClass="mediacall" presetSubtype="0" fill="hold" nodeType="withEffect">
                                  <p:stCondLst>
                                    <p:cond delay="0"/>
                                  </p:stCondLst>
                                  <p:childTnLst>
                                    <p:cmd type="call" cmd="playFrom(0.0)">
                                      <p:cBhvr>
                                        <p:cTn id="27" dur="17008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141"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57505" y="669497"/>
            <a:ext cx="725664" cy="718407"/>
          </a:xfrm>
          <a:prstGeom prst="rect">
            <a:avLst/>
          </a:prstGeom>
        </p:spPr>
      </p:pic>
      <p:pic>
        <p:nvPicPr>
          <p:cNvPr id="18" name="KARAOKE (Cut) - NHỚ ƠN THẦY CÔ - CHỦ ĐỀ 3 - ÂM NHẠC 7 - SGK KẾT NỐI TRI THỨC VỚI CUỘC SỐNG - Beat Melody">
            <a:hlinkClick r:id="" action="ppaction://media"/>
            <a:extLst>
              <a:ext uri="{FF2B5EF4-FFF2-40B4-BE49-F238E27FC236}">
                <a16:creationId xmlns:a16="http://schemas.microsoft.com/office/drawing/2014/main" id="{B17E3C25-266D-22DF-CB1E-77D5A296B89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0" y="9152365"/>
            <a:ext cx="930275" cy="930275"/>
          </a:xfrm>
          <a:prstGeom prst="rect">
            <a:avLst/>
          </a:prstGeom>
        </p:spPr>
      </p:pic>
      <p:sp>
        <p:nvSpPr>
          <p:cNvPr id="19" name="TextBox 18">
            <a:extLst>
              <a:ext uri="{FF2B5EF4-FFF2-40B4-BE49-F238E27FC236}">
                <a16:creationId xmlns:a16="http://schemas.microsoft.com/office/drawing/2014/main" id="{14959B74-1935-9FBF-8A7B-8A4210DD0B6C}"/>
              </a:ext>
            </a:extLst>
          </p:cNvPr>
          <p:cNvSpPr txBox="1"/>
          <p:nvPr/>
        </p:nvSpPr>
        <p:spPr>
          <a:xfrm>
            <a:off x="870752" y="2978946"/>
            <a:ext cx="11820616" cy="5137497"/>
          </a:xfrm>
          <a:prstGeom prst="rect">
            <a:avLst/>
          </a:prstGeom>
          <a:noFill/>
        </p:spPr>
        <p:txBody>
          <a:bodyPr wrap="square" rtlCol="0">
            <a:spAutoFit/>
          </a:bodyPr>
          <a:lstStyle/>
          <a:p>
            <a:pPr algn="just">
              <a:lnSpc>
                <a:spcPct val="150000"/>
              </a:lnSpc>
            </a:pPr>
            <a:r>
              <a:rPr lang="vi-VN" sz="4400" b="1" dirty="0">
                <a:solidFill>
                  <a:schemeClr val="accent5">
                    <a:lumMod val="50000"/>
                  </a:schemeClr>
                </a:solidFill>
                <a:latin typeface="Arial" panose="020B0604020202020204" pitchFamily="34" charset="0"/>
                <a:cs typeface="Arial" panose="020B0604020202020204" pitchFamily="34" charset="0"/>
              </a:rPr>
              <a:t>Hát theo hình thức</a:t>
            </a:r>
          </a:p>
          <a:p>
            <a:pPr marL="685800" indent="-685800" algn="just">
              <a:lnSpc>
                <a:spcPct val="150000"/>
              </a:lnSpc>
              <a:buFont typeface="Wingdings" panose="05000000000000000000" pitchFamily="2" charset="2"/>
              <a:buChar char="§"/>
            </a:pPr>
            <a:r>
              <a:rPr lang="en-US" sz="4400" b="1">
                <a:solidFill>
                  <a:srgbClr val="FF0000"/>
                </a:solidFill>
                <a:latin typeface="Arial" panose="020B0604020202020204" pitchFamily="34" charset="0"/>
                <a:cs typeface="Arial" panose="020B0604020202020204" pitchFamily="34" charset="0"/>
              </a:rPr>
              <a:t>Lĩnh xướng</a:t>
            </a:r>
            <a:r>
              <a:rPr lang="vi-VN" sz="4400" b="1">
                <a:solidFill>
                  <a:srgbClr val="FF0000"/>
                </a:solidFill>
                <a:latin typeface="Arial" panose="020B0604020202020204" pitchFamily="34" charset="0"/>
                <a:cs typeface="Arial" panose="020B0604020202020204" pitchFamily="34" charset="0"/>
              </a:rPr>
              <a:t>:</a:t>
            </a:r>
            <a:endParaRPr lang="vi-VN" sz="4400" b="1" dirty="0">
              <a:solidFill>
                <a:srgbClr val="FF0000"/>
              </a:solidFill>
              <a:latin typeface="Arial" panose="020B0604020202020204" pitchFamily="34" charset="0"/>
              <a:cs typeface="Arial" panose="020B0604020202020204" pitchFamily="34" charset="0"/>
            </a:endParaRPr>
          </a:p>
          <a:p>
            <a:pPr marL="1600200" lvl="2" indent="-685800" algn="just">
              <a:lnSpc>
                <a:spcPct val="150000"/>
              </a:lnSpc>
              <a:buFont typeface="Wingdings" panose="05000000000000000000" pitchFamily="2" charset="2"/>
              <a:buChar char="Ø"/>
            </a:pPr>
            <a:r>
              <a:rPr lang="vi-VN" sz="4400" dirty="0">
                <a:latin typeface="Arial" panose="020B0604020202020204" pitchFamily="34" charset="0"/>
                <a:cs typeface="Arial" panose="020B0604020202020204" pitchFamily="34" charset="0"/>
              </a:rPr>
              <a:t>Nhóm 1</a:t>
            </a:r>
            <a:r>
              <a:rPr lang="vi-VN" sz="4400">
                <a:latin typeface="Arial" panose="020B0604020202020204" pitchFamily="34" charset="0"/>
                <a:cs typeface="Arial" panose="020B0604020202020204" pitchFamily="34" charset="0"/>
              </a:rPr>
              <a:t>: </a:t>
            </a:r>
            <a:r>
              <a:rPr lang="vi-VN" sz="4400" i="1">
                <a:latin typeface="Arial" panose="020B0604020202020204" pitchFamily="34" charset="0"/>
                <a:cs typeface="Arial" panose="020B0604020202020204" pitchFamily="34" charset="0"/>
              </a:rPr>
              <a:t>Về lại trường xưa</a:t>
            </a:r>
            <a:r>
              <a:rPr lang="en-US" sz="4400" i="1">
                <a:latin typeface="Arial" panose="020B0604020202020204" pitchFamily="34" charset="0"/>
                <a:cs typeface="Arial" panose="020B0604020202020204" pitchFamily="34" charset="0"/>
              </a:rPr>
              <a:t> ... </a:t>
            </a:r>
            <a:r>
              <a:rPr lang="vi-VN" sz="4400" i="1">
                <a:latin typeface="Arial" panose="020B0604020202020204" pitchFamily="34" charset="0"/>
                <a:cs typeface="Arial" panose="020B0604020202020204" pitchFamily="34" charset="0"/>
              </a:rPr>
              <a:t>vọng mãi</a:t>
            </a:r>
            <a:r>
              <a:rPr lang="en-US" sz="4400" i="1">
                <a:latin typeface="Arial" panose="020B0604020202020204" pitchFamily="34" charset="0"/>
                <a:cs typeface="Arial" panose="020B0604020202020204" pitchFamily="34" charset="0"/>
              </a:rPr>
              <a:t>.</a:t>
            </a:r>
            <a:endParaRPr lang="vi-VN" sz="4400" i="1" dirty="0">
              <a:latin typeface="Arial" panose="020B0604020202020204" pitchFamily="34" charset="0"/>
              <a:cs typeface="Arial" panose="020B0604020202020204" pitchFamily="34" charset="0"/>
            </a:endParaRPr>
          </a:p>
          <a:p>
            <a:pPr marL="1600200" lvl="2" indent="-685800" algn="just">
              <a:lnSpc>
                <a:spcPct val="150000"/>
              </a:lnSpc>
              <a:buFont typeface="Wingdings" panose="05000000000000000000" pitchFamily="2" charset="2"/>
              <a:buChar char="Ø"/>
            </a:pPr>
            <a:r>
              <a:rPr lang="vi-VN" sz="4400" dirty="0">
                <a:latin typeface="Arial" panose="020B0604020202020204" pitchFamily="34" charset="0"/>
                <a:cs typeface="Arial" panose="020B0604020202020204" pitchFamily="34" charset="0"/>
              </a:rPr>
              <a:t>Nhóm 2</a:t>
            </a:r>
            <a:r>
              <a:rPr lang="vi-VN" sz="4400">
                <a:latin typeface="Arial" panose="020B0604020202020204" pitchFamily="34" charset="0"/>
                <a:cs typeface="Arial" panose="020B0604020202020204" pitchFamily="34" charset="0"/>
              </a:rPr>
              <a:t>: </a:t>
            </a:r>
            <a:r>
              <a:rPr lang="vi-VN" sz="4400" i="1">
                <a:latin typeface="Arial" panose="020B0604020202020204" pitchFamily="34" charset="0"/>
                <a:cs typeface="Arial" panose="020B0604020202020204" pitchFamily="34" charset="0"/>
              </a:rPr>
              <a:t>Con nhớ ... phương trời</a:t>
            </a:r>
            <a:r>
              <a:rPr lang="en-US" sz="4400" i="1">
                <a:latin typeface="Arial" panose="020B0604020202020204" pitchFamily="34" charset="0"/>
                <a:cs typeface="Arial" panose="020B0604020202020204" pitchFamily="34" charset="0"/>
              </a:rPr>
              <a:t>.</a:t>
            </a:r>
            <a:endParaRPr lang="vi-VN" sz="4400" i="1">
              <a:latin typeface="Arial" panose="020B060402020202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400" b="1">
                <a:solidFill>
                  <a:srgbClr val="FF0000"/>
                </a:solidFill>
                <a:latin typeface="Arial" panose="020B0604020202020204" pitchFamily="34" charset="0"/>
                <a:cs typeface="Arial" panose="020B0604020202020204" pitchFamily="34" charset="0"/>
              </a:rPr>
              <a:t>Hòa giọng: </a:t>
            </a:r>
            <a:r>
              <a:rPr lang="vi-VN" sz="4400" i="1">
                <a:cs typeface="Arial" panose="020B0604020202020204" pitchFamily="34" charset="0"/>
              </a:rPr>
              <a:t>Bây giờ ... vang tiếng cô thầy.</a:t>
            </a:r>
            <a:endParaRPr lang="en-US" sz="4400" i="1" dirty="0">
              <a:latin typeface="Arial" panose="020B0604020202020204" pitchFamily="34" charset="0"/>
              <a:cs typeface="Arial" panose="020B0604020202020204" pitchFamily="34" charset="0"/>
            </a:endParaRPr>
          </a:p>
        </p:txBody>
      </p:sp>
      <p:pic>
        <p:nvPicPr>
          <p:cNvPr id="20" name="Picture 9">
            <a:extLst>
              <a:ext uri="{FF2B5EF4-FFF2-40B4-BE49-F238E27FC236}">
                <a16:creationId xmlns:a16="http://schemas.microsoft.com/office/drawing/2014/main" id="{D9990ECE-EE04-7F5F-4693-E6B3B903E70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691368" y="2656792"/>
            <a:ext cx="4820995" cy="6866700"/>
          </a:xfrm>
          <a:prstGeom prst="rect">
            <a:avLst/>
          </a:prstGeom>
        </p:spPr>
      </p:pic>
      <p:sp>
        <p:nvSpPr>
          <p:cNvPr id="21" name="TextBox 20">
            <a:extLst>
              <a:ext uri="{FF2B5EF4-FFF2-40B4-BE49-F238E27FC236}">
                <a16:creationId xmlns:a16="http://schemas.microsoft.com/office/drawing/2014/main" id="{3661DB5B-EC6C-0194-1EFB-FF61A3736AED}"/>
              </a:ext>
            </a:extLst>
          </p:cNvPr>
          <p:cNvSpPr txBox="1"/>
          <p:nvPr/>
        </p:nvSpPr>
        <p:spPr>
          <a:xfrm>
            <a:off x="3587343" y="834569"/>
            <a:ext cx="11411687" cy="1998176"/>
          </a:xfrm>
          <a:prstGeom prst="rect">
            <a:avLst/>
          </a:prstGeom>
          <a:noFill/>
        </p:spPr>
        <p:txBody>
          <a:bodyPr wrap="square">
            <a:spAutoFit/>
          </a:bodyPr>
          <a:lstStyle/>
          <a:p>
            <a:pPr algn="ctr">
              <a:lnSpc>
                <a:spcPct val="150000"/>
              </a:lnSpc>
              <a:spcBef>
                <a:spcPts val="600"/>
              </a:spcBef>
              <a:spcAft>
                <a:spcPts val="1000"/>
              </a:spcAft>
            </a:pPr>
            <a:r>
              <a:rPr lang="en-US" sz="4400">
                <a:effectLst/>
                <a:latin typeface="Arial" panose="020B0604020202020204" pitchFamily="34" charset="0"/>
                <a:ea typeface="Calibri" panose="020F0502020204030204" pitchFamily="34" charset="0"/>
                <a:cs typeface="Arial" panose="020B0604020202020204" pitchFamily="34" charset="0"/>
              </a:rPr>
              <a:t>Các em hãy hát lại bài hát </a:t>
            </a:r>
            <a:r>
              <a:rPr lang="en-US" sz="4400" b="1" i="1">
                <a:effectLst/>
                <a:latin typeface="Arial" panose="020B0604020202020204" pitchFamily="34" charset="0"/>
                <a:ea typeface="Calibri" panose="020F0502020204030204" pitchFamily="34" charset="0"/>
                <a:cs typeface="Arial" panose="020B0604020202020204" pitchFamily="34" charset="0"/>
              </a:rPr>
              <a:t>Nhớ ơn thầy cô </a:t>
            </a:r>
            <a:r>
              <a:rPr lang="en-US" sz="4400">
                <a:latin typeface="Arial" panose="020B0604020202020204" pitchFamily="34" charset="0"/>
                <a:ea typeface="Calibri" panose="020F0502020204030204" pitchFamily="34" charset="0"/>
                <a:cs typeface="Arial" panose="020B0604020202020204" pitchFamily="34" charset="0"/>
              </a:rPr>
              <a:t>theo hình thức lĩnh vướng, hòa giọng</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4599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barn(inVertical)">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barn(inVertical)">
                                      <p:cBhvr>
                                        <p:cTn id="19" dur="500"/>
                                        <p:tgtEl>
                                          <p:spTgt spid="19">
                                            <p:txEl>
                                              <p:pRg st="1" end="1"/>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Effect transition="in" filter="barn(inVertical)">
                                      <p:cBhvr>
                                        <p:cTn id="25" dur="500"/>
                                        <p:tgtEl>
                                          <p:spTgt spid="1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xEl>
                                              <p:pRg st="4" end="4"/>
                                            </p:txEl>
                                          </p:spTgt>
                                        </p:tgtEl>
                                        <p:attrNameLst>
                                          <p:attrName>style.visibility</p:attrName>
                                        </p:attrNameLst>
                                      </p:cBhvr>
                                      <p:to>
                                        <p:strVal val="visible"/>
                                      </p:to>
                                    </p:set>
                                    <p:animEffect transition="in" filter="barn(inVertical)">
                                      <p:cBhvr>
                                        <p:cTn id="30" dur="500"/>
                                        <p:tgtEl>
                                          <p:spTgt spid="1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randombar(horizontal)">
                                      <p:cBhvr>
                                        <p:cTn id="35" dur="500"/>
                                        <p:tgtEl>
                                          <p:spTgt spid="20"/>
                                        </p:tgtEl>
                                      </p:cBhvr>
                                    </p:animEffect>
                                  </p:childTnLst>
                                </p:cTn>
                              </p:par>
                              <p:par>
                                <p:cTn id="36" presetID="1" presetClass="mediacall" presetSubtype="0" fill="hold" nodeType="withEffect">
                                  <p:stCondLst>
                                    <p:cond delay="0"/>
                                  </p:stCondLst>
                                  <p:childTnLst>
                                    <p:cmd type="call" cmd="playFrom(0.0)">
                                      <p:cBhvr>
                                        <p:cTn id="37" dur="17008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8"/>
                </p:tgtEl>
              </p:cMediaNode>
            </p:audio>
          </p:childTnLst>
        </p:cTn>
      </p:par>
    </p:tnLst>
    <p:bldLst>
      <p:bldP spid="19" grpId="0" build="p"/>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57505" y="669497"/>
            <a:ext cx="725664" cy="718407"/>
          </a:xfrm>
          <a:prstGeom prst="rect">
            <a:avLst/>
          </a:prstGeom>
        </p:spPr>
      </p:pic>
      <p:pic>
        <p:nvPicPr>
          <p:cNvPr id="30" name="Picture 30"/>
          <p:cNvPicPr>
            <a:picLocks noChangeAspect="1"/>
          </p:cNvPicPr>
          <p:nvPr/>
        </p:nvPicPr>
        <p:blipFill>
          <a:blip r:embed="rId14"/>
          <a:srcRect/>
          <a:stretch>
            <a:fillRect/>
          </a:stretch>
        </p:blipFill>
        <p:spPr>
          <a:xfrm>
            <a:off x="15974034" y="336083"/>
            <a:ext cx="1845085" cy="1658270"/>
          </a:xfrm>
          <a:prstGeom prst="rect">
            <a:avLst/>
          </a:prstGeom>
        </p:spPr>
      </p:pic>
      <p:pic>
        <p:nvPicPr>
          <p:cNvPr id="6" name="Bài đọc nhạc số 2 - LỚP 7. KẾT NỐI TRI THỨC">
            <a:hlinkClick r:id="" action="ppaction://media"/>
            <a:extLst>
              <a:ext uri="{FF2B5EF4-FFF2-40B4-BE49-F238E27FC236}">
                <a16:creationId xmlns:a16="http://schemas.microsoft.com/office/drawing/2014/main" id="{32AAF110-F3C4-F76B-AAFE-A45DE7091DE8}"/>
              </a:ext>
            </a:extLst>
          </p:cNvPr>
          <p:cNvPicPr>
            <a:picLocks noChangeAspect="1"/>
          </p:cNvPicPr>
          <p:nvPr>
            <a:audioFile r:link="rId1"/>
            <p:extLst>
              <p:ext uri="{DAA4B4D4-6D71-4841-9C94-3DE7FCFB9230}">
                <p14:media xmlns:p14="http://schemas.microsoft.com/office/powerpoint/2010/main" r:embed="rId2">
                  <p14:trim st="2380"/>
                </p14:media>
              </p:ext>
            </p:extLst>
          </p:nvPr>
        </p:nvPicPr>
        <p:blipFill>
          <a:blip r:embed="rId15"/>
          <a:stretch>
            <a:fillRect/>
          </a:stretch>
        </p:blipFill>
        <p:spPr>
          <a:xfrm>
            <a:off x="-27193" y="9196083"/>
            <a:ext cx="842839" cy="842839"/>
          </a:xfrm>
          <a:prstGeom prst="rect">
            <a:avLst/>
          </a:prstGeom>
        </p:spPr>
      </p:pic>
      <p:grpSp>
        <p:nvGrpSpPr>
          <p:cNvPr id="18" name="Group 17">
            <a:extLst>
              <a:ext uri="{FF2B5EF4-FFF2-40B4-BE49-F238E27FC236}">
                <a16:creationId xmlns:a16="http://schemas.microsoft.com/office/drawing/2014/main" id="{067E053B-9A47-77B2-1FC3-057B41B658A1}"/>
              </a:ext>
            </a:extLst>
          </p:cNvPr>
          <p:cNvGrpSpPr/>
          <p:nvPr/>
        </p:nvGrpSpPr>
        <p:grpSpPr>
          <a:xfrm>
            <a:off x="482381" y="2722863"/>
            <a:ext cx="17323238" cy="5785407"/>
            <a:chOff x="-1062109" y="2093820"/>
            <a:chExt cx="20686520" cy="7445860"/>
          </a:xfrm>
        </p:grpSpPr>
        <p:pic>
          <p:nvPicPr>
            <p:cNvPr id="19" name="Picture 18">
              <a:extLst>
                <a:ext uri="{FF2B5EF4-FFF2-40B4-BE49-F238E27FC236}">
                  <a16:creationId xmlns:a16="http://schemas.microsoft.com/office/drawing/2014/main" id="{68692BF5-4BAB-75E1-546F-4109333FCE17}"/>
                </a:ext>
              </a:extLst>
            </p:cNvPr>
            <p:cNvPicPr>
              <a:picLocks noChangeAspect="1"/>
            </p:cNvPicPr>
            <p:nvPr/>
          </p:nvPicPr>
          <p:blipFill rotWithShape="1">
            <a:blip r:embed="rId16"/>
            <a:srcRect t="20029"/>
            <a:stretch/>
          </p:blipFill>
          <p:spPr>
            <a:xfrm>
              <a:off x="-1062109" y="2093820"/>
              <a:ext cx="20460718" cy="7172491"/>
            </a:xfrm>
            <a:prstGeom prst="rect">
              <a:avLst/>
            </a:prstGeom>
          </p:spPr>
        </p:pic>
        <p:sp>
          <p:nvSpPr>
            <p:cNvPr id="20" name="TextBox 19">
              <a:extLst>
                <a:ext uri="{FF2B5EF4-FFF2-40B4-BE49-F238E27FC236}">
                  <a16:creationId xmlns:a16="http://schemas.microsoft.com/office/drawing/2014/main" id="{CDDC46B2-A731-42ED-F56D-576BAF5F4364}"/>
                </a:ext>
              </a:extLst>
            </p:cNvPr>
            <p:cNvSpPr txBox="1"/>
            <p:nvPr/>
          </p:nvSpPr>
          <p:spPr>
            <a:xfrm>
              <a:off x="1792929" y="3515389"/>
              <a:ext cx="17831482" cy="952069"/>
            </a:xfrm>
            <a:prstGeom prst="rect">
              <a:avLst/>
            </a:prstGeom>
            <a:noFill/>
          </p:spPr>
          <p:txBody>
            <a:bodyPr wrap="square">
              <a:spAutoFit/>
            </a:bodyPr>
            <a:lstStyle/>
            <a:p>
              <a:pPr algn="just">
                <a:lnSpc>
                  <a:spcPct val="150000"/>
                </a:lnSpc>
              </a:pPr>
              <a:r>
                <a:rPr lang="en-US" sz="3200" i="1">
                  <a:solidFill>
                    <a:srgbClr val="FF0000"/>
                  </a:solidFill>
                  <a:latin typeface="Arial" panose="020B0604020202020204" pitchFamily="34" charset="0"/>
                  <a:cs typeface="Arial" panose="020B0604020202020204" pitchFamily="34" charset="0"/>
                </a:rPr>
                <a:t>Đồ     Rê    Mi     Mi    Mi    Rê            Đồ                   Mi   Pha    Son Son Son Pha</a:t>
              </a:r>
            </a:p>
          </p:txBody>
        </p:sp>
        <p:sp>
          <p:nvSpPr>
            <p:cNvPr id="21" name="TextBox 20">
              <a:extLst>
                <a:ext uri="{FF2B5EF4-FFF2-40B4-BE49-F238E27FC236}">
                  <a16:creationId xmlns:a16="http://schemas.microsoft.com/office/drawing/2014/main" id="{F1F9F3B5-73C4-38F9-40A3-410100A09F97}"/>
                </a:ext>
              </a:extLst>
            </p:cNvPr>
            <p:cNvSpPr txBox="1"/>
            <p:nvPr/>
          </p:nvSpPr>
          <p:spPr>
            <a:xfrm>
              <a:off x="361530" y="6059876"/>
              <a:ext cx="19037080" cy="952069"/>
            </a:xfrm>
            <a:prstGeom prst="rect">
              <a:avLst/>
            </a:prstGeom>
            <a:noFill/>
          </p:spPr>
          <p:txBody>
            <a:bodyPr wrap="square">
              <a:spAutoFit/>
            </a:bodyPr>
            <a:lstStyle/>
            <a:p>
              <a:pPr algn="just">
                <a:lnSpc>
                  <a:spcPct val="150000"/>
                </a:lnSpc>
              </a:pPr>
              <a:r>
                <a:rPr lang="en-US" sz="3200" i="1">
                  <a:solidFill>
                    <a:srgbClr val="FF0000"/>
                  </a:solidFill>
                  <a:latin typeface="Arial" panose="020B0604020202020204" pitchFamily="34" charset="0"/>
                  <a:cs typeface="Arial" panose="020B0604020202020204" pitchFamily="34" charset="0"/>
                </a:rPr>
                <a:t>Mi             Pha   Mi      Rê         Đồ    Rê   Mi       Mi      Rê       Son       Mi         Pha  Mi</a:t>
              </a:r>
            </a:p>
          </p:txBody>
        </p:sp>
        <p:sp>
          <p:nvSpPr>
            <p:cNvPr id="22" name="TextBox 21">
              <a:extLst>
                <a:ext uri="{FF2B5EF4-FFF2-40B4-BE49-F238E27FC236}">
                  <a16:creationId xmlns:a16="http://schemas.microsoft.com/office/drawing/2014/main" id="{A0B02D6D-05A1-2A5F-AEE1-F8189B66AF5B}"/>
                </a:ext>
              </a:extLst>
            </p:cNvPr>
            <p:cNvSpPr txBox="1"/>
            <p:nvPr/>
          </p:nvSpPr>
          <p:spPr>
            <a:xfrm>
              <a:off x="199502" y="8587611"/>
              <a:ext cx="15944714" cy="952069"/>
            </a:xfrm>
            <a:prstGeom prst="rect">
              <a:avLst/>
            </a:prstGeom>
            <a:noFill/>
          </p:spPr>
          <p:txBody>
            <a:bodyPr wrap="square">
              <a:spAutoFit/>
            </a:bodyPr>
            <a:lstStyle/>
            <a:p>
              <a:pPr algn="just">
                <a:lnSpc>
                  <a:spcPct val="150000"/>
                </a:lnSpc>
              </a:pPr>
              <a:r>
                <a:rPr lang="en-US" sz="3200" i="1">
                  <a:solidFill>
                    <a:srgbClr val="FF0000"/>
                  </a:solidFill>
                  <a:latin typeface="Arial" panose="020B0604020202020204" pitchFamily="34" charset="0"/>
                  <a:cs typeface="Arial" panose="020B0604020202020204" pitchFamily="34" charset="0"/>
                </a:rPr>
                <a:t>Rê    Đô   Rê    Mi     Mi    Rê     Son      Đô                    Đô     Rê       Đô</a:t>
              </a:r>
            </a:p>
          </p:txBody>
        </p:sp>
      </p:grpSp>
      <p:sp>
        <p:nvSpPr>
          <p:cNvPr id="23" name="TextBox 22">
            <a:extLst>
              <a:ext uri="{FF2B5EF4-FFF2-40B4-BE49-F238E27FC236}">
                <a16:creationId xmlns:a16="http://schemas.microsoft.com/office/drawing/2014/main" id="{9BA40096-5E81-B6FE-F7E9-E45B8130F1B7}"/>
              </a:ext>
            </a:extLst>
          </p:cNvPr>
          <p:cNvSpPr txBox="1"/>
          <p:nvPr/>
        </p:nvSpPr>
        <p:spPr>
          <a:xfrm>
            <a:off x="2857499" y="633178"/>
            <a:ext cx="12573002" cy="182492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en-US" sz="4000">
                <a:latin typeface="Arial" panose="020B0604020202020204" pitchFamily="34" charset="0"/>
                <a:ea typeface="Calibri" panose="020F0502020204030204" pitchFamily="34" charset="0"/>
                <a:cs typeface="Arial" panose="020B0604020202020204" pitchFamily="34" charset="0"/>
              </a:rPr>
              <a:t>ôn luyện và biểu diễn đọc nhạc kết hợp gõ đệm theo phách, nhịp, hoặc đánh nhịp</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605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18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57505" y="669497"/>
            <a:ext cx="725664" cy="718407"/>
          </a:xfrm>
          <a:prstGeom prst="rect">
            <a:avLst/>
          </a:prstGeom>
        </p:spPr>
      </p:pic>
      <p:pic>
        <p:nvPicPr>
          <p:cNvPr id="30" name="Picture 30"/>
          <p:cNvPicPr>
            <a:picLocks noChangeAspect="1"/>
          </p:cNvPicPr>
          <p:nvPr/>
        </p:nvPicPr>
        <p:blipFill>
          <a:blip r:embed="rId14"/>
          <a:srcRect/>
          <a:stretch>
            <a:fillRect/>
          </a:stretch>
        </p:blipFill>
        <p:spPr>
          <a:xfrm>
            <a:off x="15974034" y="336083"/>
            <a:ext cx="1845085" cy="1658270"/>
          </a:xfrm>
          <a:prstGeom prst="rect">
            <a:avLst/>
          </a:prstGeom>
        </p:spPr>
      </p:pic>
      <p:sp>
        <p:nvSpPr>
          <p:cNvPr id="4" name="TextBox 3">
            <a:extLst>
              <a:ext uri="{FF2B5EF4-FFF2-40B4-BE49-F238E27FC236}">
                <a16:creationId xmlns:a16="http://schemas.microsoft.com/office/drawing/2014/main" id="{7C7FD56B-C92C-4B83-B186-AE95C73883AA}"/>
              </a:ext>
            </a:extLst>
          </p:cNvPr>
          <p:cNvSpPr txBox="1"/>
          <p:nvPr/>
        </p:nvSpPr>
        <p:spPr>
          <a:xfrm>
            <a:off x="5029654" y="669497"/>
            <a:ext cx="8271815" cy="830997"/>
          </a:xfrm>
          <a:prstGeom prst="rect">
            <a:avLst/>
          </a:prstGeom>
          <a:noFill/>
        </p:spPr>
        <p:txBody>
          <a:bodyPr wrap="none" rtlCol="0">
            <a:spAutoFit/>
          </a:bodyPr>
          <a:lstStyle/>
          <a:p>
            <a:pPr algn="ctr"/>
            <a:r>
              <a:rPr lang="en-US" sz="4800" b="1">
                <a:solidFill>
                  <a:schemeClr val="accent6">
                    <a:lumMod val="75000"/>
                  </a:schemeClr>
                </a:solidFill>
                <a:latin typeface="Arial" panose="020B0604020202020204" pitchFamily="34" charset="0"/>
                <a:cs typeface="Arial" panose="020B0604020202020204" pitchFamily="34" charset="0"/>
              </a:rPr>
              <a:t>2) Ôn tập Bài đọc nhạc số 2</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0C1BCD6-9E1A-F334-E891-2E1251FFF658}"/>
              </a:ext>
            </a:extLst>
          </p:cNvPr>
          <p:cNvSpPr txBox="1"/>
          <p:nvPr/>
        </p:nvSpPr>
        <p:spPr>
          <a:xfrm>
            <a:off x="3651829" y="1500494"/>
            <a:ext cx="10984341" cy="1998176"/>
          </a:xfrm>
          <a:prstGeom prst="rect">
            <a:avLst/>
          </a:prstGeom>
          <a:noFill/>
        </p:spPr>
        <p:txBody>
          <a:bodyPr wrap="square">
            <a:spAutoFit/>
          </a:bodyPr>
          <a:lstStyle/>
          <a:p>
            <a:pPr algn="ctr">
              <a:lnSpc>
                <a:spcPct val="150000"/>
              </a:lnSpc>
              <a:spcBef>
                <a:spcPts val="600"/>
              </a:spcBef>
              <a:spcAft>
                <a:spcPts val="1000"/>
              </a:spcAft>
            </a:pPr>
            <a:r>
              <a:rPr lang="en-US" sz="4400">
                <a:effectLst/>
                <a:latin typeface="Arial" panose="020B0604020202020204" pitchFamily="34" charset="0"/>
                <a:ea typeface="Calibri" panose="020F0502020204030204" pitchFamily="34" charset="0"/>
                <a:cs typeface="Arial" panose="020B0604020202020204" pitchFamily="34" charset="0"/>
              </a:rPr>
              <a:t>Các em hãy lắng nghe </a:t>
            </a:r>
            <a:r>
              <a:rPr lang="en-US" sz="4400" b="1" i="1">
                <a:effectLst/>
                <a:latin typeface="Arial" panose="020B0604020202020204" pitchFamily="34" charset="0"/>
                <a:ea typeface="Calibri" panose="020F0502020204030204" pitchFamily="34" charset="0"/>
                <a:cs typeface="Arial" panose="020B0604020202020204" pitchFamily="34" charset="0"/>
              </a:rPr>
              <a:t>Bài đọc nhạc số 2 </a:t>
            </a:r>
            <a:r>
              <a:rPr lang="en-US" sz="4400">
                <a:effectLst/>
                <a:latin typeface="Arial" panose="020B0604020202020204" pitchFamily="34" charset="0"/>
                <a:ea typeface="Calibri" panose="020F0502020204030204" pitchFamily="34" charset="0"/>
                <a:cs typeface="Arial" panose="020B0604020202020204" pitchFamily="34" charset="0"/>
              </a:rPr>
              <a:t>và đọc nhẩm theo bài.</a:t>
            </a:r>
          </a:p>
        </p:txBody>
      </p:sp>
      <p:pic>
        <p:nvPicPr>
          <p:cNvPr id="6" name="Bài đọc nhạc số 2 - LỚP 7. KẾT NỐI TRI THỨC">
            <a:hlinkClick r:id="" action="ppaction://media"/>
            <a:extLst>
              <a:ext uri="{FF2B5EF4-FFF2-40B4-BE49-F238E27FC236}">
                <a16:creationId xmlns:a16="http://schemas.microsoft.com/office/drawing/2014/main" id="{32AAF110-F3C4-F76B-AAFE-A45DE7091DE8}"/>
              </a:ext>
            </a:extLst>
          </p:cNvPr>
          <p:cNvPicPr>
            <a:picLocks noChangeAspect="1"/>
          </p:cNvPicPr>
          <p:nvPr>
            <a:audioFile r:link="rId1"/>
            <p:extLst>
              <p:ext uri="{DAA4B4D4-6D71-4841-9C94-3DE7FCFB9230}">
                <p14:media xmlns:p14="http://schemas.microsoft.com/office/powerpoint/2010/main" r:embed="rId2">
                  <p14:trim st="2380"/>
                </p14:media>
              </p:ext>
            </p:extLst>
          </p:nvPr>
        </p:nvPicPr>
        <p:blipFill>
          <a:blip r:embed="rId15"/>
          <a:stretch>
            <a:fillRect/>
          </a:stretch>
        </p:blipFill>
        <p:spPr>
          <a:xfrm>
            <a:off x="7123" y="9374853"/>
            <a:ext cx="842839" cy="842839"/>
          </a:xfrm>
          <a:prstGeom prst="rect">
            <a:avLst/>
          </a:prstGeom>
        </p:spPr>
      </p:pic>
      <p:grpSp>
        <p:nvGrpSpPr>
          <p:cNvPr id="18" name="Group 17">
            <a:extLst>
              <a:ext uri="{FF2B5EF4-FFF2-40B4-BE49-F238E27FC236}">
                <a16:creationId xmlns:a16="http://schemas.microsoft.com/office/drawing/2014/main" id="{067E053B-9A47-77B2-1FC3-057B41B658A1}"/>
              </a:ext>
            </a:extLst>
          </p:cNvPr>
          <p:cNvGrpSpPr/>
          <p:nvPr/>
        </p:nvGrpSpPr>
        <p:grpSpPr>
          <a:xfrm>
            <a:off x="428543" y="3529733"/>
            <a:ext cx="17323238" cy="5785407"/>
            <a:chOff x="-1062109" y="2093820"/>
            <a:chExt cx="20686520" cy="7445860"/>
          </a:xfrm>
        </p:grpSpPr>
        <p:pic>
          <p:nvPicPr>
            <p:cNvPr id="19" name="Picture 18">
              <a:extLst>
                <a:ext uri="{FF2B5EF4-FFF2-40B4-BE49-F238E27FC236}">
                  <a16:creationId xmlns:a16="http://schemas.microsoft.com/office/drawing/2014/main" id="{68692BF5-4BAB-75E1-546F-4109333FCE17}"/>
                </a:ext>
              </a:extLst>
            </p:cNvPr>
            <p:cNvPicPr>
              <a:picLocks noChangeAspect="1"/>
            </p:cNvPicPr>
            <p:nvPr/>
          </p:nvPicPr>
          <p:blipFill rotWithShape="1">
            <a:blip r:embed="rId16"/>
            <a:srcRect t="20029"/>
            <a:stretch/>
          </p:blipFill>
          <p:spPr>
            <a:xfrm>
              <a:off x="-1062109" y="2093820"/>
              <a:ext cx="20460718" cy="7172491"/>
            </a:xfrm>
            <a:prstGeom prst="rect">
              <a:avLst/>
            </a:prstGeom>
          </p:spPr>
        </p:pic>
        <p:sp>
          <p:nvSpPr>
            <p:cNvPr id="20" name="TextBox 19">
              <a:extLst>
                <a:ext uri="{FF2B5EF4-FFF2-40B4-BE49-F238E27FC236}">
                  <a16:creationId xmlns:a16="http://schemas.microsoft.com/office/drawing/2014/main" id="{CDDC46B2-A731-42ED-F56D-576BAF5F4364}"/>
                </a:ext>
              </a:extLst>
            </p:cNvPr>
            <p:cNvSpPr txBox="1"/>
            <p:nvPr/>
          </p:nvSpPr>
          <p:spPr>
            <a:xfrm>
              <a:off x="1792929" y="3515389"/>
              <a:ext cx="17831482" cy="952069"/>
            </a:xfrm>
            <a:prstGeom prst="rect">
              <a:avLst/>
            </a:prstGeom>
            <a:noFill/>
          </p:spPr>
          <p:txBody>
            <a:bodyPr wrap="square">
              <a:spAutoFit/>
            </a:bodyPr>
            <a:lstStyle/>
            <a:p>
              <a:pPr algn="just">
                <a:lnSpc>
                  <a:spcPct val="150000"/>
                </a:lnSpc>
              </a:pPr>
              <a:r>
                <a:rPr lang="en-US" sz="3200" i="1">
                  <a:solidFill>
                    <a:srgbClr val="FF0000"/>
                  </a:solidFill>
                  <a:latin typeface="Arial" panose="020B0604020202020204" pitchFamily="34" charset="0"/>
                  <a:cs typeface="Arial" panose="020B0604020202020204" pitchFamily="34" charset="0"/>
                </a:rPr>
                <a:t>Đồ     Rê    Mi     Mi    Mi    Rê            Đồ                   Mi   Pha    Son Son Son Pha</a:t>
              </a:r>
            </a:p>
          </p:txBody>
        </p:sp>
        <p:sp>
          <p:nvSpPr>
            <p:cNvPr id="21" name="TextBox 20">
              <a:extLst>
                <a:ext uri="{FF2B5EF4-FFF2-40B4-BE49-F238E27FC236}">
                  <a16:creationId xmlns:a16="http://schemas.microsoft.com/office/drawing/2014/main" id="{F1F9F3B5-73C4-38F9-40A3-410100A09F97}"/>
                </a:ext>
              </a:extLst>
            </p:cNvPr>
            <p:cNvSpPr txBox="1"/>
            <p:nvPr/>
          </p:nvSpPr>
          <p:spPr>
            <a:xfrm>
              <a:off x="361530" y="6059876"/>
              <a:ext cx="19037080" cy="952069"/>
            </a:xfrm>
            <a:prstGeom prst="rect">
              <a:avLst/>
            </a:prstGeom>
            <a:noFill/>
          </p:spPr>
          <p:txBody>
            <a:bodyPr wrap="square">
              <a:spAutoFit/>
            </a:bodyPr>
            <a:lstStyle/>
            <a:p>
              <a:pPr algn="just">
                <a:lnSpc>
                  <a:spcPct val="150000"/>
                </a:lnSpc>
              </a:pPr>
              <a:r>
                <a:rPr lang="en-US" sz="3200" i="1">
                  <a:solidFill>
                    <a:srgbClr val="FF0000"/>
                  </a:solidFill>
                  <a:latin typeface="Arial" panose="020B0604020202020204" pitchFamily="34" charset="0"/>
                  <a:cs typeface="Arial" panose="020B0604020202020204" pitchFamily="34" charset="0"/>
                </a:rPr>
                <a:t>Mi             Pha   Mi      Rê         Đồ    Rê   Mi       Mi      Rê       Son       Mi         Pha  Mi</a:t>
              </a:r>
            </a:p>
          </p:txBody>
        </p:sp>
        <p:sp>
          <p:nvSpPr>
            <p:cNvPr id="22" name="TextBox 21">
              <a:extLst>
                <a:ext uri="{FF2B5EF4-FFF2-40B4-BE49-F238E27FC236}">
                  <a16:creationId xmlns:a16="http://schemas.microsoft.com/office/drawing/2014/main" id="{A0B02D6D-05A1-2A5F-AEE1-F8189B66AF5B}"/>
                </a:ext>
              </a:extLst>
            </p:cNvPr>
            <p:cNvSpPr txBox="1"/>
            <p:nvPr/>
          </p:nvSpPr>
          <p:spPr>
            <a:xfrm>
              <a:off x="199502" y="8587611"/>
              <a:ext cx="15944714" cy="952069"/>
            </a:xfrm>
            <a:prstGeom prst="rect">
              <a:avLst/>
            </a:prstGeom>
            <a:noFill/>
          </p:spPr>
          <p:txBody>
            <a:bodyPr wrap="square">
              <a:spAutoFit/>
            </a:bodyPr>
            <a:lstStyle/>
            <a:p>
              <a:pPr algn="just">
                <a:lnSpc>
                  <a:spcPct val="150000"/>
                </a:lnSpc>
              </a:pPr>
              <a:r>
                <a:rPr lang="en-US" sz="3200" i="1">
                  <a:solidFill>
                    <a:srgbClr val="FF0000"/>
                  </a:solidFill>
                  <a:latin typeface="Arial" panose="020B0604020202020204" pitchFamily="34" charset="0"/>
                  <a:cs typeface="Arial" panose="020B0604020202020204" pitchFamily="34" charset="0"/>
                </a:rPr>
                <a:t>Rê    Đô   Rê    Mi     Mi    Rê     Son      Đô                    Đô     Rê       Đô</a:t>
              </a:r>
            </a:p>
          </p:txBody>
        </p:sp>
      </p:grpSp>
    </p:spTree>
    <p:extLst>
      <p:ext uri="{BB962C8B-B14F-4D97-AF65-F5344CB8AC3E}">
        <p14:creationId xmlns:p14="http://schemas.microsoft.com/office/powerpoint/2010/main" val="404165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18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9914" y="335870"/>
            <a:ext cx="10743308" cy="961526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1486"/>
          <a:stretch>
            <a:fillRect/>
          </a:stretch>
        </p:blipFill>
        <p:spPr>
          <a:xfrm>
            <a:off x="11672034" y="335870"/>
            <a:ext cx="6286271" cy="961526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57505" y="669497"/>
            <a:ext cx="725664" cy="718407"/>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531900">
            <a:off x="15832005" y="423626"/>
            <a:ext cx="1996084" cy="2025546"/>
          </a:xfrm>
          <a:prstGeom prst="rect">
            <a:avLst/>
          </a:prstGeom>
        </p:spPr>
      </p:pic>
      <p:pic>
        <p:nvPicPr>
          <p:cNvPr id="18" name="Picture 18"/>
          <p:cNvPicPr>
            <a:picLocks noChangeAspect="1"/>
          </p:cNvPicPr>
          <p:nvPr/>
        </p:nvPicPr>
        <p:blipFill>
          <a:blip r:embed="rId24"/>
          <a:srcRect/>
          <a:stretch>
            <a:fillRect/>
          </a:stretch>
        </p:blipFill>
        <p:spPr>
          <a:xfrm>
            <a:off x="557780" y="7410944"/>
            <a:ext cx="2257590" cy="2540186"/>
          </a:xfrm>
          <a:prstGeom prst="rect">
            <a:avLst/>
          </a:prstGeom>
        </p:spPr>
      </p:pic>
      <p:sp>
        <p:nvSpPr>
          <p:cNvPr id="15" name="TextBox 14">
            <a:extLst>
              <a:ext uri="{FF2B5EF4-FFF2-40B4-BE49-F238E27FC236}">
                <a16:creationId xmlns:a16="http://schemas.microsoft.com/office/drawing/2014/main" id="{CAD9F0CB-D338-35B8-DE7B-A56E29DEF751}"/>
              </a:ext>
            </a:extLst>
          </p:cNvPr>
          <p:cNvSpPr txBox="1"/>
          <p:nvPr/>
        </p:nvSpPr>
        <p:spPr>
          <a:xfrm>
            <a:off x="6519335" y="800100"/>
            <a:ext cx="5254354" cy="1015663"/>
          </a:xfrm>
          <a:prstGeom prst="rect">
            <a:avLst/>
          </a:prstGeom>
        </p:spPr>
        <p:txBody>
          <a:bodyPr wrap="square" lIns="0" tIns="0" rIns="0" bIns="0" rtlCol="0" anchor="t">
            <a:spAutoFit/>
          </a:bodyPr>
          <a:lstStyle/>
          <a:p>
            <a:pPr algn="ctr"/>
            <a:r>
              <a:rPr lang="vi-VN" sz="6600" b="1" dirty="0">
                <a:solidFill>
                  <a:srgbClr val="FF0000"/>
                </a:solidFill>
              </a:rPr>
              <a:t>KHỞI ĐỘNG</a:t>
            </a:r>
            <a:endParaRPr lang="en-US" sz="6600" b="1" dirty="0">
              <a:solidFill>
                <a:srgbClr val="FF0000"/>
              </a:solidFill>
            </a:endParaRPr>
          </a:p>
        </p:txBody>
      </p:sp>
      <p:sp>
        <p:nvSpPr>
          <p:cNvPr id="16" name="TextBox 15">
            <a:extLst>
              <a:ext uri="{FF2B5EF4-FFF2-40B4-BE49-F238E27FC236}">
                <a16:creationId xmlns:a16="http://schemas.microsoft.com/office/drawing/2014/main" id="{8267B975-B1C8-320C-9930-9DEA92B19682}"/>
              </a:ext>
            </a:extLst>
          </p:cNvPr>
          <p:cNvSpPr txBox="1"/>
          <p:nvPr/>
        </p:nvSpPr>
        <p:spPr>
          <a:xfrm>
            <a:off x="3505200" y="1866900"/>
            <a:ext cx="11277600" cy="901593"/>
          </a:xfrm>
          <a:prstGeom prst="rect">
            <a:avLst/>
          </a:prstGeom>
          <a:noFill/>
        </p:spPr>
        <p:txBody>
          <a:bodyPr wrap="square">
            <a:spAutoFit/>
          </a:bodyPr>
          <a:lstStyle/>
          <a:p>
            <a:pPr algn="ctr">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nghe một số trích đoạn ca khúc sau:</a:t>
            </a:r>
            <a:endParaRPr lang="en-US" sz="4000" b="1" i="1">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973F9EE9-B2C2-F4AE-622B-286038E442E3}"/>
              </a:ext>
            </a:extLst>
          </p:cNvPr>
          <p:cNvGrpSpPr/>
          <p:nvPr/>
        </p:nvGrpSpPr>
        <p:grpSpPr>
          <a:xfrm>
            <a:off x="969495" y="3483942"/>
            <a:ext cx="3763137" cy="4101511"/>
            <a:chOff x="969495" y="3483942"/>
            <a:chExt cx="3763137" cy="4101511"/>
          </a:xfrm>
        </p:grpSpPr>
        <p:pic>
          <p:nvPicPr>
            <p:cNvPr id="25" name="Picture 27">
              <a:extLst>
                <a:ext uri="{FF2B5EF4-FFF2-40B4-BE49-F238E27FC236}">
                  <a16:creationId xmlns:a16="http://schemas.microsoft.com/office/drawing/2014/main" id="{DD46D049-FACB-093B-77C4-F7FB5D131131}"/>
                </a:ext>
              </a:extLst>
            </p:cNvPr>
            <p:cNvPicPr>
              <a:picLocks noChangeAspect="1"/>
            </p:cNvPicPr>
            <p:nvPr/>
          </p:nvPicPr>
          <p:blipFill>
            <a:blip r:embed="rId25"/>
            <a:srcRect/>
            <a:stretch>
              <a:fillRect/>
            </a:stretch>
          </p:blipFill>
          <p:spPr>
            <a:xfrm>
              <a:off x="969495" y="3483942"/>
              <a:ext cx="3763137" cy="4101511"/>
            </a:xfrm>
            <a:prstGeom prst="rect">
              <a:avLst/>
            </a:prstGeom>
          </p:spPr>
        </p:pic>
        <p:sp>
          <p:nvSpPr>
            <p:cNvPr id="26" name="TextBox 25">
              <a:extLst>
                <a:ext uri="{FF2B5EF4-FFF2-40B4-BE49-F238E27FC236}">
                  <a16:creationId xmlns:a16="http://schemas.microsoft.com/office/drawing/2014/main" id="{9BBDED60-939F-1A96-A34E-6551AB829ACC}"/>
                </a:ext>
              </a:extLst>
            </p:cNvPr>
            <p:cNvSpPr txBox="1"/>
            <p:nvPr/>
          </p:nvSpPr>
          <p:spPr>
            <a:xfrm>
              <a:off x="1873680" y="4343949"/>
              <a:ext cx="2039019" cy="584775"/>
            </a:xfrm>
            <a:prstGeom prst="rect">
              <a:avLst/>
            </a:prstGeom>
            <a:noFill/>
          </p:spPr>
          <p:txBody>
            <a:bodyPr wrap="square">
              <a:spAutoFit/>
            </a:bodyPr>
            <a:lstStyle/>
            <a:p>
              <a:pPr algn="ctr"/>
              <a:r>
                <a:rPr lang="nl-NL" sz="3200">
                  <a:solidFill>
                    <a:srgbClr val="000000"/>
                  </a:solidFill>
                  <a:latin typeface="Arial" panose="020B0604020202020204" pitchFamily="34" charset="0"/>
                  <a:cs typeface="Arial" panose="020B0604020202020204" pitchFamily="34" charset="0"/>
                </a:rPr>
                <a:t>Đội ca</a:t>
              </a:r>
              <a:endParaRPr lang="en-US" sz="3200" b="1" i="1">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791593FF-2534-A417-49E9-CC559F1ED615}"/>
              </a:ext>
            </a:extLst>
          </p:cNvPr>
          <p:cNvGrpSpPr/>
          <p:nvPr/>
        </p:nvGrpSpPr>
        <p:grpSpPr>
          <a:xfrm>
            <a:off x="5131784" y="3483942"/>
            <a:ext cx="3764844" cy="4101510"/>
            <a:chOff x="5131784" y="3483942"/>
            <a:chExt cx="3764844" cy="4101510"/>
          </a:xfrm>
        </p:grpSpPr>
        <p:pic>
          <p:nvPicPr>
            <p:cNvPr id="22" name="Picture 14">
              <a:extLst>
                <a:ext uri="{FF2B5EF4-FFF2-40B4-BE49-F238E27FC236}">
                  <a16:creationId xmlns:a16="http://schemas.microsoft.com/office/drawing/2014/main" id="{BF885ED7-EB9F-527A-5D3C-264D1F9BB451}"/>
                </a:ext>
              </a:extLst>
            </p:cNvPr>
            <p:cNvPicPr>
              <a:picLocks noChangeAspect="1"/>
            </p:cNvPicPr>
            <p:nvPr/>
          </p:nvPicPr>
          <p:blipFill>
            <a:blip r:embed="rId26"/>
            <a:srcRect/>
            <a:stretch>
              <a:fillRect/>
            </a:stretch>
          </p:blipFill>
          <p:spPr>
            <a:xfrm>
              <a:off x="5131784" y="3483942"/>
              <a:ext cx="3764844" cy="4101510"/>
            </a:xfrm>
            <a:prstGeom prst="rect">
              <a:avLst/>
            </a:prstGeom>
          </p:spPr>
        </p:pic>
        <p:sp>
          <p:nvSpPr>
            <p:cNvPr id="28" name="TextBox 27">
              <a:extLst>
                <a:ext uri="{FF2B5EF4-FFF2-40B4-BE49-F238E27FC236}">
                  <a16:creationId xmlns:a16="http://schemas.microsoft.com/office/drawing/2014/main" id="{926E458C-26F6-07D7-DC1F-B12C644F4737}"/>
                </a:ext>
              </a:extLst>
            </p:cNvPr>
            <p:cNvSpPr txBox="1"/>
            <p:nvPr/>
          </p:nvSpPr>
          <p:spPr>
            <a:xfrm>
              <a:off x="5222660" y="4343949"/>
              <a:ext cx="3640241" cy="954107"/>
            </a:xfrm>
            <a:prstGeom prst="rect">
              <a:avLst/>
            </a:prstGeom>
            <a:noFill/>
          </p:spPr>
          <p:txBody>
            <a:bodyPr wrap="square">
              <a:spAutoFit/>
            </a:bodyPr>
            <a:lstStyle/>
            <a:p>
              <a:pPr algn="ctr"/>
              <a:r>
                <a:rPr lang="nl-NL" sz="2800">
                  <a:solidFill>
                    <a:srgbClr val="000000"/>
                  </a:solidFill>
                  <a:latin typeface="Arial" panose="020B0604020202020204" pitchFamily="34" charset="0"/>
                  <a:cs typeface="Arial" panose="020B0604020202020204" pitchFamily="34" charset="0"/>
                </a:rPr>
                <a:t>Hành khúc Đội </a:t>
              </a:r>
            </a:p>
            <a:p>
              <a:pPr algn="ctr"/>
              <a:r>
                <a:rPr lang="nl-NL" sz="2800">
                  <a:solidFill>
                    <a:srgbClr val="000000"/>
                  </a:solidFill>
                  <a:latin typeface="Arial" panose="020B0604020202020204" pitchFamily="34" charset="0"/>
                  <a:cs typeface="Arial" panose="020B0604020202020204" pitchFamily="34" charset="0"/>
                </a:rPr>
                <a:t>thiếu niên Tiền phong</a:t>
              </a:r>
              <a:endParaRPr lang="en-US" sz="2800" b="1" i="1">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E6F7ADB9-0AE9-9F00-C79C-335DA016D485}"/>
              </a:ext>
            </a:extLst>
          </p:cNvPr>
          <p:cNvGrpSpPr/>
          <p:nvPr/>
        </p:nvGrpSpPr>
        <p:grpSpPr>
          <a:xfrm>
            <a:off x="9295780" y="3483942"/>
            <a:ext cx="3800399" cy="4101510"/>
            <a:chOff x="9295780" y="3483942"/>
            <a:chExt cx="3800399" cy="4101510"/>
          </a:xfrm>
        </p:grpSpPr>
        <p:pic>
          <p:nvPicPr>
            <p:cNvPr id="23" name="Picture 24">
              <a:extLst>
                <a:ext uri="{FF2B5EF4-FFF2-40B4-BE49-F238E27FC236}">
                  <a16:creationId xmlns:a16="http://schemas.microsoft.com/office/drawing/2014/main" id="{FB189D1D-22F8-AF82-FBD2-9402EC759B61}"/>
                </a:ext>
              </a:extLst>
            </p:cNvPr>
            <p:cNvPicPr>
              <a:picLocks noChangeAspect="1"/>
            </p:cNvPicPr>
            <p:nvPr/>
          </p:nvPicPr>
          <p:blipFill>
            <a:blip r:embed="rId27"/>
            <a:srcRect/>
            <a:stretch>
              <a:fillRect/>
            </a:stretch>
          </p:blipFill>
          <p:spPr>
            <a:xfrm>
              <a:off x="9295780" y="3483942"/>
              <a:ext cx="3763134" cy="4101510"/>
            </a:xfrm>
            <a:prstGeom prst="rect">
              <a:avLst/>
            </a:prstGeom>
          </p:spPr>
        </p:pic>
        <p:sp>
          <p:nvSpPr>
            <p:cNvPr id="30" name="TextBox 29">
              <a:extLst>
                <a:ext uri="{FF2B5EF4-FFF2-40B4-BE49-F238E27FC236}">
                  <a16:creationId xmlns:a16="http://schemas.microsoft.com/office/drawing/2014/main" id="{DE578421-A9B3-3021-D09E-C46386A1007B}"/>
                </a:ext>
              </a:extLst>
            </p:cNvPr>
            <p:cNvSpPr txBox="1"/>
            <p:nvPr/>
          </p:nvSpPr>
          <p:spPr>
            <a:xfrm>
              <a:off x="9528978" y="4343949"/>
              <a:ext cx="3567201" cy="523220"/>
            </a:xfrm>
            <a:prstGeom prst="rect">
              <a:avLst/>
            </a:prstGeom>
            <a:noFill/>
          </p:spPr>
          <p:txBody>
            <a:bodyPr wrap="square">
              <a:spAutoFit/>
            </a:bodyPr>
            <a:lstStyle/>
            <a:p>
              <a:pPr algn="ctr"/>
              <a:r>
                <a:rPr lang="en-US" sz="2800">
                  <a:latin typeface="Arial" panose="020B0604020202020204" pitchFamily="34" charset="0"/>
                  <a:cs typeface="Arial" panose="020B0604020202020204" pitchFamily="34" charset="0"/>
                </a:rPr>
                <a:t>Ru con mùa đông</a:t>
              </a:r>
            </a:p>
          </p:txBody>
        </p:sp>
      </p:grpSp>
      <p:grpSp>
        <p:nvGrpSpPr>
          <p:cNvPr id="33" name="Group 32">
            <a:extLst>
              <a:ext uri="{FF2B5EF4-FFF2-40B4-BE49-F238E27FC236}">
                <a16:creationId xmlns:a16="http://schemas.microsoft.com/office/drawing/2014/main" id="{D0F2BF3E-7D09-0BE5-22F9-B6AC0935A02C}"/>
              </a:ext>
            </a:extLst>
          </p:cNvPr>
          <p:cNvGrpSpPr/>
          <p:nvPr/>
        </p:nvGrpSpPr>
        <p:grpSpPr>
          <a:xfrm>
            <a:off x="13458066" y="3483942"/>
            <a:ext cx="3763134" cy="4099646"/>
            <a:chOff x="13458066" y="3483942"/>
            <a:chExt cx="3763134" cy="4099646"/>
          </a:xfrm>
        </p:grpSpPr>
        <p:pic>
          <p:nvPicPr>
            <p:cNvPr id="24" name="Picture 25">
              <a:extLst>
                <a:ext uri="{FF2B5EF4-FFF2-40B4-BE49-F238E27FC236}">
                  <a16:creationId xmlns:a16="http://schemas.microsoft.com/office/drawing/2014/main" id="{6F9A10DA-1712-831D-79C6-4307F2942F7A}"/>
                </a:ext>
              </a:extLst>
            </p:cNvPr>
            <p:cNvPicPr>
              <a:picLocks noChangeAspect="1"/>
            </p:cNvPicPr>
            <p:nvPr/>
          </p:nvPicPr>
          <p:blipFill>
            <a:blip r:embed="rId28"/>
            <a:srcRect/>
            <a:stretch>
              <a:fillRect/>
            </a:stretch>
          </p:blipFill>
          <p:spPr>
            <a:xfrm>
              <a:off x="13458066" y="3483942"/>
              <a:ext cx="3763134" cy="4099646"/>
            </a:xfrm>
            <a:prstGeom prst="rect">
              <a:avLst/>
            </a:prstGeom>
          </p:spPr>
        </p:pic>
        <p:sp>
          <p:nvSpPr>
            <p:cNvPr id="32" name="TextBox 31">
              <a:extLst>
                <a:ext uri="{FF2B5EF4-FFF2-40B4-BE49-F238E27FC236}">
                  <a16:creationId xmlns:a16="http://schemas.microsoft.com/office/drawing/2014/main" id="{68EB3790-89D1-4789-8B2D-7E0B07A3F743}"/>
                </a:ext>
              </a:extLst>
            </p:cNvPr>
            <p:cNvSpPr txBox="1"/>
            <p:nvPr/>
          </p:nvSpPr>
          <p:spPr>
            <a:xfrm>
              <a:off x="14375301" y="4313171"/>
              <a:ext cx="2039019" cy="584775"/>
            </a:xfrm>
            <a:prstGeom prst="rect">
              <a:avLst/>
            </a:prstGeom>
            <a:noFill/>
          </p:spPr>
          <p:txBody>
            <a:bodyPr wrap="square">
              <a:spAutoFit/>
            </a:bodyPr>
            <a:lstStyle/>
            <a:p>
              <a:pPr algn="ctr"/>
              <a:r>
                <a:rPr lang="nl-NL" sz="3200">
                  <a:solidFill>
                    <a:srgbClr val="000000"/>
                  </a:solidFill>
                  <a:latin typeface="Arial" panose="020B0604020202020204" pitchFamily="34" charset="0"/>
                  <a:cs typeface="Arial" panose="020B0604020202020204" pitchFamily="34" charset="0"/>
                </a:rPr>
                <a:t>Cho con</a:t>
              </a:r>
              <a:endParaRPr lang="en-US" sz="3200" b="1" i="1">
                <a:latin typeface="Arial" panose="020B0604020202020204" pitchFamily="34" charset="0"/>
                <a:cs typeface="Arial" panose="020B0604020202020204" pitchFamily="34" charset="0"/>
              </a:endParaRPr>
            </a:p>
          </p:txBody>
        </p:sp>
      </p:grpSp>
      <p:pic>
        <p:nvPicPr>
          <p:cNvPr id="34" name="5. Đội ca - Cùng nhau ta đi lên (Phong Nhã) (mp3cut.net)">
            <a:hlinkClick r:id="" action="ppaction://media"/>
            <a:extLst>
              <a:ext uri="{FF2B5EF4-FFF2-40B4-BE49-F238E27FC236}">
                <a16:creationId xmlns:a16="http://schemas.microsoft.com/office/drawing/2014/main" id="{2A6AA29D-58A0-5E19-96BB-CF34E1BD0C97}"/>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2397951" y="5168764"/>
            <a:ext cx="914338" cy="914338"/>
          </a:xfrm>
          <a:prstGeom prst="rect">
            <a:avLst/>
          </a:prstGeom>
        </p:spPr>
      </p:pic>
      <p:pic>
        <p:nvPicPr>
          <p:cNvPr id="35" name="3. Hành Khúc Đội Thiếu Niên Tiền Phong Hồ Chí Minh (Thu thanh sau 1975) - Lyric Video by Hà Nội Vi Vu (mp3cut.net)">
            <a:hlinkClick r:id="" action="ppaction://media"/>
            <a:extLst>
              <a:ext uri="{FF2B5EF4-FFF2-40B4-BE49-F238E27FC236}">
                <a16:creationId xmlns:a16="http://schemas.microsoft.com/office/drawing/2014/main" id="{AAC545E4-560F-9012-6877-71EF748EDFAD}"/>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6516420" y="5298056"/>
            <a:ext cx="914338" cy="914338"/>
          </a:xfrm>
          <a:prstGeom prst="rect">
            <a:avLst/>
          </a:prstGeom>
        </p:spPr>
      </p:pic>
      <p:pic>
        <p:nvPicPr>
          <p:cNvPr id="36" name="2. RU CON MUA DONG- BAO TRAM (mp3cut.net)">
            <a:hlinkClick r:id="" action="ppaction://media"/>
            <a:extLst>
              <a:ext uri="{FF2B5EF4-FFF2-40B4-BE49-F238E27FC236}">
                <a16:creationId xmlns:a16="http://schemas.microsoft.com/office/drawing/2014/main" id="{43611DDA-3843-3980-980B-AC78E510CC1B}"/>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0743915" y="5169928"/>
            <a:ext cx="928119" cy="928119"/>
          </a:xfrm>
          <a:prstGeom prst="rect">
            <a:avLst/>
          </a:prstGeom>
        </p:spPr>
      </p:pic>
      <p:pic>
        <p:nvPicPr>
          <p:cNvPr id="37" name="4. Cho Con - Hồng Nhung (mp3cut.net)">
            <a:hlinkClick r:id="" action="ppaction://media"/>
            <a:extLst>
              <a:ext uri="{FF2B5EF4-FFF2-40B4-BE49-F238E27FC236}">
                <a16:creationId xmlns:a16="http://schemas.microsoft.com/office/drawing/2014/main" id="{B0E2AC15-8D2F-9E07-B112-15E5C8BA77C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4961930" y="5092891"/>
            <a:ext cx="928119" cy="928119"/>
          </a:xfrm>
          <a:prstGeom prst="rect">
            <a:avLst/>
          </a:prstGeom>
        </p:spPr>
      </p:pic>
      <p:sp>
        <p:nvSpPr>
          <p:cNvPr id="38" name="Rectangle 37">
            <a:extLst>
              <a:ext uri="{FF2B5EF4-FFF2-40B4-BE49-F238E27FC236}">
                <a16:creationId xmlns:a16="http://schemas.microsoft.com/office/drawing/2014/main" id="{25431579-DA20-1A52-9FC2-F16532988D06}"/>
              </a:ext>
            </a:extLst>
          </p:cNvPr>
          <p:cNvSpPr/>
          <p:nvPr/>
        </p:nvSpPr>
        <p:spPr>
          <a:xfrm>
            <a:off x="3573671" y="7886347"/>
            <a:ext cx="11140656" cy="196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khi  nghe 4 đoạn trích trên,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nêu cảm nhận của mình về giai điệu của các bài hát.</a:t>
            </a:r>
            <a:endParaRPr lang="en-US" sz="40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 presetClass="mediacall" presetSubtype="0" fill="hold" nodeType="withEffect">
                                  <p:stCondLst>
                                    <p:cond delay="0"/>
                                  </p:stCondLst>
                                  <p:childTnLst>
                                    <p:cmd type="call" cmd="playFrom(0.0)">
                                      <p:cBhvr>
                                        <p:cTn id="23" dur="123288" fill="hold"/>
                                        <p:tgtEl>
                                          <p:spTgt spid="34"/>
                                        </p:tgtEl>
                                      </p:cBhvr>
                                    </p:cmd>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14" presetClass="entr" presetSubtype="1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par>
                                <p:cTn id="32" presetID="1" presetClass="mediacall" presetSubtype="0" fill="hold" nodeType="withEffect">
                                  <p:stCondLst>
                                    <p:cond delay="0"/>
                                  </p:stCondLst>
                                  <p:childTnLst>
                                    <p:cmd type="call" cmd="playFrom(0.0)">
                                      <p:cBhvr>
                                        <p:cTn id="33" dur="49867" fill="hold"/>
                                        <p:tgtEl>
                                          <p:spTgt spid="35"/>
                                        </p:tgtEl>
                                      </p:cBhvr>
                                    </p:cmd>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par>
                                <p:cTn id="39" presetID="14" presetClass="entr" presetSubtype="1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par>
                                <p:cTn id="42" presetID="1" presetClass="mediacall" presetSubtype="0" fill="hold" nodeType="withEffect">
                                  <p:stCondLst>
                                    <p:cond delay="0"/>
                                  </p:stCondLst>
                                  <p:childTnLst>
                                    <p:cmd type="call" cmd="playFrom(0.0)">
                                      <p:cBhvr>
                                        <p:cTn id="43" dur="63294" fill="hold"/>
                                        <p:tgtEl>
                                          <p:spTgt spid="36"/>
                                        </p:tgtEl>
                                      </p:cBhvr>
                                    </p:cmd>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randombar(horizontal)">
                                      <p:cBhvr>
                                        <p:cTn id="48" dur="500"/>
                                        <p:tgtEl>
                                          <p:spTgt spid="37"/>
                                        </p:tgtEl>
                                      </p:cBhvr>
                                    </p:animEffect>
                                  </p:childTnLst>
                                </p:cTn>
                              </p:par>
                              <p:par>
                                <p:cTn id="49" presetID="14" presetClass="entr" presetSubtype="1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par>
                                <p:cTn id="52" presetID="1" presetClass="mediacall" presetSubtype="0" fill="hold" nodeType="withEffect">
                                  <p:stCondLst>
                                    <p:cond delay="0"/>
                                  </p:stCondLst>
                                  <p:childTnLst>
                                    <p:cmd type="call" cmd="playFrom(0.0)">
                                      <p:cBhvr>
                                        <p:cTn id="53" dur="54648" fill="hold"/>
                                        <p:tgtEl>
                                          <p:spTgt spid="37"/>
                                        </p:tgtEl>
                                      </p:cBhvr>
                                    </p:cmd>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cond evt="onNext" delay="0">
                      <p:tgtEl>
                        <p:sldTgt/>
                      </p:tgtEl>
                    </p:cond>
                  </p:endCondLst>
                </p:cTn>
                <p:tgtEl>
                  <p:spTgt spid="34"/>
                </p:tgtEl>
              </p:cMediaNode>
            </p:audio>
            <p:audio>
              <p:cMediaNode vol="80000">
                <p:cTn id="60" fill="hold" display="0">
                  <p:stCondLst>
                    <p:cond delay="indefinite"/>
                  </p:stCondLst>
                  <p:endCondLst>
                    <p:cond evt="onStopAudio" delay="0">
                      <p:tgtEl>
                        <p:sldTgt/>
                      </p:tgtEl>
                    </p:cond>
                    <p:cond evt="onNext" delay="0">
                      <p:tgtEl>
                        <p:sldTgt/>
                      </p:tgtEl>
                    </p:cond>
                  </p:endCondLst>
                </p:cTn>
                <p:tgtEl>
                  <p:spTgt spid="35"/>
                </p:tgtEl>
              </p:cMediaNode>
            </p:audio>
            <p:audio>
              <p:cMediaNode vol="80000">
                <p:cTn id="61" fill="hold" display="0">
                  <p:stCondLst>
                    <p:cond delay="indefinite"/>
                  </p:stCondLst>
                  <p:endCondLst>
                    <p:cond evt="onStopAudio" delay="0">
                      <p:tgtEl>
                        <p:sldTgt/>
                      </p:tgtEl>
                    </p:cond>
                    <p:cond evt="onNext" delay="0">
                      <p:tgtEl>
                        <p:sldTgt/>
                      </p:tgtEl>
                    </p:cond>
                  </p:endCondLst>
                </p:cTn>
                <p:tgtEl>
                  <p:spTgt spid="36"/>
                </p:tgtEl>
              </p:cMediaNode>
            </p:audio>
            <p:audio>
              <p:cMediaNode vol="80000">
                <p:cTn id="62" fill="hold" display="0">
                  <p:stCondLst>
                    <p:cond delay="indefinite"/>
                  </p:stCondLst>
                  <p:endCondLst>
                    <p:cond evt="onStopAudio" delay="0">
                      <p:tgtEl>
                        <p:sldTgt/>
                      </p:tgtEl>
                    </p:cond>
                    <p:cond evt="onNext" delay="0">
                      <p:tgtEl>
                        <p:sldTgt/>
                      </p:tgtEl>
                    </p:cond>
                  </p:endCondLst>
                </p:cTn>
                <p:tgtEl>
                  <p:spTgt spid="37"/>
                </p:tgtEl>
              </p:cMediaNode>
            </p:audio>
          </p:childTnLst>
        </p:cTn>
      </p:par>
    </p:tnLst>
    <p:bldLst>
      <p:bldP spid="15" grpId="0"/>
      <p:bldP spid="16" grpId="0"/>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57505" y="669497"/>
            <a:ext cx="725664" cy="718407"/>
          </a:xfrm>
          <a:prstGeom prst="rect">
            <a:avLst/>
          </a:prstGeom>
        </p:spPr>
      </p:pic>
      <p:sp>
        <p:nvSpPr>
          <p:cNvPr id="141" name="TextBox 4">
            <a:extLst>
              <a:ext uri="{FF2B5EF4-FFF2-40B4-BE49-F238E27FC236}">
                <a16:creationId xmlns:a16="http://schemas.microsoft.com/office/drawing/2014/main" id="{47FB32A4-0308-3B4F-011B-BB6703ABD557}"/>
              </a:ext>
            </a:extLst>
          </p:cNvPr>
          <p:cNvSpPr txBox="1"/>
          <p:nvPr/>
        </p:nvSpPr>
        <p:spPr>
          <a:xfrm>
            <a:off x="2514679" y="1005522"/>
            <a:ext cx="13220444" cy="1335237"/>
          </a:xfrm>
          <a:prstGeom prst="rect">
            <a:avLst/>
          </a:prstGeom>
        </p:spPr>
        <p:txBody>
          <a:bodyPr wrap="square" lIns="0" tIns="0" rIns="0" bIns="0" rtlCol="0" anchor="t">
            <a:spAutoFit/>
          </a:bodyPr>
          <a:lstStyle/>
          <a:p>
            <a:pPr algn="ctr">
              <a:lnSpc>
                <a:spcPct val="150000"/>
              </a:lnSpc>
            </a:pPr>
            <a:r>
              <a:rPr lang="en-US" sz="6600" b="1">
                <a:solidFill>
                  <a:srgbClr val="2D4560"/>
                </a:solidFill>
                <a:latin typeface="Arial" panose="020B0604020202020204" pitchFamily="34" charset="0"/>
                <a:cs typeface="Arial" panose="020B0604020202020204" pitchFamily="34" charset="0"/>
              </a:rPr>
              <a:t>VẬN DỤNG</a:t>
            </a:r>
            <a:endParaRPr lang="en-US" sz="6600" b="1" dirty="0">
              <a:solidFill>
                <a:srgbClr val="2D4560"/>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201F837-6CB8-BA21-3158-CD4210F62A57}"/>
              </a:ext>
            </a:extLst>
          </p:cNvPr>
          <p:cNvGrpSpPr/>
          <p:nvPr/>
        </p:nvGrpSpPr>
        <p:grpSpPr>
          <a:xfrm>
            <a:off x="794044" y="2682776"/>
            <a:ext cx="7110602" cy="5574268"/>
            <a:chOff x="565347" y="2274842"/>
            <a:chExt cx="7110602" cy="5152366"/>
          </a:xfrm>
        </p:grpSpPr>
        <p:pic>
          <p:nvPicPr>
            <p:cNvPr id="22" name="Picture 6">
              <a:extLst>
                <a:ext uri="{FF2B5EF4-FFF2-40B4-BE49-F238E27FC236}">
                  <a16:creationId xmlns:a16="http://schemas.microsoft.com/office/drawing/2014/main" id="{D35EF2BF-7FA2-56B6-4D8A-A229104EFD3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41830">
              <a:off x="565347" y="2274842"/>
              <a:ext cx="7110602" cy="5152366"/>
            </a:xfrm>
            <a:prstGeom prst="rect">
              <a:avLst/>
            </a:prstGeom>
          </p:spPr>
        </p:pic>
        <p:sp>
          <p:nvSpPr>
            <p:cNvPr id="21" name="TextBox 20">
              <a:extLst>
                <a:ext uri="{FF2B5EF4-FFF2-40B4-BE49-F238E27FC236}">
                  <a16:creationId xmlns:a16="http://schemas.microsoft.com/office/drawing/2014/main" id="{38894B69-1CEB-395C-EF0E-65E8039466D4}"/>
                </a:ext>
              </a:extLst>
            </p:cNvPr>
            <p:cNvSpPr txBox="1"/>
            <p:nvPr/>
          </p:nvSpPr>
          <p:spPr>
            <a:xfrm>
              <a:off x="1266678" y="3457296"/>
              <a:ext cx="5421778" cy="2540245"/>
            </a:xfrm>
            <a:prstGeom prst="rect">
              <a:avLst/>
            </a:prstGeom>
            <a:noFill/>
          </p:spPr>
          <p:txBody>
            <a:bodyPr wrap="square">
              <a:spAutoFit/>
            </a:bodyPr>
            <a:lstStyle/>
            <a:p>
              <a:pPr algn="ctr">
                <a:lnSpc>
                  <a:spcPct val="150000"/>
                </a:lnSpc>
                <a:spcAft>
                  <a:spcPts val="1000"/>
                </a:spcAft>
              </a:pPr>
              <a:r>
                <a:rPr lang="en-US" sz="4000">
                  <a:latin typeface="Arial" panose="020B0604020202020204" pitchFamily="34" charset="0"/>
                  <a:ea typeface="Calibri" panose="020F0502020204030204" pitchFamily="34" charset="0"/>
                  <a:cs typeface="Arial" panose="020B0604020202020204" pitchFamily="34" charset="0"/>
                </a:rPr>
                <a:t>Trong các thể loại ca khúc, em thích nhất thể loại nào? Vì sao?</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E374F005-CE08-6DBC-1399-11EC76C13EC6}"/>
              </a:ext>
            </a:extLst>
          </p:cNvPr>
          <p:cNvGrpSpPr/>
          <p:nvPr/>
        </p:nvGrpSpPr>
        <p:grpSpPr>
          <a:xfrm>
            <a:off x="8289080" y="2682776"/>
            <a:ext cx="9574075" cy="5737324"/>
            <a:chOff x="-1101854" y="2274842"/>
            <a:chExt cx="9574075" cy="5303081"/>
          </a:xfrm>
        </p:grpSpPr>
        <p:pic>
          <p:nvPicPr>
            <p:cNvPr id="25" name="Picture 6">
              <a:extLst>
                <a:ext uri="{FF2B5EF4-FFF2-40B4-BE49-F238E27FC236}">
                  <a16:creationId xmlns:a16="http://schemas.microsoft.com/office/drawing/2014/main" id="{F5F376FC-7FBE-6049-D48A-C362B5887B9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88731">
              <a:off x="-1101854" y="2274842"/>
              <a:ext cx="9574075" cy="5303081"/>
            </a:xfrm>
            <a:prstGeom prst="rect">
              <a:avLst/>
            </a:prstGeom>
          </p:spPr>
        </p:pic>
        <p:sp>
          <p:nvSpPr>
            <p:cNvPr id="26" name="TextBox 25">
              <a:extLst>
                <a:ext uri="{FF2B5EF4-FFF2-40B4-BE49-F238E27FC236}">
                  <a16:creationId xmlns:a16="http://schemas.microsoft.com/office/drawing/2014/main" id="{45EDF09B-34DB-D1CE-DB84-8D55E62CE199}"/>
                </a:ext>
              </a:extLst>
            </p:cNvPr>
            <p:cNvSpPr txBox="1"/>
            <p:nvPr/>
          </p:nvSpPr>
          <p:spPr>
            <a:xfrm>
              <a:off x="-650467" y="2996114"/>
              <a:ext cx="8369055" cy="3393691"/>
            </a:xfrm>
            <a:prstGeom prst="rect">
              <a:avLst/>
            </a:prstGeom>
            <a:noFill/>
          </p:spPr>
          <p:txBody>
            <a:bodyPr wrap="square">
              <a:spAutoFit/>
            </a:bodyPr>
            <a:lstStyle/>
            <a:p>
              <a:pPr algn="ctr">
                <a:lnSpc>
                  <a:spcPct val="150000"/>
                </a:lnSpc>
                <a:spcAft>
                  <a:spcPts val="1000"/>
                </a:spcAft>
              </a:pPr>
              <a:r>
                <a:rPr lang="en-US" sz="4000">
                  <a:latin typeface="Arial" panose="020B0604020202020204" pitchFamily="34" charset="0"/>
                  <a:ea typeface="Calibri" panose="020F0502020204030204" pitchFamily="34" charset="0"/>
                  <a:cs typeface="Arial" panose="020B0604020202020204" pitchFamily="34" charset="0"/>
                </a:rPr>
                <a:t>Mỗi nhóm </a:t>
              </a:r>
              <a:r>
                <a:rPr lang="vi-VN" sz="4000">
                  <a:latin typeface="Arial" panose="020B0604020202020204" pitchFamily="34" charset="0"/>
                  <a:ea typeface="Calibri" panose="020F0502020204030204" pitchFamily="34" charset="0"/>
                  <a:cs typeface="Arial" panose="020B0604020202020204" pitchFamily="34" charset="0"/>
                </a:rPr>
                <a:t>chọn một bài hát thuộc thể loại ca khúc nhóm mình yêu thích để biểu diễn cho các hoạt động trong và ngoài nhà trường</a:t>
              </a:r>
              <a:r>
                <a:rPr lang="en-US" sz="4000">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28574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16"/>
          <a:srcRect/>
          <a:stretch>
            <a:fillRect/>
          </a:stretch>
        </p:blipFill>
        <p:spPr>
          <a:xfrm>
            <a:off x="15974034" y="336083"/>
            <a:ext cx="1845085" cy="1658270"/>
          </a:xfrm>
          <a:prstGeom prst="rect">
            <a:avLst/>
          </a:prstGeom>
        </p:spPr>
      </p:pic>
      <p:sp>
        <p:nvSpPr>
          <p:cNvPr id="3" name="TextBox 4">
            <a:extLst>
              <a:ext uri="{FF2B5EF4-FFF2-40B4-BE49-F238E27FC236}">
                <a16:creationId xmlns:a16="http://schemas.microsoft.com/office/drawing/2014/main" id="{43E221BD-F9CD-177E-23CE-9F6B4398271D}"/>
              </a:ext>
            </a:extLst>
          </p:cNvPr>
          <p:cNvSpPr txBox="1"/>
          <p:nvPr/>
        </p:nvSpPr>
        <p:spPr>
          <a:xfrm>
            <a:off x="2533778" y="1333009"/>
            <a:ext cx="13220444" cy="1335237"/>
          </a:xfrm>
          <a:prstGeom prst="rect">
            <a:avLst/>
          </a:prstGeom>
        </p:spPr>
        <p:txBody>
          <a:bodyPr wrap="square" lIns="0" tIns="0" rIns="0" bIns="0" rtlCol="0" anchor="t">
            <a:spAutoFit/>
          </a:bodyPr>
          <a:lstStyle/>
          <a:p>
            <a:pPr algn="ctr">
              <a:lnSpc>
                <a:spcPct val="150000"/>
              </a:lnSpc>
            </a:pPr>
            <a:r>
              <a:rPr lang="en-US" sz="6600" b="1">
                <a:solidFill>
                  <a:srgbClr val="DD4E3B"/>
                </a:solidFill>
                <a:latin typeface="Arial" panose="020B0604020202020204" pitchFamily="34" charset="0"/>
                <a:cs typeface="Arial" panose="020B0604020202020204" pitchFamily="34" charset="0"/>
              </a:rPr>
              <a:t>HƯỚNG DẪN VỀ NHÀ</a:t>
            </a:r>
            <a:endParaRPr lang="en-US" sz="6600" b="1" dirty="0">
              <a:solidFill>
                <a:srgbClr val="DD4E3B"/>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3781888-0339-B404-382E-2004F8DFB14F}"/>
              </a:ext>
            </a:extLst>
          </p:cNvPr>
          <p:cNvSpPr/>
          <p:nvPr/>
        </p:nvSpPr>
        <p:spPr>
          <a:xfrm>
            <a:off x="1686575" y="3812997"/>
            <a:ext cx="6858000" cy="4042135"/>
          </a:xfrm>
          <a:prstGeom prst="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Luyện tập, hoàn thiện bài hát, </a:t>
            </a:r>
            <a:r>
              <a:rPr lang="vi-VN" sz="3600" b="1" i="1">
                <a:solidFill>
                  <a:schemeClr val="tx1"/>
                </a:solidFill>
                <a:latin typeface="Arial" panose="020B0604020202020204" pitchFamily="34" charset="0"/>
                <a:ea typeface="Calibri" panose="020F0502020204030204" pitchFamily="34" charset="0"/>
                <a:cs typeface="Arial" panose="020B0604020202020204" pitchFamily="34" charset="0"/>
              </a:rPr>
              <a:t>Bài đọc nhạc số 1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dưới các hình thức đã học để trình diễn trong tiết Vận dụng – Sáng tạo</a:t>
            </a:r>
            <a:endParaRPr lang="vi-VN" sz="3600" dirty="0" err="1">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F56C47C-D300-EE7F-6997-EAE4E16A663E}"/>
              </a:ext>
            </a:extLst>
          </p:cNvPr>
          <p:cNvSpPr/>
          <p:nvPr/>
        </p:nvSpPr>
        <p:spPr>
          <a:xfrm>
            <a:off x="10057626" y="3812998"/>
            <a:ext cx="6858000" cy="4042135"/>
          </a:xfrm>
          <a:prstGeom prst="rect">
            <a:avLst/>
          </a:prstGeom>
          <a:solidFill>
            <a:srgbClr val="FBE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en-US" sz="3600">
                <a:solidFill>
                  <a:schemeClr val="tx1"/>
                </a:solidFill>
                <a:latin typeface="Arial" panose="020B0604020202020204" pitchFamily="34" charset="0"/>
                <a:ea typeface="Calibri" panose="020F0502020204030204" pitchFamily="34" charset="0"/>
                <a:cs typeface="Arial" panose="020B0604020202020204" pitchFamily="34" charset="0"/>
              </a:rPr>
              <a:t>H</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oàn thành </a:t>
            </a:r>
            <a:r>
              <a:rPr lang="vi-VN" sz="3600" b="1" i="1">
                <a:solidFill>
                  <a:schemeClr val="tx1"/>
                </a:solidFill>
                <a:latin typeface="Arial" panose="020B0604020202020204" pitchFamily="34" charset="0"/>
                <a:ea typeface="Calibri" panose="020F0502020204030204" pitchFamily="34" charset="0"/>
                <a:cs typeface="Arial" panose="020B0604020202020204" pitchFamily="34" charset="0"/>
              </a:rPr>
              <a:t>Bài đọc nhạc số 2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và bài hát tự chọn trong </a:t>
            </a:r>
            <a:r>
              <a:rPr lang="en-US" sz="3600">
                <a:solidFill>
                  <a:schemeClr val="tx1"/>
                </a:solidFill>
                <a:latin typeface="Arial" panose="020B0604020202020204" pitchFamily="34" charset="0"/>
                <a:ea typeface="Calibri" panose="020F0502020204030204" pitchFamily="34" charset="0"/>
                <a:cs typeface="Arial" panose="020B0604020202020204" pitchFamily="34" charset="0"/>
              </a:rPr>
              <a:t>phần</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 </a:t>
            </a:r>
            <a:r>
              <a:rPr lang="vi-VN" sz="3600" b="1" i="1">
                <a:solidFill>
                  <a:schemeClr val="tx1"/>
                </a:solidFill>
                <a:latin typeface="Arial" panose="020B0604020202020204" pitchFamily="34" charset="0"/>
                <a:ea typeface="Calibri" panose="020F0502020204030204" pitchFamily="34" charset="0"/>
                <a:cs typeface="Arial" panose="020B0604020202020204" pitchFamily="34" charset="0"/>
              </a:rPr>
              <a:t>Thường thức âm nhạc</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3600" dirty="0" err="1">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9433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57505" y="669497"/>
            <a:ext cx="725664" cy="718407"/>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652883" y="517766"/>
            <a:ext cx="2127003" cy="1740275"/>
          </a:xfrm>
          <a:prstGeom prst="rect">
            <a:avLst/>
          </a:prstGeom>
        </p:spPr>
      </p:pic>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77903">
            <a:off x="509740" y="7806794"/>
            <a:ext cx="3079335" cy="2144337"/>
          </a:xfrm>
          <a:prstGeom prst="rect">
            <a:avLst/>
          </a:prstGeom>
        </p:spPr>
      </p:pic>
      <p:pic>
        <p:nvPicPr>
          <p:cNvPr id="20" name="Picture 15">
            <a:extLst>
              <a:ext uri="{FF2B5EF4-FFF2-40B4-BE49-F238E27FC236}">
                <a16:creationId xmlns:a16="http://schemas.microsoft.com/office/drawing/2014/main" id="{26665E14-683F-2973-F3CF-AEE6C803714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88063" y="4457700"/>
            <a:ext cx="7674931" cy="8086614"/>
          </a:xfrm>
          <a:prstGeom prst="rect">
            <a:avLst/>
          </a:prstGeom>
        </p:spPr>
      </p:pic>
      <p:sp>
        <p:nvSpPr>
          <p:cNvPr id="21" name="TextBox 4">
            <a:extLst>
              <a:ext uri="{FF2B5EF4-FFF2-40B4-BE49-F238E27FC236}">
                <a16:creationId xmlns:a16="http://schemas.microsoft.com/office/drawing/2014/main" id="{32BAD751-14F5-6588-3917-D9887A98496A}"/>
              </a:ext>
            </a:extLst>
          </p:cNvPr>
          <p:cNvSpPr txBox="1"/>
          <p:nvPr/>
        </p:nvSpPr>
        <p:spPr>
          <a:xfrm>
            <a:off x="701048" y="1206277"/>
            <a:ext cx="12764825" cy="3118674"/>
          </a:xfrm>
          <a:prstGeom prst="rect">
            <a:avLst/>
          </a:prstGeom>
        </p:spPr>
        <p:txBody>
          <a:bodyPr wrap="square" lIns="0" tIns="0" rIns="0" bIns="0" rtlCol="0" anchor="t">
            <a:spAutoFit/>
          </a:bodyPr>
          <a:lstStyle/>
          <a:p>
            <a:pPr algn="ctr">
              <a:lnSpc>
                <a:spcPct val="150000"/>
              </a:lnSpc>
            </a:pPr>
            <a:r>
              <a:rPr lang="vi-VN" sz="7200" b="1">
                <a:solidFill>
                  <a:srgbClr val="2E4559"/>
                </a:solidFill>
                <a:latin typeface="Arial" panose="020B0604020202020204" pitchFamily="34" charset="0"/>
                <a:cs typeface="Arial" panose="020B0604020202020204" pitchFamily="34" charset="0"/>
              </a:rPr>
              <a:t>CẢM ƠN CÁC EM </a:t>
            </a:r>
          </a:p>
          <a:p>
            <a:pPr algn="ctr">
              <a:lnSpc>
                <a:spcPct val="150000"/>
              </a:lnSpc>
            </a:pPr>
            <a:r>
              <a:rPr lang="vi-VN" sz="7200" b="1">
                <a:solidFill>
                  <a:srgbClr val="2E4559"/>
                </a:solidFill>
                <a:latin typeface="Arial" panose="020B0604020202020204" pitchFamily="34" charset="0"/>
                <a:cs typeface="Arial" panose="020B0604020202020204" pitchFamily="34" charset="0"/>
              </a:rPr>
              <a:t>ĐÃ LẮNG NGHE BÀI GIẢNG!</a:t>
            </a:r>
          </a:p>
        </p:txBody>
      </p:sp>
      <p:sp>
        <p:nvSpPr>
          <p:cNvPr id="17" name="Rectangle 16">
            <a:extLst>
              <a:ext uri="{FF2B5EF4-FFF2-40B4-BE49-F238E27FC236}">
                <a16:creationId xmlns:a16="http://schemas.microsoft.com/office/drawing/2014/main" id="{7A010728-608E-6407-442F-754678E0F8AE}"/>
              </a:ext>
            </a:extLst>
          </p:cNvPr>
          <p:cNvSpPr/>
          <p:nvPr/>
        </p:nvSpPr>
        <p:spPr>
          <a:xfrm>
            <a:off x="3357439" y="4761290"/>
            <a:ext cx="6858000" cy="1765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7200" b="1">
                <a:solidFill>
                  <a:srgbClr val="DD4E3B"/>
                </a:solidFill>
                <a:latin typeface="Arial" panose="020B0604020202020204" pitchFamily="34" charset="0"/>
                <a:ea typeface="Calibri" panose="020F0502020204030204" pitchFamily="34" charset="0"/>
                <a:cs typeface="Arial" panose="020B0604020202020204" pitchFamily="34" charset="0"/>
              </a:rPr>
              <a:t>HẸN GẶP LẠI</a:t>
            </a:r>
            <a:endParaRPr lang="vi-VN" sz="7200" b="1" dirty="0" err="1">
              <a:solidFill>
                <a:srgbClr val="DD4E3B"/>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63BA4DB-84BF-21A2-A2EF-2402623577FD}"/>
              </a:ext>
            </a:extLst>
          </p:cNvPr>
          <p:cNvGrpSpPr/>
          <p:nvPr/>
        </p:nvGrpSpPr>
        <p:grpSpPr>
          <a:xfrm>
            <a:off x="299914" y="335869"/>
            <a:ext cx="17678647" cy="9615262"/>
            <a:chOff x="299914" y="335869"/>
            <a:chExt cx="17678647" cy="9615262"/>
          </a:xfrm>
        </p:grpSpPr>
        <p:pic>
          <p:nvPicPr>
            <p:cNvPr id="26" name="Picture 5">
              <a:extLst>
                <a:ext uri="{FF2B5EF4-FFF2-40B4-BE49-F238E27FC236}">
                  <a16:creationId xmlns:a16="http://schemas.microsoft.com/office/drawing/2014/main" id="{C13D351C-8763-A64B-999B-9B043047E3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9914" y="335870"/>
              <a:ext cx="10743308" cy="9615261"/>
            </a:xfrm>
            <a:prstGeom prst="rect">
              <a:avLst/>
            </a:prstGeom>
          </p:spPr>
        </p:pic>
        <p:pic>
          <p:nvPicPr>
            <p:cNvPr id="27" name="Picture 6">
              <a:extLst>
                <a:ext uri="{FF2B5EF4-FFF2-40B4-BE49-F238E27FC236}">
                  <a16:creationId xmlns:a16="http://schemas.microsoft.com/office/drawing/2014/main" id="{2EC16E97-A512-31F7-5897-FAF700C1CA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1486"/>
            <a:stretch>
              <a:fillRect/>
            </a:stretch>
          </p:blipFill>
          <p:spPr>
            <a:xfrm>
              <a:off x="11692290" y="335869"/>
              <a:ext cx="6286271" cy="9615261"/>
            </a:xfrm>
            <a:prstGeom prst="rect">
              <a:avLst/>
            </a:prstGeom>
          </p:spPr>
        </p:pic>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672318" y="8257044"/>
            <a:ext cx="8315458" cy="2245174"/>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9709">
            <a:off x="15555411" y="-137012"/>
            <a:ext cx="2549271" cy="2331424"/>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62241">
            <a:off x="534593" y="8598517"/>
            <a:ext cx="1846720" cy="1319565"/>
          </a:xfrm>
          <a:prstGeom prst="rect">
            <a:avLst/>
          </a:prstGeom>
        </p:spPr>
      </p:pic>
      <p:sp>
        <p:nvSpPr>
          <p:cNvPr id="28" name="TextBox 27">
            <a:extLst>
              <a:ext uri="{FF2B5EF4-FFF2-40B4-BE49-F238E27FC236}">
                <a16:creationId xmlns:a16="http://schemas.microsoft.com/office/drawing/2014/main" id="{320A80EA-2A48-0C41-6F2D-75D00F40E237}"/>
              </a:ext>
            </a:extLst>
          </p:cNvPr>
          <p:cNvSpPr txBox="1"/>
          <p:nvPr/>
        </p:nvSpPr>
        <p:spPr>
          <a:xfrm>
            <a:off x="1014779" y="505387"/>
            <a:ext cx="16277224" cy="7521546"/>
          </a:xfrm>
          <a:prstGeom prst="rect">
            <a:avLst/>
          </a:prstGeom>
          <a:noFill/>
        </p:spPr>
        <p:txBody>
          <a:bodyPr wrap="square">
            <a:spAutoFit/>
          </a:bodyPr>
          <a:lstStyle/>
          <a:p>
            <a:pPr algn="ctr">
              <a:lnSpc>
                <a:spcPct val="150000"/>
              </a:lnSpc>
            </a:pPr>
            <a:r>
              <a:rPr lang="vi-VN"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TIẾT 12</a:t>
            </a:r>
          </a:p>
          <a:p>
            <a:pPr algn="ctr">
              <a:lnSpc>
                <a:spcPct val="150000"/>
              </a:lnSpc>
            </a:pPr>
            <a:r>
              <a:rPr lang="vi-VN" sz="6600" b="1">
                <a:solidFill>
                  <a:srgbClr val="2D4560"/>
                </a:solidFill>
                <a:effectLst/>
                <a:latin typeface="Arial" panose="020B0604020202020204" pitchFamily="34" charset="0"/>
                <a:ea typeface="Times New Roman" panose="02020603050405020304" pitchFamily="18" charset="0"/>
                <a:cs typeface="Arial" panose="020B0604020202020204" pitchFamily="34" charset="0"/>
              </a:rPr>
              <a:t>Thường thức âm nhạc: </a:t>
            </a:r>
            <a:endParaRPr lang="en-US" sz="6600" b="1">
              <a:solidFill>
                <a:srgbClr val="2D456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Giới thiệu một số thể loại ca khúc</a:t>
            </a:r>
          </a:p>
          <a:p>
            <a:pPr algn="ctr">
              <a:lnSpc>
                <a:spcPct val="150000"/>
              </a:lnSpc>
            </a:pPr>
            <a:r>
              <a:rPr lang="vi-VN" sz="6600" b="1">
                <a:solidFill>
                  <a:srgbClr val="2D4560"/>
                </a:solidFill>
                <a:effectLst/>
                <a:latin typeface="Arial" panose="020B0604020202020204" pitchFamily="34" charset="0"/>
                <a:ea typeface="Times New Roman" panose="02020603050405020304" pitchFamily="18" charset="0"/>
                <a:cs typeface="Arial" panose="020B0604020202020204" pitchFamily="34" charset="0"/>
              </a:rPr>
              <a:t>Ôn tập: </a:t>
            </a:r>
            <a:r>
              <a:rPr lang="vi-VN"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Bài đọc nhạc số 2</a:t>
            </a:r>
            <a:r>
              <a:rPr lang="en-US"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vi-VN"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B</a:t>
            </a:r>
            <a:r>
              <a:rPr lang="vi-VN" sz="66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ài hát Nhớ ơn thầy cô</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31" name="Picture 3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1435">
            <a:off x="235144" y="8517706"/>
            <a:ext cx="2024252" cy="1295521"/>
          </a:xfrm>
          <a:prstGeom prst="rect">
            <a:avLst/>
          </a:prstGeom>
        </p:spPr>
      </p:pic>
      <p:pic>
        <p:nvPicPr>
          <p:cNvPr id="32" name="Picture 3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87084">
            <a:off x="16734432" y="109344"/>
            <a:ext cx="1049737" cy="1838711"/>
          </a:xfrm>
          <a:prstGeom prst="rect">
            <a:avLst/>
          </a:prstGeom>
        </p:spPr>
      </p:pic>
      <p:pic>
        <p:nvPicPr>
          <p:cNvPr id="42" name="Picture 4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352100" y="8782956"/>
            <a:ext cx="2467450" cy="1193348"/>
          </a:xfrm>
          <a:prstGeom prst="rect">
            <a:avLst/>
          </a:prstGeom>
        </p:spPr>
      </p:pic>
      <p:sp>
        <p:nvSpPr>
          <p:cNvPr id="43" name="TextBox 4">
            <a:extLst>
              <a:ext uri="{FF2B5EF4-FFF2-40B4-BE49-F238E27FC236}">
                <a16:creationId xmlns:a16="http://schemas.microsoft.com/office/drawing/2014/main" id="{CA85DD48-A062-6AAA-723A-D9E9817A1B3E}"/>
              </a:ext>
            </a:extLst>
          </p:cNvPr>
          <p:cNvSpPr txBox="1"/>
          <p:nvPr/>
        </p:nvSpPr>
        <p:spPr>
          <a:xfrm>
            <a:off x="2614564" y="549993"/>
            <a:ext cx="13220444" cy="1213922"/>
          </a:xfrm>
          <a:prstGeom prst="rect">
            <a:avLst/>
          </a:prstGeom>
        </p:spPr>
        <p:txBody>
          <a:bodyPr wrap="square" lIns="0" tIns="0" rIns="0" bIns="0" rtlCol="0" anchor="t">
            <a:spAutoFit/>
          </a:bodyPr>
          <a:lstStyle/>
          <a:p>
            <a:pPr algn="ctr">
              <a:lnSpc>
                <a:spcPct val="150000"/>
              </a:lnSpc>
            </a:pPr>
            <a:r>
              <a:rPr lang="en-US" sz="6000" b="1">
                <a:solidFill>
                  <a:srgbClr val="2D4560"/>
                </a:solidFill>
                <a:latin typeface="Arial" panose="020B0604020202020204" pitchFamily="34" charset="0"/>
                <a:cs typeface="Arial" panose="020B0604020202020204" pitchFamily="34" charset="0"/>
              </a:rPr>
              <a:t>1. Tìm hiểu một số thể loại ca khúc</a:t>
            </a:r>
            <a:endParaRPr lang="en-US" sz="6000" b="1" dirty="0">
              <a:solidFill>
                <a:srgbClr val="2D45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B59CF27-8EE8-F586-E20F-ACF78AEAB52F}"/>
              </a:ext>
            </a:extLst>
          </p:cNvPr>
          <p:cNvSpPr txBox="1"/>
          <p:nvPr/>
        </p:nvSpPr>
        <p:spPr>
          <a:xfrm>
            <a:off x="978377" y="2959849"/>
            <a:ext cx="7010400" cy="5518242"/>
          </a:xfrm>
          <a:prstGeom prst="rect">
            <a:avLst/>
          </a:prstGeom>
          <a:noFill/>
        </p:spPr>
        <p:txBody>
          <a:bodyPr wrap="square">
            <a:spAutoFit/>
          </a:bodyPr>
          <a:lstStyle/>
          <a:p>
            <a:pPr algn="just">
              <a:lnSpc>
                <a:spcPct val="150000"/>
              </a:lnSpc>
            </a:pPr>
            <a:r>
              <a:rPr lang="fr-FR" sz="4000" b="1" i="1">
                <a:solidFill>
                  <a:srgbClr val="FF0000"/>
                </a:solidFill>
                <a:latin typeface="Arial" panose="020B0604020202020204" pitchFamily="34" charset="0"/>
                <a:ea typeface="Calibri" panose="020F0502020204030204" pitchFamily="34" charset="0"/>
                <a:cs typeface="Arial" panose="020B0604020202020204" pitchFamily="34" charset="0"/>
              </a:rPr>
              <a:t>N</a:t>
            </a:r>
            <a:r>
              <a:rPr lang="fr-FR"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hiệm vụ: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nhóm tìm hiểu một thể loại ca khúc về các đặc điểm chính:</a:t>
            </a:r>
          </a:p>
          <a:p>
            <a:pPr marL="571500" indent="-571500" algn="just">
              <a:lnSpc>
                <a:spcPct val="150000"/>
              </a:lnSpc>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K</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hái niệm</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Giai điệu.</a:t>
            </a:r>
          </a:p>
          <a:p>
            <a:pPr marL="571500" indent="-571500" algn="just">
              <a:lnSpc>
                <a:spcPct val="150000"/>
              </a:lnSpc>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Nội dung phản ảnh.</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ca khúc tiêu biểu.</a:t>
            </a:r>
            <a:endParaRPr lang="en-US" sz="4000">
              <a:latin typeface="Arial" panose="020B0604020202020204" pitchFamily="34" charset="0"/>
              <a:cs typeface="Arial" panose="020B0604020202020204" pitchFamily="34" charset="0"/>
            </a:endParaRPr>
          </a:p>
        </p:txBody>
      </p:sp>
      <p:sp>
        <p:nvSpPr>
          <p:cNvPr id="16" name="TextBox 6">
            <a:extLst>
              <a:ext uri="{FF2B5EF4-FFF2-40B4-BE49-F238E27FC236}">
                <a16:creationId xmlns:a16="http://schemas.microsoft.com/office/drawing/2014/main" id="{74CCA065-289B-C87D-CCEA-5A277424A8DB}"/>
              </a:ext>
            </a:extLst>
          </p:cNvPr>
          <p:cNvSpPr txBox="1"/>
          <p:nvPr/>
        </p:nvSpPr>
        <p:spPr>
          <a:xfrm>
            <a:off x="5486400" y="1869018"/>
            <a:ext cx="7814831" cy="1052148"/>
          </a:xfrm>
          <a:prstGeom prst="rect">
            <a:avLst/>
          </a:prstGeom>
        </p:spPr>
        <p:txBody>
          <a:bodyPr lIns="0" tIns="0" rIns="0" bIns="0" rtlCol="0" anchor="t">
            <a:spAutoFit/>
          </a:bodyPr>
          <a:lstStyle/>
          <a:p>
            <a:pPr algn="ctr">
              <a:lnSpc>
                <a:spcPts val="9349"/>
              </a:lnSpc>
            </a:pPr>
            <a:r>
              <a:rPr lang="en-US" sz="4800" b="1">
                <a:solidFill>
                  <a:srgbClr val="DF5745"/>
                </a:solidFill>
                <a:latin typeface="Arial" panose="020B0604020202020204" pitchFamily="34" charset="0"/>
                <a:cs typeface="Arial" panose="020B0604020202020204" pitchFamily="34" charset="0"/>
              </a:rPr>
              <a:t>HOẠT ĐỘNG NHÓM</a:t>
            </a:r>
          </a:p>
        </p:txBody>
      </p:sp>
      <p:grpSp>
        <p:nvGrpSpPr>
          <p:cNvPr id="19" name="Group 18">
            <a:extLst>
              <a:ext uri="{FF2B5EF4-FFF2-40B4-BE49-F238E27FC236}">
                <a16:creationId xmlns:a16="http://schemas.microsoft.com/office/drawing/2014/main" id="{5A9470FC-C274-D976-F69C-65C1AC99BAF3}"/>
              </a:ext>
            </a:extLst>
          </p:cNvPr>
          <p:cNvGrpSpPr/>
          <p:nvPr/>
        </p:nvGrpSpPr>
        <p:grpSpPr>
          <a:xfrm>
            <a:off x="8458200" y="3467100"/>
            <a:ext cx="4586288" cy="2402840"/>
            <a:chOff x="9855244" y="3311951"/>
            <a:chExt cx="5656422" cy="2060149"/>
          </a:xfrm>
        </p:grpSpPr>
        <p:grpSp>
          <p:nvGrpSpPr>
            <p:cNvPr id="53" name="Group 23">
              <a:extLst>
                <a:ext uri="{FF2B5EF4-FFF2-40B4-BE49-F238E27FC236}">
                  <a16:creationId xmlns:a16="http://schemas.microsoft.com/office/drawing/2014/main" id="{8CFA5EF1-38E1-E37A-24D3-92BE5C9247EE}"/>
                </a:ext>
              </a:extLst>
            </p:cNvPr>
            <p:cNvGrpSpPr/>
            <p:nvPr/>
          </p:nvGrpSpPr>
          <p:grpSpPr>
            <a:xfrm>
              <a:off x="9872866" y="3311951"/>
              <a:ext cx="5638800" cy="2060149"/>
              <a:chOff x="0" y="0"/>
              <a:chExt cx="25644738" cy="1234912"/>
            </a:xfrm>
          </p:grpSpPr>
          <p:sp>
            <p:nvSpPr>
              <p:cNvPr id="54" name="Freeform 24">
                <a:extLst>
                  <a:ext uri="{FF2B5EF4-FFF2-40B4-BE49-F238E27FC236}">
                    <a16:creationId xmlns:a16="http://schemas.microsoft.com/office/drawing/2014/main" id="{1D59DC06-BFC5-8334-6EA4-81E1236F2923}"/>
                  </a:ext>
                </a:extLst>
              </p:cNvPr>
              <p:cNvSpPr/>
              <p:nvPr/>
            </p:nvSpPr>
            <p:spPr>
              <a:xfrm>
                <a:off x="0" y="0"/>
                <a:ext cx="25644738" cy="1234912"/>
              </a:xfrm>
              <a:custGeom>
                <a:avLst/>
                <a:gdLst/>
                <a:ahLst/>
                <a:cxnLst/>
                <a:rect l="l" t="t" r="r" b="b"/>
                <a:pathLst>
                  <a:path w="23752204" h="2055172">
                    <a:moveTo>
                      <a:pt x="23627744" y="2055172"/>
                    </a:moveTo>
                    <a:lnTo>
                      <a:pt x="124460" y="2055172"/>
                    </a:lnTo>
                    <a:cubicBezTo>
                      <a:pt x="55880" y="2055172"/>
                      <a:pt x="0" y="1999292"/>
                      <a:pt x="0" y="1930712"/>
                    </a:cubicBezTo>
                    <a:lnTo>
                      <a:pt x="0" y="124460"/>
                    </a:lnTo>
                    <a:cubicBezTo>
                      <a:pt x="0" y="55880"/>
                      <a:pt x="55880" y="0"/>
                      <a:pt x="124460" y="0"/>
                    </a:cubicBezTo>
                    <a:lnTo>
                      <a:pt x="23627744" y="0"/>
                    </a:lnTo>
                    <a:cubicBezTo>
                      <a:pt x="23696324" y="0"/>
                      <a:pt x="23752204" y="55880"/>
                      <a:pt x="23752204" y="124460"/>
                    </a:cubicBezTo>
                    <a:lnTo>
                      <a:pt x="23752204" y="1930712"/>
                    </a:lnTo>
                    <a:cubicBezTo>
                      <a:pt x="23752204" y="1999292"/>
                      <a:pt x="23696324" y="2055172"/>
                      <a:pt x="23627744" y="2055172"/>
                    </a:cubicBezTo>
                    <a:close/>
                  </a:path>
                </a:pathLst>
              </a:custGeom>
              <a:solidFill>
                <a:srgbClr val="FFFFFF">
                  <a:alpha val="74902"/>
                </a:srgbClr>
              </a:solidFill>
            </p:spPr>
          </p:sp>
        </p:grpSp>
        <p:sp>
          <p:nvSpPr>
            <p:cNvPr id="18" name="TextBox 17">
              <a:extLst>
                <a:ext uri="{FF2B5EF4-FFF2-40B4-BE49-F238E27FC236}">
                  <a16:creationId xmlns:a16="http://schemas.microsoft.com/office/drawing/2014/main" id="{83D299BE-C624-55CF-43C8-2878202351DD}"/>
                </a:ext>
              </a:extLst>
            </p:cNvPr>
            <p:cNvSpPr txBox="1"/>
            <p:nvPr/>
          </p:nvSpPr>
          <p:spPr>
            <a:xfrm>
              <a:off x="9855244" y="3513629"/>
              <a:ext cx="5638800" cy="1564654"/>
            </a:xfrm>
            <a:prstGeom prst="rect">
              <a:avLst/>
            </a:prstGeom>
            <a:noFill/>
          </p:spPr>
          <p:txBody>
            <a:bodyPr wrap="square">
              <a:spAutoFit/>
            </a:bodyPr>
            <a:lstStyle/>
            <a:p>
              <a:pPr algn="ctr">
                <a:lnSpc>
                  <a:spcPct val="150000"/>
                </a:lnSpc>
              </a:pPr>
              <a:r>
                <a:rPr lang="en-US" sz="4000" b="1" i="1">
                  <a:solidFill>
                    <a:srgbClr val="2D4560"/>
                  </a:solidFill>
                  <a:latin typeface="Arial" panose="020B0604020202020204" pitchFamily="34" charset="0"/>
                  <a:cs typeface="Arial" panose="020B0604020202020204" pitchFamily="34" charset="0"/>
                </a:rPr>
                <a:t>Nhóm 1: </a:t>
              </a:r>
            </a:p>
            <a:p>
              <a:pPr algn="ctr">
                <a:lnSpc>
                  <a:spcPct val="150000"/>
                </a:lnSpc>
              </a:pPr>
              <a:r>
                <a:rPr lang="en-US" sz="4000">
                  <a:solidFill>
                    <a:schemeClr val="tx1"/>
                  </a:solidFill>
                  <a:latin typeface="Arial" panose="020B0604020202020204" pitchFamily="34" charset="0"/>
                  <a:cs typeface="Arial" panose="020B0604020202020204" pitchFamily="34" charset="0"/>
                </a:rPr>
                <a:t>Ca khúc hành khúc</a:t>
              </a:r>
            </a:p>
          </p:txBody>
        </p:sp>
      </p:grpSp>
      <p:grpSp>
        <p:nvGrpSpPr>
          <p:cNvPr id="28" name="Group 27">
            <a:extLst>
              <a:ext uri="{FF2B5EF4-FFF2-40B4-BE49-F238E27FC236}">
                <a16:creationId xmlns:a16="http://schemas.microsoft.com/office/drawing/2014/main" id="{54F28F4A-BBCE-E152-7758-DD3A77334C10}"/>
              </a:ext>
            </a:extLst>
          </p:cNvPr>
          <p:cNvGrpSpPr/>
          <p:nvPr/>
        </p:nvGrpSpPr>
        <p:grpSpPr>
          <a:xfrm>
            <a:off x="13168312" y="3467100"/>
            <a:ext cx="4586288" cy="2402840"/>
            <a:chOff x="9855244" y="3311951"/>
            <a:chExt cx="5656422" cy="2060149"/>
          </a:xfrm>
        </p:grpSpPr>
        <p:grpSp>
          <p:nvGrpSpPr>
            <p:cNvPr id="29" name="Group 23">
              <a:extLst>
                <a:ext uri="{FF2B5EF4-FFF2-40B4-BE49-F238E27FC236}">
                  <a16:creationId xmlns:a16="http://schemas.microsoft.com/office/drawing/2014/main" id="{1E3FDB94-3E18-7D17-EF98-17E4BE431862}"/>
                </a:ext>
              </a:extLst>
            </p:cNvPr>
            <p:cNvGrpSpPr/>
            <p:nvPr/>
          </p:nvGrpSpPr>
          <p:grpSpPr>
            <a:xfrm>
              <a:off x="9872866" y="3311951"/>
              <a:ext cx="5638800" cy="2060149"/>
              <a:chOff x="0" y="0"/>
              <a:chExt cx="25644738" cy="1234912"/>
            </a:xfrm>
          </p:grpSpPr>
          <p:sp>
            <p:nvSpPr>
              <p:cNvPr id="33" name="Freeform 24">
                <a:extLst>
                  <a:ext uri="{FF2B5EF4-FFF2-40B4-BE49-F238E27FC236}">
                    <a16:creationId xmlns:a16="http://schemas.microsoft.com/office/drawing/2014/main" id="{B78023C3-6C71-A3EB-91C2-28EF056604F0}"/>
                  </a:ext>
                </a:extLst>
              </p:cNvPr>
              <p:cNvSpPr/>
              <p:nvPr/>
            </p:nvSpPr>
            <p:spPr>
              <a:xfrm>
                <a:off x="0" y="0"/>
                <a:ext cx="25644738" cy="1234912"/>
              </a:xfrm>
              <a:custGeom>
                <a:avLst/>
                <a:gdLst/>
                <a:ahLst/>
                <a:cxnLst/>
                <a:rect l="l" t="t" r="r" b="b"/>
                <a:pathLst>
                  <a:path w="23752204" h="2055172">
                    <a:moveTo>
                      <a:pt x="23627744" y="2055172"/>
                    </a:moveTo>
                    <a:lnTo>
                      <a:pt x="124460" y="2055172"/>
                    </a:lnTo>
                    <a:cubicBezTo>
                      <a:pt x="55880" y="2055172"/>
                      <a:pt x="0" y="1999292"/>
                      <a:pt x="0" y="1930712"/>
                    </a:cubicBezTo>
                    <a:lnTo>
                      <a:pt x="0" y="124460"/>
                    </a:lnTo>
                    <a:cubicBezTo>
                      <a:pt x="0" y="55880"/>
                      <a:pt x="55880" y="0"/>
                      <a:pt x="124460" y="0"/>
                    </a:cubicBezTo>
                    <a:lnTo>
                      <a:pt x="23627744" y="0"/>
                    </a:lnTo>
                    <a:cubicBezTo>
                      <a:pt x="23696324" y="0"/>
                      <a:pt x="23752204" y="55880"/>
                      <a:pt x="23752204" y="124460"/>
                    </a:cubicBezTo>
                    <a:lnTo>
                      <a:pt x="23752204" y="1930712"/>
                    </a:lnTo>
                    <a:cubicBezTo>
                      <a:pt x="23752204" y="1999292"/>
                      <a:pt x="23696324" y="2055172"/>
                      <a:pt x="23627744" y="2055172"/>
                    </a:cubicBezTo>
                    <a:close/>
                  </a:path>
                </a:pathLst>
              </a:custGeom>
              <a:solidFill>
                <a:srgbClr val="FFFFFF">
                  <a:alpha val="74902"/>
                </a:srgbClr>
              </a:solidFill>
            </p:spPr>
          </p:sp>
        </p:grpSp>
        <p:sp>
          <p:nvSpPr>
            <p:cNvPr id="30" name="TextBox 29">
              <a:extLst>
                <a:ext uri="{FF2B5EF4-FFF2-40B4-BE49-F238E27FC236}">
                  <a16:creationId xmlns:a16="http://schemas.microsoft.com/office/drawing/2014/main" id="{2D9C4C37-E37C-DCD4-7798-54C75F8C50AF}"/>
                </a:ext>
              </a:extLst>
            </p:cNvPr>
            <p:cNvSpPr txBox="1"/>
            <p:nvPr/>
          </p:nvSpPr>
          <p:spPr>
            <a:xfrm>
              <a:off x="9855244" y="3513629"/>
              <a:ext cx="5638800" cy="1564654"/>
            </a:xfrm>
            <a:prstGeom prst="rect">
              <a:avLst/>
            </a:prstGeom>
            <a:noFill/>
          </p:spPr>
          <p:txBody>
            <a:bodyPr wrap="square">
              <a:spAutoFit/>
            </a:bodyPr>
            <a:lstStyle/>
            <a:p>
              <a:pPr algn="ctr">
                <a:lnSpc>
                  <a:spcPct val="150000"/>
                </a:lnSpc>
              </a:pPr>
              <a:r>
                <a:rPr lang="en-US" sz="4000" b="1" i="1">
                  <a:solidFill>
                    <a:srgbClr val="2D4560"/>
                  </a:solidFill>
                  <a:latin typeface="Arial" panose="020B0604020202020204" pitchFamily="34" charset="0"/>
                  <a:cs typeface="Arial" panose="020B0604020202020204" pitchFamily="34" charset="0"/>
                </a:rPr>
                <a:t>Nhóm 2: </a:t>
              </a:r>
            </a:p>
            <a:p>
              <a:pPr algn="ctr">
                <a:lnSpc>
                  <a:spcPct val="150000"/>
                </a:lnSpc>
              </a:pPr>
              <a:r>
                <a:rPr lang="en-US" sz="4000">
                  <a:solidFill>
                    <a:schemeClr val="tx1"/>
                  </a:solidFill>
                  <a:latin typeface="Arial" panose="020B0604020202020204" pitchFamily="34" charset="0"/>
                  <a:cs typeface="Arial" panose="020B0604020202020204" pitchFamily="34" charset="0"/>
                </a:rPr>
                <a:t>Ca khúc trữ tình</a:t>
              </a:r>
            </a:p>
          </p:txBody>
        </p:sp>
      </p:grpSp>
      <p:grpSp>
        <p:nvGrpSpPr>
          <p:cNvPr id="34" name="Group 33">
            <a:extLst>
              <a:ext uri="{FF2B5EF4-FFF2-40B4-BE49-F238E27FC236}">
                <a16:creationId xmlns:a16="http://schemas.microsoft.com/office/drawing/2014/main" id="{15DD5252-FF39-B084-E696-534E2DC1D57E}"/>
              </a:ext>
            </a:extLst>
          </p:cNvPr>
          <p:cNvGrpSpPr/>
          <p:nvPr/>
        </p:nvGrpSpPr>
        <p:grpSpPr>
          <a:xfrm>
            <a:off x="8443912" y="6105166"/>
            <a:ext cx="4586288" cy="2402840"/>
            <a:chOff x="9855244" y="3311951"/>
            <a:chExt cx="5656422" cy="2060149"/>
          </a:xfrm>
        </p:grpSpPr>
        <p:grpSp>
          <p:nvGrpSpPr>
            <p:cNvPr id="35" name="Group 23">
              <a:extLst>
                <a:ext uri="{FF2B5EF4-FFF2-40B4-BE49-F238E27FC236}">
                  <a16:creationId xmlns:a16="http://schemas.microsoft.com/office/drawing/2014/main" id="{F642D524-1CC9-0E4D-73F9-281A2AC69D5F}"/>
                </a:ext>
              </a:extLst>
            </p:cNvPr>
            <p:cNvGrpSpPr/>
            <p:nvPr/>
          </p:nvGrpSpPr>
          <p:grpSpPr>
            <a:xfrm>
              <a:off x="9872866" y="3311951"/>
              <a:ext cx="5638800" cy="2060149"/>
              <a:chOff x="0" y="0"/>
              <a:chExt cx="25644738" cy="1234912"/>
            </a:xfrm>
          </p:grpSpPr>
          <p:sp>
            <p:nvSpPr>
              <p:cNvPr id="37" name="Freeform 24">
                <a:extLst>
                  <a:ext uri="{FF2B5EF4-FFF2-40B4-BE49-F238E27FC236}">
                    <a16:creationId xmlns:a16="http://schemas.microsoft.com/office/drawing/2014/main" id="{B64B0141-1F82-D31F-606C-77AA06F81BBE}"/>
                  </a:ext>
                </a:extLst>
              </p:cNvPr>
              <p:cNvSpPr/>
              <p:nvPr/>
            </p:nvSpPr>
            <p:spPr>
              <a:xfrm>
                <a:off x="0" y="0"/>
                <a:ext cx="25644738" cy="1234912"/>
              </a:xfrm>
              <a:custGeom>
                <a:avLst/>
                <a:gdLst/>
                <a:ahLst/>
                <a:cxnLst/>
                <a:rect l="l" t="t" r="r" b="b"/>
                <a:pathLst>
                  <a:path w="23752204" h="2055172">
                    <a:moveTo>
                      <a:pt x="23627744" y="2055172"/>
                    </a:moveTo>
                    <a:lnTo>
                      <a:pt x="124460" y="2055172"/>
                    </a:lnTo>
                    <a:cubicBezTo>
                      <a:pt x="55880" y="2055172"/>
                      <a:pt x="0" y="1999292"/>
                      <a:pt x="0" y="1930712"/>
                    </a:cubicBezTo>
                    <a:lnTo>
                      <a:pt x="0" y="124460"/>
                    </a:lnTo>
                    <a:cubicBezTo>
                      <a:pt x="0" y="55880"/>
                      <a:pt x="55880" y="0"/>
                      <a:pt x="124460" y="0"/>
                    </a:cubicBezTo>
                    <a:lnTo>
                      <a:pt x="23627744" y="0"/>
                    </a:lnTo>
                    <a:cubicBezTo>
                      <a:pt x="23696324" y="0"/>
                      <a:pt x="23752204" y="55880"/>
                      <a:pt x="23752204" y="124460"/>
                    </a:cubicBezTo>
                    <a:lnTo>
                      <a:pt x="23752204" y="1930712"/>
                    </a:lnTo>
                    <a:cubicBezTo>
                      <a:pt x="23752204" y="1999292"/>
                      <a:pt x="23696324" y="2055172"/>
                      <a:pt x="23627744" y="2055172"/>
                    </a:cubicBezTo>
                    <a:close/>
                  </a:path>
                </a:pathLst>
              </a:custGeom>
              <a:solidFill>
                <a:srgbClr val="FFFFFF">
                  <a:alpha val="74902"/>
                </a:srgbClr>
              </a:solidFill>
            </p:spPr>
          </p:sp>
        </p:grpSp>
        <p:sp>
          <p:nvSpPr>
            <p:cNvPr id="36" name="TextBox 35">
              <a:extLst>
                <a:ext uri="{FF2B5EF4-FFF2-40B4-BE49-F238E27FC236}">
                  <a16:creationId xmlns:a16="http://schemas.microsoft.com/office/drawing/2014/main" id="{AE8297EF-4D24-7BEF-B222-0CFE37A67472}"/>
                </a:ext>
              </a:extLst>
            </p:cNvPr>
            <p:cNvSpPr txBox="1"/>
            <p:nvPr/>
          </p:nvSpPr>
          <p:spPr>
            <a:xfrm>
              <a:off x="9855244" y="3513629"/>
              <a:ext cx="5638800" cy="1564654"/>
            </a:xfrm>
            <a:prstGeom prst="rect">
              <a:avLst/>
            </a:prstGeom>
            <a:noFill/>
          </p:spPr>
          <p:txBody>
            <a:bodyPr wrap="square">
              <a:spAutoFit/>
            </a:bodyPr>
            <a:lstStyle/>
            <a:p>
              <a:pPr algn="ctr">
                <a:lnSpc>
                  <a:spcPct val="150000"/>
                </a:lnSpc>
              </a:pPr>
              <a:r>
                <a:rPr lang="en-US" sz="4000" b="1" i="1">
                  <a:solidFill>
                    <a:srgbClr val="2D4560"/>
                  </a:solidFill>
                  <a:latin typeface="Arial" panose="020B0604020202020204" pitchFamily="34" charset="0"/>
                  <a:cs typeface="Arial" panose="020B0604020202020204" pitchFamily="34" charset="0"/>
                </a:rPr>
                <a:t>Nhóm 3: </a:t>
              </a:r>
            </a:p>
            <a:p>
              <a:pPr algn="ctr">
                <a:lnSpc>
                  <a:spcPct val="150000"/>
                </a:lnSpc>
              </a:pPr>
              <a:r>
                <a:rPr lang="en-US" sz="4000">
                  <a:solidFill>
                    <a:schemeClr val="tx1"/>
                  </a:solidFill>
                  <a:latin typeface="Arial" panose="020B0604020202020204" pitchFamily="34" charset="0"/>
                  <a:cs typeface="Arial" panose="020B0604020202020204" pitchFamily="34" charset="0"/>
                </a:rPr>
                <a:t>Ca khúc hát ru</a:t>
              </a:r>
            </a:p>
          </p:txBody>
        </p:sp>
      </p:grpSp>
      <p:grpSp>
        <p:nvGrpSpPr>
          <p:cNvPr id="38" name="Group 37">
            <a:extLst>
              <a:ext uri="{FF2B5EF4-FFF2-40B4-BE49-F238E27FC236}">
                <a16:creationId xmlns:a16="http://schemas.microsoft.com/office/drawing/2014/main" id="{D7F57410-8054-DD18-EE93-A5900D8BDAF9}"/>
              </a:ext>
            </a:extLst>
          </p:cNvPr>
          <p:cNvGrpSpPr/>
          <p:nvPr/>
        </p:nvGrpSpPr>
        <p:grpSpPr>
          <a:xfrm>
            <a:off x="13149446" y="5851483"/>
            <a:ext cx="4590866" cy="2748252"/>
            <a:chOff x="9849598" y="3094448"/>
            <a:chExt cx="5662068" cy="2356299"/>
          </a:xfrm>
        </p:grpSpPr>
        <p:grpSp>
          <p:nvGrpSpPr>
            <p:cNvPr id="39" name="Group 23">
              <a:extLst>
                <a:ext uri="{FF2B5EF4-FFF2-40B4-BE49-F238E27FC236}">
                  <a16:creationId xmlns:a16="http://schemas.microsoft.com/office/drawing/2014/main" id="{BF65DE11-532A-5CB1-3ABA-88A4F43749FC}"/>
                </a:ext>
              </a:extLst>
            </p:cNvPr>
            <p:cNvGrpSpPr/>
            <p:nvPr/>
          </p:nvGrpSpPr>
          <p:grpSpPr>
            <a:xfrm>
              <a:off x="9872866" y="3311951"/>
              <a:ext cx="5638800" cy="2060149"/>
              <a:chOff x="0" y="0"/>
              <a:chExt cx="25644738" cy="1234912"/>
            </a:xfrm>
          </p:grpSpPr>
          <p:sp>
            <p:nvSpPr>
              <p:cNvPr id="41" name="Freeform 24">
                <a:extLst>
                  <a:ext uri="{FF2B5EF4-FFF2-40B4-BE49-F238E27FC236}">
                    <a16:creationId xmlns:a16="http://schemas.microsoft.com/office/drawing/2014/main" id="{168AC31C-90FD-9CD5-1F80-FA9553C54138}"/>
                  </a:ext>
                </a:extLst>
              </p:cNvPr>
              <p:cNvSpPr/>
              <p:nvPr/>
            </p:nvSpPr>
            <p:spPr>
              <a:xfrm>
                <a:off x="0" y="0"/>
                <a:ext cx="25644738" cy="1234912"/>
              </a:xfrm>
              <a:custGeom>
                <a:avLst/>
                <a:gdLst/>
                <a:ahLst/>
                <a:cxnLst/>
                <a:rect l="l" t="t" r="r" b="b"/>
                <a:pathLst>
                  <a:path w="23752204" h="2055172">
                    <a:moveTo>
                      <a:pt x="23627744" y="2055172"/>
                    </a:moveTo>
                    <a:lnTo>
                      <a:pt x="124460" y="2055172"/>
                    </a:lnTo>
                    <a:cubicBezTo>
                      <a:pt x="55880" y="2055172"/>
                      <a:pt x="0" y="1999292"/>
                      <a:pt x="0" y="1930712"/>
                    </a:cubicBezTo>
                    <a:lnTo>
                      <a:pt x="0" y="124460"/>
                    </a:lnTo>
                    <a:cubicBezTo>
                      <a:pt x="0" y="55880"/>
                      <a:pt x="55880" y="0"/>
                      <a:pt x="124460" y="0"/>
                    </a:cubicBezTo>
                    <a:lnTo>
                      <a:pt x="23627744" y="0"/>
                    </a:lnTo>
                    <a:cubicBezTo>
                      <a:pt x="23696324" y="0"/>
                      <a:pt x="23752204" y="55880"/>
                      <a:pt x="23752204" y="124460"/>
                    </a:cubicBezTo>
                    <a:lnTo>
                      <a:pt x="23752204" y="1930712"/>
                    </a:lnTo>
                    <a:cubicBezTo>
                      <a:pt x="23752204" y="1999292"/>
                      <a:pt x="23696324" y="2055172"/>
                      <a:pt x="23627744" y="2055172"/>
                    </a:cubicBezTo>
                    <a:close/>
                  </a:path>
                </a:pathLst>
              </a:custGeom>
              <a:solidFill>
                <a:srgbClr val="FFFFFF">
                  <a:alpha val="74902"/>
                </a:srgbClr>
              </a:solidFill>
            </p:spPr>
          </p:sp>
        </p:grpSp>
        <p:sp>
          <p:nvSpPr>
            <p:cNvPr id="40" name="TextBox 39">
              <a:extLst>
                <a:ext uri="{FF2B5EF4-FFF2-40B4-BE49-F238E27FC236}">
                  <a16:creationId xmlns:a16="http://schemas.microsoft.com/office/drawing/2014/main" id="{C784CAE7-1F82-99D7-E37E-BFEA792C32C8}"/>
                </a:ext>
              </a:extLst>
            </p:cNvPr>
            <p:cNvSpPr txBox="1"/>
            <p:nvPr/>
          </p:nvSpPr>
          <p:spPr>
            <a:xfrm>
              <a:off x="9849598" y="3094448"/>
              <a:ext cx="5638800" cy="2356299"/>
            </a:xfrm>
            <a:prstGeom prst="rect">
              <a:avLst/>
            </a:prstGeom>
            <a:noFill/>
          </p:spPr>
          <p:txBody>
            <a:bodyPr wrap="square">
              <a:spAutoFit/>
            </a:bodyPr>
            <a:lstStyle/>
            <a:p>
              <a:pPr algn="ctr">
                <a:lnSpc>
                  <a:spcPct val="150000"/>
                </a:lnSpc>
              </a:pPr>
              <a:r>
                <a:rPr lang="en-US" sz="4000" b="1" i="1">
                  <a:solidFill>
                    <a:srgbClr val="2D4560"/>
                  </a:solidFill>
                  <a:latin typeface="Arial" panose="020B0604020202020204" pitchFamily="34" charset="0"/>
                  <a:cs typeface="Arial" panose="020B0604020202020204" pitchFamily="34" charset="0"/>
                </a:rPr>
                <a:t>Nhóm 4: </a:t>
              </a:r>
            </a:p>
            <a:p>
              <a:pPr algn="ctr">
                <a:lnSpc>
                  <a:spcPct val="150000"/>
                </a:lnSpc>
              </a:pPr>
              <a:r>
                <a:rPr lang="en-US" sz="4000">
                  <a:solidFill>
                    <a:schemeClr val="tx1"/>
                  </a:solidFill>
                  <a:latin typeface="Arial" panose="020B0604020202020204" pitchFamily="34" charset="0"/>
                  <a:cs typeface="Arial" panose="020B0604020202020204" pitchFamily="34" charset="0"/>
                </a:rPr>
                <a:t>Ca khúc nghi lễ, nghi thức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strVal val="#ppt_w+.3"/>
                                          </p:val>
                                        </p:tav>
                                        <p:tav tm="100000">
                                          <p:val>
                                            <p:strVal val="#ppt_w"/>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animEffect transition="in" filter="fade">
                                      <p:cBhvr>
                                        <p:cTn id="25" dur="500"/>
                                        <p:tgtEl>
                                          <p:spTgt spid="19"/>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strVal val="#ppt_w+.3"/>
                                          </p:val>
                                        </p:tav>
                                        <p:tav tm="100000">
                                          <p:val>
                                            <p:strVal val="#ppt_w"/>
                                          </p:val>
                                        </p:tav>
                                      </p:tavLst>
                                    </p:anim>
                                    <p:anim calcmode="lin" valueType="num">
                                      <p:cBhvr>
                                        <p:cTn id="29" dur="500" fill="hold"/>
                                        <p:tgtEl>
                                          <p:spTgt spid="28"/>
                                        </p:tgtEl>
                                        <p:attrNameLst>
                                          <p:attrName>ppt_h</p:attrName>
                                        </p:attrNameLst>
                                      </p:cBhvr>
                                      <p:tavLst>
                                        <p:tav tm="0">
                                          <p:val>
                                            <p:strVal val="#ppt_h"/>
                                          </p:val>
                                        </p:tav>
                                        <p:tav tm="100000">
                                          <p:val>
                                            <p:strVal val="#ppt_h"/>
                                          </p:val>
                                        </p:tav>
                                      </p:tavLst>
                                    </p:anim>
                                    <p:animEffect transition="in" filter="fade">
                                      <p:cBhvr>
                                        <p:cTn id="30" dur="500"/>
                                        <p:tgtEl>
                                          <p:spTgt spid="28"/>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strVal val="#ppt_w+.3"/>
                                          </p:val>
                                        </p:tav>
                                        <p:tav tm="100000">
                                          <p:val>
                                            <p:strVal val="#ppt_w"/>
                                          </p:val>
                                        </p:tav>
                                      </p:tavLst>
                                    </p:anim>
                                    <p:anim calcmode="lin" valueType="num">
                                      <p:cBhvr>
                                        <p:cTn id="34" dur="500" fill="hold"/>
                                        <p:tgtEl>
                                          <p:spTgt spid="34"/>
                                        </p:tgtEl>
                                        <p:attrNameLst>
                                          <p:attrName>ppt_h</p:attrName>
                                        </p:attrNameLst>
                                      </p:cBhvr>
                                      <p:tavLst>
                                        <p:tav tm="0">
                                          <p:val>
                                            <p:strVal val="#ppt_h"/>
                                          </p:val>
                                        </p:tav>
                                        <p:tav tm="100000">
                                          <p:val>
                                            <p:strVal val="#ppt_h"/>
                                          </p:val>
                                        </p:tav>
                                      </p:tavLst>
                                    </p:anim>
                                    <p:animEffect transition="in" filter="fade">
                                      <p:cBhvr>
                                        <p:cTn id="35" dur="500"/>
                                        <p:tgtEl>
                                          <p:spTgt spid="34"/>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strVal val="#ppt_w+.3"/>
                                          </p:val>
                                        </p:tav>
                                        <p:tav tm="100000">
                                          <p:val>
                                            <p:strVal val="#ppt_w"/>
                                          </p:val>
                                        </p:tav>
                                      </p:tavLst>
                                    </p:anim>
                                    <p:anim calcmode="lin" valueType="num">
                                      <p:cBhvr>
                                        <p:cTn id="39" dur="500" fill="hold"/>
                                        <p:tgtEl>
                                          <p:spTgt spid="38"/>
                                        </p:tgtEl>
                                        <p:attrNameLst>
                                          <p:attrName>ppt_h</p:attrName>
                                        </p:attrNameLst>
                                      </p:cBhvr>
                                      <p:tavLst>
                                        <p:tav tm="0">
                                          <p:val>
                                            <p:strVal val="#ppt_h"/>
                                          </p:val>
                                        </p:tav>
                                        <p:tav tm="100000">
                                          <p:val>
                                            <p:strVal val="#ppt_h"/>
                                          </p:val>
                                        </p:tav>
                                      </p:tavLst>
                                    </p:anim>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16"/>
          <a:srcRect/>
          <a:stretch>
            <a:fillRect/>
          </a:stretch>
        </p:blipFill>
        <p:spPr>
          <a:xfrm>
            <a:off x="15974034" y="336083"/>
            <a:ext cx="1845085" cy="1658270"/>
          </a:xfrm>
          <a:prstGeom prst="rect">
            <a:avLst/>
          </a:prstGeom>
        </p:spPr>
      </p:pic>
      <p:sp>
        <p:nvSpPr>
          <p:cNvPr id="15" name="TextBox 6">
            <a:extLst>
              <a:ext uri="{FF2B5EF4-FFF2-40B4-BE49-F238E27FC236}">
                <a16:creationId xmlns:a16="http://schemas.microsoft.com/office/drawing/2014/main" id="{24FBF346-F58A-4CA7-8671-2143CE6B22B3}"/>
              </a:ext>
            </a:extLst>
          </p:cNvPr>
          <p:cNvSpPr txBox="1"/>
          <p:nvPr/>
        </p:nvSpPr>
        <p:spPr>
          <a:xfrm>
            <a:off x="5079656" y="959279"/>
            <a:ext cx="7814831" cy="677108"/>
          </a:xfrm>
          <a:prstGeom prst="rect">
            <a:avLst/>
          </a:prstGeom>
        </p:spPr>
        <p:txBody>
          <a:bodyPr lIns="0" tIns="0" rIns="0" bIns="0" rtlCol="0" anchor="t">
            <a:spAutoFit/>
          </a:bodyPr>
          <a:lstStyle/>
          <a:p>
            <a:pPr algn="ctr"/>
            <a:r>
              <a:rPr lang="en-US" sz="4400" b="1">
                <a:solidFill>
                  <a:srgbClr val="DF5745"/>
                </a:solidFill>
                <a:latin typeface="Arial" panose="020B0604020202020204" pitchFamily="34" charset="0"/>
                <a:cs typeface="Arial" panose="020B0604020202020204" pitchFamily="34" charset="0"/>
              </a:rPr>
              <a:t>a) Ca khúc hành khúc</a:t>
            </a:r>
          </a:p>
        </p:txBody>
      </p:sp>
      <p:sp>
        <p:nvSpPr>
          <p:cNvPr id="16" name="TextBox 15">
            <a:extLst>
              <a:ext uri="{FF2B5EF4-FFF2-40B4-BE49-F238E27FC236}">
                <a16:creationId xmlns:a16="http://schemas.microsoft.com/office/drawing/2014/main" id="{12A88315-C5EC-51DE-3944-DB1B14238948}"/>
              </a:ext>
            </a:extLst>
          </p:cNvPr>
          <p:cNvSpPr txBox="1"/>
          <p:nvPr/>
        </p:nvSpPr>
        <p:spPr>
          <a:xfrm>
            <a:off x="815646" y="2081444"/>
            <a:ext cx="9131542" cy="6726008"/>
          </a:xfrm>
          <a:prstGeom prst="rect">
            <a:avLst/>
          </a:prstGeom>
          <a:noFill/>
        </p:spPr>
        <p:txBody>
          <a:bodyPr wrap="square">
            <a:spAutoFit/>
          </a:bodyPr>
          <a:lstStyle/>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Khái niệm: </a:t>
            </a:r>
            <a:r>
              <a:rPr lang="vi-VN" sz="3200">
                <a:latin typeface="Arial" panose="020B0604020202020204" pitchFamily="34" charset="0"/>
                <a:ea typeface="Calibri" panose="020F0502020204030204" pitchFamily="34" charset="0"/>
                <a:cs typeface="Arial" panose="020B0604020202020204" pitchFamily="34" charset="0"/>
              </a:rPr>
              <a:t>là những ca khúc có nhịp độ vừa phải hoặc hơi nhanh, phù hợp với bước đi. </a:t>
            </a:r>
            <a:endParaRPr lang="en-US" sz="3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Giai điệu: </a:t>
            </a:r>
            <a:r>
              <a:rPr lang="vi-VN" sz="3200">
                <a:latin typeface="Arial" panose="020B0604020202020204" pitchFamily="34" charset="0"/>
                <a:ea typeface="Calibri" panose="020F0502020204030204" pitchFamily="34" charset="0"/>
                <a:cs typeface="Arial" panose="020B0604020202020204" pitchFamily="34" charset="0"/>
              </a:rPr>
              <a:t>hùng tr</a:t>
            </a:r>
            <a:r>
              <a:rPr lang="en-US" sz="3200">
                <a:latin typeface="Arial" panose="020B0604020202020204" pitchFamily="34" charset="0"/>
                <a:ea typeface="Calibri" panose="020F0502020204030204" pitchFamily="34" charset="0"/>
                <a:cs typeface="Arial" panose="020B0604020202020204" pitchFamily="34" charset="0"/>
              </a:rPr>
              <a:t>á</a:t>
            </a:r>
            <a:r>
              <a:rPr lang="vi-VN" sz="3200">
                <a:latin typeface="Arial" panose="020B0604020202020204" pitchFamily="34" charset="0"/>
                <a:ea typeface="Calibri" panose="020F0502020204030204" pitchFamily="34" charset="0"/>
                <a:cs typeface="Arial" panose="020B0604020202020204" pitchFamily="34" charset="0"/>
              </a:rPr>
              <a:t>ng, khoẻ khoắn</a:t>
            </a:r>
            <a:r>
              <a:rPr lang="en-US" sz="32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Nội dung: </a:t>
            </a:r>
            <a:r>
              <a:rPr lang="en-US" sz="3200">
                <a:latin typeface="Arial" panose="020B0604020202020204" pitchFamily="34" charset="0"/>
                <a:ea typeface="Calibri" panose="020F0502020204030204" pitchFamily="34" charset="0"/>
                <a:cs typeface="Arial" panose="020B0604020202020204" pitchFamily="34" charset="0"/>
              </a:rPr>
              <a:t>l</a:t>
            </a:r>
            <a:r>
              <a:rPr lang="vi-VN" sz="3200">
                <a:latin typeface="Arial" panose="020B0604020202020204" pitchFamily="34" charset="0"/>
                <a:ea typeface="Calibri" panose="020F0502020204030204" pitchFamily="34" charset="0"/>
                <a:cs typeface="Arial" panose="020B0604020202020204" pitchFamily="34" charset="0"/>
              </a:rPr>
              <a:t>ời ca có khi như lời kêu gọi, hiệu triệu, thúc giục. </a:t>
            </a:r>
            <a:endParaRPr lang="en-US" sz="3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vi-VN" sz="3200" b="1">
                <a:latin typeface="Arial" panose="020B0604020202020204" pitchFamily="34" charset="0"/>
                <a:ea typeface="Calibri" panose="020F0502020204030204" pitchFamily="34" charset="0"/>
                <a:cs typeface="Arial" panose="020B0604020202020204" pitchFamily="34" charset="0"/>
              </a:rPr>
              <a:t>Bài hát tiêu biểu: </a:t>
            </a:r>
            <a:r>
              <a:rPr lang="vi-VN" sz="3200" i="1">
                <a:latin typeface="Arial" panose="020B0604020202020204" pitchFamily="34" charset="0"/>
                <a:ea typeface="Calibri" panose="020F0502020204030204" pitchFamily="34" charset="0"/>
                <a:cs typeface="Arial" panose="020B0604020202020204" pitchFamily="34" charset="0"/>
              </a:rPr>
              <a:t>Hành khúc Đội thiếu niên Tiền phong Hồ Chí Minh (Phong Nhã), Tiến bước dưới quân kì (Doãn Nho), Năm anh em trên một chiếc xe tăng (Nhạc: Doãn Nho</a:t>
            </a:r>
            <a:r>
              <a:rPr lang="en-US" sz="3200" i="1">
                <a:latin typeface="Arial" panose="020B0604020202020204" pitchFamily="34" charset="0"/>
                <a:ea typeface="Calibri" panose="020F0502020204030204" pitchFamily="34" charset="0"/>
                <a:cs typeface="Arial" panose="020B0604020202020204" pitchFamily="34" charset="0"/>
              </a:rPr>
              <a:t>)</a:t>
            </a:r>
            <a:endParaRPr lang="vi-VN" sz="3200" i="1">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A group of soldiers marching&#10;&#10;Description automatically generated with low confidence">
            <a:extLst>
              <a:ext uri="{FF2B5EF4-FFF2-40B4-BE49-F238E27FC236}">
                <a16:creationId xmlns:a16="http://schemas.microsoft.com/office/drawing/2014/main" id="{C5E34C0E-7F31-869B-C826-F2F1B87D8BB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62303" y="2935796"/>
            <a:ext cx="6696997" cy="4466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20"/>
          <a:srcRect/>
          <a:stretch>
            <a:fillRect/>
          </a:stretch>
        </p:blipFill>
        <p:spPr>
          <a:xfrm>
            <a:off x="15974034" y="336083"/>
            <a:ext cx="1845085" cy="1658270"/>
          </a:xfrm>
          <a:prstGeom prst="rect">
            <a:avLst/>
          </a:prstGeom>
        </p:spPr>
      </p:pic>
      <p:sp>
        <p:nvSpPr>
          <p:cNvPr id="24" name="TextBox 6">
            <a:extLst>
              <a:ext uri="{FF2B5EF4-FFF2-40B4-BE49-F238E27FC236}">
                <a16:creationId xmlns:a16="http://schemas.microsoft.com/office/drawing/2014/main" id="{DCF3262B-4EB8-E373-CF69-39B5B524DB41}"/>
              </a:ext>
            </a:extLst>
          </p:cNvPr>
          <p:cNvSpPr txBox="1"/>
          <p:nvPr/>
        </p:nvSpPr>
        <p:spPr>
          <a:xfrm>
            <a:off x="5236584" y="778556"/>
            <a:ext cx="7814831" cy="738664"/>
          </a:xfrm>
          <a:prstGeom prst="rect">
            <a:avLst/>
          </a:prstGeom>
        </p:spPr>
        <p:txBody>
          <a:bodyPr lIns="0" tIns="0" rIns="0" bIns="0" rtlCol="0" anchor="t">
            <a:spAutoFit/>
          </a:bodyPr>
          <a:lstStyle/>
          <a:p>
            <a:pPr algn="ctr"/>
            <a:r>
              <a:rPr lang="en-US" sz="4800" b="1">
                <a:solidFill>
                  <a:srgbClr val="DF5745"/>
                </a:solidFill>
                <a:latin typeface="Arial" panose="020B0604020202020204" pitchFamily="34" charset="0"/>
                <a:cs typeface="Arial" panose="020B0604020202020204" pitchFamily="34" charset="0"/>
              </a:rPr>
              <a:t>Một số ca khúc hành khúc</a:t>
            </a:r>
          </a:p>
        </p:txBody>
      </p:sp>
      <p:pic>
        <p:nvPicPr>
          <p:cNvPr id="25" name="Picture 24">
            <a:extLst>
              <a:ext uri="{FF2B5EF4-FFF2-40B4-BE49-F238E27FC236}">
                <a16:creationId xmlns:a16="http://schemas.microsoft.com/office/drawing/2014/main" id="{91748936-939A-41CF-8B5D-75470CD9D318}"/>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6601248" y="2138663"/>
            <a:ext cx="5367221" cy="7369781"/>
          </a:xfrm>
          <a:prstGeom prst="rect">
            <a:avLst/>
          </a:prstGeom>
        </p:spPr>
      </p:pic>
      <p:pic>
        <p:nvPicPr>
          <p:cNvPr id="26" name="Picture 25">
            <a:extLst>
              <a:ext uri="{FF2B5EF4-FFF2-40B4-BE49-F238E27FC236}">
                <a16:creationId xmlns:a16="http://schemas.microsoft.com/office/drawing/2014/main" id="{20296A08-B827-6DE2-5639-0C4EE75310E2}"/>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479136" y="2227573"/>
            <a:ext cx="5694830" cy="7191961"/>
          </a:xfrm>
          <a:prstGeom prst="rect">
            <a:avLst/>
          </a:prstGeom>
        </p:spPr>
      </p:pic>
      <p:pic>
        <p:nvPicPr>
          <p:cNvPr id="29" name="Picture 28">
            <a:extLst>
              <a:ext uri="{FF2B5EF4-FFF2-40B4-BE49-F238E27FC236}">
                <a16:creationId xmlns:a16="http://schemas.microsoft.com/office/drawing/2014/main" id="{40FE2418-C41F-36C9-561D-7EFA520E6D1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2395753" y="2251604"/>
            <a:ext cx="5034460" cy="7143898"/>
          </a:xfrm>
          <a:prstGeom prst="rect">
            <a:avLst/>
          </a:prstGeom>
        </p:spPr>
      </p:pic>
      <p:pic>
        <p:nvPicPr>
          <p:cNvPr id="34" name="Năm Anh Em Trên Một Chiếc Xe Tăng Nhiều Ca Sĩ Lyrics MV">
            <a:hlinkClick r:id="" action="ppaction://media"/>
            <a:extLst>
              <a:ext uri="{FF2B5EF4-FFF2-40B4-BE49-F238E27FC236}">
                <a16:creationId xmlns:a16="http://schemas.microsoft.com/office/drawing/2014/main" id="{981B6226-D628-E93D-570A-898D39A3CC6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239452" y="9275812"/>
            <a:ext cx="854075" cy="854075"/>
          </a:xfrm>
          <a:prstGeom prst="rect">
            <a:avLst/>
          </a:prstGeom>
        </p:spPr>
      </p:pic>
    </p:spTree>
    <p:extLst>
      <p:ext uri="{BB962C8B-B14F-4D97-AF65-F5344CB8AC3E}">
        <p14:creationId xmlns:p14="http://schemas.microsoft.com/office/powerpoint/2010/main" val="360265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085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4"/>
                </p:tgtEl>
              </p:cMediaNode>
            </p:audio>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16"/>
          <a:srcRect/>
          <a:stretch>
            <a:fillRect/>
          </a:stretch>
        </p:blipFill>
        <p:spPr>
          <a:xfrm>
            <a:off x="15974034" y="336083"/>
            <a:ext cx="1845085" cy="1658270"/>
          </a:xfrm>
          <a:prstGeom prst="rect">
            <a:avLst/>
          </a:prstGeom>
        </p:spPr>
      </p:pic>
      <p:sp>
        <p:nvSpPr>
          <p:cNvPr id="15" name="TextBox 6">
            <a:extLst>
              <a:ext uri="{FF2B5EF4-FFF2-40B4-BE49-F238E27FC236}">
                <a16:creationId xmlns:a16="http://schemas.microsoft.com/office/drawing/2014/main" id="{24FBF346-F58A-4CA7-8671-2143CE6B22B3}"/>
              </a:ext>
            </a:extLst>
          </p:cNvPr>
          <p:cNvSpPr txBox="1"/>
          <p:nvPr/>
        </p:nvSpPr>
        <p:spPr>
          <a:xfrm>
            <a:off x="5079656" y="959279"/>
            <a:ext cx="7814831" cy="677108"/>
          </a:xfrm>
          <a:prstGeom prst="rect">
            <a:avLst/>
          </a:prstGeom>
        </p:spPr>
        <p:txBody>
          <a:bodyPr lIns="0" tIns="0" rIns="0" bIns="0" rtlCol="0" anchor="t">
            <a:spAutoFit/>
          </a:bodyPr>
          <a:lstStyle/>
          <a:p>
            <a:pPr algn="ctr"/>
            <a:r>
              <a:rPr lang="en-US" sz="4400" b="1">
                <a:solidFill>
                  <a:srgbClr val="DF5745"/>
                </a:solidFill>
                <a:latin typeface="Arial" panose="020B0604020202020204" pitchFamily="34" charset="0"/>
                <a:cs typeface="Arial" panose="020B0604020202020204" pitchFamily="34" charset="0"/>
              </a:rPr>
              <a:t>b) Ca khúc trữ tình</a:t>
            </a:r>
          </a:p>
        </p:txBody>
      </p:sp>
      <p:sp>
        <p:nvSpPr>
          <p:cNvPr id="16" name="TextBox 15">
            <a:extLst>
              <a:ext uri="{FF2B5EF4-FFF2-40B4-BE49-F238E27FC236}">
                <a16:creationId xmlns:a16="http://schemas.microsoft.com/office/drawing/2014/main" id="{12A88315-C5EC-51DE-3944-DB1B14238948}"/>
              </a:ext>
            </a:extLst>
          </p:cNvPr>
          <p:cNvSpPr txBox="1"/>
          <p:nvPr/>
        </p:nvSpPr>
        <p:spPr>
          <a:xfrm>
            <a:off x="815646" y="2098014"/>
            <a:ext cx="9131542" cy="5987345"/>
          </a:xfrm>
          <a:prstGeom prst="rect">
            <a:avLst/>
          </a:prstGeom>
          <a:noFill/>
        </p:spPr>
        <p:txBody>
          <a:bodyPr wrap="square">
            <a:spAutoFit/>
          </a:bodyPr>
          <a:lstStyle/>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Khái niệm: </a:t>
            </a:r>
            <a:r>
              <a:rPr lang="vi-VN" sz="3200">
                <a:latin typeface="Arial" panose="020B0604020202020204" pitchFamily="34" charset="0"/>
                <a:ea typeface="Calibri" panose="020F0502020204030204" pitchFamily="34" charset="0"/>
                <a:cs typeface="Arial" panose="020B0604020202020204" pitchFamily="34" charset="0"/>
              </a:rPr>
              <a:t>là những bài hát giàu tình cảm</a:t>
            </a:r>
            <a:r>
              <a:rPr lang="en-US" sz="32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Giai điệu: </a:t>
            </a:r>
            <a:r>
              <a:rPr lang="vi-VN" sz="3200">
                <a:latin typeface="Arial" panose="020B0604020202020204" pitchFamily="34" charset="0"/>
                <a:ea typeface="Calibri" panose="020F0502020204030204" pitchFamily="34" charset="0"/>
                <a:cs typeface="Arial" panose="020B0604020202020204" pitchFamily="34" charset="0"/>
              </a:rPr>
              <a:t>nhẹ nhàng, tha thiết</a:t>
            </a:r>
            <a:r>
              <a:rPr lang="en-US" sz="32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Nội dung: </a:t>
            </a:r>
            <a:r>
              <a:rPr lang="vi-VN" sz="3200">
                <a:latin typeface="Arial" panose="020B0604020202020204" pitchFamily="34" charset="0"/>
                <a:ea typeface="Calibri" panose="020F0502020204030204" pitchFamily="34" charset="0"/>
                <a:cs typeface="Arial" panose="020B0604020202020204" pitchFamily="34" charset="0"/>
              </a:rPr>
              <a:t>đề cập đến tình yêu quê hương đất nước, con người</a:t>
            </a:r>
            <a:endParaRPr lang="en-US" sz="3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vi-VN" sz="3200" b="1">
                <a:latin typeface="Arial" panose="020B0604020202020204" pitchFamily="34" charset="0"/>
                <a:ea typeface="Calibri" panose="020F0502020204030204" pitchFamily="34" charset="0"/>
                <a:cs typeface="Arial" panose="020B0604020202020204" pitchFamily="34" charset="0"/>
              </a:rPr>
              <a:t>Bài hát tiêu biểu: </a:t>
            </a:r>
            <a:r>
              <a:rPr lang="vi-VN" sz="3200" i="1">
                <a:latin typeface="Arial" panose="020B0604020202020204" pitchFamily="34" charset="0"/>
                <a:ea typeface="Calibri" panose="020F0502020204030204" pitchFamily="34" charset="0"/>
                <a:cs typeface="Arial" panose="020B0604020202020204" pitchFamily="34" charset="0"/>
              </a:rPr>
              <a:t>Việt Nam quê hương tôi (Đỗ Nhuận), Cho </a:t>
            </a:r>
            <a:r>
              <a:rPr lang="en-US" sz="3200" i="1">
                <a:latin typeface="Arial" panose="020B0604020202020204" pitchFamily="34" charset="0"/>
                <a:ea typeface="Calibri" panose="020F0502020204030204" pitchFamily="34" charset="0"/>
                <a:cs typeface="Arial" panose="020B0604020202020204" pitchFamily="34" charset="0"/>
              </a:rPr>
              <a:t>c</a:t>
            </a:r>
            <a:r>
              <a:rPr lang="vi-VN" sz="3200" i="1">
                <a:latin typeface="Arial" panose="020B0604020202020204" pitchFamily="34" charset="0"/>
                <a:ea typeface="Calibri" panose="020F0502020204030204" pitchFamily="34" charset="0"/>
                <a:cs typeface="Arial" panose="020B0604020202020204" pitchFamily="34" charset="0"/>
              </a:rPr>
              <a:t>on (Phạm Trọng Cầu), Thuyền và bi</a:t>
            </a:r>
            <a:r>
              <a:rPr lang="en-US" sz="3200" i="1">
                <a:latin typeface="Arial" panose="020B0604020202020204" pitchFamily="34" charset="0"/>
                <a:ea typeface="Calibri" panose="020F0502020204030204" pitchFamily="34" charset="0"/>
                <a:cs typeface="Arial" panose="020B0604020202020204" pitchFamily="34" charset="0"/>
              </a:rPr>
              <a:t>ể</a:t>
            </a:r>
            <a:r>
              <a:rPr lang="vi-VN" sz="3200" i="1">
                <a:latin typeface="Arial" panose="020B0604020202020204" pitchFamily="34" charset="0"/>
                <a:ea typeface="Calibri" panose="020F0502020204030204" pitchFamily="34" charset="0"/>
                <a:cs typeface="Arial" panose="020B0604020202020204" pitchFamily="34" charset="0"/>
              </a:rPr>
              <a:t>n (Phan Huỳnh Điểu), T</a:t>
            </a:r>
            <a:r>
              <a:rPr lang="en-US" sz="3200" i="1">
                <a:latin typeface="Arial" panose="020B0604020202020204" pitchFamily="34" charset="0"/>
                <a:ea typeface="Calibri" panose="020F0502020204030204" pitchFamily="34" charset="0"/>
                <a:cs typeface="Arial" panose="020B0604020202020204" pitchFamily="34" charset="0"/>
              </a:rPr>
              <a:t>ì</a:t>
            </a:r>
            <a:r>
              <a:rPr lang="vi-VN" sz="3200" i="1">
                <a:latin typeface="Arial" panose="020B0604020202020204" pitchFamily="34" charset="0"/>
                <a:ea typeface="Calibri" panose="020F0502020204030204" pitchFamily="34" charset="0"/>
                <a:cs typeface="Arial" panose="020B0604020202020204" pitchFamily="34" charset="0"/>
              </a:rPr>
              <a:t>nh ca (Hoàng Việt),...</a:t>
            </a:r>
          </a:p>
        </p:txBody>
      </p:sp>
      <p:pic>
        <p:nvPicPr>
          <p:cNvPr id="17" name="Picture 16">
            <a:extLst>
              <a:ext uri="{FF2B5EF4-FFF2-40B4-BE49-F238E27FC236}">
                <a16:creationId xmlns:a16="http://schemas.microsoft.com/office/drawing/2014/main" id="{C5E34C0E-7F31-869B-C826-F2F1B87D8BB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377360" y="2872943"/>
            <a:ext cx="7094994" cy="5321246"/>
          </a:xfrm>
          <a:prstGeom prst="rect">
            <a:avLst/>
          </a:prstGeom>
        </p:spPr>
      </p:pic>
    </p:spTree>
    <p:extLst>
      <p:ext uri="{BB962C8B-B14F-4D97-AF65-F5344CB8AC3E}">
        <p14:creationId xmlns:p14="http://schemas.microsoft.com/office/powerpoint/2010/main" val="375022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339" y="335870"/>
            <a:ext cx="17745321" cy="9615261"/>
            <a:chOff x="0" y="0"/>
            <a:chExt cx="4673665" cy="2532414"/>
          </a:xfrm>
        </p:grpSpPr>
        <p:sp>
          <p:nvSpPr>
            <p:cNvPr id="3" name="Freeform 3"/>
            <p:cNvSpPr/>
            <p:nvPr/>
          </p:nvSpPr>
          <p:spPr>
            <a:xfrm>
              <a:off x="0" y="0"/>
              <a:ext cx="4673665" cy="2532414"/>
            </a:xfrm>
            <a:custGeom>
              <a:avLst/>
              <a:gdLst/>
              <a:ahLst/>
              <a:cxnLst/>
              <a:rect l="l" t="t" r="r" b="b"/>
              <a:pathLst>
                <a:path w="4673665" h="2532414">
                  <a:moveTo>
                    <a:pt x="9598" y="0"/>
                  </a:moveTo>
                  <a:lnTo>
                    <a:pt x="4664066" y="0"/>
                  </a:lnTo>
                  <a:cubicBezTo>
                    <a:pt x="4666612" y="0"/>
                    <a:pt x="4669053" y="1011"/>
                    <a:pt x="4670854" y="2811"/>
                  </a:cubicBezTo>
                  <a:cubicBezTo>
                    <a:pt x="4672654" y="4611"/>
                    <a:pt x="4673665" y="7053"/>
                    <a:pt x="4673665" y="9598"/>
                  </a:cubicBezTo>
                  <a:lnTo>
                    <a:pt x="4673665" y="2522816"/>
                  </a:lnTo>
                  <a:cubicBezTo>
                    <a:pt x="4673665" y="2525362"/>
                    <a:pt x="4672654" y="2527803"/>
                    <a:pt x="4670854" y="2529603"/>
                  </a:cubicBezTo>
                  <a:cubicBezTo>
                    <a:pt x="4669053" y="2531403"/>
                    <a:pt x="4666612" y="2532414"/>
                    <a:pt x="4664066" y="2532414"/>
                  </a:cubicBezTo>
                  <a:lnTo>
                    <a:pt x="9598" y="2532414"/>
                  </a:lnTo>
                  <a:cubicBezTo>
                    <a:pt x="7053" y="2532414"/>
                    <a:pt x="4611" y="2531403"/>
                    <a:pt x="2811" y="2529603"/>
                  </a:cubicBezTo>
                  <a:cubicBezTo>
                    <a:pt x="1011" y="2527803"/>
                    <a:pt x="0" y="2525362"/>
                    <a:pt x="0" y="2522816"/>
                  </a:cubicBezTo>
                  <a:lnTo>
                    <a:pt x="0" y="9598"/>
                  </a:lnTo>
                  <a:cubicBezTo>
                    <a:pt x="0" y="7053"/>
                    <a:pt x="1011" y="4611"/>
                    <a:pt x="2811" y="2811"/>
                  </a:cubicBezTo>
                  <a:cubicBezTo>
                    <a:pt x="4611" y="1011"/>
                    <a:pt x="7053" y="0"/>
                    <a:pt x="9598" y="0"/>
                  </a:cubicBezTo>
                  <a:close/>
                </a:path>
              </a:pathLst>
            </a:custGeom>
            <a:solidFill>
              <a:srgbClr val="FBE7C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1486"/>
          <a:stretch>
            <a:fillRect/>
          </a:stretch>
        </p:blipFill>
        <p:spPr>
          <a:xfrm>
            <a:off x="11672034" y="335870"/>
            <a:ext cx="6286271" cy="96152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914" y="335870"/>
            <a:ext cx="10743308" cy="961526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20"/>
          <a:srcRect/>
          <a:stretch>
            <a:fillRect/>
          </a:stretch>
        </p:blipFill>
        <p:spPr>
          <a:xfrm>
            <a:off x="15974034" y="336083"/>
            <a:ext cx="1845085" cy="1658270"/>
          </a:xfrm>
          <a:prstGeom prst="rect">
            <a:avLst/>
          </a:prstGeom>
        </p:spPr>
      </p:pic>
      <p:sp>
        <p:nvSpPr>
          <p:cNvPr id="15" name="TextBox 6">
            <a:extLst>
              <a:ext uri="{FF2B5EF4-FFF2-40B4-BE49-F238E27FC236}">
                <a16:creationId xmlns:a16="http://schemas.microsoft.com/office/drawing/2014/main" id="{F49C4F5B-3CAB-D5F4-1AE6-5B09964B7477}"/>
              </a:ext>
            </a:extLst>
          </p:cNvPr>
          <p:cNvSpPr txBox="1"/>
          <p:nvPr/>
        </p:nvSpPr>
        <p:spPr>
          <a:xfrm>
            <a:off x="5236584" y="778556"/>
            <a:ext cx="7814831" cy="738664"/>
          </a:xfrm>
          <a:prstGeom prst="rect">
            <a:avLst/>
          </a:prstGeom>
        </p:spPr>
        <p:txBody>
          <a:bodyPr lIns="0" tIns="0" rIns="0" bIns="0" rtlCol="0" anchor="t">
            <a:spAutoFit/>
          </a:bodyPr>
          <a:lstStyle/>
          <a:p>
            <a:pPr algn="ctr"/>
            <a:r>
              <a:rPr lang="en-US" sz="4800" b="1">
                <a:solidFill>
                  <a:srgbClr val="DF5745"/>
                </a:solidFill>
                <a:latin typeface="Arial" panose="020B0604020202020204" pitchFamily="34" charset="0"/>
                <a:cs typeface="Arial" panose="020B0604020202020204" pitchFamily="34" charset="0"/>
              </a:rPr>
              <a:t>Một số ca khúc trữ tình</a:t>
            </a:r>
          </a:p>
        </p:txBody>
      </p:sp>
      <p:pic>
        <p:nvPicPr>
          <p:cNvPr id="16" name="Picture 15">
            <a:extLst>
              <a:ext uri="{FF2B5EF4-FFF2-40B4-BE49-F238E27FC236}">
                <a16:creationId xmlns:a16="http://schemas.microsoft.com/office/drawing/2014/main" id="{A631813D-EDA2-562C-91FE-3D2ECA73BD8D}"/>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6449968" y="2138663"/>
            <a:ext cx="5207390" cy="7369781"/>
          </a:xfrm>
          <a:prstGeom prst="rect">
            <a:avLst/>
          </a:prstGeom>
        </p:spPr>
      </p:pic>
      <p:pic>
        <p:nvPicPr>
          <p:cNvPr id="17" name="Picture 16">
            <a:extLst>
              <a:ext uri="{FF2B5EF4-FFF2-40B4-BE49-F238E27FC236}">
                <a16:creationId xmlns:a16="http://schemas.microsoft.com/office/drawing/2014/main" id="{45D0E617-0B9F-70C9-C67F-D3568AD284DC}"/>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1090997" y="2138663"/>
            <a:ext cx="5021162" cy="7369781"/>
          </a:xfrm>
          <a:prstGeom prst="rect">
            <a:avLst/>
          </a:prstGeom>
        </p:spPr>
      </p:pic>
      <p:pic>
        <p:nvPicPr>
          <p:cNvPr id="18" name="Picture 17">
            <a:extLst>
              <a:ext uri="{FF2B5EF4-FFF2-40B4-BE49-F238E27FC236}">
                <a16:creationId xmlns:a16="http://schemas.microsoft.com/office/drawing/2014/main" id="{C51342D2-7546-1E6B-7EA3-4CFF15E040F5}"/>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2288130" y="2138663"/>
            <a:ext cx="5249706" cy="7369781"/>
          </a:xfrm>
          <a:prstGeom prst="rect">
            <a:avLst/>
          </a:prstGeom>
        </p:spPr>
      </p:pic>
      <p:pic>
        <p:nvPicPr>
          <p:cNvPr id="19" name="3. Trữ tình - Việt Nam Quê Hương Tôi">
            <a:hlinkClick r:id="" action="ppaction://media"/>
            <a:extLst>
              <a:ext uri="{FF2B5EF4-FFF2-40B4-BE49-F238E27FC236}">
                <a16:creationId xmlns:a16="http://schemas.microsoft.com/office/drawing/2014/main" id="{ACD9A77B-710B-D7D0-90F5-672F5089D423}"/>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1911" y="9259424"/>
            <a:ext cx="930275" cy="930275"/>
          </a:xfrm>
          <a:prstGeom prst="rect">
            <a:avLst/>
          </a:prstGeom>
        </p:spPr>
      </p:pic>
    </p:spTree>
    <p:extLst>
      <p:ext uri="{BB962C8B-B14F-4D97-AF65-F5344CB8AC3E}">
        <p14:creationId xmlns:p14="http://schemas.microsoft.com/office/powerpoint/2010/main" val="386838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292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9776" y="8257044"/>
            <a:ext cx="8315458" cy="224517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7661" y="8257044"/>
            <a:ext cx="8315458" cy="224517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672318" y="8257044"/>
            <a:ext cx="8315458" cy="224517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83195">
            <a:off x="-967940" y="-905678"/>
            <a:ext cx="3993280" cy="2483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950" flipH="1">
            <a:off x="15262660" y="-905464"/>
            <a:ext cx="3993280" cy="248309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646" y="669497"/>
            <a:ext cx="725664" cy="718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575" y="669497"/>
            <a:ext cx="725664" cy="7184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7505" y="669497"/>
            <a:ext cx="725664" cy="718407"/>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1795">
            <a:off x="425738" y="7640976"/>
            <a:ext cx="1115572" cy="2306634"/>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6592">
            <a:off x="15378603" y="8744382"/>
            <a:ext cx="2401282" cy="1270496"/>
          </a:xfrm>
          <a:prstGeom prst="rect">
            <a:avLst/>
          </a:prstGeom>
        </p:spPr>
      </p:pic>
      <p:pic>
        <p:nvPicPr>
          <p:cNvPr id="30" name="Picture 30"/>
          <p:cNvPicPr>
            <a:picLocks noChangeAspect="1"/>
          </p:cNvPicPr>
          <p:nvPr/>
        </p:nvPicPr>
        <p:blipFill>
          <a:blip r:embed="rId16"/>
          <a:srcRect/>
          <a:stretch>
            <a:fillRect/>
          </a:stretch>
        </p:blipFill>
        <p:spPr>
          <a:xfrm>
            <a:off x="15974034" y="336083"/>
            <a:ext cx="1845085" cy="1658270"/>
          </a:xfrm>
          <a:prstGeom prst="rect">
            <a:avLst/>
          </a:prstGeom>
        </p:spPr>
      </p:pic>
      <p:sp>
        <p:nvSpPr>
          <p:cNvPr id="15" name="TextBox 6">
            <a:extLst>
              <a:ext uri="{FF2B5EF4-FFF2-40B4-BE49-F238E27FC236}">
                <a16:creationId xmlns:a16="http://schemas.microsoft.com/office/drawing/2014/main" id="{24FBF346-F58A-4CA7-8671-2143CE6B22B3}"/>
              </a:ext>
            </a:extLst>
          </p:cNvPr>
          <p:cNvSpPr txBox="1"/>
          <p:nvPr/>
        </p:nvSpPr>
        <p:spPr>
          <a:xfrm>
            <a:off x="5079656" y="959279"/>
            <a:ext cx="7814831" cy="677108"/>
          </a:xfrm>
          <a:prstGeom prst="rect">
            <a:avLst/>
          </a:prstGeom>
        </p:spPr>
        <p:txBody>
          <a:bodyPr lIns="0" tIns="0" rIns="0" bIns="0" rtlCol="0" anchor="t">
            <a:spAutoFit/>
          </a:bodyPr>
          <a:lstStyle/>
          <a:p>
            <a:pPr algn="ctr"/>
            <a:r>
              <a:rPr lang="en-US" sz="4400" b="1">
                <a:solidFill>
                  <a:srgbClr val="DF5745"/>
                </a:solidFill>
                <a:latin typeface="Arial" panose="020B0604020202020204" pitchFamily="34" charset="0"/>
                <a:cs typeface="Arial" panose="020B0604020202020204" pitchFamily="34" charset="0"/>
              </a:rPr>
              <a:t>c) Ca khúc hát ru</a:t>
            </a:r>
          </a:p>
        </p:txBody>
      </p:sp>
      <p:sp>
        <p:nvSpPr>
          <p:cNvPr id="16" name="TextBox 15">
            <a:extLst>
              <a:ext uri="{FF2B5EF4-FFF2-40B4-BE49-F238E27FC236}">
                <a16:creationId xmlns:a16="http://schemas.microsoft.com/office/drawing/2014/main" id="{12A88315-C5EC-51DE-3944-DB1B14238948}"/>
              </a:ext>
            </a:extLst>
          </p:cNvPr>
          <p:cNvSpPr txBox="1"/>
          <p:nvPr/>
        </p:nvSpPr>
        <p:spPr>
          <a:xfrm>
            <a:off x="525208" y="2175571"/>
            <a:ext cx="9746657" cy="5987345"/>
          </a:xfrm>
          <a:prstGeom prst="rect">
            <a:avLst/>
          </a:prstGeom>
          <a:noFill/>
        </p:spPr>
        <p:txBody>
          <a:bodyPr wrap="square">
            <a:spAutoFit/>
          </a:bodyPr>
          <a:lstStyle/>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Khái niệm: </a:t>
            </a:r>
            <a:r>
              <a:rPr lang="vi-VN" sz="3200">
                <a:latin typeface="Arial" panose="020B0604020202020204" pitchFamily="34" charset="0"/>
                <a:ea typeface="Calibri" panose="020F0502020204030204" pitchFamily="34" charset="0"/>
                <a:cs typeface="Arial" panose="020B0604020202020204" pitchFamily="34" charset="0"/>
              </a:rPr>
              <a:t>là những tác phẩm có giai điệu nhẹ nhàng, tha thiết</a:t>
            </a:r>
            <a:endParaRPr lang="en-US" sz="3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en-US" sz="3200" b="1">
                <a:latin typeface="Arial" panose="020B0604020202020204" pitchFamily="34" charset="0"/>
                <a:ea typeface="Calibri" panose="020F0502020204030204" pitchFamily="34" charset="0"/>
                <a:cs typeface="Arial" panose="020B0604020202020204" pitchFamily="34" charset="0"/>
              </a:rPr>
              <a:t>Nội dung: </a:t>
            </a:r>
            <a:r>
              <a:rPr lang="vi-VN" sz="3200">
                <a:latin typeface="Arial" panose="020B0604020202020204" pitchFamily="34" charset="0"/>
                <a:ea typeface="Calibri" panose="020F0502020204030204" pitchFamily="34" charset="0"/>
                <a:cs typeface="Arial" panose="020B0604020202020204" pitchFamily="34" charset="0"/>
              </a:rPr>
              <a:t>nói về tình cảm mẹ con</a:t>
            </a:r>
            <a:r>
              <a:rPr lang="en-US" sz="32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Tx/>
              <a:buChar char="-"/>
            </a:pPr>
            <a:r>
              <a:rPr lang="vi-VN" sz="3200" b="1">
                <a:latin typeface="Arial" panose="020B0604020202020204" pitchFamily="34" charset="0"/>
                <a:ea typeface="Calibri" panose="020F0502020204030204" pitchFamily="34" charset="0"/>
                <a:cs typeface="Arial" panose="020B0604020202020204" pitchFamily="34" charset="0"/>
              </a:rPr>
              <a:t>Bài hát tiêu biểu: </a:t>
            </a:r>
            <a:r>
              <a:rPr lang="vi-VN" sz="3200" i="1">
                <a:latin typeface="Arial" panose="020B0604020202020204" pitchFamily="34" charset="0"/>
                <a:ea typeface="Calibri" panose="020F0502020204030204" pitchFamily="34" charset="0"/>
                <a:cs typeface="Arial" panose="020B0604020202020204" pitchFamily="34" charset="0"/>
              </a:rPr>
              <a:t>Mẹ yêu con (Nguyễn Văn Tý), Lời ru trên nương (Trần Hoàn - Nguyễn Khoa Điềm), Ru Con mùa đông (Đặng Hữu Phúc), Từ trên đỉnh núi (Nguyên Nhung),... </a:t>
            </a:r>
            <a:endParaRPr lang="en-US" sz="3200" i="1">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en-US" sz="3200">
                <a:latin typeface="Arial" panose="020B0604020202020204" pitchFamily="34" charset="0"/>
                <a:ea typeface="Calibri" panose="020F0502020204030204" pitchFamily="34" charset="0"/>
                <a:cs typeface="Arial" panose="020B0604020202020204" pitchFamily="34" charset="0"/>
              </a:rPr>
              <a:t>T</a:t>
            </a:r>
            <a:r>
              <a:rPr lang="vi-VN" sz="3200">
                <a:latin typeface="Arial" panose="020B0604020202020204" pitchFamily="34" charset="0"/>
                <a:ea typeface="Calibri" panose="020F0502020204030204" pitchFamily="34" charset="0"/>
                <a:cs typeface="Arial" panose="020B0604020202020204" pitchFamily="34" charset="0"/>
              </a:rPr>
              <a:t>hường được biểu diễn với hình thức đơn ca nữ.</a:t>
            </a:r>
          </a:p>
        </p:txBody>
      </p:sp>
      <p:pic>
        <p:nvPicPr>
          <p:cNvPr id="17" name="Picture 16">
            <a:extLst>
              <a:ext uri="{FF2B5EF4-FFF2-40B4-BE49-F238E27FC236}">
                <a16:creationId xmlns:a16="http://schemas.microsoft.com/office/drawing/2014/main" id="{C5E34C0E-7F31-869B-C826-F2F1B87D8BB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624224" y="2935796"/>
            <a:ext cx="6573155" cy="4466897"/>
          </a:xfrm>
          <a:prstGeom prst="rect">
            <a:avLst/>
          </a:prstGeom>
        </p:spPr>
      </p:pic>
    </p:spTree>
    <p:extLst>
      <p:ext uri="{BB962C8B-B14F-4D97-AF65-F5344CB8AC3E}">
        <p14:creationId xmlns:p14="http://schemas.microsoft.com/office/powerpoint/2010/main" val="2272261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Mẫu chào mừng năm học mới 11</Template>
  <TotalTime>177</TotalTime>
  <Words>1166</Words>
  <Application>Microsoft Office PowerPoint</Application>
  <PresentationFormat>Custom</PresentationFormat>
  <Paragraphs>121</Paragraphs>
  <Slides>22</Slides>
  <Notes>1</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3</cp:revision>
  <dcterms:created xsi:type="dcterms:W3CDTF">2022-10-15T09:30:52Z</dcterms:created>
  <dcterms:modified xsi:type="dcterms:W3CDTF">2022-10-16T10:12:09Z</dcterms:modified>
  <dc:identifier>DAFJ0pv1pxc</dc:identifier>
</cp:coreProperties>
</file>