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9" r:id="rId3"/>
    <p:sldId id="259" r:id="rId4"/>
    <p:sldId id="260" r:id="rId5"/>
    <p:sldId id="262" r:id="rId6"/>
    <p:sldId id="265" r:id="rId7"/>
    <p:sldId id="268" r:id="rId8"/>
    <p:sldId id="270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3D"/>
    <a:srgbClr val="91D354"/>
    <a:srgbClr val="A1A374"/>
    <a:srgbClr val="F8E5CB"/>
    <a:srgbClr val="F39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96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svg"/><Relationship Id="rId4" Type="http://schemas.openxmlformats.org/officeDocument/2006/relationships/image" Target="../media/image9.png"/><Relationship Id="rId9" Type="http://schemas.openxmlformats.org/officeDocument/2006/relationships/image" Target="../media/image2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8.sv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47.svg"/><Relationship Id="rId10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5.svg"/><Relationship Id="rId7" Type="http://schemas.openxmlformats.org/officeDocument/2006/relationships/image" Target="../media/image2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1.svg"/><Relationship Id="rId4" Type="http://schemas.openxmlformats.org/officeDocument/2006/relationships/image" Target="../media/image31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3177625" y="8935213"/>
            <a:ext cx="17924381" cy="50188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95400" y="-1235010"/>
            <a:ext cx="4136656" cy="3982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02656">
            <a:off x="13791340" y="7385965"/>
            <a:ext cx="5366792" cy="53869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493531" y="5710981"/>
            <a:ext cx="3044461" cy="54244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24097">
            <a:off x="1670462" y="7556166"/>
            <a:ext cx="2953415" cy="328613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411567">
            <a:off x="16290896" y="-1531933"/>
            <a:ext cx="3005147" cy="5509436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548911EC-5F67-472A-851A-FC63B0F12863}"/>
              </a:ext>
            </a:extLst>
          </p:cNvPr>
          <p:cNvSpPr txBox="1"/>
          <p:nvPr/>
        </p:nvSpPr>
        <p:spPr>
          <a:xfrm>
            <a:off x="2055124" y="2196657"/>
            <a:ext cx="14177749" cy="2970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25"/>
              </a:lnSpc>
            </a:pPr>
            <a:r>
              <a:rPr lang="en-US" sz="7200" b="1" dirty="0">
                <a:solidFill>
                  <a:srgbClr val="004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4EC7AFC8-30D5-4CA4-9B08-C0BF063B35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953000" y="5746499"/>
            <a:ext cx="9448801" cy="496062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25923" b="45612"/>
          <a:stretch/>
        </p:blipFill>
        <p:spPr>
          <a:xfrm flipH="1">
            <a:off x="-438246" y="6134101"/>
            <a:ext cx="18726245" cy="50292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9B73CEB5-D4B0-4F54-B17A-24DE9AC93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835600" y="4593741"/>
            <a:ext cx="10616800" cy="56932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53310">
            <a:off x="-584145" y="-1599915"/>
            <a:ext cx="2230004" cy="39732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52D69F4-E675-4BC7-B6CE-979D218817AB}"/>
              </a:ext>
            </a:extLst>
          </p:cNvPr>
          <p:cNvSpPr txBox="1"/>
          <p:nvPr/>
        </p:nvSpPr>
        <p:spPr>
          <a:xfrm>
            <a:off x="2743200" y="1133865"/>
            <a:ext cx="12801600" cy="3875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ts val="9500"/>
              </a:lnSpc>
              <a:spcBef>
                <a:spcPts val="200"/>
              </a:spcBef>
              <a:spcAft>
                <a:spcPts val="0"/>
              </a:spcAft>
            </a:pPr>
            <a:r>
              <a:rPr lang="pt-BR" sz="7200" b="1">
                <a:solidFill>
                  <a:srgbClr val="004A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 </a:t>
            </a:r>
            <a:r>
              <a:rPr lang="pt-BR" sz="7200" b="1" smtClean="0">
                <a:solidFill>
                  <a:srgbClr val="004A3D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13: </a:t>
            </a:r>
            <a:endParaRPr lang="en-US" sz="7200" b="1" dirty="0">
              <a:solidFill>
                <a:srgbClr val="004A3D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ts val="95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7200" b="1" dirty="0">
                <a:solidFill>
                  <a:srgbClr val="004A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 – SÁNG TẠO</a:t>
            </a:r>
            <a:endParaRPr lang="en-US" sz="7200" dirty="0">
              <a:solidFill>
                <a:srgbClr val="004A3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lnSpc>
                <a:spcPts val="9500"/>
              </a:lnSpc>
              <a:spcBef>
                <a:spcPts val="0"/>
              </a:spcBef>
              <a:spcAft>
                <a:spcPts val="1000"/>
              </a:spcAft>
            </a:pPr>
            <a:r>
              <a:rPr lang="pt-BR" sz="7200" b="1" dirty="0">
                <a:solidFill>
                  <a:srgbClr val="004A3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Chủ đề 3: Nhớ ơn thầy cô</a:t>
            </a:r>
            <a:endParaRPr lang="en-US" sz="7200" dirty="0">
              <a:solidFill>
                <a:srgbClr val="004A3D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>
            <a:extLst>
              <a:ext uri="{FF2B5EF4-FFF2-40B4-BE49-F238E27FC236}">
                <a16:creationId xmlns:a16="http://schemas.microsoft.com/office/drawing/2014/main" id="{1B35AC7C-CF3E-49B1-9E5B-C666F7C25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729130">
            <a:off x="15629161" y="-879633"/>
            <a:ext cx="3853397" cy="386790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5D252C9-DF9E-458E-994D-7580557274EC}"/>
              </a:ext>
            </a:extLst>
          </p:cNvPr>
          <p:cNvGrpSpPr/>
          <p:nvPr/>
        </p:nvGrpSpPr>
        <p:grpSpPr>
          <a:xfrm>
            <a:off x="2044172" y="955378"/>
            <a:ext cx="14405380" cy="2054522"/>
            <a:chOff x="5437432" y="679293"/>
            <a:chExt cx="7443335" cy="205452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437432" y="679293"/>
              <a:ext cx="7433492" cy="2054522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5447275" y="895495"/>
              <a:ext cx="7433492" cy="12331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00"/>
                </a:lnSpc>
              </a:pPr>
              <a:r>
                <a:rPr lang="en-US" sz="5400" b="1" dirty="0">
                  <a:solidFill>
                    <a:srgbClr val="004A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TRÒ CHƠI “NGƯỜI CHỈ HUY TÀI BA”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13527">
            <a:off x="-712435" y="6712758"/>
            <a:ext cx="2554642" cy="4551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218717">
            <a:off x="16821943" y="7221123"/>
            <a:ext cx="2500957" cy="38550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7E1926-69C2-4B5E-B273-D92309EFB20C}"/>
              </a:ext>
            </a:extLst>
          </p:cNvPr>
          <p:cNvSpPr txBox="1"/>
          <p:nvPr/>
        </p:nvSpPr>
        <p:spPr>
          <a:xfrm>
            <a:off x="2044172" y="3314700"/>
            <a:ext cx="14796027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 chơi: </a:t>
            </a: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nhóm chọn ra một bạn chỉ huy bắt nhịp 4/4 cho cả nhóm đọc bài đọc nhạc số 2. Cả lớp bình chọn cho bạn nào chỉ huy đúng và đẹp nhất, người đó dành chiến thắng.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TẬP ĐỌC NHẠC SỐ 2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2F45F83-0522-41A9-ACEB-79825CF20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52500" cy="9525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CFBBED6-D249-481B-A660-CAD4D87CEA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86609" y="6130705"/>
            <a:ext cx="5076391" cy="4156295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98F0D25-766E-4E34-9BF2-C38073609BA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525002" y="6290398"/>
            <a:ext cx="4881346" cy="39966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471814">
            <a:off x="-476786" y="-1141264"/>
            <a:ext cx="2321135" cy="4255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2E9A3B-7A20-472E-850E-ED49254114A7}"/>
              </a:ext>
            </a:extLst>
          </p:cNvPr>
          <p:cNvGrpSpPr/>
          <p:nvPr/>
        </p:nvGrpSpPr>
        <p:grpSpPr>
          <a:xfrm>
            <a:off x="4648200" y="559135"/>
            <a:ext cx="9327419" cy="2984165"/>
            <a:chOff x="6931468" y="679292"/>
            <a:chExt cx="4445419" cy="2984165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090252E9-9428-480F-B4D3-C7CA342A6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31468" y="679292"/>
              <a:ext cx="4445419" cy="2984165"/>
            </a:xfrm>
            <a:prstGeom prst="rect">
              <a:avLst/>
            </a:prstGeom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B2601A1E-0ADC-4822-9E30-427130B4A62D}"/>
                </a:ext>
              </a:extLst>
            </p:cNvPr>
            <p:cNvSpPr txBox="1"/>
            <p:nvPr/>
          </p:nvSpPr>
          <p:spPr>
            <a:xfrm>
              <a:off x="6931468" y="865635"/>
              <a:ext cx="4336158" cy="23390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Biểu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diễn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hát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Thầy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C81AA7-8E71-4554-9CAA-BA3D442DDFA5}"/>
              </a:ext>
            </a:extLst>
          </p:cNvPr>
          <p:cNvSpPr txBox="1"/>
          <p:nvPr/>
        </p:nvSpPr>
        <p:spPr>
          <a:xfrm>
            <a:off x="2884915" y="3562583"/>
            <a:ext cx="12853987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nhóm </a:t>
            </a:r>
            <a:r>
              <a:rPr lang="nl-NL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 </a:t>
            </a: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trình bày bài hát </a:t>
            </a:r>
            <a:r>
              <a:rPr lang="nl-NL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“Thầy cô là tất cả” </a:t>
            </a:r>
            <a:r>
              <a:rPr lang="nl-NL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 1 trong các hình thức sau đây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E55432-CBE6-4575-A115-1470A5508F5E}"/>
              </a:ext>
            </a:extLst>
          </p:cNvPr>
          <p:cNvSpPr/>
          <p:nvPr/>
        </p:nvSpPr>
        <p:spPr>
          <a:xfrm>
            <a:off x="2667000" y="5480261"/>
            <a:ext cx="6178458" cy="3423679"/>
          </a:xfrm>
          <a:prstGeom prst="roundRect">
            <a:avLst/>
          </a:prstGeom>
          <a:solidFill>
            <a:srgbClr val="F8E5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 bài hát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“Thầy cô là tất cả” </a:t>
            </a: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hình thức hát lĩnh xướng, hòa giọng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FA3163-E976-463D-A450-05A5BB11232D}"/>
              </a:ext>
            </a:extLst>
          </p:cNvPr>
          <p:cNvSpPr/>
          <p:nvPr/>
        </p:nvSpPr>
        <p:spPr>
          <a:xfrm>
            <a:off x="9579494" y="5480260"/>
            <a:ext cx="6178458" cy="3423679"/>
          </a:xfrm>
          <a:prstGeom prst="roundRect">
            <a:avLst/>
          </a:prstGeom>
          <a:solidFill>
            <a:srgbClr val="F8E5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diễn bài hát </a:t>
            </a:r>
            <a:r>
              <a:rPr lang="nl-NL" sz="3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“Thầy cô là tất cả” </a:t>
            </a:r>
            <a:r>
              <a:rPr lang="nl-NL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hợp động tác phụ họa cho bài hát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27709775-FBCF-4D77-99A4-ED417215A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186389" y="-660109"/>
            <a:ext cx="2602186" cy="867395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499F4D4A-39C0-4F74-89C4-5E5B20B88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21878">
            <a:off x="-308057" y="6031258"/>
            <a:ext cx="2790908" cy="4972665"/>
          </a:xfrm>
          <a:prstGeom prst="rect">
            <a:avLst/>
          </a:prstGeom>
        </p:spPr>
      </p:pic>
      <p:pic>
        <p:nvPicPr>
          <p:cNvPr id="21" name="Thầy cô là tất cả Karaoke-Beat-Âm nhạc 6-Chủ đề 3- Nhớ ơn thầy cô-Kết nối tri thức với cuộc sống (mp3cut.net)">
            <a:hlinkClick r:id="" action="ppaction://media"/>
            <a:extLst>
              <a:ext uri="{FF2B5EF4-FFF2-40B4-BE49-F238E27FC236}">
                <a16:creationId xmlns:a16="http://schemas.microsoft.com/office/drawing/2014/main" id="{5ADED774-71EF-4F0C-966E-12236B84CF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96335" y="8804275"/>
            <a:ext cx="1463675" cy="146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399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A3C73B44-188A-4D31-B8F4-014D812A22F9}"/>
              </a:ext>
            </a:extLst>
          </p:cNvPr>
          <p:cNvGrpSpPr/>
          <p:nvPr/>
        </p:nvGrpSpPr>
        <p:grpSpPr>
          <a:xfrm>
            <a:off x="6552280" y="658207"/>
            <a:ext cx="5183440" cy="1930832"/>
            <a:chOff x="6552280" y="658207"/>
            <a:chExt cx="5183440" cy="193083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552280" y="658207"/>
              <a:ext cx="5183440" cy="1930832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6552280" y="816572"/>
              <a:ext cx="5183440" cy="1213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D7398BA-4A0D-4C95-A1DF-5A999BCFDE1B}"/>
              </a:ext>
            </a:extLst>
          </p:cNvPr>
          <p:cNvSpPr txBox="1"/>
          <p:nvPr/>
        </p:nvSpPr>
        <p:spPr>
          <a:xfrm>
            <a:off x="3781425" y="2857500"/>
            <a:ext cx="1072515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chia sẻ một bài hát về chủ đề thầy cô và mái trường mà em đã sưu tầm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B45C62-95E7-42F1-A07C-C88E794C71D5}"/>
              </a:ext>
            </a:extLst>
          </p:cNvPr>
          <p:cNvSpPr/>
          <p:nvPr/>
        </p:nvSpPr>
        <p:spPr>
          <a:xfrm>
            <a:off x="3581400" y="4691945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6B9B2C-92D3-4249-AE4D-4524DADF3A63}"/>
              </a:ext>
            </a:extLst>
          </p:cNvPr>
          <p:cNvSpPr/>
          <p:nvPr/>
        </p:nvSpPr>
        <p:spPr>
          <a:xfrm>
            <a:off x="10058400" y="8163819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Bụi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phấn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9636EBF-0213-4BAD-A11D-DED6EC0704BD}"/>
              </a:ext>
            </a:extLst>
          </p:cNvPr>
          <p:cNvSpPr/>
          <p:nvPr/>
        </p:nvSpPr>
        <p:spPr>
          <a:xfrm>
            <a:off x="3581400" y="6427882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CD5CC9-02B4-4C4C-9763-94EA1E88C208}"/>
              </a:ext>
            </a:extLst>
          </p:cNvPr>
          <p:cNvSpPr/>
          <p:nvPr/>
        </p:nvSpPr>
        <p:spPr>
          <a:xfrm>
            <a:off x="3581400" y="8163819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EA35276-D8EB-438B-ADBD-EFFB023F6FFF}"/>
              </a:ext>
            </a:extLst>
          </p:cNvPr>
          <p:cNvSpPr/>
          <p:nvPr/>
        </p:nvSpPr>
        <p:spPr>
          <a:xfrm>
            <a:off x="10058400" y="4691945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0A276CD-21C1-42F2-A4B6-77824B718450}"/>
              </a:ext>
            </a:extLst>
          </p:cNvPr>
          <p:cNvSpPr/>
          <p:nvPr/>
        </p:nvSpPr>
        <p:spPr>
          <a:xfrm>
            <a:off x="10058400" y="6427882"/>
            <a:ext cx="4953000" cy="1295400"/>
          </a:xfrm>
          <a:prstGeom prst="roundRect">
            <a:avLst/>
          </a:prstGeom>
          <a:ln>
            <a:solidFill>
              <a:srgbClr val="A1A37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CD47BDF1-B0A4-439A-963B-C33ADCF8D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427161">
            <a:off x="14359558" y="-1465875"/>
            <a:ext cx="5366792" cy="538699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F3F62FFB-56E3-462A-B039-28DB006DF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72393" y="806523"/>
            <a:ext cx="2602186" cy="86739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D0FBE9CC-1EF3-4191-8DC5-785D559EEC67}"/>
              </a:ext>
            </a:extLst>
          </p:cNvPr>
          <p:cNvGrpSpPr/>
          <p:nvPr/>
        </p:nvGrpSpPr>
        <p:grpSpPr>
          <a:xfrm>
            <a:off x="-685800" y="4268017"/>
            <a:ext cx="20878800" cy="6364489"/>
            <a:chOff x="-685800" y="4268017"/>
            <a:chExt cx="20878800" cy="6364489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1C480D50-F9E4-48E7-978C-2D344A00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685800" y="9470428"/>
              <a:ext cx="20878800" cy="1162078"/>
            </a:xfrm>
            <a:prstGeom prst="rect">
              <a:avLst/>
            </a:prstGeom>
          </p:spPr>
        </p:pic>
        <p:pic>
          <p:nvPicPr>
            <p:cNvPr id="22" name="Picture 10">
              <a:extLst>
                <a:ext uri="{FF2B5EF4-FFF2-40B4-BE49-F238E27FC236}">
                  <a16:creationId xmlns:a16="http://schemas.microsoft.com/office/drawing/2014/main" id="{1FA475AF-009B-4A2C-B0CF-75F42192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495800" y="4268017"/>
              <a:ext cx="9677400" cy="610885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01A1CC6-9E20-497A-A3FB-170908265BFD}"/>
              </a:ext>
            </a:extLst>
          </p:cNvPr>
          <p:cNvGrpSpPr/>
          <p:nvPr/>
        </p:nvGrpSpPr>
        <p:grpSpPr>
          <a:xfrm>
            <a:off x="6552280" y="658207"/>
            <a:ext cx="5183440" cy="1930832"/>
            <a:chOff x="6552280" y="658207"/>
            <a:chExt cx="5183440" cy="1930832"/>
          </a:xfrm>
        </p:grpSpPr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39501FDD-43D2-4830-B42B-917033018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552280" y="658207"/>
              <a:ext cx="5183440" cy="1930832"/>
            </a:xfrm>
            <a:prstGeom prst="rect">
              <a:avLst/>
            </a:prstGeom>
          </p:spPr>
        </p:pic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1A1E83F3-2DE7-41C0-B181-CE6761E7A33A}"/>
                </a:ext>
              </a:extLst>
            </p:cNvPr>
            <p:cNvSpPr txBox="1"/>
            <p:nvPr/>
          </p:nvSpPr>
          <p:spPr>
            <a:xfrm>
              <a:off x="6552280" y="816572"/>
              <a:ext cx="5183440" cy="12139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F78644B-C928-4ECF-BFEA-C3683B8BA32F}"/>
              </a:ext>
            </a:extLst>
          </p:cNvPr>
          <p:cNvSpPr txBox="1"/>
          <p:nvPr/>
        </p:nvSpPr>
        <p:spPr>
          <a:xfrm>
            <a:off x="1433512" y="2738411"/>
            <a:ext cx="15420976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hãy nghe bài hát </a:t>
            </a:r>
            <a:r>
              <a:rPr lang="nl-NL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“Mái trường mến yêu” </a:t>
            </a:r>
            <a:r>
              <a:rPr lang="nl-NL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hợp với vỗ tay theo nhịp điệu của bài hát. Sau đó em hãy nêu cảm nhận của mình về bài hát.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Mái trường mến yêu - Sáng tác- Lê Quốc Thắng - Biểu diễn- Nhóm Cát Trắng">
            <a:hlinkClick r:id="" action="ppaction://media"/>
            <a:extLst>
              <a:ext uri="{FF2B5EF4-FFF2-40B4-BE49-F238E27FC236}">
                <a16:creationId xmlns:a16="http://schemas.microsoft.com/office/drawing/2014/main" id="{9AB2D48C-0414-4D0E-8DB5-6DC311A9B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400" y="9029700"/>
            <a:ext cx="1463675" cy="146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9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7232432" y="9317838"/>
            <a:ext cx="1149229" cy="10587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81158" y="8457082"/>
            <a:ext cx="1622700" cy="21874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051001" y="1530701"/>
            <a:ext cx="12185997" cy="1250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00"/>
              </a:lnSpc>
            </a:pPr>
            <a:r>
              <a:rPr lang="en-US" sz="5400" b="1" dirty="0">
                <a:solidFill>
                  <a:srgbClr val="004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9823480" y="-1721371"/>
            <a:ext cx="8556587" cy="41285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02CC9BE-026F-48C2-9788-475C7CA3E0D7}"/>
              </a:ext>
            </a:extLst>
          </p:cNvPr>
          <p:cNvGrpSpPr/>
          <p:nvPr/>
        </p:nvGrpSpPr>
        <p:grpSpPr>
          <a:xfrm>
            <a:off x="3352800" y="3322713"/>
            <a:ext cx="12185996" cy="6011787"/>
            <a:chOff x="3276600" y="3114252"/>
            <a:chExt cx="12185996" cy="6011787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276600" y="3114252"/>
              <a:ext cx="12185996" cy="60117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F60AE1-36D4-4453-92E6-60D00E3BC8A1}"/>
                </a:ext>
              </a:extLst>
            </p:cNvPr>
            <p:cNvSpPr txBox="1"/>
            <p:nvPr/>
          </p:nvSpPr>
          <p:spPr>
            <a:xfrm>
              <a:off x="4010025" y="3694450"/>
              <a:ext cx="10239376" cy="4851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b="1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trả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lời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hỏi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sau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en-US" sz="4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marR="0" indent="-285750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285750" marR="0" indent="-285750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ước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mơ</a:t>
              </a:r>
              <a:r>
                <a:rPr lang="en-US" sz="40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sĩ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Nguyễn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Ngọc</a:t>
              </a:r>
              <a:r>
                <a: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Thiện</a:t>
              </a:r>
              <a:endPara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63A8E9F3-ED3E-4094-A38C-59038F7C79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53968" y="-29365"/>
            <a:ext cx="4275665" cy="291279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01223" y="-1035577"/>
            <a:ext cx="8556587" cy="4128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47763">
            <a:off x="-872059" y="8215615"/>
            <a:ext cx="20032119" cy="56089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729130">
            <a:off x="15629161" y="-879633"/>
            <a:ext cx="3853397" cy="3867902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3F044FD-50EE-4190-B5D9-727E854A36A1}"/>
              </a:ext>
            </a:extLst>
          </p:cNvPr>
          <p:cNvSpPr txBox="1"/>
          <p:nvPr/>
        </p:nvSpPr>
        <p:spPr>
          <a:xfrm>
            <a:off x="2683128" y="1834183"/>
            <a:ext cx="12915218" cy="2970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25"/>
              </a:lnSpc>
            </a:pPr>
            <a:r>
              <a:rPr lang="en-US" sz="7200" b="1" dirty="0">
                <a:solidFill>
                  <a:srgbClr val="004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</a:t>
            </a:r>
          </a:p>
          <a:p>
            <a:pPr algn="ctr">
              <a:lnSpc>
                <a:spcPts val="12325"/>
              </a:lnSpc>
            </a:pPr>
            <a:r>
              <a:rPr lang="en-US" sz="7200" b="1" dirty="0">
                <a:solidFill>
                  <a:srgbClr val="004A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12736A6B-B361-405C-9400-AF2B69E8F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171693" y="5106566"/>
            <a:ext cx="11938088" cy="4909539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307</Words>
  <Application>Microsoft Office PowerPoint</Application>
  <PresentationFormat>Custom</PresentationFormat>
  <Paragraphs>27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4</cp:revision>
  <dcterms:created xsi:type="dcterms:W3CDTF">2006-08-16T00:00:00Z</dcterms:created>
  <dcterms:modified xsi:type="dcterms:W3CDTF">2022-11-16T01:23:03Z</dcterms:modified>
  <dc:identifier>DAEqMM21WHk</dc:identifier>
</cp:coreProperties>
</file>