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71" r:id="rId2"/>
    <p:sldId id="256" r:id="rId3"/>
    <p:sldId id="389" r:id="rId4"/>
    <p:sldId id="531" r:id="rId5"/>
    <p:sldId id="436" r:id="rId6"/>
    <p:sldId id="446" r:id="rId7"/>
    <p:sldId id="445" r:id="rId8"/>
    <p:sldId id="596" r:id="rId9"/>
    <p:sldId id="597" r:id="rId10"/>
    <p:sldId id="599" r:id="rId11"/>
    <p:sldId id="621" r:id="rId12"/>
    <p:sldId id="622" r:id="rId13"/>
    <p:sldId id="456" r:id="rId14"/>
    <p:sldId id="642" r:id="rId15"/>
    <p:sldId id="643" r:id="rId16"/>
    <p:sldId id="457" r:id="rId17"/>
    <p:sldId id="605" r:id="rId18"/>
    <p:sldId id="644" r:id="rId19"/>
    <p:sldId id="645" r:id="rId20"/>
    <p:sldId id="646" r:id="rId21"/>
    <p:sldId id="647" r:id="rId22"/>
    <p:sldId id="648" r:id="rId23"/>
    <p:sldId id="298" r:id="rId24"/>
    <p:sldId id="610" r:id="rId25"/>
    <p:sldId id="659"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4DCE"/>
    <a:srgbClr val="F5EA5A"/>
    <a:srgbClr val="B3A492"/>
    <a:srgbClr val="DADDB1"/>
    <a:srgbClr val="D6C7AE"/>
    <a:srgbClr val="30B2DF"/>
    <a:srgbClr val="ECECEC"/>
    <a:srgbClr val="F273E6"/>
    <a:srgbClr val="FF8B13"/>
    <a:srgbClr val="FAD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67" d="100"/>
          <a:sy n="67" d="100"/>
        </p:scale>
        <p:origin x="60" y="228"/>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09/11/2024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09/11/2024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09/11/2024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09/11/2024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09/11/2024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09/11/2024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09/11/2024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s 2"/>
          <p:cNvSpPr/>
          <p:nvPr/>
        </p:nvSpPr>
        <p:spPr>
          <a:xfrm>
            <a:off x="6096635" y="7863205"/>
            <a:ext cx="1322705" cy="1513840"/>
          </a:xfrm>
          <a:prstGeom prst="rect">
            <a:avLst/>
          </a:prstGeom>
          <a:blipFill rotWithShape="1">
            <a:blip r:embed="rId4"/>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a:t>1.</a:t>
            </a:r>
            <a:r>
              <a:rPr lang="en-US" sz="4000"/>
              <a:t> My dad first met my mum when he </a:t>
            </a:r>
            <a:r>
              <a:rPr lang="en-US" sz="4000" b="1"/>
              <a:t>(visit)</a:t>
            </a:r>
            <a:r>
              <a:rPr lang="en-US" sz="4000"/>
              <a:t> __________________ Hoi An Ancient Town.</a:t>
            </a:r>
          </a:p>
        </p:txBody>
      </p:sp>
      <p:sp>
        <p:nvSpPr>
          <p:cNvPr id="7" name="Text Box 6"/>
          <p:cNvSpPr txBox="1"/>
          <p:nvPr/>
        </p:nvSpPr>
        <p:spPr>
          <a:xfrm>
            <a:off x="540385" y="3254375"/>
            <a:ext cx="11453495" cy="1322070"/>
          </a:xfrm>
          <a:prstGeom prst="rect">
            <a:avLst/>
          </a:prstGeom>
          <a:solidFill>
            <a:srgbClr val="FF9EAA"/>
          </a:solidFill>
        </p:spPr>
        <p:txBody>
          <a:bodyPr wrap="square" rtlCol="0" anchor="t">
            <a:spAutoFit/>
          </a:bodyPr>
          <a:lstStyle/>
          <a:p>
            <a:pPr algn="just"/>
            <a:r>
              <a:rPr lang="en-US" sz="4000" b="1"/>
              <a:t>2.</a:t>
            </a:r>
            <a:r>
              <a:rPr lang="en-US" sz="4000"/>
              <a:t> Tom had a nightmare while he </a:t>
            </a:r>
            <a:r>
              <a:rPr lang="en-US" sz="4000" b="1"/>
              <a:t>(sleep)</a:t>
            </a:r>
            <a:r>
              <a:rPr lang="en-US" sz="4000"/>
              <a:t> ______________ in the camp by the old castle.</a:t>
            </a:r>
          </a:p>
        </p:txBody>
      </p:sp>
      <p:sp>
        <p:nvSpPr>
          <p:cNvPr id="9" name="Text Box 8"/>
          <p:cNvSpPr txBox="1"/>
          <p:nvPr/>
        </p:nvSpPr>
        <p:spPr>
          <a:xfrm>
            <a:off x="540385" y="4566920"/>
            <a:ext cx="11453495" cy="1322070"/>
          </a:xfrm>
          <a:prstGeom prst="rect">
            <a:avLst/>
          </a:prstGeom>
          <a:solidFill>
            <a:srgbClr val="FFD0D0"/>
          </a:solidFill>
        </p:spPr>
        <p:txBody>
          <a:bodyPr wrap="square" rtlCol="0" anchor="t">
            <a:spAutoFit/>
          </a:bodyPr>
          <a:lstStyle/>
          <a:p>
            <a:pPr algn="just"/>
            <a:r>
              <a:rPr lang="en-US" sz="4000" b="1"/>
              <a:t>3.</a:t>
            </a:r>
            <a:r>
              <a:rPr lang="en-US" sz="4000"/>
              <a:t> David hurt his foot while he </a:t>
            </a:r>
            <a:r>
              <a:rPr lang="en-US" sz="4000" b="1"/>
              <a:t>(go) </a:t>
            </a:r>
            <a:r>
              <a:rPr lang="en-US" sz="4000"/>
              <a:t>___________down the steps of the pagoda.</a:t>
            </a:r>
          </a:p>
        </p:txBody>
      </p:sp>
      <p:sp>
        <p:nvSpPr>
          <p:cNvPr id="23" name="Text Box 22"/>
          <p:cNvSpPr txBox="1"/>
          <p:nvPr/>
        </p:nvSpPr>
        <p:spPr>
          <a:xfrm>
            <a:off x="1339215" y="2432685"/>
            <a:ext cx="2609215"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was visiting</a:t>
            </a:r>
          </a:p>
        </p:txBody>
      </p:sp>
      <p:sp>
        <p:nvSpPr>
          <p:cNvPr id="5" name="Text Box 4"/>
          <p:cNvSpPr txBox="1"/>
          <p:nvPr/>
        </p:nvSpPr>
        <p:spPr>
          <a:xfrm>
            <a:off x="631190" y="370268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sleeping</a:t>
            </a:r>
          </a:p>
        </p:txBody>
      </p:sp>
      <p:sp>
        <p:nvSpPr>
          <p:cNvPr id="10" name="Text Box 9"/>
          <p:cNvSpPr txBox="1"/>
          <p:nvPr/>
        </p:nvSpPr>
        <p:spPr>
          <a:xfrm>
            <a:off x="7997190" y="4478020"/>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going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23" grpId="0"/>
      <p:bldP spid="23" grpId="1"/>
      <p:bldP spid="5" grpId="0"/>
      <p:bldP spid="5"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dirty="0"/>
              <a:t>4.</a:t>
            </a:r>
            <a:r>
              <a:rPr lang="en-US" sz="4000" dirty="0"/>
              <a:t> My brother was just sitting while I </a:t>
            </a:r>
            <a:r>
              <a:rPr lang="en-US" sz="4000" b="1" dirty="0"/>
              <a:t>(look) </a:t>
            </a:r>
            <a:r>
              <a:rPr lang="en-US" sz="4000" dirty="0"/>
              <a:t>_________________ around the weaving workshop.</a:t>
            </a:r>
          </a:p>
        </p:txBody>
      </p:sp>
      <p:sp>
        <p:nvSpPr>
          <p:cNvPr id="7" name="Text Box 6"/>
          <p:cNvSpPr txBox="1"/>
          <p:nvPr/>
        </p:nvSpPr>
        <p:spPr>
          <a:xfrm>
            <a:off x="540385" y="3635375"/>
            <a:ext cx="11453495" cy="1938020"/>
          </a:xfrm>
          <a:prstGeom prst="rect">
            <a:avLst/>
          </a:prstGeom>
          <a:solidFill>
            <a:srgbClr val="FF9EAA"/>
          </a:solidFill>
        </p:spPr>
        <p:txBody>
          <a:bodyPr wrap="square" rtlCol="0" anchor="t">
            <a:spAutoFit/>
          </a:bodyPr>
          <a:lstStyle/>
          <a:p>
            <a:pPr algn="just"/>
            <a:r>
              <a:rPr lang="en-US" sz="4000" b="1"/>
              <a:t>5.</a:t>
            </a:r>
            <a:r>
              <a:rPr lang="en-US" sz="4000"/>
              <a:t> ______ you </a:t>
            </a:r>
            <a:r>
              <a:rPr lang="en-US" sz="4000" b="1"/>
              <a:t>(watch)</a:t>
            </a:r>
            <a:r>
              <a:rPr lang="en-US" sz="4000"/>
              <a:t> __________ TV at 9 p.m. last night? There was a very good programme on Duong Lam Ancient Village preservation.</a:t>
            </a:r>
          </a:p>
        </p:txBody>
      </p:sp>
      <p:sp>
        <p:nvSpPr>
          <p:cNvPr id="23" name="Text Box 22"/>
          <p:cNvSpPr txBox="1"/>
          <p:nvPr/>
        </p:nvSpPr>
        <p:spPr>
          <a:xfrm>
            <a:off x="1131570" y="3525520"/>
            <a:ext cx="1835150"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Were</a:t>
            </a:r>
          </a:p>
        </p:txBody>
      </p:sp>
      <p:sp>
        <p:nvSpPr>
          <p:cNvPr id="5" name="Text Box 4"/>
          <p:cNvSpPr txBox="1"/>
          <p:nvPr/>
        </p:nvSpPr>
        <p:spPr>
          <a:xfrm>
            <a:off x="1080770" y="243395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looking</a:t>
            </a:r>
          </a:p>
        </p:txBody>
      </p:sp>
      <p:sp>
        <p:nvSpPr>
          <p:cNvPr id="4" name="Text Box 3"/>
          <p:cNvSpPr txBox="1"/>
          <p:nvPr/>
        </p:nvSpPr>
        <p:spPr>
          <a:xfrm>
            <a:off x="5866130" y="3526155"/>
            <a:ext cx="1835150" cy="710565"/>
          </a:xfrm>
          <a:prstGeom prst="rect">
            <a:avLst/>
          </a:prstGeom>
          <a:noFill/>
        </p:spPr>
        <p:txBody>
          <a:bodyPr wrap="none" rtlCol="0" anchor="t">
            <a:noAutofit/>
          </a:bodyPr>
          <a:lstStyle/>
          <a:p>
            <a:r>
              <a:rPr lang="en-US" sz="4800" b="1">
                <a:ln>
                  <a:noFill/>
                </a:ln>
                <a:solidFill>
                  <a:srgbClr val="FF0000"/>
                </a:solidFill>
                <a:latin typeface="Calibri" panose="020F0502020204030204" pitchFamily="34" charset="0"/>
                <a:cs typeface="Calibri" panose="020F0502020204030204" pitchFamily="34" charset="0"/>
              </a:rPr>
              <a:t>watching</a:t>
            </a:r>
          </a:p>
        </p:txBody>
      </p:sp>
      <p:pic>
        <p:nvPicPr>
          <p:cNvPr id="2" name="Picture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65805" y="1442085"/>
            <a:ext cx="3148330" cy="92773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23" grpId="0"/>
      <p:bldP spid="23" grpId="1"/>
      <p:bldP spid="5" grpId="0"/>
      <p:bldP spid="5"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914015" y="11573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178436" y="1429712"/>
            <a:ext cx="4823056" cy="2676525"/>
          </a:xfrm>
          <a:prstGeom prst="rect">
            <a:avLst/>
          </a:prstGeom>
          <a:solidFill>
            <a:srgbClr val="FEE3AF"/>
          </a:solidFill>
        </p:spPr>
        <p:txBody>
          <a:bodyPr wrap="square" rtlCol="0" anchor="t">
            <a:spAutoFit/>
          </a:bodyPr>
          <a:lstStyle/>
          <a:p>
            <a:pPr algn="just"/>
            <a:r>
              <a:rPr lang="en-US" sz="2800" dirty="0"/>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5171981" y="1271113"/>
            <a:ext cx="6860097" cy="2129312"/>
          </a:xfrm>
          <a:prstGeom prst="rect">
            <a:avLst/>
          </a:prstGeom>
          <a:solidFill>
            <a:srgbClr val="FEE3AF"/>
          </a:solidFill>
        </p:spPr>
        <p:txBody>
          <a:bodyPr wrap="square" rtlCol="0" anchor="t">
            <a:noAutofit/>
          </a:bodyPr>
          <a:lstStyle/>
          <a:p>
            <a:pPr algn="just"/>
            <a:r>
              <a:rPr lang="en-US" sz="2800" dirty="0"/>
              <a:t>We also use the past continuous to </a:t>
            </a:r>
            <a:r>
              <a:rPr lang="en-US" sz="2800" dirty="0" err="1"/>
              <a:t>emphasise</a:t>
            </a:r>
            <a:r>
              <a:rPr lang="en-US" sz="2800" dirty="0"/>
              <a:t> how long an action took and how much time somebody spent doing it. We usually use adverb phrases that explain the length of time such as:</a:t>
            </a:r>
          </a:p>
          <a:p>
            <a:pPr algn="just">
              <a:lnSpc>
                <a:spcPct val="100000"/>
              </a:lnSpc>
              <a:spcBef>
                <a:spcPts val="1000"/>
              </a:spcBef>
              <a:spcAft>
                <a:spcPts val="0"/>
              </a:spcAft>
            </a:pPr>
            <a:r>
              <a:rPr lang="en-US" sz="2800" b="1" dirty="0" smtClean="0"/>
              <a:t>- all </a:t>
            </a:r>
            <a:r>
              <a:rPr lang="en-US" sz="2800" b="1" dirty="0"/>
              <a:t>morning / week / year/ </a:t>
            </a:r>
            <a:endParaRPr lang="en-US" sz="2800" b="1" dirty="0" smtClean="0"/>
          </a:p>
          <a:p>
            <a:pPr algn="just">
              <a:lnSpc>
                <a:spcPct val="100000"/>
              </a:lnSpc>
              <a:spcBef>
                <a:spcPts val="1000"/>
              </a:spcBef>
              <a:spcAft>
                <a:spcPts val="0"/>
              </a:spcAft>
            </a:pPr>
            <a:r>
              <a:rPr lang="en-US" sz="2800" b="1" dirty="0"/>
              <a:t>-</a:t>
            </a:r>
            <a:r>
              <a:rPr lang="en-US" sz="2800" b="1" dirty="0" smtClean="0"/>
              <a:t>for </a:t>
            </a:r>
            <a:r>
              <a:rPr lang="en-US" sz="2800" b="1" dirty="0"/>
              <a:t>hours / days / weeks / months / years</a:t>
            </a:r>
          </a:p>
          <a:p>
            <a:pPr algn="just">
              <a:lnSpc>
                <a:spcPct val="100000"/>
              </a:lnSpc>
              <a:spcBef>
                <a:spcPts val="1000"/>
              </a:spcBef>
              <a:spcAft>
                <a:spcPts val="0"/>
              </a:spcAft>
            </a:pPr>
            <a:r>
              <a:rPr lang="en-US" sz="2800" b="1" dirty="0">
                <a:solidFill>
                  <a:srgbClr val="FF0000"/>
                </a:solidFill>
              </a:rPr>
              <a:t>Example:</a:t>
            </a:r>
          </a:p>
          <a:p>
            <a:pPr algn="just"/>
            <a:r>
              <a:rPr lang="en-US" sz="2800" dirty="0"/>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78436" y="424180"/>
            <a:ext cx="3148330" cy="927735"/>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graphicFrame>
        <p:nvGraphicFramePr>
          <p:cNvPr id="3" name="Table 2"/>
          <p:cNvGraphicFramePr>
            <a:graphicFrameLocks noGrp="1"/>
          </p:cNvGraphicFramePr>
          <p:nvPr>
            <p:extLst>
              <p:ext uri="{D42A27DB-BD31-4B8C-83A1-F6EECF244321}">
                <p14:modId xmlns:p14="http://schemas.microsoft.com/office/powerpoint/2010/main" val="1748577073"/>
              </p:ext>
            </p:extLst>
          </p:nvPr>
        </p:nvGraphicFramePr>
        <p:xfrm>
          <a:off x="178436" y="4184034"/>
          <a:ext cx="4961600" cy="2332663"/>
        </p:xfrm>
        <a:graphic>
          <a:graphicData uri="http://schemas.openxmlformats.org/drawingml/2006/table">
            <a:tbl>
              <a:tblPr firstRow="1" firstCol="1" bandRow="1">
                <a:tableStyleId>{5C22544A-7EE6-4342-B048-85BDC9FD1C3A}</a:tableStyleId>
              </a:tblPr>
              <a:tblGrid>
                <a:gridCol w="3691311">
                  <a:extLst>
                    <a:ext uri="{9D8B030D-6E8A-4147-A177-3AD203B41FA5}">
                      <a16:colId xmlns:a16="http://schemas.microsoft.com/office/drawing/2014/main" val="2124092313"/>
                    </a:ext>
                  </a:extLst>
                </a:gridCol>
                <a:gridCol w="1270289">
                  <a:extLst>
                    <a:ext uri="{9D8B030D-6E8A-4147-A177-3AD203B41FA5}">
                      <a16:colId xmlns:a16="http://schemas.microsoft.com/office/drawing/2014/main" val="100122179"/>
                    </a:ext>
                  </a:extLst>
                </a:gridCol>
              </a:tblGrid>
              <a:tr h="490130">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I/ He/ She/ It + was </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We/ You/ They + were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07000"/>
                        </a:lnSpc>
                        <a:spcAft>
                          <a:spcPts val="0"/>
                        </a:spcAft>
                      </a:pPr>
                      <a:r>
                        <a:rPr lang="en-US" sz="2400" dirty="0">
                          <a:effectLst/>
                          <a:latin typeface="Times New Roman" panose="02020603050405020304" pitchFamily="18" charset="0"/>
                          <a:cs typeface="Times New Roman" panose="02020603050405020304" pitchFamily="18" charset="0"/>
                        </a:rPr>
                        <a:t>+ V-</a:t>
                      </a:r>
                      <a:r>
                        <a:rPr lang="en-US" sz="2400" dirty="0" err="1">
                          <a:effectLst/>
                          <a:latin typeface="Times New Roman" panose="02020603050405020304" pitchFamily="18" charset="0"/>
                          <a:cs typeface="Times New Roman" panose="02020603050405020304" pitchFamily="18" charset="0"/>
                        </a:rPr>
                        <a:t>ing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411542"/>
                  </a:ext>
                </a:extLst>
              </a:tr>
              <a:tr h="490130">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I/ He/ She/ It + wasn’t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We/ You/ They + weren’t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549370949"/>
                  </a:ext>
                </a:extLst>
              </a:tr>
              <a:tr h="819965">
                <a:tc>
                  <a:txBody>
                    <a:bodyPr/>
                    <a:lstStyle/>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Was I/ he/ she/ it</a:t>
                      </a:r>
                    </a:p>
                    <a:p>
                      <a:pPr>
                        <a:lnSpc>
                          <a:spcPct val="107000"/>
                        </a:lnSpc>
                        <a:spcAft>
                          <a:spcPts val="0"/>
                        </a:spcAft>
                      </a:pPr>
                      <a:r>
                        <a:rPr lang="en-US" sz="2400" dirty="0">
                          <a:effectLst/>
                          <a:latin typeface="Times New Roman" panose="02020603050405020304" pitchFamily="18" charset="0"/>
                          <a:cs typeface="Times New Roman" panose="02020603050405020304" pitchFamily="18" charset="0"/>
                        </a:rPr>
                        <a:t>     Were you/ we/ they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245515836"/>
                  </a:ext>
                </a:extLst>
              </a:tr>
            </a:tbl>
          </a:graphicData>
        </a:graphic>
      </p:graphicFrame>
      <p:sp>
        <p:nvSpPr>
          <p:cNvPr id="4" name="Rectangle 1"/>
          <p:cNvSpPr>
            <a:spLocks noChangeArrowheads="1"/>
          </p:cNvSpPr>
          <p:nvPr/>
        </p:nvSpPr>
        <p:spPr bwMode="auto">
          <a:xfrm>
            <a:off x="842962" y="4643438"/>
            <a:ext cx="1580426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310198" y="3311525"/>
            <a:ext cx="11453495" cy="1076325"/>
          </a:xfrm>
          <a:prstGeom prst="rect">
            <a:avLst/>
          </a:prstGeom>
          <a:solidFill>
            <a:srgbClr val="F5FFC9"/>
          </a:solidFill>
        </p:spPr>
        <p:txBody>
          <a:bodyPr wrap="square" rtlCol="0" anchor="t">
            <a:spAutoFit/>
          </a:bodyPr>
          <a:lstStyle/>
          <a:p>
            <a:pPr algn="just"/>
            <a:r>
              <a:rPr lang="en-US" sz="3200" b="1"/>
              <a:t>1.</a:t>
            </a:r>
            <a:r>
              <a:rPr lang="en-US" sz="3200"/>
              <a:t> People _____________________ the monument for years because it had great value.</a:t>
            </a:r>
          </a:p>
        </p:txBody>
      </p:sp>
      <p:sp>
        <p:nvSpPr>
          <p:cNvPr id="29" name="Text Box 28"/>
          <p:cNvSpPr txBox="1"/>
          <p:nvPr/>
        </p:nvSpPr>
        <p:spPr>
          <a:xfrm>
            <a:off x="310198" y="4375150"/>
            <a:ext cx="11453495" cy="1076325"/>
          </a:xfrm>
          <a:prstGeom prst="rect">
            <a:avLst/>
          </a:prstGeom>
          <a:solidFill>
            <a:srgbClr val="B3E5BE"/>
          </a:solidFill>
        </p:spPr>
        <p:txBody>
          <a:bodyPr wrap="square" rtlCol="0" anchor="t">
            <a:spAutoFit/>
          </a:bodyPr>
          <a:lstStyle/>
          <a:p>
            <a:pPr algn="just"/>
            <a:r>
              <a:rPr lang="en-US" sz="3200" b="1"/>
              <a:t>2.</a:t>
            </a:r>
            <a:r>
              <a:rPr lang="en-US" sz="3200"/>
              <a:t> When I finished school, my family </a:t>
            </a:r>
            <a:r>
              <a:rPr lang="en-US" sz="3200">
                <a:sym typeface="+mn-ea"/>
              </a:rPr>
              <a:t> _____________________</a:t>
            </a:r>
            <a:r>
              <a:rPr lang="en-US" sz="3200"/>
              <a:t>in the countryside.</a:t>
            </a:r>
          </a:p>
        </p:txBody>
      </p:sp>
      <p:sp>
        <p:nvSpPr>
          <p:cNvPr id="30" name="Text Box 29"/>
          <p:cNvSpPr txBox="1"/>
          <p:nvPr/>
        </p:nvSpPr>
        <p:spPr>
          <a:xfrm>
            <a:off x="310198" y="5452745"/>
            <a:ext cx="11453495" cy="1076325"/>
          </a:xfrm>
          <a:prstGeom prst="rect">
            <a:avLst/>
          </a:prstGeom>
          <a:solidFill>
            <a:srgbClr val="F5FFC9"/>
          </a:solidFill>
        </p:spPr>
        <p:txBody>
          <a:bodyPr wrap="square" rtlCol="0" anchor="t">
            <a:spAutoFit/>
          </a:bodyPr>
          <a:lstStyle/>
          <a:p>
            <a:pPr algn="just"/>
            <a:r>
              <a:rPr lang="en-US" sz="3200" b="1" dirty="0"/>
              <a:t>3.</a:t>
            </a:r>
            <a:r>
              <a:rPr lang="en-US" sz="3200" dirty="0"/>
              <a:t> People</a:t>
            </a:r>
            <a:r>
              <a:rPr lang="en-US" sz="3200" dirty="0">
                <a:sym typeface="+mn-ea"/>
              </a:rPr>
              <a:t> _____________________</a:t>
            </a:r>
            <a:r>
              <a:rPr lang="en-US" sz="3200" dirty="0"/>
              <a:t>the Taj Mahal – a World Heritage Site while Shah Jahan was emperor.</a:t>
            </a:r>
          </a:p>
        </p:txBody>
      </p:sp>
      <p:sp>
        <p:nvSpPr>
          <p:cNvPr id="31" name="Text Box 30"/>
          <p:cNvSpPr txBox="1"/>
          <p:nvPr/>
        </p:nvSpPr>
        <p:spPr>
          <a:xfrm>
            <a:off x="2503170" y="315912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preserving</a:t>
            </a:r>
          </a:p>
        </p:txBody>
      </p:sp>
      <p:sp>
        <p:nvSpPr>
          <p:cNvPr id="32" name="Text Box 31"/>
          <p:cNvSpPr txBox="1"/>
          <p:nvPr/>
        </p:nvSpPr>
        <p:spPr>
          <a:xfrm>
            <a:off x="6719570" y="4183380"/>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 were living</a:t>
            </a:r>
          </a:p>
        </p:txBody>
      </p:sp>
      <p:sp>
        <p:nvSpPr>
          <p:cNvPr id="35" name="Text Box 34"/>
          <p:cNvSpPr txBox="1"/>
          <p:nvPr/>
        </p:nvSpPr>
        <p:spPr>
          <a:xfrm>
            <a:off x="2651760" y="5254819"/>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building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0" grpId="0" animBg="1"/>
      <p:bldP spid="30" grpId="1" animBg="1"/>
      <p:bldP spid="31" grpId="0"/>
      <p:bldP spid="31" grpId="1"/>
      <p:bldP spid="32" grpId="0"/>
      <p:bldP spid="32"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310198" y="3311525"/>
            <a:ext cx="11453495" cy="1322070"/>
          </a:xfrm>
          <a:prstGeom prst="rect">
            <a:avLst/>
          </a:prstGeom>
          <a:solidFill>
            <a:srgbClr val="F5FFC9"/>
          </a:solidFill>
        </p:spPr>
        <p:txBody>
          <a:bodyPr wrap="square" rtlCol="0" anchor="t">
            <a:spAutoFit/>
          </a:bodyPr>
          <a:lstStyle/>
          <a:p>
            <a:pPr algn="just"/>
            <a:r>
              <a:rPr lang="en-US" sz="4000" b="1"/>
              <a:t>4.</a:t>
            </a:r>
            <a:r>
              <a:rPr lang="en-US" sz="4000"/>
              <a:t> “______ you still _____________ on the coffee farm when the war broke out, Grandpa?”</a:t>
            </a:r>
          </a:p>
        </p:txBody>
      </p:sp>
      <p:sp>
        <p:nvSpPr>
          <p:cNvPr id="29" name="Text Box 28"/>
          <p:cNvSpPr txBox="1"/>
          <p:nvPr/>
        </p:nvSpPr>
        <p:spPr>
          <a:xfrm>
            <a:off x="310198" y="4727575"/>
            <a:ext cx="11453495" cy="1322070"/>
          </a:xfrm>
          <a:prstGeom prst="rect">
            <a:avLst/>
          </a:prstGeom>
          <a:solidFill>
            <a:srgbClr val="B3E5BE"/>
          </a:solidFill>
        </p:spPr>
        <p:txBody>
          <a:bodyPr wrap="square" rtlCol="0" anchor="t">
            <a:spAutoFit/>
          </a:bodyPr>
          <a:lstStyle/>
          <a:p>
            <a:pPr algn="just"/>
            <a:r>
              <a:rPr lang="en-US" sz="4000" b="1"/>
              <a:t>5.</a:t>
            </a:r>
            <a:r>
              <a:rPr lang="en-US" sz="4000"/>
              <a:t> I __________________ a presentation when the microphone stopped working.</a:t>
            </a:r>
          </a:p>
        </p:txBody>
      </p:sp>
      <p:sp>
        <p:nvSpPr>
          <p:cNvPr id="31" name="Text Box 30"/>
          <p:cNvSpPr txBox="1"/>
          <p:nvPr/>
        </p:nvSpPr>
        <p:spPr>
          <a:xfrm>
            <a:off x="1028065" y="3240405"/>
            <a:ext cx="168465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Were </a:t>
            </a:r>
          </a:p>
        </p:txBody>
      </p:sp>
      <p:sp>
        <p:nvSpPr>
          <p:cNvPr id="32" name="Text Box 31"/>
          <p:cNvSpPr txBox="1"/>
          <p:nvPr/>
        </p:nvSpPr>
        <p:spPr>
          <a:xfrm>
            <a:off x="1876425" y="463359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making</a:t>
            </a:r>
          </a:p>
        </p:txBody>
      </p:sp>
      <p:sp>
        <p:nvSpPr>
          <p:cNvPr id="3" name="Text Box 2"/>
          <p:cNvSpPr txBox="1"/>
          <p:nvPr/>
        </p:nvSpPr>
        <p:spPr>
          <a:xfrm>
            <a:off x="5260975" y="324040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working</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1" grpId="0"/>
      <p:bldP spid="31" grpId="1"/>
      <p:bldP spid="32" grpId="0"/>
      <p:bldP spid="3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854835"/>
            <a:ext cx="6329680" cy="137414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40233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49574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4768100" y="818359"/>
            <a:ext cx="6276975" cy="743585"/>
          </a:xfrm>
          <a:prstGeom prst="rect">
            <a:avLst/>
          </a:prstGeom>
          <a:noFill/>
        </p:spPr>
        <p:txBody>
          <a:bodyPr wrap="square">
            <a:noAutofit/>
          </a:bodyPr>
          <a:lstStyle/>
          <a:p>
            <a:pPr algn="just">
              <a:lnSpc>
                <a:spcPct val="100000"/>
              </a:lnSpc>
            </a:pPr>
            <a:r>
              <a:rPr lang="en-US" sz="3200" b="1" dirty="0"/>
              <a:t>- Look at the Grammar Box p.43</a:t>
            </a:r>
          </a:p>
        </p:txBody>
      </p:sp>
      <p:sp>
        <p:nvSpPr>
          <p:cNvPr id="3" name="Text Box 2"/>
          <p:cNvSpPr txBox="1"/>
          <p:nvPr/>
        </p:nvSpPr>
        <p:spPr>
          <a:xfrm>
            <a:off x="769718" y="1794762"/>
            <a:ext cx="10751820" cy="3046095"/>
          </a:xfrm>
          <a:prstGeom prst="rect">
            <a:avLst/>
          </a:prstGeom>
          <a:solidFill>
            <a:srgbClr val="FADDA1"/>
          </a:solidFill>
        </p:spPr>
        <p:txBody>
          <a:bodyPr wrap="square" rtlCol="0" anchor="t">
            <a:spAutoFit/>
          </a:bodyPr>
          <a:lstStyle/>
          <a:p>
            <a:pPr algn="just"/>
            <a:r>
              <a:rPr lang="en-US" sz="3200" dirty="0"/>
              <a:t>We use wish + past form verb when we want something now or in the future to be different.</a:t>
            </a:r>
          </a:p>
          <a:p>
            <a:pPr algn="just"/>
            <a:r>
              <a:rPr lang="en-US" sz="3200" b="1" dirty="0"/>
              <a:t>Subject + wish + subject + past simple</a:t>
            </a:r>
          </a:p>
          <a:p>
            <a:pPr algn="just"/>
            <a:r>
              <a:rPr lang="en-US" sz="3200" b="1" dirty="0"/>
              <a:t>Example: </a:t>
            </a:r>
          </a:p>
          <a:p>
            <a:pPr algn="just"/>
            <a:r>
              <a:rPr lang="en-US" sz="3200" dirty="0">
                <a:highlight>
                  <a:srgbClr val="00FF00"/>
                </a:highlight>
              </a:rPr>
              <a:t>I wish I had</a:t>
            </a:r>
            <a:r>
              <a:rPr lang="en-US" sz="3200" dirty="0"/>
              <a:t> enough money to travel around the world.</a:t>
            </a:r>
          </a:p>
          <a:p>
            <a:pPr algn="just"/>
            <a:r>
              <a:rPr lang="en-US" sz="3200" dirty="0">
                <a:highlight>
                  <a:srgbClr val="00FF00"/>
                </a:highlight>
              </a:rPr>
              <a:t>I wish (that) my mother didn’t have</a:t>
            </a:r>
            <a:r>
              <a:rPr lang="en-US" sz="3200" dirty="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34317" y="853566"/>
            <a:ext cx="3148330" cy="92773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032150066"/>
              </p:ext>
            </p:extLst>
          </p:nvPr>
        </p:nvGraphicFramePr>
        <p:xfrm>
          <a:off x="1908482" y="5073675"/>
          <a:ext cx="5988608" cy="1565529"/>
        </p:xfrm>
        <a:graphic>
          <a:graphicData uri="http://schemas.openxmlformats.org/drawingml/2006/table">
            <a:tbl>
              <a:tblPr firstRow="1" firstCol="1" bandRow="1">
                <a:tableStyleId>{5C22544A-7EE6-4342-B048-85BDC9FD1C3A}</a:tableStyleId>
              </a:tblPr>
              <a:tblGrid>
                <a:gridCol w="887910">
                  <a:extLst>
                    <a:ext uri="{9D8B030D-6E8A-4147-A177-3AD203B41FA5}">
                      <a16:colId xmlns:a16="http://schemas.microsoft.com/office/drawing/2014/main" val="996180412"/>
                    </a:ext>
                  </a:extLst>
                </a:gridCol>
                <a:gridCol w="1439911">
                  <a:extLst>
                    <a:ext uri="{9D8B030D-6E8A-4147-A177-3AD203B41FA5}">
                      <a16:colId xmlns:a16="http://schemas.microsoft.com/office/drawing/2014/main" val="2582189224"/>
                    </a:ext>
                  </a:extLst>
                </a:gridCol>
                <a:gridCol w="744360">
                  <a:extLst>
                    <a:ext uri="{9D8B030D-6E8A-4147-A177-3AD203B41FA5}">
                      <a16:colId xmlns:a16="http://schemas.microsoft.com/office/drawing/2014/main" val="189115230"/>
                    </a:ext>
                  </a:extLst>
                </a:gridCol>
                <a:gridCol w="2916427">
                  <a:extLst>
                    <a:ext uri="{9D8B030D-6E8A-4147-A177-3AD203B41FA5}">
                      <a16:colId xmlns:a16="http://schemas.microsoft.com/office/drawing/2014/main" val="2697176551"/>
                    </a:ext>
                  </a:extLst>
                </a:gridCol>
              </a:tblGrid>
              <a:tr h="0">
                <a:tc rowSpan="3">
                  <a:txBody>
                    <a:bodyPr/>
                    <a:lstStyle/>
                    <a:p>
                      <a:pPr algn="ctr">
                        <a:lnSpc>
                          <a:spcPct val="107000"/>
                        </a:lnSpc>
                        <a:spcAft>
                          <a:spcPts val="0"/>
                        </a:spcAft>
                      </a:pPr>
                      <a:r>
                        <a:rPr lang="en-US" sz="3200" dirty="0">
                          <a:effectLst/>
                          <a:latin typeface="Times New Roman" panose="02020603050405020304" pitchFamily="18" charset="0"/>
                          <a:cs typeface="Times New Roman" panose="02020603050405020304" pitchFamily="18" charset="0"/>
                        </a:rPr>
                        <a:t>S</a:t>
                      </a:r>
                      <a:r>
                        <a:rPr lang="en-US" sz="3200" baseline="-25000" dirty="0">
                          <a:effectLst/>
                          <a:latin typeface="Times New Roman" panose="02020603050405020304" pitchFamily="18" charset="0"/>
                          <a:cs typeface="Times New Roman" panose="02020603050405020304" pitchFamily="18" charset="0"/>
                        </a:rPr>
                        <a:t>1</a:t>
                      </a: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CF4DCE"/>
                    </a:solidFill>
                  </a:tcPr>
                </a:tc>
                <a:tc>
                  <a:txBody>
                    <a:bodyPr/>
                    <a:lstStyle/>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wish</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4DCE"/>
                    </a:solidFill>
                  </a:tcPr>
                </a:tc>
                <a:tc rowSpan="3">
                  <a:txBody>
                    <a:bodyPr/>
                    <a:lstStyle/>
                    <a:p>
                      <a:pPr algn="ctr">
                        <a:lnSpc>
                          <a:spcPct val="107000"/>
                        </a:lnSpc>
                        <a:spcAft>
                          <a:spcPts val="0"/>
                        </a:spcAft>
                      </a:pPr>
                      <a:r>
                        <a:rPr lang="en-US" sz="3200" dirty="0">
                          <a:effectLst/>
                          <a:latin typeface="Times New Roman" panose="02020603050405020304" pitchFamily="18" charset="0"/>
                          <a:cs typeface="Times New Roman" panose="02020603050405020304" pitchFamily="18" charset="0"/>
                        </a:rPr>
                        <a:t>S</a:t>
                      </a:r>
                      <a:r>
                        <a:rPr lang="en-US" sz="3200" baseline="-25000" dirty="0">
                          <a:effectLst/>
                          <a:latin typeface="Times New Roman" panose="02020603050405020304" pitchFamily="18" charset="0"/>
                          <a:cs typeface="Times New Roman" panose="02020603050405020304" pitchFamily="18" charset="0"/>
                        </a:rPr>
                        <a:t>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rgbClr val="CF4DCE"/>
                    </a:solidFill>
                  </a:tcPr>
                </a:tc>
                <a:tc>
                  <a:txBody>
                    <a:bodyPr/>
                    <a:lstStyle/>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were (not)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4DCE"/>
                    </a:solidFill>
                  </a:tcPr>
                </a:tc>
                <a:extLst>
                  <a:ext uri="{0D108BD9-81ED-4DB2-BD59-A6C34878D82A}">
                    <a16:rowId xmlns:a16="http://schemas.microsoft.com/office/drawing/2014/main" val="38249980"/>
                  </a:ext>
                </a:extLst>
              </a:tr>
              <a:tr h="0">
                <a:tc vMerge="1">
                  <a:txBody>
                    <a:bodyPr/>
                    <a:lstStyle/>
                    <a:p>
                      <a:endParaRPr lang="en-US"/>
                    </a:p>
                  </a:txBody>
                  <a:tcPr/>
                </a:tc>
                <a:tc rowSpan="2">
                  <a:txBody>
                    <a:bodyPr/>
                    <a:lstStyle/>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wishes</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4DCE"/>
                    </a:solidFill>
                  </a:tcPr>
                </a:tc>
                <a:tc vMerge="1">
                  <a:txBody>
                    <a:bodyPr/>
                    <a:lstStyle/>
                    <a:p>
                      <a:endParaRPr lang="en-US"/>
                    </a:p>
                  </a:txBody>
                  <a:tcPr/>
                </a:tc>
                <a:tc>
                  <a:txBody>
                    <a:bodyPr/>
                    <a:lstStyle/>
                    <a:p>
                      <a:pPr>
                        <a:lnSpc>
                          <a:spcPct val="107000"/>
                        </a:lnSpc>
                        <a:spcAft>
                          <a:spcPts val="0"/>
                        </a:spcAft>
                      </a:pPr>
                      <a:r>
                        <a:rPr lang="en-US" sz="3200" dirty="0" err="1">
                          <a:effectLst/>
                          <a:latin typeface="Times New Roman" panose="02020603050405020304" pitchFamily="18" charset="0"/>
                          <a:cs typeface="Times New Roman" panose="02020603050405020304" pitchFamily="18" charset="0"/>
                        </a:rPr>
                        <a:t>V</a:t>
                      </a:r>
                      <a:r>
                        <a:rPr lang="en-US" sz="3200" baseline="-25000" dirty="0" err="1">
                          <a:effectLst/>
                          <a:latin typeface="Times New Roman" panose="02020603050405020304" pitchFamily="18" charset="0"/>
                          <a:cs typeface="Times New Roman" panose="02020603050405020304" pitchFamily="18" charset="0"/>
                        </a:rPr>
                        <a:t>ed</a:t>
                      </a:r>
                      <a:r>
                        <a:rPr lang="en-US" sz="3200" dirty="0">
                          <a:effectLst/>
                          <a:latin typeface="Times New Roman" panose="02020603050405020304" pitchFamily="18" charset="0"/>
                          <a:cs typeface="Times New Roman" panose="02020603050405020304" pitchFamily="18" charset="0"/>
                        </a:rPr>
                        <a:t>/ V</a:t>
                      </a:r>
                      <a:r>
                        <a:rPr lang="en-US" sz="3200" baseline="-25000" dirty="0">
                          <a:effectLst/>
                          <a:latin typeface="Times New Roman" panose="02020603050405020304" pitchFamily="18" charset="0"/>
                          <a:cs typeface="Times New Roman" panose="02020603050405020304" pitchFamily="18" charset="0"/>
                        </a:rPr>
                        <a:t>BQT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4DCE"/>
                    </a:solidFill>
                  </a:tcPr>
                </a:tc>
                <a:extLst>
                  <a:ext uri="{0D108BD9-81ED-4DB2-BD59-A6C34878D82A}">
                    <a16:rowId xmlns:a16="http://schemas.microsoft.com/office/drawing/2014/main" val="996029077"/>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07000"/>
                        </a:lnSpc>
                        <a:spcAft>
                          <a:spcPts val="0"/>
                        </a:spcAft>
                      </a:pPr>
                      <a:r>
                        <a:rPr lang="en-US" sz="3200" dirty="0">
                          <a:effectLst/>
                          <a:latin typeface="Times New Roman" panose="02020603050405020304" pitchFamily="18" charset="0"/>
                          <a:cs typeface="Times New Roman" panose="02020603050405020304" pitchFamily="18" charset="0"/>
                        </a:rPr>
                        <a:t>didn’t + V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F4DCE"/>
                    </a:solidFill>
                  </a:tcPr>
                </a:tc>
                <a:extLst>
                  <a:ext uri="{0D108BD9-81ED-4DB2-BD59-A6C34878D82A}">
                    <a16:rowId xmlns:a16="http://schemas.microsoft.com/office/drawing/2014/main" val="848935387"/>
                  </a:ext>
                </a:extLst>
              </a:tr>
            </a:tbl>
          </a:graphicData>
        </a:graphic>
      </p:graphicFrame>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a:t>1.</a:t>
            </a:r>
            <a:r>
              <a:rPr lang="en-US" sz="4000"/>
              <a:t> The children wish they </a:t>
            </a:r>
            <a:r>
              <a:rPr lang="en-US" sz="4000" b="1"/>
              <a:t>(get)</a:t>
            </a:r>
            <a:r>
              <a:rPr lang="en-US" sz="4000"/>
              <a:t> ______________more presents every Christmas</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a:t>2.</a:t>
            </a:r>
            <a:r>
              <a:rPr lang="en-US" sz="4000"/>
              <a:t> I wish I </a:t>
            </a:r>
            <a:r>
              <a:rPr lang="en-US" sz="4000" b="1"/>
              <a:t>(have)</a:t>
            </a:r>
            <a:r>
              <a:rPr lang="en-US" sz="4000"/>
              <a:t> _________________ enough money to visit London and Windsor Castle.</a:t>
            </a:r>
          </a:p>
        </p:txBody>
      </p:sp>
      <p:sp>
        <p:nvSpPr>
          <p:cNvPr id="9" name="Text Box 8"/>
          <p:cNvSpPr txBox="1"/>
          <p:nvPr/>
        </p:nvSpPr>
        <p:spPr>
          <a:xfrm>
            <a:off x="513715" y="4848225"/>
            <a:ext cx="11453495" cy="1322070"/>
          </a:xfrm>
          <a:prstGeom prst="rect">
            <a:avLst/>
          </a:prstGeom>
          <a:solidFill>
            <a:srgbClr val="ECECEC"/>
          </a:solidFill>
        </p:spPr>
        <p:txBody>
          <a:bodyPr wrap="square" rtlCol="0" anchor="t">
            <a:spAutoFit/>
          </a:bodyPr>
          <a:lstStyle/>
          <a:p>
            <a:pPr algn="just"/>
            <a:r>
              <a:rPr lang="en-US" sz="4000" b="1"/>
              <a:t>3.</a:t>
            </a:r>
            <a:r>
              <a:rPr lang="en-US" sz="4000"/>
              <a:t> Do you wish we </a:t>
            </a:r>
            <a:r>
              <a:rPr lang="en-US" sz="4000" b="1"/>
              <a:t>(have)</a:t>
            </a:r>
            <a:r>
              <a:rPr lang="en-US" sz="4000"/>
              <a:t> __________a swimming pool in our school?</a:t>
            </a:r>
          </a:p>
        </p:txBody>
      </p:sp>
      <p:sp>
        <p:nvSpPr>
          <p:cNvPr id="13" name="Text Box 12"/>
          <p:cNvSpPr txBox="1"/>
          <p:nvPr/>
        </p:nvSpPr>
        <p:spPr>
          <a:xfrm>
            <a:off x="7884160" y="2158365"/>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got</a:t>
            </a:r>
          </a:p>
        </p:txBody>
      </p:sp>
      <p:sp>
        <p:nvSpPr>
          <p:cNvPr id="14" name="Text Box 13"/>
          <p:cNvSpPr txBox="1"/>
          <p:nvPr/>
        </p:nvSpPr>
        <p:spPr>
          <a:xfrm>
            <a:off x="5360035" y="3413125"/>
            <a:ext cx="2008505"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had</a:t>
            </a:r>
          </a:p>
        </p:txBody>
      </p:sp>
      <p:sp>
        <p:nvSpPr>
          <p:cNvPr id="18" name="Text Box 17"/>
          <p:cNvSpPr txBox="1"/>
          <p:nvPr/>
        </p:nvSpPr>
        <p:spPr>
          <a:xfrm>
            <a:off x="6783705" y="4845685"/>
            <a:ext cx="2008505"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had</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3" grpId="0"/>
      <p:bldP spid="13" grpId="1"/>
      <p:bldP spid="14" grpId="0"/>
      <p:bldP spid="14"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a:t>4.</a:t>
            </a:r>
            <a:r>
              <a:rPr lang="en-US" sz="4000"/>
              <a:t> We wish we </a:t>
            </a:r>
            <a:r>
              <a:rPr lang="en-US" sz="4000" b="1"/>
              <a:t>(can spend)</a:t>
            </a:r>
            <a:r>
              <a:rPr lang="en-US" sz="4000"/>
              <a:t> _______________our summer holiday on the seaside.</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a:t>5.</a:t>
            </a:r>
            <a:r>
              <a:rPr lang="en-US" sz="4000"/>
              <a:t> I wish I </a:t>
            </a:r>
            <a:r>
              <a:rPr lang="en-US" sz="4000" b="1"/>
              <a:t>(can go)</a:t>
            </a:r>
            <a:r>
              <a:rPr lang="en-US" sz="4000"/>
              <a:t> ______________ back to my grandparents’ time.</a:t>
            </a:r>
          </a:p>
        </p:txBody>
      </p:sp>
      <p:sp>
        <p:nvSpPr>
          <p:cNvPr id="13" name="Text Box 12"/>
          <p:cNvSpPr txBox="1"/>
          <p:nvPr/>
        </p:nvSpPr>
        <p:spPr>
          <a:xfrm>
            <a:off x="7782560" y="2139950"/>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could spend</a:t>
            </a:r>
          </a:p>
        </p:txBody>
      </p:sp>
      <p:sp>
        <p:nvSpPr>
          <p:cNvPr id="2" name="Text Box 1"/>
          <p:cNvSpPr txBox="1"/>
          <p:nvPr/>
        </p:nvSpPr>
        <p:spPr>
          <a:xfrm>
            <a:off x="5730875" y="3481705"/>
            <a:ext cx="1113790" cy="710565"/>
          </a:xfrm>
          <a:prstGeom prst="rect">
            <a:avLst/>
          </a:prstGeom>
          <a:noFill/>
        </p:spPr>
        <p:txBody>
          <a:bodyPr wrap="none" rtlCol="0" anchor="t">
            <a:noAutofit/>
          </a:bodyPr>
          <a:lstStyle/>
          <a:p>
            <a:r>
              <a:rPr lang="en-US" sz="4500" b="1">
                <a:ln>
                  <a:noFill/>
                </a:ln>
                <a:solidFill>
                  <a:srgbClr val="FF0000"/>
                </a:solidFill>
                <a:latin typeface="Calibri" panose="020F0502020204030204" pitchFamily="34" charset="0"/>
                <a:cs typeface="Calibri" panose="020F0502020204030204" pitchFamily="34" charset="0"/>
              </a:rPr>
              <a:t>could go</a:t>
            </a:r>
          </a:p>
        </p:txBody>
      </p:sp>
      <p:sp>
        <p:nvSpPr>
          <p:cNvPr id="4" name="Flowchart: Document 3"/>
          <p:cNvSpPr/>
          <p:nvPr/>
        </p:nvSpPr>
        <p:spPr>
          <a:xfrm>
            <a:off x="1384300" y="8087995"/>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a:t>I hope she can change her way one day.</a:t>
            </a:r>
          </a:p>
          <a:p>
            <a:pPr algn="just"/>
            <a:endParaRPr lang="en-US" sz="3200"/>
          </a:p>
          <a:p>
            <a:pPr algn="just"/>
            <a:r>
              <a:rPr lang="en-US" sz="3200" i="1"/>
              <a:t>Jenny, 14</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3" grpId="0"/>
      <p:bldP spid="13"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459865" y="2298700"/>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a:t>I hope she can change her way one day.</a:t>
            </a:r>
          </a:p>
          <a:p>
            <a:pPr algn="just"/>
            <a:endParaRPr lang="en-US" sz="3200"/>
          </a:p>
          <a:p>
            <a:pPr algn="just"/>
            <a:r>
              <a:rPr lang="en-US" sz="3200" i="1"/>
              <a:t>Jenny, 14</a:t>
            </a:r>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0"/>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1"/>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extLst>
                  <a:ext uri="{0D108BD9-81ED-4DB2-BD59-A6C34878D82A}">
                    <a16:rowId xmlns:a16="http://schemas.microsoft.com/office/drawing/2014/main" val="10002"/>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3"/>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4"/>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86042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Unit</a:t>
              </a: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REMEMBERING THE PAST</a:t>
              </a: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0" y="1090295"/>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p>
          <a:p>
            <a:pPr algn="just"/>
            <a:r>
              <a:rPr lang="en-US" sz="2800"/>
              <a:t>I hope she can change her way one day.</a:t>
            </a:r>
          </a:p>
          <a:p>
            <a:pPr algn="just"/>
            <a:endParaRPr lang="en-US" sz="2800"/>
          </a:p>
          <a:p>
            <a:pPr algn="just"/>
            <a:r>
              <a:rPr lang="en-US" sz="2800" i="1"/>
              <a:t>Jenny, 14</a:t>
            </a:r>
          </a:p>
        </p:txBody>
      </p:sp>
      <p:sp>
        <p:nvSpPr>
          <p:cNvPr id="2" name="Text Box 1"/>
          <p:cNvSpPr txBox="1"/>
          <p:nvPr/>
        </p:nvSpPr>
        <p:spPr>
          <a:xfrm>
            <a:off x="6965950" y="1437640"/>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295275" y="1327785"/>
            <a:ext cx="4858385" cy="553085"/>
          </a:xfrm>
          <a:prstGeom prst="rect">
            <a:avLst/>
          </a:prstGeom>
          <a:noFill/>
        </p:spPr>
        <p:txBody>
          <a:bodyPr wrap="square" rtlCol="0" anchor="t">
            <a:spAutoFit/>
          </a:bodyPr>
          <a:lstStyle/>
          <a:p>
            <a:r>
              <a:rPr lang="en-US" sz="3000" b="1"/>
              <a:t>Possible answers:</a:t>
            </a:r>
            <a:endParaRPr lang="en-US" sz="3000"/>
          </a:p>
        </p:txBody>
      </p:sp>
      <p:sp>
        <p:nvSpPr>
          <p:cNvPr id="100" name="Text Box 99"/>
          <p:cNvSpPr txBox="1"/>
          <p:nvPr/>
        </p:nvSpPr>
        <p:spPr>
          <a:xfrm>
            <a:off x="808990" y="1934845"/>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
        <p:nvSpPr>
          <p:cNvPr id="6" name="Flowchart: Document 5"/>
          <p:cNvSpPr/>
          <p:nvPr/>
        </p:nvSpPr>
        <p:spPr>
          <a:xfrm>
            <a:off x="-7677785" y="-3869690"/>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p>
          <a:p>
            <a:pPr algn="just"/>
            <a:r>
              <a:rPr lang="en-US" sz="2800"/>
              <a:t>I hope she can change her way one day.</a:t>
            </a:r>
          </a:p>
          <a:p>
            <a:pPr algn="just"/>
            <a:endParaRPr lang="en-US" sz="2800"/>
          </a:p>
          <a:p>
            <a:pPr algn="just"/>
            <a:r>
              <a:rPr lang="en-US" sz="2800" i="1"/>
              <a:t>Jenny, 14</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2393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Work in pairs. Tell your partner three wishes.</a:t>
            </a:r>
          </a:p>
        </p:txBody>
      </p:sp>
      <p:sp>
        <p:nvSpPr>
          <p:cNvPr id="11" name="TextBox 10"/>
          <p:cNvSpPr txBox="1"/>
          <p:nvPr/>
        </p:nvSpPr>
        <p:spPr>
          <a:xfrm>
            <a:off x="487067" y="194965"/>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79292" y="12869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11667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700405" y="1811655"/>
            <a:ext cx="7040880" cy="583565"/>
          </a:xfrm>
          <a:prstGeom prst="rect">
            <a:avLst/>
          </a:prstGeom>
          <a:noFill/>
          <a:ln w="9525">
            <a:noFill/>
          </a:ln>
        </p:spPr>
        <p:txBody>
          <a:bodyPr wrap="square">
            <a:spAutoFit/>
          </a:bodyPr>
          <a:lstStyle/>
          <a:p>
            <a:pPr marL="635" indent="-635"/>
            <a:r>
              <a:rPr lang="vi-VN" altLang="en-US" sz="3200" b="0">
                <a:solidFill>
                  <a:srgbClr val="000000"/>
                </a:solidFill>
                <a:latin typeface="Times New Roman" panose="02020603050405020304" charset="0"/>
              </a:rPr>
              <a:t>- W</a:t>
            </a:r>
            <a:r>
              <a:rPr lang="en-US" sz="3200" b="0">
                <a:solidFill>
                  <a:srgbClr val="000000"/>
                </a:solidFill>
                <a:latin typeface="Times New Roman" panose="02020603050405020304" charset="0"/>
              </a:rPr>
              <a:t>ork in pairs and exchange </a:t>
            </a:r>
            <a:r>
              <a:rPr lang="vi-VN" altLang="en-US" sz="3200" b="0">
                <a:solidFill>
                  <a:srgbClr val="000000"/>
                </a:solidFill>
                <a:latin typeface="Times New Roman" panose="02020603050405020304" charset="0"/>
              </a:rPr>
              <a:t>your</a:t>
            </a:r>
            <a:r>
              <a:rPr lang="en-US" sz="3200" b="0">
                <a:solidFill>
                  <a:srgbClr val="000000"/>
                </a:solidFill>
                <a:latin typeface="Times New Roman" panose="02020603050405020304" charset="0"/>
              </a:rPr>
              <a:t> wishes</a:t>
            </a:r>
          </a:p>
        </p:txBody>
      </p:sp>
      <p:sp>
        <p:nvSpPr>
          <p:cNvPr id="3" name="Text Box 2"/>
          <p:cNvSpPr txBox="1"/>
          <p:nvPr/>
        </p:nvSpPr>
        <p:spPr>
          <a:xfrm>
            <a:off x="415925" y="3429000"/>
            <a:ext cx="11283315" cy="1076325"/>
          </a:xfrm>
          <a:prstGeom prst="rect">
            <a:avLst/>
          </a:prstGeom>
          <a:noFill/>
          <a:ln w="9525">
            <a:noFill/>
          </a:ln>
        </p:spPr>
        <p:txBody>
          <a:bodyPr wrap="square">
            <a:spAutoFit/>
          </a:bodyPr>
          <a:lstStyle/>
          <a:p>
            <a:pPr marL="635" indent="-635"/>
            <a:r>
              <a:rPr lang="vi-VN" sz="3200" b="1" u="sng">
                <a:solidFill>
                  <a:srgbClr val="000000"/>
                </a:solidFill>
                <a:latin typeface="Times New Roman" panose="02020603050405020304" charset="0"/>
              </a:rPr>
              <a:t>Example:</a:t>
            </a:r>
          </a:p>
          <a:p>
            <a:pPr marL="635" indent="-635" algn="just"/>
            <a:r>
              <a:rPr lang="vi-VN" sz="3200">
                <a:solidFill>
                  <a:srgbClr val="000000"/>
                </a:solidFill>
                <a:highlight>
                  <a:srgbClr val="FFFF00"/>
                </a:highlight>
                <a:latin typeface="Times New Roman" panose="02020603050405020304" charset="0"/>
              </a:rPr>
              <a:t>I wish I had</a:t>
            </a:r>
            <a:r>
              <a:rPr lang="vi-VN" sz="3200">
                <a:solidFill>
                  <a:srgbClr val="000000"/>
                </a:solidFill>
                <a:latin typeface="Times New Roman" panose="02020603050405020304" charset="0"/>
              </a:rPr>
              <a:t> a dishwasher to do the washing-up for me every day.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967"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438140" cy="645160"/>
          </a:xfrm>
          <a:prstGeom prst="rect">
            <a:avLst/>
          </a:prstGeom>
          <a:noFill/>
          <a:effectLst/>
        </p:spPr>
        <p:txBody>
          <a:bodyPr wrap="square" rtlCol="0">
            <a:spAutoFit/>
          </a:bodyPr>
          <a:lstStyle/>
          <a:p>
            <a:r>
              <a:rPr lang="vi-VN" altLang="en-US" sz="3600" b="1" dirty="0">
                <a:effectLst>
                  <a:glow rad="88900">
                    <a:schemeClr val="bg1"/>
                  </a:glow>
                </a:effectLst>
                <a:latin typeface="Arial" panose="020B0604020202020204" pitchFamily="34" charset="0"/>
                <a:cs typeface="Arial" panose="020B0604020202020204" pitchFamily="34" charset="0"/>
              </a:rPr>
              <a:t>EXTRA ACTIVITY</a:t>
            </a:r>
          </a:p>
        </p:txBody>
      </p:sp>
      <p:sp>
        <p:nvSpPr>
          <p:cNvPr id="100" name="Text Box 99"/>
          <p:cNvSpPr txBox="1"/>
          <p:nvPr/>
        </p:nvSpPr>
        <p:spPr>
          <a:xfrm>
            <a:off x="90170" y="1635125"/>
            <a:ext cx="12537440" cy="1322070"/>
          </a:xfrm>
          <a:prstGeom prst="rect">
            <a:avLst/>
          </a:prstGeom>
          <a:noFill/>
          <a:ln w="9525">
            <a:noFill/>
          </a:ln>
        </p:spPr>
        <p:txBody>
          <a:bodyPr wrap="square">
            <a:spAutoFit/>
          </a:bodyPr>
          <a:lstStyle/>
          <a:p>
            <a:pPr marL="635" indent="-635"/>
            <a:r>
              <a:rPr lang="vi-VN" altLang="en-US" sz="4000" b="0">
                <a:solidFill>
                  <a:srgbClr val="000000"/>
                </a:solidFill>
                <a:latin typeface="Calibri" panose="020F0502020204030204" pitchFamily="34" charset="0"/>
                <a:cs typeface="Calibri" panose="020F0502020204030204" pitchFamily="34" charset="0"/>
              </a:rPr>
              <a:t>- W</a:t>
            </a:r>
            <a:r>
              <a:rPr lang="en-US" sz="4000" b="0">
                <a:solidFill>
                  <a:srgbClr val="000000"/>
                </a:solidFill>
                <a:latin typeface="Calibri" panose="020F0502020204030204" pitchFamily="34" charset="0"/>
                <a:cs typeface="Calibri" panose="020F0502020204030204" pitchFamily="34" charset="0"/>
              </a:rPr>
              <a:t>ork in </a:t>
            </a:r>
            <a:r>
              <a:rPr lang="vi-VN" altLang="en-US" sz="4000" b="0">
                <a:solidFill>
                  <a:srgbClr val="000000"/>
                </a:solidFill>
                <a:latin typeface="Calibri" panose="020F0502020204030204" pitchFamily="34" charset="0"/>
                <a:cs typeface="Calibri" panose="020F0502020204030204" pitchFamily="34" charset="0"/>
              </a:rPr>
              <a:t>groups to talk about what your family members wish</a:t>
            </a:r>
          </a:p>
        </p:txBody>
      </p:sp>
      <p:sp>
        <p:nvSpPr>
          <p:cNvPr id="3" name="Text Box 2"/>
          <p:cNvSpPr txBox="1"/>
          <p:nvPr/>
        </p:nvSpPr>
        <p:spPr>
          <a:xfrm>
            <a:off x="109220" y="3028315"/>
            <a:ext cx="12537440" cy="1938020"/>
          </a:xfrm>
          <a:prstGeom prst="rect">
            <a:avLst/>
          </a:prstGeom>
          <a:noFill/>
          <a:ln w="9525">
            <a:noFill/>
          </a:ln>
        </p:spPr>
        <p:txBody>
          <a:bodyPr wrap="square">
            <a:spAutoFit/>
          </a:bodyPr>
          <a:lstStyle/>
          <a:p>
            <a:pPr marL="635" indent="-635"/>
            <a:r>
              <a:rPr sz="4000" b="1">
                <a:solidFill>
                  <a:srgbClr val="000000"/>
                </a:solidFill>
                <a:latin typeface="Calibri" panose="020F0502020204030204" pitchFamily="34" charset="0"/>
                <a:cs typeface="Calibri" panose="020F0502020204030204" pitchFamily="34" charset="0"/>
              </a:rPr>
              <a:t>Example:</a:t>
            </a: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mum wishes</a:t>
            </a:r>
            <a:r>
              <a:rPr sz="4000" b="0">
                <a:solidFill>
                  <a:srgbClr val="000000"/>
                </a:solidFill>
                <a:latin typeface="Calibri" panose="020F0502020204030204" pitchFamily="34" charset="0"/>
                <a:cs typeface="Calibri" panose="020F0502020204030204" pitchFamily="34" charset="0"/>
              </a:rPr>
              <a:t> (that) she had a new dishwasher.</a:t>
            </a:r>
          </a:p>
          <a:p>
            <a:pPr marL="635" indent="-635"/>
            <a:r>
              <a:rPr sz="4000" b="0">
                <a:solidFill>
                  <a:srgbClr val="000000"/>
                </a:solidFill>
                <a:highlight>
                  <a:srgbClr val="FFFF00"/>
                </a:highlight>
                <a:latin typeface="Calibri" panose="020F0502020204030204" pitchFamily="34" charset="0"/>
                <a:cs typeface="Calibri" panose="020F0502020204030204" pitchFamily="34" charset="0"/>
              </a:rPr>
              <a:t>My little sister often wishes</a:t>
            </a:r>
            <a:r>
              <a:rPr sz="4000" b="0">
                <a:solidFill>
                  <a:srgbClr val="000000"/>
                </a:solidFill>
                <a:latin typeface="Calibri" panose="020F0502020204030204" pitchFamily="34" charset="0"/>
                <a:cs typeface="Calibri" panose="020F0502020204030204" pitchFamily="34" charset="0"/>
              </a:rPr>
              <a:t> (that) she became a princess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649381"/>
            <a:ext cx="11445622" cy="258445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Recognise and use past continuous and wish + past simple.</a:t>
            </a:r>
            <a:endParaRPr lang="en-US" sz="3600" dirty="0"/>
          </a:p>
          <a:p>
            <a:pPr marL="457200" indent="-457200">
              <a:lnSpc>
                <a:spcPct val="150000"/>
              </a:lnSpc>
              <a:buFont typeface="Wingdings" panose="05000000000000000000" pitchFamily="2" charset="2"/>
              <a:buChar char="ü"/>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3415030"/>
          </a:xfrm>
          <a:prstGeom prst="rect">
            <a:avLst/>
          </a:prstGeom>
          <a:noFill/>
        </p:spPr>
        <p:txBody>
          <a:bodyPr wrap="square" rtlCol="0">
            <a:spAutoFit/>
          </a:bodyPr>
          <a:lstStyle/>
          <a:p>
            <a:pPr>
              <a:lnSpc>
                <a:spcPct val="150000"/>
              </a:lnSpc>
            </a:pPr>
            <a:r>
              <a:rPr lang="en-US" sz="3600"/>
              <a:t>- Do exercises in the workbook.</a:t>
            </a:r>
          </a:p>
          <a:p>
            <a:pPr algn="just">
              <a:lnSpc>
                <a:spcPct val="150000"/>
              </a:lnSpc>
            </a:pPr>
            <a:r>
              <a:rPr lang="en-US" sz="3600"/>
              <a:t>- Make 5 sentences by using past continuous and wish + past simple.</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Recognise and use past continuous and wish + past simple.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Option 1: Think!</a:t>
            </a:r>
          </a:p>
          <a:p>
            <a:r>
              <a:rPr lang="en-GB" dirty="0">
                <a:solidFill>
                  <a:schemeClr val="tx1"/>
                </a:solidFill>
              </a:rPr>
              <a:t>Option 2: </a:t>
            </a:r>
            <a:r>
              <a:rPr lang="en-US" altLang="en-GB" dirty="0">
                <a:solidFill>
                  <a:schemeClr val="tx1"/>
                </a:solidFill>
              </a:rPr>
              <a:t>Picture Description</a:t>
            </a:r>
          </a:p>
        </p:txBody>
      </p:sp>
      <p:sp>
        <p:nvSpPr>
          <p:cNvPr id="21" name="Rectangle 20"/>
          <p:cNvSpPr/>
          <p:nvPr/>
        </p:nvSpPr>
        <p:spPr>
          <a:xfrm>
            <a:off x="5570855" y="1931670"/>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 continuous forms of the given verbs.</a:t>
            </a:r>
          </a:p>
        </p:txBody>
      </p:sp>
      <p:sp>
        <p:nvSpPr>
          <p:cNvPr id="22" name="Rectangle 21"/>
          <p:cNvSpPr/>
          <p:nvPr/>
        </p:nvSpPr>
        <p:spPr>
          <a:xfrm>
            <a:off x="5574665" y="3315970"/>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 Jenny might wish for.</a:t>
            </a:r>
          </a:p>
        </p:txBody>
      </p:sp>
      <p:sp>
        <p:nvSpPr>
          <p:cNvPr id="23" name="Rectangle 22"/>
          <p:cNvSpPr/>
          <p:nvPr/>
        </p:nvSpPr>
        <p:spPr>
          <a:xfrm>
            <a:off x="5586095" y="5018405"/>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86359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804545" y="1532890"/>
            <a:ext cx="10470515" cy="919480"/>
          </a:xfrm>
          <a:prstGeom prst="rect">
            <a:avLst/>
          </a:prstGeom>
          <a:noFill/>
        </p:spPr>
        <p:txBody>
          <a:bodyPr wrap="square">
            <a:noAutofit/>
          </a:bodyPr>
          <a:lstStyle/>
          <a:p>
            <a:pPr algn="just">
              <a:lnSpc>
                <a:spcPct val="100000"/>
              </a:lnSpc>
            </a:pPr>
            <a:r>
              <a:rPr lang="en-US" sz="4500" b="1" dirty="0"/>
              <a:t>- Do you remember the past continuous you have learned in Tiếng Anh 8 (Unit 9)</a:t>
            </a:r>
          </a:p>
        </p:txBody>
      </p:sp>
      <p:sp>
        <p:nvSpPr>
          <p:cNvPr id="9" name="TextBox 20"/>
          <p:cNvSpPr txBox="1"/>
          <p:nvPr/>
        </p:nvSpPr>
        <p:spPr>
          <a:xfrm>
            <a:off x="809625" y="3173730"/>
            <a:ext cx="10470515" cy="919480"/>
          </a:xfrm>
          <a:prstGeom prst="rect">
            <a:avLst/>
          </a:prstGeom>
          <a:noFill/>
        </p:spPr>
        <p:txBody>
          <a:bodyPr wrap="square">
            <a:noAutofit/>
          </a:bodyPr>
          <a:lstStyle/>
          <a:p>
            <a:pPr algn="just">
              <a:lnSpc>
                <a:spcPct val="100000"/>
              </a:lnSpc>
            </a:pPr>
            <a:r>
              <a:rPr lang="en-US" sz="4500" b="1" dirty="0"/>
              <a:t>- Give some examples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1818640"/>
            <a:ext cx="8100060" cy="2344420"/>
          </a:xfrm>
          <a:prstGeom prst="rect">
            <a:avLst/>
          </a:prstGeom>
          <a:noFill/>
        </p:spPr>
        <p:txBody>
          <a:bodyPr wrap="square">
            <a:noAutofit/>
          </a:bodyPr>
          <a:lstStyle/>
          <a:p>
            <a:pPr algn="ctr"/>
            <a:r>
              <a:rPr lang="en-US" sz="11500" b="1" dirty="0">
                <a:solidFill>
                  <a:schemeClr val="accent4">
                    <a:lumMod val="40000"/>
                    <a:lumOff val="60000"/>
                  </a:schemeClr>
                </a:solidFill>
                <a:effectLst>
                  <a:outerShdw blurRad="38100" dist="38100" dir="2700000" algn="tl">
                    <a:srgbClr val="000000">
                      <a:alpha val="43137"/>
                    </a:srgbClr>
                  </a:outerShdw>
                </a:effectLst>
                <a:sym typeface="+mn-ea"/>
              </a:rPr>
              <a:t> Picture Description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4935220" y="1280160"/>
            <a:ext cx="6885305" cy="3512820"/>
          </a:xfrm>
          <a:prstGeom prst="rect">
            <a:avLst/>
          </a:prstGeom>
          <a:noFill/>
        </p:spPr>
        <p:txBody>
          <a:bodyPr wrap="square">
            <a:noAutofit/>
          </a:bodyPr>
          <a:lstStyle/>
          <a:p>
            <a:pPr algn="just">
              <a:lnSpc>
                <a:spcPct val="200000"/>
              </a:lnSpc>
            </a:pPr>
            <a:r>
              <a:rPr lang="en-US" sz="3600" b="1" dirty="0"/>
              <a:t>- </a:t>
            </a:r>
            <a:r>
              <a:rPr lang="en-US" sz="3600" dirty="0"/>
              <a:t>Look at the picture</a:t>
            </a:r>
          </a:p>
          <a:p>
            <a:pPr algn="just">
              <a:lnSpc>
                <a:spcPct val="200000"/>
              </a:lnSpc>
            </a:pPr>
            <a:r>
              <a:rPr lang="en-US" sz="3600" dirty="0"/>
              <a:t>- Describe what was happening in the picture, using the past continuous tense</a:t>
            </a:r>
          </a:p>
          <a:p>
            <a:pPr algn="just">
              <a:lnSpc>
                <a:spcPct val="200000"/>
              </a:lnSpc>
            </a:pPr>
            <a:endParaRPr lang="en-US" sz="3600" b="1" dirty="0"/>
          </a:p>
        </p:txBody>
      </p:sp>
      <p:sp>
        <p:nvSpPr>
          <p:cNvPr id="7" name="TextBox 20"/>
          <p:cNvSpPr txBox="1"/>
          <p:nvPr/>
        </p:nvSpPr>
        <p:spPr>
          <a:xfrm>
            <a:off x="497205" y="2698750"/>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8" name="Rounded Rectangle 7"/>
          <p:cNvSpPr/>
          <p:nvPr/>
        </p:nvSpPr>
        <p:spPr>
          <a:xfrm>
            <a:off x="1205230" y="1430020"/>
            <a:ext cx="7747635" cy="5155565"/>
          </a:xfrm>
          <a:prstGeom prst="roundRect">
            <a:avLst/>
          </a:pr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Content Placeholder 4" descr="tv-2115404_1280"/>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836930" y="842010"/>
            <a:ext cx="13812520" cy="6331585"/>
          </a:xfrm>
          <a:prstGeom prst="rect">
            <a:avLst/>
          </a:prstGeom>
        </p:spPr>
      </p:pic>
      <p:sp>
        <p:nvSpPr>
          <p:cNvPr id="9" name="Rounded Rectangle 8"/>
          <p:cNvSpPr/>
          <p:nvPr/>
        </p:nvSpPr>
        <p:spPr>
          <a:xfrm>
            <a:off x="1292225" y="1465580"/>
            <a:ext cx="7748270" cy="5120005"/>
          </a:xfrm>
          <a:prstGeom prst="round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
                                        </p:tgtEl>
                                      </p:cBhvr>
                                    </p:animEffect>
                                    <p:set>
                                      <p:cBhvr>
                                        <p:cTn id="7" dur="1" fill="hold">
                                          <p:stCondLst>
                                            <p:cond delay="1996"/>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TotalTime>
  <Words>1827</Words>
  <Application>Microsoft Office PowerPoint</Application>
  <PresentationFormat>Widescreen</PresentationFormat>
  <Paragraphs>248</Paragraphs>
  <Slides>28</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292</cp:revision>
  <dcterms:created xsi:type="dcterms:W3CDTF">2020-12-09T02:04:00Z</dcterms:created>
  <dcterms:modified xsi:type="dcterms:W3CDTF">2024-09-11T08:03:49Z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