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2"/>
  </p:handoutMasterIdLst>
  <p:sldIdLst>
    <p:sldId id="271" r:id="rId3"/>
    <p:sldId id="636" r:id="rId5"/>
    <p:sldId id="691" r:id="rId6"/>
    <p:sldId id="389" r:id="rId7"/>
    <p:sldId id="531" r:id="rId8"/>
    <p:sldId id="436" r:id="rId9"/>
    <p:sldId id="717" r:id="rId10"/>
    <p:sldId id="624" r:id="rId11"/>
    <p:sldId id="625" r:id="rId12"/>
    <p:sldId id="626" r:id="rId13"/>
    <p:sldId id="599" r:id="rId14"/>
    <p:sldId id="627" r:id="rId15"/>
    <p:sldId id="683" r:id="rId16"/>
    <p:sldId id="456" r:id="rId17"/>
    <p:sldId id="718" r:id="rId18"/>
    <p:sldId id="719" r:id="rId19"/>
    <p:sldId id="720" r:id="rId20"/>
    <p:sldId id="457" r:id="rId21"/>
    <p:sldId id="605" r:id="rId22"/>
    <p:sldId id="721" r:id="rId23"/>
    <p:sldId id="688" r:id="rId24"/>
    <p:sldId id="742" r:id="rId25"/>
    <p:sldId id="631" r:id="rId26"/>
    <p:sldId id="737" r:id="rId27"/>
    <p:sldId id="738" r:id="rId28"/>
    <p:sldId id="314" r:id="rId29"/>
    <p:sldId id="330"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93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9B6"/>
    <a:srgbClr val="F5E9CF"/>
    <a:srgbClr val="E96479"/>
    <a:srgbClr val="4D455D"/>
    <a:srgbClr val="B3E5BE"/>
    <a:srgbClr val="1B9C85"/>
    <a:srgbClr val="FFE194"/>
    <a:srgbClr val="E8F6EF"/>
    <a:srgbClr val="4C4C6D"/>
    <a:srgbClr val="545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6" autoAdjust="0"/>
    <p:restoredTop sz="86467" autoAdjust="0"/>
  </p:normalViewPr>
  <p:slideViewPr>
    <p:cSldViewPr snapToGrid="0" showGuides="1">
      <p:cViewPr>
        <p:scale>
          <a:sx n="50" d="100"/>
          <a:sy n="50" d="100"/>
        </p:scale>
        <p:origin x="132" y="136"/>
      </p:cViewPr>
      <p:guideLst>
        <p:guide orient="horz" pos="2159"/>
        <p:guide pos="3933"/>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media/media1.mp3"/></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tiff"/></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image4.wdp"/><Relationship Id="rId4" Type="http://schemas.openxmlformats.org/officeDocument/2006/relationships/image" Target="../media/image3.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11.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704850" y="1577340"/>
          <a:ext cx="11174730" cy="2607945"/>
        </p:xfrm>
        <a:graphic>
          <a:graphicData uri="http://schemas.openxmlformats.org/drawingml/2006/table">
            <a:tbl>
              <a:tblPr firstRow="1" bandRow="1">
                <a:tableStyleId>{5DA37D80-6434-44D0-A028-1B22A696006F}</a:tableStyleId>
              </a:tblPr>
              <a:tblGrid>
                <a:gridCol w="3948430"/>
                <a:gridCol w="3785870"/>
                <a:gridCol w="3440430"/>
              </a:tblGrid>
              <a:tr h="756920">
                <a:tc>
                  <a:txBody>
                    <a:bodyPr/>
                    <a:lstStyle/>
                    <a:p>
                      <a:pPr algn="ctr"/>
                      <a:r>
                        <a:rPr lang="en-US" sz="2800" b="1" dirty="0">
                          <a:solidFill>
                            <a:srgbClr val="05A0B8"/>
                          </a:solidFill>
                        </a:rPr>
                        <a:t>New words</a:t>
                      </a:r>
                      <a:endParaRPr lang="en-US" sz="2800" b="1" dirty="0">
                        <a:solidFill>
                          <a:srgbClr val="05A0B8"/>
                        </a:solidFill>
                      </a:endParaRPr>
                    </a:p>
                  </a:txBody>
                  <a:tcPr anchor="ctr"/>
                </a:tc>
                <a:tc>
                  <a:txBody>
                    <a:bodyPr/>
                    <a:lstStyle/>
                    <a:p>
                      <a:pPr algn="ctr"/>
                      <a:r>
                        <a:rPr lang="en-US" sz="2800" b="1" dirty="0">
                          <a:solidFill>
                            <a:srgbClr val="05A0B8"/>
                          </a:solidFill>
                        </a:rPr>
                        <a:t>Pronunciation</a:t>
                      </a:r>
                      <a:endParaRPr lang="en-US" sz="2800" b="1" dirty="0">
                        <a:solidFill>
                          <a:srgbClr val="05A0B8"/>
                        </a:solidFill>
                      </a:endParaRPr>
                    </a:p>
                  </a:txBody>
                  <a:tcPr anchor="ctr"/>
                </a:tc>
                <a:tc>
                  <a:txBody>
                    <a:bodyPr/>
                    <a:lstStyle/>
                    <a:p>
                      <a:pPr algn="ctr"/>
                      <a:r>
                        <a:rPr lang="en-US" sz="2800" b="1" dirty="0">
                          <a:solidFill>
                            <a:srgbClr val="05A0B8"/>
                          </a:solidFill>
                        </a:rPr>
                        <a:t>Meaning</a:t>
                      </a:r>
                      <a:endParaRPr lang="en-US" sz="2800" b="1" dirty="0">
                        <a:solidFill>
                          <a:srgbClr val="05A0B8"/>
                        </a:solidFill>
                      </a:endParaRPr>
                    </a:p>
                  </a:txBody>
                  <a:tcPr anchor="ctr"/>
                </a:tc>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deep-rooted (adj)</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/ˌdiːp ˈruːtɪd/</a:t>
                      </a:r>
                      <a:endPar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lâu đời, ăn sâu, bén rễ</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1186180">
                <a:tc>
                  <a:txBody>
                    <a:bodyPr/>
                    <a:lstStyle/>
                    <a:p>
                      <a:pPr marL="144145" marR="0" indent="-144145">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2. associated (n) </a:t>
                      </a:r>
                      <a:endParaRPr lang="en-US" sz="3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/əˈsəʊ.si.eɪ.tɪd/</a:t>
                      </a:r>
                      <a:endPar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liên kết</a:t>
                      </a:r>
                      <a:endPar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r>
            </a:tbl>
          </a:graphicData>
        </a:graphic>
      </p:graphicFrame>
      <p:sp>
        <p:nvSpPr>
          <p:cNvPr id="6" name="TextBox 5"/>
          <p:cNvSpPr txBox="1"/>
          <p:nvPr/>
        </p:nvSpPr>
        <p:spPr>
          <a:xfrm>
            <a:off x="499767" y="66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deep_rooted">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160" y="2527935"/>
            <a:ext cx="842010" cy="842010"/>
          </a:xfrm>
          <a:prstGeom prst="rect">
            <a:avLst/>
          </a:prstGeom>
        </p:spPr>
      </p:pic>
      <p:pic>
        <p:nvPicPr>
          <p:cNvPr id="9" name="associated">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0160" y="3603625"/>
            <a:ext cx="841375" cy="841375"/>
          </a:xfrm>
          <a:prstGeom prst="rect">
            <a:avLst/>
          </a:prstGeom>
        </p:spPr>
      </p:pic>
      <p:pic>
        <p:nvPicPr>
          <p:cNvPr id="8" name="Content Placeholder 7" descr="question-mark"/>
          <p:cNvPicPr>
            <a:picLocks noGrp="1" noChangeAspect="1"/>
          </p:cNvPicPr>
          <p:nvPr>
            <p:ph idx="1"/>
          </p:nvPr>
        </p:nvPicPr>
        <p:blipFill>
          <a:blip r:embed="rId6"/>
          <a:stretch>
            <a:fillRect/>
          </a:stretch>
        </p:blipFill>
        <p:spPr>
          <a:xfrm rot="240000">
            <a:off x="12464415" y="1939925"/>
            <a:ext cx="1196975" cy="11963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2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3"/>
                </p:tgtEl>
              </p:cMediaNode>
            </p:audio>
            <p:audio>
              <p:cMediaNode>
                <p:cTn id="12" fill="hold" display="1">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Work in groups. Discuss the following questions.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Text Box 1"/>
          <p:cNvSpPr txBox="1"/>
          <p:nvPr/>
        </p:nvSpPr>
        <p:spPr>
          <a:xfrm>
            <a:off x="1131570" y="1673860"/>
            <a:ext cx="7929880" cy="629920"/>
          </a:xfrm>
          <a:prstGeom prst="rect">
            <a:avLst/>
          </a:prstGeom>
          <a:noFill/>
        </p:spPr>
        <p:txBody>
          <a:bodyPr wrap="square" rtlCol="0" anchor="t">
            <a:spAutoFit/>
          </a:bodyPr>
          <a:lstStyle/>
          <a:p>
            <a:r>
              <a:rPr lang="en-US" sz="3500">
                <a:latin typeface="Calibri" panose="020F0502020204030204" pitchFamily="34" charset="0"/>
                <a:cs typeface="Calibri" panose="020F0502020204030204" pitchFamily="34" charset="0"/>
              </a:rPr>
              <a:t>What do you know about England?</a:t>
            </a:r>
            <a:endParaRPr lang="en-US" sz="3500">
              <a:latin typeface="Calibri" panose="020F0502020204030204" pitchFamily="34" charset="0"/>
              <a:cs typeface="Calibri" panose="020F0502020204030204" pitchFamily="34" charset="0"/>
            </a:endParaRPr>
          </a:p>
        </p:txBody>
      </p:sp>
      <p:pic>
        <p:nvPicPr>
          <p:cNvPr id="10" name="Content Placeholder 9" descr="question-mark"/>
          <p:cNvPicPr>
            <a:picLocks noGrp="1" noChangeAspect="1"/>
          </p:cNvPicPr>
          <p:nvPr>
            <p:ph idx="1"/>
          </p:nvPr>
        </p:nvPicPr>
        <p:blipFill>
          <a:blip r:embed="rId1"/>
          <a:stretch>
            <a:fillRect/>
          </a:stretch>
        </p:blipFill>
        <p:spPr>
          <a:xfrm rot="1260000">
            <a:off x="7499985" y="1471295"/>
            <a:ext cx="969645" cy="880110"/>
          </a:xfrm>
          <a:prstGeom prst="rect">
            <a:avLst/>
          </a:prstGeom>
        </p:spPr>
      </p:pic>
      <p:sp>
        <p:nvSpPr>
          <p:cNvPr id="100" name="Text Box 99"/>
          <p:cNvSpPr txBox="1"/>
          <p:nvPr/>
        </p:nvSpPr>
        <p:spPr>
          <a:xfrm>
            <a:off x="355600" y="2312670"/>
            <a:ext cx="11461115" cy="4246245"/>
          </a:xfrm>
          <a:prstGeom prst="rect">
            <a:avLst/>
          </a:prstGeom>
          <a:solidFill>
            <a:schemeClr val="accent2"/>
          </a:solidFill>
          <a:ln w="9525">
            <a:noFill/>
          </a:ln>
        </p:spPr>
        <p:txBody>
          <a:bodyPr wrap="square">
            <a:spAutoFit/>
          </a:bodyPr>
          <a:lstStyle/>
          <a:p>
            <a:pPr marL="1270" indent="-1270" algn="just"/>
            <a:r>
              <a:rPr lang="en-US" sz="3000" b="1" i="1">
                <a:solidFill>
                  <a:srgbClr val="000000"/>
                </a:solidFill>
                <a:latin typeface="Calibri" panose="020F0502020204030204" pitchFamily="34" charset="0"/>
                <a:cs typeface="Calibri" panose="020F0502020204030204" pitchFamily="34" charset="0"/>
              </a:rPr>
              <a:t>Possible answer:</a:t>
            </a:r>
            <a:endParaRPr lang="en-US" sz="3000" b="0">
              <a:solidFill>
                <a:srgbClr val="000000"/>
              </a:solidFill>
              <a:latin typeface="Calibri" panose="020F0502020204030204" pitchFamily="34" charset="0"/>
              <a:cs typeface="Calibri" panose="020F0502020204030204" pitchFamily="34" charset="0"/>
            </a:endParaRP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England:</a:t>
            </a:r>
            <a:r>
              <a:rPr lang="en-US" sz="3000" b="0">
                <a:solidFill>
                  <a:srgbClr val="000000"/>
                </a:solidFill>
                <a:latin typeface="Calibri" panose="020F0502020204030204" pitchFamily="34" charset="0"/>
                <a:cs typeface="Calibri" panose="020F0502020204030204" pitchFamily="34" charset="0"/>
              </a:rPr>
              <a:t> one of the 4 parts of the UK (England, Scotland, Wales, the Northern Ireland)</a:t>
            </a:r>
            <a:endParaRPr lang="en-US" sz="3000" b="0">
              <a:solidFill>
                <a:srgbClr val="000000"/>
              </a:solidFill>
              <a:latin typeface="Calibri" panose="020F0502020204030204" pitchFamily="34" charset="0"/>
              <a:cs typeface="Calibri" panose="020F0502020204030204" pitchFamily="34" charset="0"/>
            </a:endParaRP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Capital:</a:t>
            </a:r>
            <a:r>
              <a:rPr lang="en-US" sz="3000" b="0">
                <a:solidFill>
                  <a:srgbClr val="000000"/>
                </a:solidFill>
                <a:latin typeface="Calibri" panose="020F0502020204030204" pitchFamily="34" charset="0"/>
                <a:cs typeface="Calibri" panose="020F0502020204030204" pitchFamily="34" charset="0"/>
              </a:rPr>
              <a:t> London</a:t>
            </a:r>
            <a:endParaRPr lang="en-US" sz="3000" b="0">
              <a:solidFill>
                <a:srgbClr val="000000"/>
              </a:solidFill>
              <a:latin typeface="Calibri" panose="020F0502020204030204" pitchFamily="34" charset="0"/>
              <a:cs typeface="Calibri" panose="020F0502020204030204" pitchFamily="34" charset="0"/>
            </a:endParaRP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Population:</a:t>
            </a:r>
            <a:r>
              <a:rPr lang="en-US" sz="3000" b="0">
                <a:solidFill>
                  <a:srgbClr val="000000"/>
                </a:solidFill>
                <a:latin typeface="Calibri" panose="020F0502020204030204" pitchFamily="34" charset="0"/>
                <a:cs typeface="Calibri" panose="020F0502020204030204" pitchFamily="34" charset="0"/>
              </a:rPr>
              <a:t> over 56 million (2021)</a:t>
            </a:r>
            <a:endParaRPr lang="en-US" sz="3000" b="0">
              <a:solidFill>
                <a:srgbClr val="000000"/>
              </a:solidFill>
              <a:latin typeface="Calibri" panose="020F0502020204030204" pitchFamily="34" charset="0"/>
              <a:cs typeface="Calibri" panose="020F0502020204030204" pitchFamily="34" charset="0"/>
            </a:endParaRP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Area:</a:t>
            </a:r>
            <a:r>
              <a:rPr lang="en-US" sz="3000" b="0">
                <a:solidFill>
                  <a:srgbClr val="000000"/>
                </a:solidFill>
                <a:latin typeface="Calibri" panose="020F0502020204030204" pitchFamily="34" charset="0"/>
                <a:cs typeface="Calibri" panose="020F0502020204030204" pitchFamily="34" charset="0"/>
              </a:rPr>
              <a:t> 130,279 km</a:t>
            </a:r>
            <a:r>
              <a:rPr lang="en-US" sz="3000" b="0" baseline="30000">
                <a:solidFill>
                  <a:srgbClr val="000000"/>
                </a:solidFill>
                <a:latin typeface="Calibri" panose="020F0502020204030204" pitchFamily="34" charset="0"/>
                <a:cs typeface="Calibri" panose="020F0502020204030204" pitchFamily="34" charset="0"/>
              </a:rPr>
              <a:t>2</a:t>
            </a:r>
            <a:endParaRPr lang="en-US" sz="3000" b="0">
              <a:solidFill>
                <a:srgbClr val="000000"/>
              </a:solidFill>
              <a:latin typeface="Calibri" panose="020F0502020204030204" pitchFamily="34" charset="0"/>
              <a:cs typeface="Calibri" panose="020F0502020204030204" pitchFamily="34" charset="0"/>
            </a:endParaRP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National language: </a:t>
            </a:r>
            <a:r>
              <a:rPr lang="en-US" sz="3000" b="0">
                <a:solidFill>
                  <a:srgbClr val="000000"/>
                </a:solidFill>
                <a:latin typeface="Calibri" panose="020F0502020204030204" pitchFamily="34" charset="0"/>
                <a:cs typeface="Calibri" panose="020F0502020204030204" pitchFamily="34" charset="0"/>
              </a:rPr>
              <a:t>English </a:t>
            </a:r>
            <a:endParaRPr lang="en-US" sz="3000" b="0">
              <a:solidFill>
                <a:srgbClr val="000000"/>
              </a:solidFill>
              <a:latin typeface="Calibri" panose="020F0502020204030204" pitchFamily="34" charset="0"/>
              <a:cs typeface="Calibri" panose="020F0502020204030204" pitchFamily="34" charset="0"/>
            </a:endParaRP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National dishes: </a:t>
            </a:r>
            <a:r>
              <a:rPr lang="en-US" sz="3000" b="0">
                <a:solidFill>
                  <a:srgbClr val="000000"/>
                </a:solidFill>
                <a:latin typeface="Calibri" panose="020F0502020204030204" pitchFamily="34" charset="0"/>
                <a:cs typeface="Calibri" panose="020F0502020204030204" pitchFamily="34" charset="0"/>
              </a:rPr>
              <a:t>Fish and Chips, Sunday Roast, Full English Breakfast, … </a:t>
            </a:r>
            <a:endParaRPr lang="en-US" sz="3000" b="0">
              <a:solidFill>
                <a:srgbClr val="000000"/>
              </a:solidFill>
              <a:latin typeface="Calibri" panose="020F0502020204030204" pitchFamily="34" charset="0"/>
              <a:cs typeface="Calibri" panose="020F0502020204030204" pitchFamily="34" charset="0"/>
            </a:endParaRPr>
          </a:p>
          <a:p>
            <a:pPr marL="1270" indent="-1270" algn="just"/>
            <a:r>
              <a:rPr lang="en-US" sz="3000" b="0">
                <a:solidFill>
                  <a:srgbClr val="000000"/>
                </a:solidFill>
                <a:latin typeface="Calibri" panose="020F0502020204030204" pitchFamily="34" charset="0"/>
                <a:cs typeface="Calibri" panose="020F0502020204030204" pitchFamily="34" charset="0"/>
              </a:rPr>
              <a:t>+ ... </a:t>
            </a:r>
            <a:endParaRPr lang="en-US" sz="3000" b="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Read the text and write the underlined words in the box</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77850" y="72390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100" name="Text Box 99"/>
          <p:cNvSpPr txBox="1"/>
          <p:nvPr/>
        </p:nvSpPr>
        <p:spPr>
          <a:xfrm>
            <a:off x="870585" y="161417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Read the text and find the underlined words </a:t>
            </a:r>
            <a:endParaRPr lang="en-US" sz="3600" b="0">
              <a:solidFill>
                <a:srgbClr val="000000"/>
              </a:solidFill>
              <a:latin typeface="Calibri" panose="020F0502020204030204" pitchFamily="34" charset="0"/>
              <a:cs typeface="Calibri" panose="020F0502020204030204" pitchFamily="34" charset="0"/>
            </a:endParaRPr>
          </a:p>
        </p:txBody>
      </p:sp>
      <p:sp>
        <p:nvSpPr>
          <p:cNvPr id="4" name="Rectangles 3"/>
          <p:cNvSpPr/>
          <p:nvPr/>
        </p:nvSpPr>
        <p:spPr>
          <a:xfrm>
            <a:off x="17780" y="-93345"/>
            <a:ext cx="12210415" cy="6942455"/>
          </a:xfrm>
          <a:prstGeom prst="rect">
            <a:avLst/>
          </a:prstGeom>
          <a:solidFill>
            <a:schemeClr val="tx1">
              <a:alpha val="91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Text Box 4"/>
          <p:cNvSpPr txBox="1"/>
          <p:nvPr/>
        </p:nvSpPr>
        <p:spPr>
          <a:xfrm>
            <a:off x="271780" y="-56515"/>
            <a:ext cx="11536045" cy="6412230"/>
          </a:xfrm>
          <a:prstGeom prst="rect">
            <a:avLst/>
          </a:prstGeom>
          <a:noFill/>
        </p:spPr>
        <p:txBody>
          <a:bodyPr wrap="square" rtlCol="0" anchor="t">
            <a:noAutofit/>
          </a:bodyPr>
          <a:lstStyle/>
          <a:p>
            <a:pPr algn="just"/>
            <a:r>
              <a:rPr lang="en-US" sz="2800">
                <a:solidFill>
                  <a:schemeClr val="bg1"/>
                </a:solidFill>
              </a:rPr>
              <a:t>England’s traditions have been around for hundreds, even thousands of years. English cuisine is among the </a:t>
            </a:r>
            <a:r>
              <a:rPr lang="en-US" sz="2800" u="sng">
                <a:solidFill>
                  <a:schemeClr val="bg1"/>
                </a:solidFill>
              </a:rPr>
              <a:t>deep-rooted</a:t>
            </a:r>
            <a:r>
              <a:rPr lang="en-US" sz="2800">
                <a:solidFill>
                  <a:schemeClr val="bg1"/>
                </a:solidFill>
              </a:rPr>
              <a:t> traditions that English people are proud to keep alive. </a:t>
            </a:r>
            <a:endParaRPr lang="en-US" sz="2800">
              <a:solidFill>
                <a:schemeClr val="bg1"/>
              </a:solidFill>
            </a:endParaRPr>
          </a:p>
          <a:p>
            <a:pPr algn="just"/>
            <a:r>
              <a:rPr lang="en-US" sz="2800">
                <a:solidFill>
                  <a:schemeClr val="bg1"/>
                </a:solidFill>
              </a:rPr>
              <a:t>Typical English cuisine has developed over many centuries, and people say that fish and chips is the most English dish of all. It is believed that fish and chips </a:t>
            </a:r>
            <a:r>
              <a:rPr lang="en-US" sz="2800" u="sng">
                <a:solidFill>
                  <a:schemeClr val="bg1"/>
                </a:solidFill>
              </a:rPr>
              <a:t>appeared</a:t>
            </a:r>
            <a:r>
              <a:rPr lang="en-US" sz="2800">
                <a:solidFill>
                  <a:schemeClr val="bg1"/>
                </a:solidFill>
              </a:rPr>
              <a:t> in England in the 19th century. The earliest fish and chip shop opened in London during the 1860s. Since then people have considered fish and chips to be England’s national dish, and it is now a common takeaway in the United Kingdom. </a:t>
            </a:r>
            <a:endParaRPr lang="en-US" sz="2800">
              <a:solidFill>
                <a:schemeClr val="bg1"/>
              </a:solidFill>
            </a:endParaRPr>
          </a:p>
          <a:p>
            <a:pPr algn="just"/>
            <a:r>
              <a:rPr lang="en-US" sz="2800">
                <a:solidFill>
                  <a:schemeClr val="bg1"/>
                </a:solidFill>
              </a:rPr>
              <a:t>The</a:t>
            </a:r>
            <a:r>
              <a:rPr lang="en-US" sz="2800" u="sng">
                <a:solidFill>
                  <a:schemeClr val="bg1"/>
                </a:solidFill>
              </a:rPr>
              <a:t> basic</a:t>
            </a:r>
            <a:r>
              <a:rPr lang="en-US" sz="2800">
                <a:solidFill>
                  <a:schemeClr val="bg1"/>
                </a:solidFill>
              </a:rPr>
              <a:t>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endParaRPr lang="en-US" sz="2800">
              <a:solidFill>
                <a:schemeClr val="bg1"/>
              </a:solidFill>
            </a:endParaRPr>
          </a:p>
          <a:p>
            <a:pPr algn="just"/>
            <a:r>
              <a:rPr lang="en-US" sz="2800">
                <a:solidFill>
                  <a:schemeClr val="bg1"/>
                </a:solidFill>
              </a:rPr>
              <a:t>Now there are fish and chip shops in many countries, and it is becoming more and more popular in other countries too. Preserving and promoting fish and chips is the way English people keep themselves </a:t>
            </a:r>
            <a:r>
              <a:rPr lang="en-US" sz="2800" u="sng">
                <a:solidFill>
                  <a:schemeClr val="bg1"/>
                </a:solidFill>
              </a:rPr>
              <a:t>associated </a:t>
            </a:r>
            <a:r>
              <a:rPr lang="en-US" sz="2800">
                <a:solidFill>
                  <a:schemeClr val="bg1"/>
                </a:solidFill>
              </a:rPr>
              <a:t>with the past</a:t>
            </a:r>
            <a:endParaRPr lang="en-US" sz="280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4" grpId="0" bldLvl="0" animBg="1"/>
      <p:bldP spid="4" grpId="1" animBg="1"/>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959485" y="121920"/>
            <a:ext cx="5245100" cy="768350"/>
          </a:xfrm>
          <a:prstGeom prst="rect">
            <a:avLst/>
          </a:prstGeom>
          <a:noFill/>
          <a:effectLst/>
        </p:spPr>
        <p:txBody>
          <a:bodyPr wrap="square" rtlCol="0">
            <a:spAutoFit/>
          </a:bodyPr>
          <a:lstStyle/>
          <a:p>
            <a:pPr algn="ctr"/>
            <a:r>
              <a:rPr lang="en-US" sz="4400" b="1" dirty="0">
                <a:sym typeface="+mn-ea"/>
              </a:rPr>
              <a:t>READING</a:t>
            </a:r>
            <a:endParaRPr lang="en-US" sz="44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227330" y="1097915"/>
            <a:ext cx="117925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 Use the contexts in which these words appear to predict their meaning, and then do the matching.</a:t>
            </a:r>
            <a:endParaRPr lang="en-US" sz="3200" b="1" dirty="0">
              <a:effectLst>
                <a:glow rad="88900">
                  <a:schemeClr val="bg1"/>
                </a:glow>
              </a:effectLst>
              <a:cs typeface="Arial" panose="020B0604020202020204" pitchFamily="34" charset="0"/>
            </a:endParaRPr>
          </a:p>
        </p:txBody>
      </p:sp>
      <p:graphicFrame>
        <p:nvGraphicFramePr>
          <p:cNvPr id="4" name="Table 3"/>
          <p:cNvGraphicFramePr/>
          <p:nvPr/>
        </p:nvGraphicFramePr>
        <p:xfrm>
          <a:off x="924560" y="2263140"/>
          <a:ext cx="10379710" cy="4330700"/>
        </p:xfrm>
        <a:graphic>
          <a:graphicData uri="http://schemas.openxmlformats.org/drawingml/2006/table">
            <a:tbl>
              <a:tblPr firstRow="1" bandRow="1">
                <a:tableStyleId>{5C22544A-7EE6-4342-B048-85BDC9FD1C3A}</a:tableStyleId>
              </a:tblPr>
              <a:tblGrid>
                <a:gridCol w="6694805"/>
                <a:gridCol w="3684905"/>
              </a:tblGrid>
              <a:tr h="866140">
                <a:tc>
                  <a:txBody>
                    <a:bodyPr/>
                    <a:lstStyle/>
                    <a:p>
                      <a:pPr algn="ctr">
                        <a:buNone/>
                      </a:pPr>
                      <a:r>
                        <a:rPr lang="en-US" sz="3200">
                          <a:solidFill>
                            <a:schemeClr val="tx1"/>
                          </a:solidFill>
                        </a:rPr>
                        <a:t>Meaning/Explanation</a:t>
                      </a:r>
                      <a:endParaRPr lang="en-US" sz="3200">
                        <a:solidFill>
                          <a:schemeClr val="tx1"/>
                        </a:solidFill>
                      </a:endParaRPr>
                    </a:p>
                  </a:txBody>
                  <a:tcPr>
                    <a:solidFill>
                      <a:srgbClr val="F2D8D8"/>
                    </a:solidFill>
                  </a:tcPr>
                </a:tc>
                <a:tc>
                  <a:txBody>
                    <a:bodyPr/>
                    <a:lstStyle/>
                    <a:p>
                      <a:pPr algn="ctr">
                        <a:buNone/>
                      </a:pPr>
                      <a:r>
                        <a:rPr lang="en-US" sz="3200">
                          <a:solidFill>
                            <a:schemeClr val="tx1"/>
                          </a:solidFill>
                        </a:rPr>
                        <a:t>Word</a:t>
                      </a:r>
                      <a:endParaRPr lang="en-US" sz="3200">
                        <a:solidFill>
                          <a:schemeClr val="tx1"/>
                        </a:solidFill>
                      </a:endParaRPr>
                    </a:p>
                  </a:txBody>
                  <a:tcPr>
                    <a:solidFill>
                      <a:srgbClr val="F2D8D8"/>
                    </a:solidFill>
                  </a:tcPr>
                </a:tc>
              </a:tr>
              <a:tr h="866140">
                <a:tc>
                  <a:txBody>
                    <a:bodyPr/>
                    <a:lstStyle/>
                    <a:p>
                      <a:pPr>
                        <a:buNone/>
                      </a:pPr>
                      <a:r>
                        <a:rPr lang="en-US" sz="3200"/>
                        <a:t>1. linked or connected</a:t>
                      </a:r>
                      <a:endParaRPr lang="en-US" sz="3200"/>
                    </a:p>
                  </a:txBody>
                  <a:tcPr>
                    <a:solidFill>
                      <a:srgbClr val="5C8984"/>
                    </a:solidFill>
                  </a:tcPr>
                </a:tc>
                <a:tc>
                  <a:txBody>
                    <a:bodyPr/>
                    <a:lstStyle/>
                    <a:p>
                      <a:pPr>
                        <a:buNone/>
                      </a:pPr>
                      <a:endParaRPr lang="en-US" sz="3200"/>
                    </a:p>
                  </a:txBody>
                  <a:tcPr>
                    <a:solidFill>
                      <a:srgbClr val="545B77"/>
                    </a:solidFill>
                  </a:tcPr>
                </a:tc>
              </a:tr>
              <a:tr h="866140">
                <a:tc>
                  <a:txBody>
                    <a:bodyPr/>
                    <a:lstStyle/>
                    <a:p>
                      <a:pPr>
                        <a:buNone/>
                      </a:pPr>
                      <a:r>
                        <a:rPr lang="en-US" sz="3200"/>
                        <a:t>2. difficult to change or destroy</a:t>
                      </a:r>
                      <a:endParaRPr lang="en-US" sz="3200"/>
                    </a:p>
                  </a:txBody>
                  <a:tcPr>
                    <a:solidFill>
                      <a:srgbClr val="5C8984"/>
                    </a:solidFill>
                  </a:tcPr>
                </a:tc>
                <a:tc>
                  <a:txBody>
                    <a:bodyPr/>
                    <a:lstStyle/>
                    <a:p>
                      <a:pPr>
                        <a:buNone/>
                      </a:pPr>
                      <a:endParaRPr lang="en-US" sz="3200"/>
                    </a:p>
                  </a:txBody>
                  <a:tcPr>
                    <a:solidFill>
                      <a:srgbClr val="545B77"/>
                    </a:solidFill>
                  </a:tcPr>
                </a:tc>
              </a:tr>
              <a:tr h="866140">
                <a:tc>
                  <a:txBody>
                    <a:bodyPr/>
                    <a:lstStyle/>
                    <a:p>
                      <a:pPr>
                        <a:buNone/>
                      </a:pPr>
                      <a:r>
                        <a:rPr lang="en-US" sz="3200"/>
                        <a:t>3. started to be seen</a:t>
                      </a:r>
                      <a:endParaRPr lang="en-US" sz="3200"/>
                    </a:p>
                  </a:txBody>
                  <a:tcPr>
                    <a:solidFill>
                      <a:srgbClr val="5C8984"/>
                    </a:solidFill>
                  </a:tcPr>
                </a:tc>
                <a:tc>
                  <a:txBody>
                    <a:bodyPr/>
                    <a:lstStyle/>
                    <a:p>
                      <a:pPr>
                        <a:buNone/>
                      </a:pPr>
                      <a:endParaRPr lang="en-US" sz="3200"/>
                    </a:p>
                  </a:txBody>
                  <a:tcPr>
                    <a:solidFill>
                      <a:srgbClr val="545B77"/>
                    </a:solidFill>
                  </a:tcPr>
                </a:tc>
              </a:tr>
              <a:tr h="866140">
                <a:tc>
                  <a:txBody>
                    <a:bodyPr/>
                    <a:lstStyle/>
                    <a:p>
                      <a:pPr>
                        <a:buNone/>
                      </a:pPr>
                      <a:r>
                        <a:rPr lang="en-US" sz="3200"/>
                        <a:t>4. necessary and important</a:t>
                      </a:r>
                      <a:endParaRPr lang="en-US" sz="3200"/>
                    </a:p>
                  </a:txBody>
                  <a:tcPr>
                    <a:solidFill>
                      <a:srgbClr val="5C8984"/>
                    </a:solidFill>
                  </a:tcPr>
                </a:tc>
                <a:tc>
                  <a:txBody>
                    <a:bodyPr/>
                    <a:lstStyle/>
                    <a:p>
                      <a:pPr>
                        <a:buNone/>
                      </a:pPr>
                      <a:endParaRPr lang="en-US" sz="3200"/>
                    </a:p>
                  </a:txBody>
                  <a:tcPr>
                    <a:solidFill>
                      <a:srgbClr val="545B77"/>
                    </a:solidFill>
                  </a:tcPr>
                </a:tc>
              </a:tr>
            </a:tbl>
          </a:graphicData>
        </a:graphic>
      </p:graphicFrame>
      <p:sp>
        <p:nvSpPr>
          <p:cNvPr id="100" name="Text Box 99"/>
          <p:cNvSpPr txBox="1"/>
          <p:nvPr/>
        </p:nvSpPr>
        <p:spPr>
          <a:xfrm>
            <a:off x="8178800" y="3168650"/>
            <a:ext cx="2705100"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associated </a:t>
            </a:r>
            <a:endPar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
        <p:nvSpPr>
          <p:cNvPr id="9" name="Text Box 8"/>
          <p:cNvSpPr txBox="1"/>
          <p:nvPr/>
        </p:nvSpPr>
        <p:spPr>
          <a:xfrm>
            <a:off x="8178800" y="4075430"/>
            <a:ext cx="333946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deep-rooted</a:t>
            </a:r>
            <a:endPar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
        <p:nvSpPr>
          <p:cNvPr id="10" name="Text Box 9"/>
          <p:cNvSpPr txBox="1"/>
          <p:nvPr/>
        </p:nvSpPr>
        <p:spPr>
          <a:xfrm>
            <a:off x="8178800" y="4869815"/>
            <a:ext cx="333946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appeared</a:t>
            </a:r>
            <a:endPar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
        <p:nvSpPr>
          <p:cNvPr id="16" name="Text Box 15"/>
          <p:cNvSpPr txBox="1"/>
          <p:nvPr/>
        </p:nvSpPr>
        <p:spPr>
          <a:xfrm>
            <a:off x="8246110" y="5791200"/>
            <a:ext cx="333946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basic</a:t>
            </a:r>
            <a:endPar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 grpId="0"/>
      <p:bldP spid="9" grpId="1"/>
      <p:bldP spid="10" grpId="0"/>
      <p:bldP spid="10"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82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 (True) or F (False) for each sentence.</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4" name="Table 3"/>
          <p:cNvGraphicFramePr/>
          <p:nvPr/>
        </p:nvGraphicFramePr>
        <p:xfrm>
          <a:off x="289560" y="2285365"/>
          <a:ext cx="11128375" cy="4053840"/>
        </p:xfrm>
        <a:graphic>
          <a:graphicData uri="http://schemas.openxmlformats.org/drawingml/2006/table">
            <a:tbl>
              <a:tblPr firstRow="1" bandRow="1">
                <a:tableStyleId>{5C22544A-7EE6-4342-B048-85BDC9FD1C3A}</a:tableStyleId>
              </a:tblPr>
              <a:tblGrid>
                <a:gridCol w="8660765"/>
                <a:gridCol w="1348740"/>
                <a:gridCol w="1118870"/>
              </a:tblGrid>
              <a:tr h="663575">
                <a:tc>
                  <a:txBody>
                    <a:bodyPr/>
                    <a:lstStyle/>
                    <a:p>
                      <a:pPr algn="ctr">
                        <a:buNone/>
                      </a:pPr>
                      <a:r>
                        <a:rPr lang="en-US" sz="3200">
                          <a:solidFill>
                            <a:schemeClr val="tx1"/>
                          </a:solidFill>
                        </a:rPr>
                        <a:t>Meaning/Explanation</a:t>
                      </a:r>
                      <a:endParaRPr lang="en-US" sz="3200">
                        <a:solidFill>
                          <a:schemeClr val="tx1"/>
                        </a:solidFill>
                      </a:endParaRPr>
                    </a:p>
                  </a:txBody>
                  <a:tcPr>
                    <a:solidFill>
                      <a:srgbClr val="F2D8D8"/>
                    </a:solidFill>
                  </a:tcPr>
                </a:tc>
                <a:tc>
                  <a:txBody>
                    <a:bodyPr/>
                    <a:lstStyle/>
                    <a:p>
                      <a:pPr algn="ctr">
                        <a:buNone/>
                      </a:pPr>
                      <a:r>
                        <a:rPr lang="en-US" sz="3200">
                          <a:solidFill>
                            <a:schemeClr val="tx1"/>
                          </a:solidFill>
                        </a:rPr>
                        <a:t>T</a:t>
                      </a:r>
                      <a:endParaRPr lang="en-US" sz="3200">
                        <a:solidFill>
                          <a:schemeClr val="tx1"/>
                        </a:solidFill>
                      </a:endParaRPr>
                    </a:p>
                  </a:txBody>
                  <a:tcPr>
                    <a:solidFill>
                      <a:srgbClr val="F2D8D8"/>
                    </a:solidFill>
                  </a:tcPr>
                </a:tc>
                <a:tc>
                  <a:txBody>
                    <a:bodyPr/>
                    <a:lstStyle/>
                    <a:p>
                      <a:pPr algn="ctr">
                        <a:buNone/>
                      </a:pPr>
                      <a:r>
                        <a:rPr lang="en-US" sz="3200">
                          <a:solidFill>
                            <a:schemeClr val="tx1"/>
                          </a:solidFill>
                        </a:rPr>
                        <a:t>F</a:t>
                      </a:r>
                      <a:endParaRPr lang="en-US" sz="3200">
                        <a:solidFill>
                          <a:schemeClr val="tx1"/>
                        </a:solidFill>
                      </a:endParaRPr>
                    </a:p>
                  </a:txBody>
                  <a:tcPr>
                    <a:solidFill>
                      <a:srgbClr val="F2D8D8"/>
                    </a:solidFill>
                  </a:tcPr>
                </a:tc>
              </a:tr>
              <a:tr h="1130300">
                <a:tc>
                  <a:txBody>
                    <a:bodyPr/>
                    <a:lstStyle/>
                    <a:p>
                      <a:pPr algn="just">
                        <a:buNone/>
                      </a:pPr>
                      <a:r>
                        <a:rPr lang="en-US" sz="3600"/>
                        <a:t>1. English people take great pride in their traditions.</a:t>
                      </a:r>
                      <a:endParaRPr lang="en-US" sz="3600"/>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r h="1129665">
                <a:tc>
                  <a:txBody>
                    <a:bodyPr/>
                    <a:lstStyle/>
                    <a:p>
                      <a:pPr algn="just">
                        <a:buNone/>
                      </a:pPr>
                      <a:r>
                        <a:rPr lang="en-US" sz="3600"/>
                        <a:t>2.Fish and chips has been around for hundreds of years.</a:t>
                      </a:r>
                      <a:endParaRPr lang="en-US" sz="3600"/>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r h="1130300">
                <a:tc>
                  <a:txBody>
                    <a:bodyPr/>
                    <a:lstStyle/>
                    <a:p>
                      <a:pPr>
                        <a:buNone/>
                      </a:pPr>
                      <a:r>
                        <a:rPr lang="en-US" sz="3600"/>
                        <a:t>3. The earliest fish and chip shop opened in London in 1860.</a:t>
                      </a:r>
                      <a:endParaRPr lang="en-US" sz="3600"/>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bl>
          </a:graphicData>
        </a:graphic>
      </p:graphicFrame>
      <p:sp>
        <p:nvSpPr>
          <p:cNvPr id="100" name="Text Box 99"/>
          <p:cNvSpPr txBox="1"/>
          <p:nvPr/>
        </p:nvSpPr>
        <p:spPr>
          <a:xfrm>
            <a:off x="9206865" y="3168650"/>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endPar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endParaRPr>
          </a:p>
        </p:txBody>
      </p:sp>
      <p:sp>
        <p:nvSpPr>
          <p:cNvPr id="7" name="Text Box 6"/>
          <p:cNvSpPr txBox="1"/>
          <p:nvPr/>
        </p:nvSpPr>
        <p:spPr>
          <a:xfrm>
            <a:off x="9206865" y="4440555"/>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endPar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endParaRPr>
          </a:p>
        </p:txBody>
      </p:sp>
      <p:sp>
        <p:nvSpPr>
          <p:cNvPr id="11" name="Text Box 10"/>
          <p:cNvSpPr txBox="1"/>
          <p:nvPr/>
        </p:nvSpPr>
        <p:spPr>
          <a:xfrm>
            <a:off x="10595610" y="5574665"/>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endPar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endParaRPr>
          </a:p>
        </p:txBody>
      </p:sp>
      <p:cxnSp>
        <p:nvCxnSpPr>
          <p:cNvPr id="23" name="Straight Connector 22"/>
          <p:cNvCxnSpPr/>
          <p:nvPr/>
        </p:nvCxnSpPr>
        <p:spPr>
          <a:xfrm>
            <a:off x="1958975" y="6210935"/>
            <a:ext cx="134620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3398520" y="5808345"/>
            <a:ext cx="3712210" cy="706755"/>
          </a:xfrm>
          <a:prstGeom prst="rect">
            <a:avLst/>
          </a:prstGeom>
          <a:noFill/>
          <a:ln w="9525">
            <a:noFill/>
          </a:ln>
        </p:spPr>
        <p:txBody>
          <a:bodyPr wrap="square">
            <a:spAutoFit/>
          </a:bodyPr>
          <a:lstStyle/>
          <a:p>
            <a:pPr indent="0"/>
            <a:r>
              <a:rPr lang="en-US" sz="40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during 1860s</a:t>
            </a:r>
            <a:endParaRPr lang="en-US" sz="40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P spid="11" grpId="0"/>
      <p:bldP spid="11" grpId="1"/>
      <p:bldP spid="24" grpId="0"/>
      <p:bldP spid="2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82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 (True) or F (False) for each sentence.</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4" name="Table 3"/>
          <p:cNvGraphicFramePr/>
          <p:nvPr/>
        </p:nvGraphicFramePr>
        <p:xfrm>
          <a:off x="289560" y="2285365"/>
          <a:ext cx="11128375" cy="4112895"/>
        </p:xfrm>
        <a:graphic>
          <a:graphicData uri="http://schemas.openxmlformats.org/drawingml/2006/table">
            <a:tbl>
              <a:tblPr firstRow="1" bandRow="1">
                <a:tableStyleId>{5C22544A-7EE6-4342-B048-85BDC9FD1C3A}</a:tableStyleId>
              </a:tblPr>
              <a:tblGrid>
                <a:gridCol w="8660765"/>
                <a:gridCol w="1348740"/>
                <a:gridCol w="1118870"/>
              </a:tblGrid>
              <a:tr h="663575">
                <a:tc>
                  <a:txBody>
                    <a:bodyPr/>
                    <a:lstStyle/>
                    <a:p>
                      <a:pPr algn="ctr">
                        <a:buNone/>
                      </a:pPr>
                      <a:r>
                        <a:rPr lang="en-US" sz="3200">
                          <a:solidFill>
                            <a:schemeClr val="tx1"/>
                          </a:solidFill>
                        </a:rPr>
                        <a:t>Meaning/Explanation</a:t>
                      </a:r>
                      <a:endParaRPr lang="en-US" sz="3200">
                        <a:solidFill>
                          <a:schemeClr val="tx1"/>
                        </a:solidFill>
                      </a:endParaRPr>
                    </a:p>
                  </a:txBody>
                  <a:tcPr>
                    <a:solidFill>
                      <a:srgbClr val="F2D8D8"/>
                    </a:solidFill>
                  </a:tcPr>
                </a:tc>
                <a:tc>
                  <a:txBody>
                    <a:bodyPr/>
                    <a:lstStyle/>
                    <a:p>
                      <a:pPr algn="ctr">
                        <a:buNone/>
                      </a:pPr>
                      <a:r>
                        <a:rPr lang="en-US" sz="3200">
                          <a:solidFill>
                            <a:schemeClr val="tx1"/>
                          </a:solidFill>
                        </a:rPr>
                        <a:t>T</a:t>
                      </a:r>
                      <a:endParaRPr lang="en-US" sz="3200">
                        <a:solidFill>
                          <a:schemeClr val="tx1"/>
                        </a:solidFill>
                      </a:endParaRPr>
                    </a:p>
                  </a:txBody>
                  <a:tcPr>
                    <a:solidFill>
                      <a:srgbClr val="F2D8D8"/>
                    </a:solidFill>
                  </a:tcPr>
                </a:tc>
                <a:tc>
                  <a:txBody>
                    <a:bodyPr/>
                    <a:lstStyle/>
                    <a:p>
                      <a:pPr algn="ctr">
                        <a:buNone/>
                      </a:pPr>
                      <a:r>
                        <a:rPr lang="en-US" sz="3200">
                          <a:solidFill>
                            <a:schemeClr val="tx1"/>
                          </a:solidFill>
                        </a:rPr>
                        <a:t>F</a:t>
                      </a:r>
                      <a:endParaRPr lang="en-US" sz="3200">
                        <a:solidFill>
                          <a:schemeClr val="tx1"/>
                        </a:solidFill>
                      </a:endParaRPr>
                    </a:p>
                  </a:txBody>
                  <a:tcPr>
                    <a:solidFill>
                      <a:srgbClr val="F2D8D8"/>
                    </a:solidFill>
                  </a:tcPr>
                </a:tc>
              </a:tr>
              <a:tr h="1130300">
                <a:tc>
                  <a:txBody>
                    <a:bodyPr/>
                    <a:lstStyle/>
                    <a:p>
                      <a:pPr algn="just">
                        <a:buNone/>
                      </a:pPr>
                      <a:r>
                        <a:rPr lang="en-US" sz="3600"/>
                        <a:t>4. Peas, vinegar, lemon, or ketchup are necessary for fishand chips.</a:t>
                      </a:r>
                      <a:endParaRPr lang="en-US" sz="3600"/>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r h="1188720">
                <a:tc>
                  <a:txBody>
                    <a:bodyPr/>
                    <a:lstStyle/>
                    <a:p>
                      <a:pPr algn="just">
                        <a:buNone/>
                      </a:pPr>
                      <a:r>
                        <a:rPr lang="en-US" sz="3600"/>
                        <a:t>5.Fish and chips is not healthy as it has a lot of oil.</a:t>
                      </a:r>
                      <a:endParaRPr lang="en-US" sz="3600"/>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r h="1130300">
                <a:tc>
                  <a:txBody>
                    <a:bodyPr/>
                    <a:lstStyle/>
                    <a:p>
                      <a:pPr algn="just">
                        <a:buNone/>
                      </a:pPr>
                      <a:r>
                        <a:rPr lang="en-US" sz="3600"/>
                        <a:t>6. Fish and chips is sold in many countries now.</a:t>
                      </a:r>
                      <a:endParaRPr lang="en-US" sz="3600"/>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bl>
          </a:graphicData>
        </a:graphic>
      </p:graphicFrame>
      <p:sp>
        <p:nvSpPr>
          <p:cNvPr id="100" name="Text Box 99"/>
          <p:cNvSpPr txBox="1"/>
          <p:nvPr/>
        </p:nvSpPr>
        <p:spPr>
          <a:xfrm>
            <a:off x="10447020" y="3168650"/>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endPar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endParaRPr>
          </a:p>
        </p:txBody>
      </p:sp>
      <p:sp>
        <p:nvSpPr>
          <p:cNvPr id="7" name="Text Box 6"/>
          <p:cNvSpPr txBox="1"/>
          <p:nvPr/>
        </p:nvSpPr>
        <p:spPr>
          <a:xfrm>
            <a:off x="10553065" y="4345305"/>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endPar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endParaRPr>
          </a:p>
        </p:txBody>
      </p:sp>
      <p:sp>
        <p:nvSpPr>
          <p:cNvPr id="11" name="Text Box 10"/>
          <p:cNvSpPr txBox="1"/>
          <p:nvPr/>
        </p:nvSpPr>
        <p:spPr>
          <a:xfrm>
            <a:off x="9312910" y="5468620"/>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endPar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endParaRPr>
          </a:p>
        </p:txBody>
      </p:sp>
      <p:cxnSp>
        <p:nvCxnSpPr>
          <p:cNvPr id="23" name="Straight Connector 22"/>
          <p:cNvCxnSpPr/>
          <p:nvPr/>
        </p:nvCxnSpPr>
        <p:spPr>
          <a:xfrm>
            <a:off x="485775" y="3875405"/>
            <a:ext cx="17703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5497830" y="3429000"/>
            <a:ext cx="3627120" cy="583565"/>
          </a:xfrm>
          <a:prstGeom prst="rect">
            <a:avLst/>
          </a:prstGeom>
          <a:noFill/>
          <a:ln w="9525">
            <a:noFill/>
          </a:ln>
        </p:spPr>
        <p:txBody>
          <a:bodyPr wrap="square">
            <a:spAutoFit/>
          </a:bodyPr>
          <a:lstStyle/>
          <a:p>
            <a:pPr indent="0"/>
            <a:r>
              <a:rPr lang="en-US" sz="32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optional (may add)</a:t>
            </a:r>
            <a:endParaRPr lang="en-US" sz="32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cxnSp>
        <p:nvCxnSpPr>
          <p:cNvPr id="2" name="Straight Connector 1"/>
          <p:cNvCxnSpPr/>
          <p:nvPr/>
        </p:nvCxnSpPr>
        <p:spPr>
          <a:xfrm>
            <a:off x="3983355" y="4500880"/>
            <a:ext cx="274574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3" name="Text Box 2"/>
          <p:cNvSpPr txBox="1"/>
          <p:nvPr/>
        </p:nvSpPr>
        <p:spPr>
          <a:xfrm>
            <a:off x="2042795" y="4693285"/>
            <a:ext cx="7621270" cy="583565"/>
          </a:xfrm>
          <a:prstGeom prst="rect">
            <a:avLst/>
          </a:prstGeom>
          <a:noFill/>
          <a:ln w="9525">
            <a:noFill/>
          </a:ln>
        </p:spPr>
        <p:txBody>
          <a:bodyPr wrap="square">
            <a:spAutoFit/>
          </a:bodyPr>
          <a:lstStyle/>
          <a:p>
            <a:pPr indent="0"/>
            <a:r>
              <a:rPr lang="en-US" sz="32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healthier than other takeaway dishes.</a:t>
            </a:r>
            <a:endParaRPr lang="en-US" sz="32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P spid="11" grpId="0"/>
      <p:bldP spid="11" grpId="1"/>
      <p:bldP spid="24" grpId="0"/>
      <p:bldP spid="24"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616075"/>
            <a:ext cx="1007300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 Work in pairs to ask and answer the questions.</a:t>
            </a:r>
            <a:endParaRPr lang="en-US" sz="3200" b="1" dirty="0">
              <a:effectLst>
                <a:glow rad="88900">
                  <a:schemeClr val="bg1"/>
                </a:glow>
              </a:effectLst>
              <a:cs typeface="Arial" panose="020B0604020202020204" pitchFamily="34" charset="0"/>
            </a:endParaRPr>
          </a:p>
        </p:txBody>
      </p:sp>
      <p:sp>
        <p:nvSpPr>
          <p:cNvPr id="8" name="TextBox 7"/>
          <p:cNvSpPr txBox="1"/>
          <p:nvPr/>
        </p:nvSpPr>
        <p:spPr>
          <a:xfrm>
            <a:off x="-873125" y="104140"/>
            <a:ext cx="12291060" cy="829945"/>
          </a:xfrm>
          <a:prstGeom prst="rect">
            <a:avLst/>
          </a:prstGeom>
          <a:noFill/>
          <a:effectLst/>
        </p:spPr>
        <p:txBody>
          <a:bodyPr wrap="square" rtlCol="0">
            <a:spAutoFit/>
          </a:bodyPr>
          <a:lstStyle/>
          <a:p>
            <a:pPr algn="ctr"/>
            <a:r>
              <a:rPr lang="en-US" sz="4800" b="1" dirty="0">
                <a:sym typeface="+mn-ea"/>
              </a:rPr>
              <a:t>Transition from Reading to Speaking</a:t>
            </a:r>
            <a:endParaRPr lang="en-US" sz="4800" b="1" dirty="0">
              <a:sym typeface="+mn-ea"/>
            </a:endParaRPr>
          </a:p>
        </p:txBody>
      </p:sp>
      <p:sp>
        <p:nvSpPr>
          <p:cNvPr id="5" name="Text Box 4"/>
          <p:cNvSpPr txBox="1"/>
          <p:nvPr/>
        </p:nvSpPr>
        <p:spPr>
          <a:xfrm>
            <a:off x="520065" y="2494915"/>
            <a:ext cx="11036935" cy="2229485"/>
          </a:xfrm>
          <a:prstGeom prst="rect">
            <a:avLst/>
          </a:prstGeom>
          <a:noFill/>
          <a:ln w="9525">
            <a:noFill/>
          </a:ln>
        </p:spPr>
        <p:txBody>
          <a:bodyPr wrap="square">
            <a:noAutofit/>
          </a:bodyPr>
          <a:lstStyle/>
          <a:p>
            <a:pPr marL="1270" indent="-1270" algn="just"/>
            <a:r>
              <a:rPr lang="en-US" sz="3200" b="0">
                <a:latin typeface="Calibri" panose="020F0502020204030204" pitchFamily="34" charset="0"/>
                <a:cs typeface="Calibri" panose="020F0502020204030204" pitchFamily="34" charset="0"/>
              </a:rPr>
              <a:t>1. Do the Vietnamese people feel proud of their traditions and customs?</a:t>
            </a:r>
            <a:endParaRPr lang="en-US" sz="3200" b="0">
              <a:latin typeface="Calibri" panose="020F0502020204030204" pitchFamily="34" charset="0"/>
              <a:cs typeface="Calibri" panose="020F0502020204030204" pitchFamily="34" charset="0"/>
            </a:endParaRPr>
          </a:p>
          <a:p>
            <a:pPr marL="1270" indent="-1270" algn="just"/>
            <a:r>
              <a:rPr lang="en-US" sz="3200" b="0">
                <a:latin typeface="Calibri" panose="020F0502020204030204" pitchFamily="34" charset="0"/>
                <a:cs typeface="Calibri" panose="020F0502020204030204" pitchFamily="34" charset="0"/>
              </a:rPr>
              <a:t>2. Is the Vietnamese cuisine famous? Do foreigners like it?</a:t>
            </a:r>
            <a:endParaRPr lang="en-US" sz="3200" b="0">
              <a:latin typeface="Calibri" panose="020F0502020204030204" pitchFamily="34" charset="0"/>
              <a:cs typeface="Calibri" panose="020F0502020204030204" pitchFamily="34" charset="0"/>
            </a:endParaRPr>
          </a:p>
          <a:p>
            <a:pPr marL="1270" indent="-1270" algn="just"/>
            <a:r>
              <a:rPr lang="en-US" sz="3200" b="0">
                <a:latin typeface="Calibri" panose="020F0502020204030204" pitchFamily="34" charset="0"/>
                <a:cs typeface="Calibri" panose="020F0502020204030204" pitchFamily="34" charset="0"/>
              </a:rPr>
              <a:t>3. What are some popular Vietnamese dishes? </a:t>
            </a:r>
            <a:endParaRPr lang="en-US" sz="3200" b="0">
              <a:latin typeface="Calibri" panose="020F0502020204030204" pitchFamily="34" charset="0"/>
              <a:cs typeface="Calibri" panose="020F0502020204030204" pitchFamily="34" charset="0"/>
            </a:endParaRPr>
          </a:p>
          <a:p>
            <a:pPr marL="1270" indent="-1270" algn="just"/>
            <a:endParaRPr lang="en-US" sz="3200" b="0">
              <a:latin typeface="Calibri" panose="020F0502020204030204" pitchFamily="34" charset="0"/>
              <a:cs typeface="Calibri" panose="020F0502020204030204" pitchFamily="34" charset="0"/>
            </a:endParaRPr>
          </a:p>
          <a:p>
            <a:pPr marL="1270" indent="-1270" algn="just"/>
            <a:endParaRPr lang="en-US" sz="3200" b="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solidFill>
                  <a:schemeClr val="tx1"/>
                </a:solidFill>
              </a:rPr>
              <a:t>Brainstorm</a:t>
            </a:r>
            <a:endParaRPr dirty="0">
              <a:solidFill>
                <a:schemeClr val="tx1"/>
              </a:solidFill>
            </a:endParaRPr>
          </a:p>
        </p:txBody>
      </p:sp>
      <p:sp>
        <p:nvSpPr>
          <p:cNvPr id="21" name="Rectangle 20"/>
          <p:cNvSpPr/>
          <p:nvPr/>
        </p:nvSpPr>
        <p:spPr>
          <a:xfrm>
            <a:off x="5570855" y="1877060"/>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the following questions.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write the underlined words in the box.</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tick (√) T (True) or F (False) for each sentence.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 a - e in column B</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Match the Vietnamese dishes with their names in English.</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7445"/>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Match 1 - 5 in column A with a - e in column B</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8103" y="11832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8057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nvGraphicFramePr>
        <p:xfrm>
          <a:off x="506730" y="1644015"/>
          <a:ext cx="11079480" cy="5120640"/>
        </p:xfrm>
        <a:graphic>
          <a:graphicData uri="http://schemas.openxmlformats.org/drawingml/2006/table">
            <a:tbl>
              <a:tblPr firstRow="1" bandRow="1">
                <a:tableStyleId>{5C22544A-7EE6-4342-B048-85BDC9FD1C3A}</a:tableStyleId>
              </a:tblPr>
              <a:tblGrid>
                <a:gridCol w="4679315"/>
                <a:gridCol w="4498340"/>
                <a:gridCol w="1901825"/>
              </a:tblGrid>
              <a:tr h="548640">
                <a:tc>
                  <a:txBody>
                    <a:bodyPr/>
                    <a:lstStyle/>
                    <a:p>
                      <a:pPr algn="ctr">
                        <a:buNone/>
                      </a:pPr>
                      <a:r>
                        <a:rPr lang="en-US" sz="3000"/>
                        <a:t>A</a:t>
                      </a:r>
                      <a:endParaRPr lang="en-US" sz="3000"/>
                    </a:p>
                  </a:txBody>
                  <a:tcPr>
                    <a:solidFill>
                      <a:srgbClr val="4C4C6D"/>
                    </a:solidFill>
                  </a:tcPr>
                </a:tc>
                <a:tc>
                  <a:txBody>
                    <a:bodyPr/>
                    <a:lstStyle/>
                    <a:p>
                      <a:pPr algn="ctr">
                        <a:buNone/>
                      </a:pPr>
                      <a:r>
                        <a:rPr lang="en-US" sz="3000"/>
                        <a:t>B</a:t>
                      </a:r>
                      <a:endParaRPr lang="en-US" sz="3000"/>
                    </a:p>
                  </a:txBody>
                  <a:tcPr>
                    <a:solidFill>
                      <a:srgbClr val="4C4C6D"/>
                    </a:solidFill>
                  </a:tcPr>
                </a:tc>
                <a:tc>
                  <a:txBody>
                    <a:bodyPr/>
                    <a:lstStyle/>
                    <a:p>
                      <a:pPr algn="ctr">
                        <a:buNone/>
                      </a:pPr>
                      <a:endParaRPr lang="en-US" sz="3000"/>
                    </a:p>
                  </a:txBody>
                  <a:tcPr>
                    <a:solidFill>
                      <a:srgbClr val="4C4C6D"/>
                    </a:solidFill>
                  </a:tcPr>
                </a:tc>
              </a:tr>
              <a:tr h="1005840">
                <a:tc>
                  <a:txBody>
                    <a:bodyPr/>
                    <a:lstStyle/>
                    <a:p>
                      <a:pPr>
                        <a:buNone/>
                      </a:pPr>
                      <a:r>
                        <a:rPr lang="en-US" sz="3000" b="1"/>
                        <a:t>1.</a:t>
                      </a:r>
                      <a:r>
                        <a:rPr lang="en-US" sz="3000"/>
                        <a:t> name of the dish</a:t>
                      </a:r>
                      <a:endParaRPr lang="en-US" sz="3000"/>
                    </a:p>
                  </a:txBody>
                  <a:tcPr>
                    <a:solidFill>
                      <a:srgbClr val="E8F6EF"/>
                    </a:solidFill>
                  </a:tcPr>
                </a:tc>
                <a:tc>
                  <a:txBody>
                    <a:bodyPr/>
                    <a:lstStyle/>
                    <a:p>
                      <a:pPr algn="just">
                        <a:buNone/>
                      </a:pPr>
                      <a:r>
                        <a:rPr lang="en-US" sz="3000" b="1"/>
                        <a:t>a.</a:t>
                      </a:r>
                      <a:r>
                        <a:rPr lang="en-US" sz="3000"/>
                        <a:t> glutinous rice, green beans, pork</a:t>
                      </a:r>
                      <a:endParaRPr lang="en-US" sz="3000"/>
                    </a:p>
                  </a:txBody>
                  <a:tcPr>
                    <a:solidFill>
                      <a:srgbClr val="FFE194"/>
                    </a:solidFill>
                  </a:tcPr>
                </a:tc>
                <a:tc>
                  <a:txBody>
                    <a:bodyPr/>
                    <a:lstStyle/>
                    <a:p>
                      <a:pPr algn="just">
                        <a:buNone/>
                      </a:pPr>
                      <a:r>
                        <a:rPr lang="en-US" sz="3000" b="1"/>
                        <a:t>1.</a:t>
                      </a:r>
                      <a:endParaRPr lang="en-US" sz="3000" b="1"/>
                    </a:p>
                  </a:txBody>
                  <a:tcPr>
                    <a:solidFill>
                      <a:srgbClr val="1B9C85"/>
                    </a:solidFill>
                  </a:tcPr>
                </a:tc>
              </a:tr>
              <a:tr h="1005840">
                <a:tc>
                  <a:txBody>
                    <a:bodyPr/>
                    <a:lstStyle/>
                    <a:p>
                      <a:pPr>
                        <a:buNone/>
                      </a:pPr>
                      <a:r>
                        <a:rPr lang="en-US" sz="3000" b="1"/>
                        <a:t>2</a:t>
                      </a:r>
                      <a:r>
                        <a:rPr lang="en-US" sz="3000"/>
                        <a:t>. history</a:t>
                      </a:r>
                      <a:endParaRPr lang="en-US" sz="3000"/>
                    </a:p>
                  </a:txBody>
                  <a:tcPr>
                    <a:solidFill>
                      <a:srgbClr val="E8F6EF"/>
                    </a:solidFill>
                  </a:tcPr>
                </a:tc>
                <a:tc>
                  <a:txBody>
                    <a:bodyPr/>
                    <a:lstStyle/>
                    <a:p>
                      <a:pPr algn="just">
                        <a:buNone/>
                      </a:pPr>
                      <a:r>
                        <a:rPr lang="en-US" sz="3000" b="1"/>
                        <a:t>b.</a:t>
                      </a:r>
                      <a:r>
                        <a:rPr lang="en-US" sz="3000"/>
                        <a:t> at Tet, on the Hung Kings’ anniversary</a:t>
                      </a:r>
                      <a:endParaRPr lang="en-US" sz="3000"/>
                    </a:p>
                  </a:txBody>
                  <a:tcPr>
                    <a:solidFill>
                      <a:srgbClr val="FFE194"/>
                    </a:solidFill>
                  </a:tcPr>
                </a:tc>
                <a:tc>
                  <a:txBody>
                    <a:bodyPr/>
                    <a:lstStyle/>
                    <a:p>
                      <a:pPr>
                        <a:buNone/>
                      </a:pPr>
                      <a:r>
                        <a:rPr lang="en-US" sz="3000" b="1"/>
                        <a:t>2.</a:t>
                      </a:r>
                      <a:endParaRPr lang="en-US" sz="3000" b="1"/>
                    </a:p>
                  </a:txBody>
                  <a:tcPr>
                    <a:solidFill>
                      <a:srgbClr val="1B9C85"/>
                    </a:solidFill>
                  </a:tcPr>
                </a:tc>
              </a:tr>
              <a:tr h="548640">
                <a:tc>
                  <a:txBody>
                    <a:bodyPr/>
                    <a:lstStyle/>
                    <a:p>
                      <a:pPr>
                        <a:buNone/>
                      </a:pPr>
                      <a:r>
                        <a:rPr lang="en-US" sz="3000" b="1"/>
                        <a:t>3.</a:t>
                      </a:r>
                      <a:r>
                        <a:rPr lang="en-US" sz="3000"/>
                        <a:t> basic ingredients</a:t>
                      </a:r>
                      <a:endParaRPr lang="en-US" sz="3000"/>
                    </a:p>
                  </a:txBody>
                  <a:tcPr>
                    <a:solidFill>
                      <a:srgbClr val="E8F6EF"/>
                    </a:solidFill>
                  </a:tcPr>
                </a:tc>
                <a:tc>
                  <a:txBody>
                    <a:bodyPr/>
                    <a:lstStyle/>
                    <a:p>
                      <a:pPr algn="just">
                        <a:buNone/>
                      </a:pPr>
                      <a:r>
                        <a:rPr lang="en-US" sz="3000" b="1"/>
                        <a:t>c.</a:t>
                      </a:r>
                      <a:r>
                        <a:rPr lang="en-US" sz="3000"/>
                        <a:t> banh chung</a:t>
                      </a:r>
                      <a:endParaRPr lang="en-US" sz="3000"/>
                    </a:p>
                  </a:txBody>
                  <a:tcPr>
                    <a:solidFill>
                      <a:srgbClr val="FFE194"/>
                    </a:solidFill>
                  </a:tcPr>
                </a:tc>
                <a:tc>
                  <a:txBody>
                    <a:bodyPr/>
                    <a:lstStyle/>
                    <a:p>
                      <a:pPr>
                        <a:buNone/>
                      </a:pPr>
                      <a:r>
                        <a:rPr lang="en-US" sz="3000" b="1"/>
                        <a:t>3.</a:t>
                      </a:r>
                      <a:endParaRPr lang="en-US" sz="3000" b="1"/>
                    </a:p>
                  </a:txBody>
                  <a:tcPr>
                    <a:solidFill>
                      <a:srgbClr val="1B9C85"/>
                    </a:solidFill>
                  </a:tcPr>
                </a:tc>
              </a:tr>
              <a:tr h="1005840">
                <a:tc>
                  <a:txBody>
                    <a:bodyPr/>
                    <a:lstStyle/>
                    <a:p>
                      <a:pPr algn="just">
                        <a:buNone/>
                      </a:pPr>
                      <a:r>
                        <a:rPr lang="en-US" sz="3000" b="1"/>
                        <a:t>4. </a:t>
                      </a:r>
                      <a:r>
                        <a:rPr lang="en-US" sz="3000" b="0"/>
                        <a:t>on what occasion it’s eaten</a:t>
                      </a:r>
                      <a:endParaRPr lang="en-US" sz="3000" b="0"/>
                    </a:p>
                  </a:txBody>
                  <a:tcPr>
                    <a:solidFill>
                      <a:srgbClr val="E8F6EF"/>
                    </a:solidFill>
                  </a:tcPr>
                </a:tc>
                <a:tc>
                  <a:txBody>
                    <a:bodyPr/>
                    <a:lstStyle/>
                    <a:p>
                      <a:pPr algn="just">
                        <a:buNone/>
                      </a:pPr>
                      <a:r>
                        <a:rPr lang="en-US" sz="3000" b="1"/>
                        <a:t>d.</a:t>
                      </a:r>
                      <a:r>
                        <a:rPr lang="en-US" sz="3000"/>
                        <a:t> traditional dish</a:t>
                      </a:r>
                      <a:endParaRPr lang="en-US" sz="3000"/>
                    </a:p>
                  </a:txBody>
                  <a:tcPr>
                    <a:solidFill>
                      <a:srgbClr val="FFE194"/>
                    </a:solidFill>
                  </a:tcPr>
                </a:tc>
                <a:tc>
                  <a:txBody>
                    <a:bodyPr/>
                    <a:lstStyle/>
                    <a:p>
                      <a:pPr>
                        <a:buNone/>
                      </a:pPr>
                      <a:r>
                        <a:rPr lang="en-US" sz="3000" b="1"/>
                        <a:t>4.</a:t>
                      </a:r>
                      <a:endParaRPr lang="en-US" sz="3000" b="1"/>
                    </a:p>
                  </a:txBody>
                  <a:tcPr>
                    <a:solidFill>
                      <a:srgbClr val="1B9C85"/>
                    </a:solidFill>
                  </a:tcPr>
                </a:tc>
              </a:tr>
              <a:tr h="1005840">
                <a:tc>
                  <a:txBody>
                    <a:bodyPr/>
                    <a:lstStyle/>
                    <a:p>
                      <a:pPr algn="just">
                        <a:buNone/>
                      </a:pPr>
                      <a:r>
                        <a:rPr lang="en-US" sz="3000" b="1"/>
                        <a:t>5</a:t>
                      </a:r>
                      <a:r>
                        <a:rPr lang="en-US" sz="3000" b="0"/>
                        <a:t>. type of dish</a:t>
                      </a:r>
                      <a:endParaRPr lang="en-US" sz="3000" b="0"/>
                    </a:p>
                  </a:txBody>
                  <a:tcPr>
                    <a:solidFill>
                      <a:srgbClr val="E8F6EF"/>
                    </a:solidFill>
                  </a:tcPr>
                </a:tc>
                <a:tc>
                  <a:txBody>
                    <a:bodyPr/>
                    <a:lstStyle/>
                    <a:p>
                      <a:pPr algn="just">
                        <a:buNone/>
                      </a:pPr>
                      <a:r>
                        <a:rPr lang="en-US" sz="3000" b="1"/>
                        <a:t>e.</a:t>
                      </a:r>
                      <a:r>
                        <a:rPr lang="en-US" sz="3000"/>
                        <a:t> originated in 6th Hung King’s time</a:t>
                      </a:r>
                      <a:endParaRPr lang="en-US" sz="3000"/>
                    </a:p>
                  </a:txBody>
                  <a:tcPr>
                    <a:solidFill>
                      <a:srgbClr val="FFE194"/>
                    </a:solidFill>
                  </a:tcPr>
                </a:tc>
                <a:tc>
                  <a:txBody>
                    <a:bodyPr/>
                    <a:lstStyle/>
                    <a:p>
                      <a:pPr>
                        <a:buNone/>
                      </a:pPr>
                      <a:r>
                        <a:rPr lang="en-US" sz="3000" b="1"/>
                        <a:t>5.</a:t>
                      </a:r>
                      <a:endParaRPr lang="en-US" sz="3000" b="1"/>
                    </a:p>
                  </a:txBody>
                  <a:tcPr>
                    <a:solidFill>
                      <a:srgbClr val="1B9C85"/>
                    </a:solidFill>
                  </a:tcPr>
                </a:tc>
              </a:tr>
            </a:tbl>
          </a:graphicData>
        </a:graphic>
      </p:graphicFrame>
      <p:sp>
        <p:nvSpPr>
          <p:cNvPr id="6" name="Text Box 5"/>
          <p:cNvSpPr txBox="1"/>
          <p:nvPr/>
        </p:nvSpPr>
        <p:spPr>
          <a:xfrm>
            <a:off x="10086340" y="222504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c </a:t>
            </a:r>
            <a:endPar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
        <p:nvSpPr>
          <p:cNvPr id="7" name="Text Box 6"/>
          <p:cNvSpPr txBox="1"/>
          <p:nvPr/>
        </p:nvSpPr>
        <p:spPr>
          <a:xfrm>
            <a:off x="10086340" y="320040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e </a:t>
            </a:r>
            <a:endPar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
        <p:nvSpPr>
          <p:cNvPr id="8" name="Text Box 7"/>
          <p:cNvSpPr txBox="1"/>
          <p:nvPr/>
        </p:nvSpPr>
        <p:spPr>
          <a:xfrm>
            <a:off x="10191750" y="405384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 </a:t>
            </a:r>
            <a:endPar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
        <p:nvSpPr>
          <p:cNvPr id="9" name="Text Box 8"/>
          <p:cNvSpPr txBox="1"/>
          <p:nvPr/>
        </p:nvSpPr>
        <p:spPr>
          <a:xfrm>
            <a:off x="10191750" y="490728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 </a:t>
            </a:r>
            <a:endPar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
        <p:nvSpPr>
          <p:cNvPr id="10" name="Text Box 9"/>
          <p:cNvSpPr txBox="1"/>
          <p:nvPr/>
        </p:nvSpPr>
        <p:spPr>
          <a:xfrm>
            <a:off x="10191750" y="588264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 </a:t>
            </a:r>
            <a:endPar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4905"/>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Work in groups. Match the Vietnamese dishes with their names in English</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4067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
          <a:stretch>
            <a:fillRect/>
          </a:stretch>
        </p:blipFill>
        <p:spPr>
          <a:xfrm>
            <a:off x="4443730" y="1677035"/>
            <a:ext cx="3304540" cy="2675890"/>
          </a:xfrm>
          <a:prstGeom prst="rect">
            <a:avLst/>
          </a:prstGeom>
        </p:spPr>
      </p:pic>
      <p:pic>
        <p:nvPicPr>
          <p:cNvPr id="9" name="Picture 8"/>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620125" y="1503045"/>
            <a:ext cx="3571875" cy="2720975"/>
          </a:xfrm>
          <a:prstGeom prst="rect">
            <a:avLst/>
          </a:prstGeom>
        </p:spPr>
      </p:pic>
      <p:sp>
        <p:nvSpPr>
          <p:cNvPr id="13" name="Text Box 12"/>
          <p:cNvSpPr txBox="1"/>
          <p:nvPr/>
        </p:nvSpPr>
        <p:spPr>
          <a:xfrm>
            <a:off x="74930" y="2444750"/>
            <a:ext cx="2019935" cy="708025"/>
          </a:xfrm>
          <a:prstGeom prst="rect">
            <a:avLst/>
          </a:prstGeom>
          <a:solidFill>
            <a:srgbClr val="F2D8D8"/>
          </a:solidFill>
        </p:spPr>
        <p:txBody>
          <a:bodyPr wrap="square" rtlCol="0" anchor="t">
            <a:noAutofit/>
          </a:bodyPr>
          <a:lstStyle/>
          <a:p>
            <a:r>
              <a:rPr lang="en-US" sz="3200" dirty="0"/>
              <a:t>1. pancake</a:t>
            </a:r>
            <a:endParaRPr lang="en-US" sz="3200" dirty="0"/>
          </a:p>
          <a:p>
            <a:endParaRPr lang="en-US" sz="3200" dirty="0"/>
          </a:p>
        </p:txBody>
      </p:sp>
      <p:sp>
        <p:nvSpPr>
          <p:cNvPr id="18" name="Text Box 17"/>
          <p:cNvSpPr txBox="1"/>
          <p:nvPr/>
        </p:nvSpPr>
        <p:spPr>
          <a:xfrm>
            <a:off x="74930" y="3213100"/>
            <a:ext cx="4255135" cy="708025"/>
          </a:xfrm>
          <a:prstGeom prst="rect">
            <a:avLst/>
          </a:prstGeom>
          <a:solidFill>
            <a:srgbClr val="F2D8D8"/>
          </a:solidFill>
        </p:spPr>
        <p:txBody>
          <a:bodyPr wrap="square" rtlCol="0" anchor="t">
            <a:noAutofit/>
          </a:bodyPr>
          <a:lstStyle/>
          <a:p>
            <a:r>
              <a:rPr lang="en-US" sz="3200"/>
              <a:t>2. five-colour sticky rice</a:t>
            </a:r>
            <a:endParaRPr lang="en-US" sz="3200"/>
          </a:p>
        </p:txBody>
      </p:sp>
      <p:sp>
        <p:nvSpPr>
          <p:cNvPr id="19" name="Text Box 18"/>
          <p:cNvSpPr txBox="1"/>
          <p:nvPr/>
        </p:nvSpPr>
        <p:spPr>
          <a:xfrm>
            <a:off x="138430" y="4018280"/>
            <a:ext cx="3588385" cy="708025"/>
          </a:xfrm>
          <a:prstGeom prst="rect">
            <a:avLst/>
          </a:prstGeom>
          <a:solidFill>
            <a:srgbClr val="F2D8D8"/>
          </a:solidFill>
        </p:spPr>
        <p:txBody>
          <a:bodyPr wrap="square" rtlCol="0" anchor="t">
            <a:noAutofit/>
          </a:bodyPr>
          <a:lstStyle/>
          <a:p>
            <a:r>
              <a:rPr lang="en-US" sz="3200"/>
              <a:t>3. beef noodle soup</a:t>
            </a:r>
            <a:endParaRPr lang="en-US" sz="3200"/>
          </a:p>
        </p:txBody>
      </p:sp>
      <p:sp>
        <p:nvSpPr>
          <p:cNvPr id="20" name="Text Box 19"/>
          <p:cNvSpPr txBox="1"/>
          <p:nvPr/>
        </p:nvSpPr>
        <p:spPr>
          <a:xfrm>
            <a:off x="188595" y="4823460"/>
            <a:ext cx="2376170" cy="708025"/>
          </a:xfrm>
          <a:prstGeom prst="rect">
            <a:avLst/>
          </a:prstGeom>
          <a:solidFill>
            <a:srgbClr val="F2D8D8"/>
          </a:solidFill>
        </p:spPr>
        <p:txBody>
          <a:bodyPr wrap="square" rtlCol="0" anchor="t">
            <a:noAutofit/>
          </a:bodyPr>
          <a:lstStyle/>
          <a:p>
            <a:r>
              <a:rPr lang="en-US" sz="3200"/>
              <a:t>4. white rice</a:t>
            </a:r>
            <a:endParaRPr lang="en-US" sz="3200"/>
          </a:p>
        </p:txBody>
      </p:sp>
      <p:sp>
        <p:nvSpPr>
          <p:cNvPr id="21" name="Text Box 20"/>
          <p:cNvSpPr txBox="1"/>
          <p:nvPr/>
        </p:nvSpPr>
        <p:spPr>
          <a:xfrm>
            <a:off x="138430" y="5656580"/>
            <a:ext cx="2947670" cy="708025"/>
          </a:xfrm>
          <a:prstGeom prst="rect">
            <a:avLst/>
          </a:prstGeom>
          <a:solidFill>
            <a:srgbClr val="F2D8D8"/>
          </a:solidFill>
        </p:spPr>
        <p:txBody>
          <a:bodyPr wrap="square" rtlCol="0" anchor="t">
            <a:noAutofit/>
          </a:bodyPr>
          <a:lstStyle/>
          <a:p>
            <a:r>
              <a:rPr lang="en-US" sz="3200" dirty="0"/>
              <a:t>5. spring rolls</a:t>
            </a:r>
            <a:endParaRPr lang="en-US" sz="32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1.11111E-6 L 0.38945 -0.17847 " pathEditMode="relative" rAng="0" ptsTypes="AA">
                                      <p:cBhvr>
                                        <p:cTn id="6" dur="2000" fill="hold"/>
                                        <p:tgtEl>
                                          <p:spTgt spid="21"/>
                                        </p:tgtEl>
                                        <p:attrNameLst>
                                          <p:attrName>ppt_x</p:attrName>
                                          <p:attrName>ppt_y</p:attrName>
                                        </p:attrNameLst>
                                      </p:cBhvr>
                                      <p:rCtr x="19466" y="-893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1.85185E-6 L 0.76524 0.29514 " pathEditMode="relative" rAng="0" ptsTypes="AA">
                                      <p:cBhvr>
                                        <p:cTn id="10" dur="2000" fill="hold"/>
                                        <p:tgtEl>
                                          <p:spTgt spid="13"/>
                                        </p:tgtEl>
                                        <p:attrNameLst>
                                          <p:attrName>ppt_x</p:attrName>
                                          <p:attrName>ppt_y</p:attrName>
                                        </p:attrNameLst>
                                      </p:cBhvr>
                                      <p:rCtr x="38255" y="1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1"/>
          <a:stretch>
            <a:fillRect/>
          </a:stretch>
        </p:blipFill>
        <p:spPr>
          <a:xfrm>
            <a:off x="-18415" y="5080"/>
            <a:ext cx="12219305" cy="8146415"/>
          </a:xfrm>
          <a:prstGeom prst="rect">
            <a:avLst/>
          </a:prstGeom>
        </p:spPr>
      </p:pic>
      <p:grpSp>
        <p:nvGrpSpPr>
          <p:cNvPr id="32" name="Group 31"/>
          <p:cNvGrpSpPr>
            <a:grpSpLocks noGrp="1" noRot="1" noChangeAspect="1" noMove="1" noResize="1" noUngrp="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9110980" y="-433070"/>
            <a:ext cx="6301740" cy="4217670"/>
            <a:chOff x="-29" y="-2"/>
            <a:chExt cx="9924" cy="6642"/>
          </a:xfrm>
        </p:grpSpPr>
        <p:grpSp>
          <p:nvGrpSpPr>
            <p:cNvPr id="5" name="Group 4"/>
            <p:cNvGrpSpPr>
              <a:grpSpLocks noGrp="1" noRot="1" noChangeAspect="1" noMove="1" noResize="1" noUngrp="1"/>
            </p:cNvGrpSpPr>
            <p:nvPr/>
          </p:nvGrpSpPr>
          <p:grpSpPr>
            <a:xfrm flipH="1">
              <a:off x="-29" y="-2"/>
              <a:ext cx="7131" cy="3670"/>
              <a:chOff x="6867015" y="-1"/>
              <a:chExt cx="5324985" cy="3251912"/>
            </a:xfrm>
            <a:solidFill>
              <a:schemeClr val="bg1">
                <a:alpha val="30000"/>
              </a:schemeClr>
            </a:solidFill>
          </p:grpSpPr>
          <p:sp>
            <p:nvSpPr>
              <p:cNvPr id="7"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0" y="569"/>
              <a:ext cx="8932" cy="4170"/>
              <a:chOff x="0" y="569"/>
              <a:chExt cx="8932" cy="4170"/>
            </a:xfrm>
          </p:grpSpPr>
          <p:grpSp>
            <p:nvGrpSpPr>
              <p:cNvPr id="38" name="Group 37"/>
              <p:cNvGrpSpPr/>
              <p:nvPr/>
            </p:nvGrpSpPr>
            <p:grpSpPr>
              <a:xfrm>
                <a:off x="4453" y="736"/>
                <a:ext cx="1122" cy="1117"/>
                <a:chOff x="2180974" y="148629"/>
                <a:chExt cx="712319" cy="709214"/>
              </a:xfrm>
            </p:grpSpPr>
            <p:sp>
              <p:nvSpPr>
                <p:cNvPr id="39" name="Oval 38"/>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Chord 4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3"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endParaRPr lang="en-US" sz="5000" b="1" dirty="0">
                  <a:solidFill>
                    <a:srgbClr val="FF0000"/>
                  </a:solidFill>
                  <a:latin typeface="Myriad Pro" pitchFamily="34" charset="0"/>
                </a:endParaRPr>
              </a:p>
            </p:txBody>
          </p:sp>
          <p:sp>
            <p:nvSpPr>
              <p:cNvPr id="44" name="TextBox 16"/>
              <p:cNvSpPr txBox="1"/>
              <p:nvPr/>
            </p:nvSpPr>
            <p:spPr>
              <a:xfrm>
                <a:off x="4425" y="710"/>
                <a:ext cx="1150" cy="1113"/>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45"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endParaRPr lang="en-US" sz="5000" b="1" dirty="0">
                  <a:solidFill>
                    <a:srgbClr val="FF0000"/>
                  </a:solidFill>
                  <a:latin typeface="Myriad Pro" pitchFamily="34" charset="0"/>
                </a:endParaRPr>
              </a:p>
            </p:txBody>
          </p:sp>
        </p:grpSp>
        <p:grpSp>
          <p:nvGrpSpPr>
            <p:cNvPr id="46" name="Group 45"/>
            <p:cNvGrpSpPr/>
            <p:nvPr/>
          </p:nvGrpSpPr>
          <p:grpSpPr>
            <a:xfrm>
              <a:off x="187" y="5158"/>
              <a:ext cx="9708" cy="1482"/>
              <a:chOff x="-12680" y="1993"/>
              <a:chExt cx="9708" cy="1482"/>
            </a:xfrm>
          </p:grpSpPr>
          <p:sp>
            <p:nvSpPr>
              <p:cNvPr id="47"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endParaRPr lang="en-US" sz="2600" b="1" dirty="0">
                  <a:solidFill>
                    <a:schemeClr val="bg1"/>
                  </a:solidFill>
                </a:endParaRPr>
              </a:p>
            </p:txBody>
          </p:sp>
          <p:grpSp>
            <p:nvGrpSpPr>
              <p:cNvPr id="49" name="Group 48"/>
              <p:cNvGrpSpPr/>
              <p:nvPr/>
            </p:nvGrpSpPr>
            <p:grpSpPr>
              <a:xfrm>
                <a:off x="-12680" y="1993"/>
                <a:ext cx="1560" cy="1483"/>
                <a:chOff x="2766630" y="1746890"/>
                <a:chExt cx="990895" cy="941618"/>
              </a:xfrm>
            </p:grpSpPr>
            <p:pic>
              <p:nvPicPr>
                <p:cNvPr id="50" name="Picture 4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51" name="Picture 50"/>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4905"/>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Work in groups. Match the Vietnamese dishes with their names in English</a:t>
            </a:r>
            <a:endParaRPr lang="en-US" sz="3200" b="1" dirty="0">
              <a:solidFill>
                <a:schemeClr val="tx1"/>
              </a:solidFill>
              <a:effectLst>
                <a:glow rad="88900">
                  <a:schemeClr val="bg1"/>
                </a:glow>
              </a:effectLst>
              <a:cs typeface="Arial" panose="020B0604020202020204" pitchFamily="34" charset="0"/>
            </a:endParaRPr>
          </a:p>
        </p:txBody>
      </p:sp>
      <p:sp>
        <p:nvSpPr>
          <p:cNvPr id="16" name="Rounded Rectangle 15"/>
          <p:cNvSpPr/>
          <p:nvPr/>
        </p:nvSpPr>
        <p:spPr>
          <a:xfrm>
            <a:off x="578103" y="14067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3" name="Text Box 12"/>
          <p:cNvSpPr txBox="1"/>
          <p:nvPr/>
        </p:nvSpPr>
        <p:spPr>
          <a:xfrm>
            <a:off x="74930" y="2444750"/>
            <a:ext cx="2019935" cy="708025"/>
          </a:xfrm>
          <a:prstGeom prst="rect">
            <a:avLst/>
          </a:prstGeom>
          <a:solidFill>
            <a:srgbClr val="F2D8D8"/>
          </a:solidFill>
        </p:spPr>
        <p:txBody>
          <a:bodyPr wrap="square" rtlCol="0" anchor="t">
            <a:noAutofit/>
          </a:bodyPr>
          <a:lstStyle/>
          <a:p>
            <a:r>
              <a:rPr lang="en-US" sz="3200" dirty="0"/>
              <a:t>1. pancake</a:t>
            </a:r>
            <a:endParaRPr lang="en-US" sz="3200" dirty="0"/>
          </a:p>
          <a:p>
            <a:endParaRPr lang="en-US" sz="3200" dirty="0"/>
          </a:p>
        </p:txBody>
      </p:sp>
      <p:sp>
        <p:nvSpPr>
          <p:cNvPr id="18" name="Text Box 17"/>
          <p:cNvSpPr txBox="1"/>
          <p:nvPr/>
        </p:nvSpPr>
        <p:spPr>
          <a:xfrm>
            <a:off x="74930" y="3213100"/>
            <a:ext cx="4255135" cy="708025"/>
          </a:xfrm>
          <a:prstGeom prst="rect">
            <a:avLst/>
          </a:prstGeom>
          <a:solidFill>
            <a:srgbClr val="F2D8D8"/>
          </a:solidFill>
        </p:spPr>
        <p:txBody>
          <a:bodyPr wrap="square" rtlCol="0" anchor="t">
            <a:noAutofit/>
          </a:bodyPr>
          <a:lstStyle/>
          <a:p>
            <a:r>
              <a:rPr lang="en-US" sz="3200" dirty="0"/>
              <a:t>2. five-</a:t>
            </a:r>
            <a:r>
              <a:rPr lang="en-US" sz="3200" dirty="0" err="1"/>
              <a:t>colour</a:t>
            </a:r>
            <a:r>
              <a:rPr lang="en-US" sz="3200" dirty="0"/>
              <a:t> sticky rice</a:t>
            </a:r>
            <a:endParaRPr lang="en-US" sz="3200" dirty="0"/>
          </a:p>
        </p:txBody>
      </p:sp>
      <p:sp>
        <p:nvSpPr>
          <p:cNvPr id="19" name="Text Box 18"/>
          <p:cNvSpPr txBox="1"/>
          <p:nvPr/>
        </p:nvSpPr>
        <p:spPr>
          <a:xfrm>
            <a:off x="138431" y="4018280"/>
            <a:ext cx="3519170" cy="708025"/>
          </a:xfrm>
          <a:prstGeom prst="rect">
            <a:avLst/>
          </a:prstGeom>
          <a:solidFill>
            <a:srgbClr val="F2D8D8"/>
          </a:solidFill>
        </p:spPr>
        <p:txBody>
          <a:bodyPr wrap="square" rtlCol="0" anchor="t">
            <a:noAutofit/>
          </a:bodyPr>
          <a:lstStyle/>
          <a:p>
            <a:r>
              <a:rPr lang="en-US" sz="3200" dirty="0"/>
              <a:t>3. beef noodle soup</a:t>
            </a:r>
            <a:endParaRPr lang="en-US" sz="3200" dirty="0"/>
          </a:p>
        </p:txBody>
      </p:sp>
      <p:sp>
        <p:nvSpPr>
          <p:cNvPr id="20" name="Text Box 19"/>
          <p:cNvSpPr txBox="1"/>
          <p:nvPr/>
        </p:nvSpPr>
        <p:spPr>
          <a:xfrm>
            <a:off x="188595" y="4823460"/>
            <a:ext cx="2376170" cy="708025"/>
          </a:xfrm>
          <a:prstGeom prst="rect">
            <a:avLst/>
          </a:prstGeom>
          <a:solidFill>
            <a:srgbClr val="F2D8D8"/>
          </a:solidFill>
        </p:spPr>
        <p:txBody>
          <a:bodyPr wrap="square" rtlCol="0" anchor="t">
            <a:noAutofit/>
          </a:bodyPr>
          <a:lstStyle/>
          <a:p>
            <a:r>
              <a:rPr lang="en-US" sz="3200" dirty="0"/>
              <a:t>4. white rice</a:t>
            </a:r>
            <a:endParaRPr lang="en-US" sz="3200" dirty="0"/>
          </a:p>
        </p:txBody>
      </p:sp>
      <p:sp>
        <p:nvSpPr>
          <p:cNvPr id="21" name="Text Box 20"/>
          <p:cNvSpPr txBox="1"/>
          <p:nvPr/>
        </p:nvSpPr>
        <p:spPr>
          <a:xfrm>
            <a:off x="138430" y="5656580"/>
            <a:ext cx="2947670" cy="708025"/>
          </a:xfrm>
          <a:prstGeom prst="rect">
            <a:avLst/>
          </a:prstGeom>
          <a:solidFill>
            <a:srgbClr val="F2D8D8"/>
          </a:solidFill>
        </p:spPr>
        <p:txBody>
          <a:bodyPr wrap="square" rtlCol="0" anchor="t">
            <a:noAutofit/>
          </a:bodyPr>
          <a:lstStyle/>
          <a:p>
            <a:r>
              <a:rPr lang="en-US" sz="3200" dirty="0"/>
              <a:t>5. spring rolls</a:t>
            </a:r>
            <a:endParaRPr lang="en-US" sz="3200" dirty="0"/>
          </a:p>
        </p:txBody>
      </p:sp>
      <p:pic>
        <p:nvPicPr>
          <p:cNvPr id="14" name="Picture 1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732655" y="1723390"/>
            <a:ext cx="2822575" cy="1985010"/>
          </a:xfrm>
          <a:prstGeom prst="rect">
            <a:avLst/>
          </a:prstGeom>
        </p:spPr>
      </p:pic>
      <p:pic>
        <p:nvPicPr>
          <p:cNvPr id="23" name="Picture 2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699500" y="1610995"/>
            <a:ext cx="2637790" cy="2183765"/>
          </a:xfrm>
          <a:prstGeom prst="rect">
            <a:avLst/>
          </a:prstGeom>
        </p:spPr>
      </p:pic>
      <p:pic>
        <p:nvPicPr>
          <p:cNvPr id="25" name="Picture 2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706870" y="4471670"/>
            <a:ext cx="2514600" cy="16084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1.11111E-6 L 0.34896 0.10324 " pathEditMode="relative" rAng="0" ptsTypes="AA">
                                      <p:cBhvr>
                                        <p:cTn id="6" dur="2000" fill="hold"/>
                                        <p:tgtEl>
                                          <p:spTgt spid="18"/>
                                        </p:tgtEl>
                                        <p:attrNameLst>
                                          <p:attrName>ppt_x</p:attrName>
                                          <p:attrName>ppt_y</p:attrName>
                                        </p:attrNameLst>
                                      </p:cBhvr>
                                      <p:rCtr x="17448" y="516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04167E-6 0 L 0.67982 -0.0331 " pathEditMode="relative" rAng="0" ptsTypes="AA">
                                      <p:cBhvr>
                                        <p:cTn id="10" dur="2000" fill="hold"/>
                                        <p:tgtEl>
                                          <p:spTgt spid="19"/>
                                        </p:tgtEl>
                                        <p:attrNameLst>
                                          <p:attrName>ppt_x</p:attrName>
                                          <p:attrName>ppt_y</p:attrName>
                                        </p:attrNameLst>
                                      </p:cBhvr>
                                      <p:rCtr x="33984" y="-166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6.25E-7 -1.11111E-6 L 0.55899 0.18773 " pathEditMode="relative" rAng="0" ptsTypes="AA">
                                      <p:cBhvr>
                                        <p:cTn id="14" dur="2000" fill="hold"/>
                                        <p:tgtEl>
                                          <p:spTgt spid="20"/>
                                        </p:tgtEl>
                                        <p:attrNameLst>
                                          <p:attrName>ppt_x</p:attrName>
                                          <p:attrName>ppt_y</p:attrName>
                                        </p:attrNameLst>
                                      </p:cBhvr>
                                      <p:rCtr x="27943"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614680" y="1214755"/>
            <a:ext cx="10539095" cy="583565"/>
          </a:xfrm>
          <a:prstGeom prst="rect">
            <a:avLst/>
          </a:prstGeom>
          <a:noFill/>
          <a:effectLst/>
        </p:spPr>
        <p:txBody>
          <a:bodyPr wrap="square" rtlCol="0">
            <a:spAutoFit/>
          </a:bodyPr>
          <a:lstStyle/>
          <a:p>
            <a:r>
              <a:rPr lang="en-US" sz="3200" dirty="0">
                <a:effectLst>
                  <a:glow rad="88900">
                    <a:schemeClr val="bg1"/>
                  </a:glow>
                </a:effectLst>
                <a:cs typeface="Arial" panose="020B0604020202020204" pitchFamily="34" charset="0"/>
              </a:rPr>
              <a:t>- Think about one traditional dish and prepare to talk about it. </a:t>
            </a:r>
            <a:endParaRPr lang="en-US" sz="3200" dirty="0">
              <a:effectLst>
                <a:glow rad="88900">
                  <a:schemeClr val="bg1"/>
                </a:glow>
              </a:effectLst>
              <a:cs typeface="Arial" panose="020B0604020202020204"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779145" y="2078990"/>
            <a:ext cx="9495790" cy="2553335"/>
          </a:xfrm>
          <a:prstGeom prst="rect">
            <a:avLst/>
          </a:prstGeom>
          <a:solidFill>
            <a:srgbClr val="F5E9CF"/>
          </a:solidFill>
          <a:ln w="9525">
            <a:noFill/>
          </a:ln>
        </p:spPr>
        <p:txBody>
          <a:bodyPr wrap="square">
            <a:spAutoFit/>
          </a:bodyPr>
          <a:p>
            <a:pPr marL="1270" indent="-1270"/>
            <a:r>
              <a:rPr lang="en-US" sz="3200" b="1" i="1">
                <a:latin typeface="Calibri" panose="020F0502020204030204" pitchFamily="34" charset="0"/>
                <a:cs typeface="Calibri" panose="020F0502020204030204" pitchFamily="34" charset="0"/>
              </a:rPr>
              <a:t>Your talk should include:</a:t>
            </a:r>
            <a:endParaRPr lang="en-US" sz="3200" b="1" i="1">
              <a:latin typeface="Calibri" panose="020F0502020204030204" pitchFamily="34" charset="0"/>
              <a:cs typeface="Calibri" panose="020F0502020204030204" pitchFamily="34" charset="0"/>
            </a:endParaRPr>
          </a:p>
          <a:p>
            <a:pPr marL="1270" indent="-1270"/>
            <a:r>
              <a:rPr lang="en-US" sz="3200" i="1">
                <a:latin typeface="Calibri" panose="020F0502020204030204" pitchFamily="34" charset="0"/>
                <a:cs typeface="Calibri" panose="020F0502020204030204" pitchFamily="34" charset="0"/>
              </a:rPr>
              <a:t>– the name of the dish </a:t>
            </a:r>
            <a:endParaRPr lang="en-US" sz="3200" i="1">
              <a:latin typeface="Calibri" panose="020F0502020204030204" pitchFamily="34" charset="0"/>
              <a:cs typeface="Calibri" panose="020F0502020204030204" pitchFamily="34" charset="0"/>
            </a:endParaRPr>
          </a:p>
          <a:p>
            <a:pPr marL="1270" indent="-1270"/>
            <a:r>
              <a:rPr lang="en-US" sz="3200" i="1">
                <a:latin typeface="Calibri" panose="020F0502020204030204" pitchFamily="34" charset="0"/>
                <a:cs typeface="Calibri" panose="020F0502020204030204" pitchFamily="34" charset="0"/>
              </a:rPr>
              <a:t>– the basic ingredients </a:t>
            </a:r>
            <a:endParaRPr lang="en-US" sz="3200" i="1">
              <a:latin typeface="Calibri" panose="020F0502020204030204" pitchFamily="34" charset="0"/>
              <a:cs typeface="Calibri" panose="020F0502020204030204" pitchFamily="34" charset="0"/>
            </a:endParaRPr>
          </a:p>
          <a:p>
            <a:pPr marL="1270" indent="-1270"/>
            <a:r>
              <a:rPr lang="en-US" sz="3200" i="1">
                <a:latin typeface="Calibri" panose="020F0502020204030204" pitchFamily="34" charset="0"/>
                <a:cs typeface="Calibri" panose="020F0502020204030204" pitchFamily="34" charset="0"/>
              </a:rPr>
              <a:t>– when / on what occasion it is eaten</a:t>
            </a:r>
            <a:endParaRPr lang="en-US" sz="3200" i="1">
              <a:latin typeface="Calibri" panose="020F0502020204030204" pitchFamily="34" charset="0"/>
              <a:cs typeface="Calibri" panose="020F0502020204030204" pitchFamily="34" charset="0"/>
            </a:endParaRPr>
          </a:p>
          <a:p>
            <a:pPr marL="1270" indent="-1270"/>
            <a:r>
              <a:rPr lang="en-US" sz="3200" i="1">
                <a:latin typeface="Calibri" panose="020F0502020204030204" pitchFamily="34" charset="0"/>
                <a:cs typeface="Calibri" panose="020F0502020204030204" pitchFamily="34" charset="0"/>
              </a:rPr>
              <a:t>– whether you like it or not</a:t>
            </a:r>
            <a:endParaRPr lang="en-US" sz="3200" i="1">
              <a:latin typeface="Calibri" panose="020F0502020204030204" pitchFamily="34" charset="0"/>
              <a:cs typeface="Calibri" panose="020F0502020204030204" pitchFamily="34" charset="0"/>
            </a:endParaRPr>
          </a:p>
        </p:txBody>
      </p:sp>
      <p:sp>
        <p:nvSpPr>
          <p:cNvPr id="4" name="Text Box 3"/>
          <p:cNvSpPr txBox="1"/>
          <p:nvPr/>
        </p:nvSpPr>
        <p:spPr>
          <a:xfrm>
            <a:off x="614680" y="7642225"/>
            <a:ext cx="11260455" cy="4030980"/>
          </a:xfrm>
          <a:prstGeom prst="rect">
            <a:avLst/>
          </a:prstGeom>
          <a:solidFill>
            <a:srgbClr val="B3E5BE"/>
          </a:solidFill>
          <a:ln w="9525">
            <a:noFill/>
          </a:ln>
        </p:spPr>
        <p:txBody>
          <a:bodyPr wrap="square">
            <a:spAutoFit/>
          </a:bodyPr>
          <a:p>
            <a:pPr marL="1270" indent="-1270" algn="just"/>
            <a:r>
              <a:rPr lang="en-US" sz="3200" b="0">
                <a:latin typeface="Times New Roman" panose="02020603050405020304" pitchFamily="18" charset="0"/>
              </a:rPr>
              <a:t>Well… </a:t>
            </a:r>
            <a:r>
              <a:rPr lang="en-US" sz="3200" b="0">
                <a:highlight>
                  <a:srgbClr val="FFFF00"/>
                </a:highlight>
                <a:latin typeface="Times New Roman" panose="02020603050405020304" pitchFamily="18" charset="0"/>
              </a:rPr>
              <a:t>One of Vietnamese dishes that I like</a:t>
            </a:r>
            <a:r>
              <a:rPr lang="en-US" sz="3200" b="0">
                <a:latin typeface="Times New Roman" panose="02020603050405020304" pitchFamily="18" charset="0"/>
              </a:rPr>
              <a:t> is Fried rice (Cơm rang). It’s a kind of popular street food. We can make and eat it every day, but </a:t>
            </a:r>
            <a:r>
              <a:rPr lang="en-US" sz="3200" b="0">
                <a:highlight>
                  <a:srgbClr val="FFFF00"/>
                </a:highlight>
                <a:latin typeface="Times New Roman" panose="02020603050405020304" pitchFamily="18" charset="0"/>
              </a:rPr>
              <a:t>I’d like to</a:t>
            </a:r>
            <a:r>
              <a:rPr lang="en-US" sz="3200" b="0">
                <a:latin typeface="Times New Roman" panose="02020603050405020304" pitchFamily="18" charset="0"/>
              </a:rPr>
              <a:t> have it at the weekend. </a:t>
            </a:r>
            <a:r>
              <a:rPr lang="en-US" sz="3200" b="0">
                <a:highlight>
                  <a:srgbClr val="FFFF00"/>
                </a:highlight>
                <a:latin typeface="Times New Roman" panose="02020603050405020304" pitchFamily="18" charset="0"/>
              </a:rPr>
              <a:t>The main ingredients </a:t>
            </a:r>
            <a:r>
              <a:rPr lang="en-US" sz="3200" b="0">
                <a:latin typeface="Times New Roman" panose="02020603050405020304" pitchFamily="18" charset="0"/>
              </a:rPr>
              <a:t>of this dish are cooked rice, meat or sausage and colourful vegetables chopped up into small pieces and mixed together. </a:t>
            </a:r>
            <a:r>
              <a:rPr lang="en-US" sz="3200" b="0">
                <a:highlight>
                  <a:srgbClr val="FFFF00"/>
                </a:highlight>
                <a:latin typeface="Times New Roman" panose="02020603050405020304" pitchFamily="18" charset="0"/>
              </a:rPr>
              <a:t>Then</a:t>
            </a:r>
            <a:r>
              <a:rPr lang="en-US" sz="3200" b="0">
                <a:latin typeface="Times New Roman" panose="02020603050405020304" pitchFamily="18" charset="0"/>
              </a:rPr>
              <a:t> we fry the ingredients slowly with cooking oil and one or two eggs. When you fry the rice, you must stir it constantly with a wooden spoon.  </a:t>
            </a:r>
            <a:endParaRPr lang="en-US" sz="3200" b="0">
              <a:latin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bldLvl="0" animBg="1"/>
      <p:bldP spid="3" grpId="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779145" y="1332230"/>
            <a:ext cx="3607435" cy="583565"/>
          </a:xfrm>
          <a:prstGeom prst="rect">
            <a:avLst/>
          </a:prstGeom>
          <a:noFill/>
          <a:ln w="9525">
            <a:noFill/>
          </a:ln>
        </p:spPr>
        <p:txBody>
          <a:bodyPr wrap="square">
            <a:spAutoFit/>
          </a:bodyPr>
          <a:p>
            <a:pPr marL="1270" indent="-1270"/>
            <a:r>
              <a:rPr lang="en-US" sz="3200" b="1" i="1">
                <a:latin typeface="Calibri" panose="020F0502020204030204" pitchFamily="34" charset="0"/>
                <a:cs typeface="Calibri" panose="020F0502020204030204" pitchFamily="34" charset="0"/>
              </a:rPr>
              <a:t>Sample:</a:t>
            </a:r>
            <a:endParaRPr lang="en-US" sz="3200" b="1" i="1">
              <a:latin typeface="Calibri" panose="020F0502020204030204" pitchFamily="34" charset="0"/>
              <a:cs typeface="Calibri" panose="020F0502020204030204" pitchFamily="34" charset="0"/>
            </a:endParaRPr>
          </a:p>
        </p:txBody>
      </p:sp>
      <p:sp>
        <p:nvSpPr>
          <p:cNvPr id="4" name="Text Box 3"/>
          <p:cNvSpPr txBox="1"/>
          <p:nvPr/>
        </p:nvSpPr>
        <p:spPr>
          <a:xfrm>
            <a:off x="614680" y="2145030"/>
            <a:ext cx="11260455" cy="4030980"/>
          </a:xfrm>
          <a:prstGeom prst="rect">
            <a:avLst/>
          </a:prstGeom>
          <a:solidFill>
            <a:srgbClr val="B3E5BE"/>
          </a:solidFill>
          <a:ln w="9525">
            <a:noFill/>
          </a:ln>
        </p:spPr>
        <p:txBody>
          <a:bodyPr wrap="square">
            <a:spAutoFit/>
          </a:bodyPr>
          <a:p>
            <a:pPr marL="1270" indent="-1270" algn="just"/>
            <a:r>
              <a:rPr lang="en-US" sz="3200" b="0">
                <a:latin typeface="Times New Roman" panose="02020603050405020304" pitchFamily="18" charset="0"/>
              </a:rPr>
              <a:t>Well… </a:t>
            </a:r>
            <a:r>
              <a:rPr lang="en-US" sz="3200" b="0">
                <a:highlight>
                  <a:srgbClr val="FFFF00"/>
                </a:highlight>
                <a:latin typeface="Times New Roman" panose="02020603050405020304" pitchFamily="18" charset="0"/>
              </a:rPr>
              <a:t>One of Vietnamese dishes that I like</a:t>
            </a:r>
            <a:r>
              <a:rPr lang="en-US" sz="3200" b="0">
                <a:latin typeface="Times New Roman" panose="02020603050405020304" pitchFamily="18" charset="0"/>
              </a:rPr>
              <a:t> is Fried rice (Cơm rang). It’s a kind of popular street food. We can make and eat it every day, but </a:t>
            </a:r>
            <a:r>
              <a:rPr lang="en-US" sz="3200" b="0">
                <a:highlight>
                  <a:srgbClr val="FFFF00"/>
                </a:highlight>
                <a:latin typeface="Times New Roman" panose="02020603050405020304" pitchFamily="18" charset="0"/>
              </a:rPr>
              <a:t>I’d like to</a:t>
            </a:r>
            <a:r>
              <a:rPr lang="en-US" sz="3200" b="0">
                <a:latin typeface="Times New Roman" panose="02020603050405020304" pitchFamily="18" charset="0"/>
              </a:rPr>
              <a:t> have it at the weekend. </a:t>
            </a:r>
            <a:r>
              <a:rPr lang="en-US" sz="3200" b="0">
                <a:highlight>
                  <a:srgbClr val="FFFF00"/>
                </a:highlight>
                <a:latin typeface="Times New Roman" panose="02020603050405020304" pitchFamily="18" charset="0"/>
              </a:rPr>
              <a:t>The main ingredients </a:t>
            </a:r>
            <a:r>
              <a:rPr lang="en-US" sz="3200" b="0">
                <a:latin typeface="Times New Roman" panose="02020603050405020304" pitchFamily="18" charset="0"/>
              </a:rPr>
              <a:t>of this dish are cooked rice, meat or sausage and colourful vegetables chopped up into small pieces and mixed together. </a:t>
            </a:r>
            <a:r>
              <a:rPr lang="en-US" sz="3200" b="0">
                <a:highlight>
                  <a:srgbClr val="FFFF00"/>
                </a:highlight>
                <a:latin typeface="Times New Roman" panose="02020603050405020304" pitchFamily="18" charset="0"/>
              </a:rPr>
              <a:t>Then</a:t>
            </a:r>
            <a:r>
              <a:rPr lang="en-US" sz="3200" b="0">
                <a:latin typeface="Times New Roman" panose="02020603050405020304" pitchFamily="18" charset="0"/>
              </a:rPr>
              <a:t> we fry the ingredients slowly with cooking oil and one or two eggs. When you fry the rice, you must stir it constantly with a wooden spoon.  </a:t>
            </a:r>
            <a:endParaRPr lang="en-US" sz="3200" b="0">
              <a:latin typeface="Times New Roman" panose="02020603050405020304" pitchFamily="18" charset="0"/>
            </a:endParaRPr>
          </a:p>
        </p:txBody>
      </p:sp>
      <p:sp>
        <p:nvSpPr>
          <p:cNvPr id="2" name="Text Box 1"/>
          <p:cNvSpPr txBox="1"/>
          <p:nvPr/>
        </p:nvSpPr>
        <p:spPr>
          <a:xfrm>
            <a:off x="779145" y="-3507740"/>
            <a:ext cx="9495790" cy="2553335"/>
          </a:xfrm>
          <a:prstGeom prst="rect">
            <a:avLst/>
          </a:prstGeom>
          <a:solidFill>
            <a:srgbClr val="F5E9CF"/>
          </a:solidFill>
          <a:ln w="9525">
            <a:noFill/>
          </a:ln>
        </p:spPr>
        <p:txBody>
          <a:bodyPr wrap="square">
            <a:spAutoFit/>
          </a:bodyPr>
          <a:p>
            <a:pPr marL="1270" indent="-1270"/>
            <a:r>
              <a:rPr lang="en-US" sz="3200" b="1" i="1">
                <a:latin typeface="Calibri" panose="020F0502020204030204" pitchFamily="34" charset="0"/>
                <a:cs typeface="Calibri" panose="020F0502020204030204" pitchFamily="34" charset="0"/>
              </a:rPr>
              <a:t>Your talk should include:</a:t>
            </a:r>
            <a:endParaRPr lang="en-US" sz="3200" b="1" i="1">
              <a:latin typeface="Calibri" panose="020F0502020204030204" pitchFamily="34" charset="0"/>
              <a:cs typeface="Calibri" panose="020F0502020204030204" pitchFamily="34" charset="0"/>
            </a:endParaRPr>
          </a:p>
          <a:p>
            <a:pPr marL="1270" indent="-1270"/>
            <a:r>
              <a:rPr lang="en-US" sz="3200" i="1">
                <a:latin typeface="Calibri" panose="020F0502020204030204" pitchFamily="34" charset="0"/>
                <a:cs typeface="Calibri" panose="020F0502020204030204" pitchFamily="34" charset="0"/>
              </a:rPr>
              <a:t>– the name of the dish </a:t>
            </a:r>
            <a:endParaRPr lang="en-US" sz="3200" i="1">
              <a:latin typeface="Calibri" panose="020F0502020204030204" pitchFamily="34" charset="0"/>
              <a:cs typeface="Calibri" panose="020F0502020204030204" pitchFamily="34" charset="0"/>
            </a:endParaRPr>
          </a:p>
          <a:p>
            <a:pPr marL="1270" indent="-1270"/>
            <a:r>
              <a:rPr lang="en-US" sz="3200" i="1">
                <a:latin typeface="Calibri" panose="020F0502020204030204" pitchFamily="34" charset="0"/>
                <a:cs typeface="Calibri" panose="020F0502020204030204" pitchFamily="34" charset="0"/>
              </a:rPr>
              <a:t>– the basic ingredients </a:t>
            </a:r>
            <a:endParaRPr lang="en-US" sz="3200" i="1">
              <a:latin typeface="Calibri" panose="020F0502020204030204" pitchFamily="34" charset="0"/>
              <a:cs typeface="Calibri" panose="020F0502020204030204" pitchFamily="34" charset="0"/>
            </a:endParaRPr>
          </a:p>
          <a:p>
            <a:pPr marL="1270" indent="-1270"/>
            <a:r>
              <a:rPr lang="en-US" sz="3200" i="1">
                <a:latin typeface="Calibri" panose="020F0502020204030204" pitchFamily="34" charset="0"/>
                <a:cs typeface="Calibri" panose="020F0502020204030204" pitchFamily="34" charset="0"/>
              </a:rPr>
              <a:t>– when / on what occasion it is eaten</a:t>
            </a:r>
            <a:endParaRPr lang="en-US" sz="3200" i="1">
              <a:latin typeface="Calibri" panose="020F0502020204030204" pitchFamily="34" charset="0"/>
              <a:cs typeface="Calibri" panose="020F0502020204030204" pitchFamily="34" charset="0"/>
            </a:endParaRPr>
          </a:p>
          <a:p>
            <a:pPr marL="1270" indent="-1270"/>
            <a:r>
              <a:rPr lang="en-US" sz="3200" i="1">
                <a:latin typeface="Calibri" panose="020F0502020204030204" pitchFamily="34" charset="0"/>
                <a:cs typeface="Calibri" panose="020F0502020204030204" pitchFamily="34" charset="0"/>
              </a:rPr>
              <a:t>– whether you like it or not</a:t>
            </a:r>
            <a:endParaRPr lang="en-US" sz="3200" i="1">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bldLst>
      <p:bldP spid="3" grpId="1"/>
      <p:bldP spid="4" grpId="1" animBg="1"/>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200150"/>
            <a:ext cx="11398885" cy="583565"/>
          </a:xfrm>
          <a:prstGeom prst="rect">
            <a:avLst/>
          </a:prstGeom>
          <a:solidFill>
            <a:srgbClr val="E96479"/>
          </a:solidFill>
          <a:ln w="9525">
            <a:noFill/>
          </a:ln>
        </p:spPr>
        <p:txBody>
          <a:bodyPr wrap="square">
            <a:spAutoFit/>
          </a:bodyPr>
          <a:lstStyle/>
          <a:p>
            <a:pPr marL="635" indent="-635" algn="just"/>
            <a:r>
              <a:rPr lang="en-US" sz="3200">
                <a:latin typeface="Calibri" panose="020F0502020204030204" pitchFamily="34" charset="0"/>
                <a:cs typeface="Calibri" panose="020F0502020204030204" pitchFamily="34" charset="0"/>
              </a:rPr>
              <a:t>- Summarise the reading text in 50 – 70 words.</a:t>
            </a:r>
            <a:endParaRPr lang="en-US" sz="3200">
              <a:latin typeface="Calibri" panose="020F0502020204030204" pitchFamily="34" charset="0"/>
              <a:cs typeface="Calibri" panose="020F0502020204030204" pitchFamily="34" charset="0"/>
            </a:endParaRPr>
          </a:p>
        </p:txBody>
      </p:sp>
      <p:sp>
        <p:nvSpPr>
          <p:cNvPr id="10" name="Text Box 9"/>
          <p:cNvSpPr txBox="1"/>
          <p:nvPr/>
        </p:nvSpPr>
        <p:spPr>
          <a:xfrm>
            <a:off x="487045" y="1864995"/>
            <a:ext cx="4579620" cy="583565"/>
          </a:xfrm>
          <a:prstGeom prst="rect">
            <a:avLst/>
          </a:prstGeom>
          <a:solidFill>
            <a:srgbClr val="F5E9CF"/>
          </a:solid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 There are</a:t>
            </a:r>
            <a:r>
              <a:rPr lang="en-US" sz="3200">
                <a:latin typeface="Calibri" panose="020F0502020204030204" pitchFamily="34" charset="0"/>
                <a:cs typeface="Calibri" panose="020F0502020204030204" pitchFamily="34" charset="0"/>
              </a:rPr>
              <a:t> some clues:</a:t>
            </a:r>
            <a:endParaRPr lang="en-US" sz="3200">
              <a:latin typeface="Calibri" panose="020F0502020204030204" pitchFamily="34" charset="0"/>
              <a:cs typeface="Calibri" panose="020F0502020204030204" pitchFamily="34" charset="0"/>
            </a:endParaRPr>
          </a:p>
        </p:txBody>
      </p:sp>
      <p:sp>
        <p:nvSpPr>
          <p:cNvPr id="13" name="Text Box 12"/>
          <p:cNvSpPr txBox="1"/>
          <p:nvPr/>
        </p:nvSpPr>
        <p:spPr>
          <a:xfrm>
            <a:off x="487045" y="2694940"/>
            <a:ext cx="11398885" cy="3046095"/>
          </a:xfrm>
          <a:prstGeom prst="rect">
            <a:avLst/>
          </a:prstGeom>
          <a:solidFill>
            <a:srgbClr val="7DB9B6"/>
          </a:solid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 English cuisine …</a:t>
            </a:r>
            <a:endParaRPr lang="en-US" sz="3200" b="0">
              <a:latin typeface="Calibri" panose="020F0502020204030204" pitchFamily="34" charset="0"/>
              <a:cs typeface="Calibri" panose="020F0502020204030204" pitchFamily="34" charset="0"/>
            </a:endParaRPr>
          </a:p>
          <a:p>
            <a:pPr marL="635" indent="-635" algn="just"/>
            <a:r>
              <a:rPr lang="en-US" sz="3200" b="0">
                <a:latin typeface="Calibri" panose="020F0502020204030204" pitchFamily="34" charset="0"/>
                <a:cs typeface="Calibri" panose="020F0502020204030204" pitchFamily="34" charset="0"/>
              </a:rPr>
              <a:t>- Fish and chips …</a:t>
            </a:r>
            <a:endParaRPr lang="en-US" sz="3200" b="0">
              <a:latin typeface="Calibri" panose="020F0502020204030204" pitchFamily="34" charset="0"/>
              <a:cs typeface="Calibri" panose="020F0502020204030204" pitchFamily="34" charset="0"/>
            </a:endParaRPr>
          </a:p>
          <a:p>
            <a:pPr marL="635" indent="-635" algn="just"/>
            <a:r>
              <a:rPr lang="en-US" sz="3200" b="0">
                <a:latin typeface="Calibri" panose="020F0502020204030204" pitchFamily="34" charset="0"/>
                <a:cs typeface="Calibri" panose="020F0502020204030204" pitchFamily="34" charset="0"/>
              </a:rPr>
              <a:t>- The earliest fish and chip shop …</a:t>
            </a:r>
            <a:endParaRPr lang="en-US" sz="3200" b="0">
              <a:latin typeface="Calibri" panose="020F0502020204030204" pitchFamily="34" charset="0"/>
              <a:cs typeface="Calibri" panose="020F0502020204030204" pitchFamily="34" charset="0"/>
            </a:endParaRPr>
          </a:p>
          <a:p>
            <a:pPr marL="635" indent="-635" algn="just"/>
            <a:r>
              <a:rPr lang="en-US" sz="3200" b="0">
                <a:latin typeface="Calibri" panose="020F0502020204030204" pitchFamily="34" charset="0"/>
                <a:cs typeface="Calibri" panose="020F0502020204030204" pitchFamily="34" charset="0"/>
              </a:rPr>
              <a:t>- Basic ingredients …	</a:t>
            </a:r>
            <a:endParaRPr lang="en-US" sz="3200" b="0">
              <a:latin typeface="Calibri" panose="020F0502020204030204" pitchFamily="34" charset="0"/>
              <a:cs typeface="Calibri" panose="020F0502020204030204" pitchFamily="34" charset="0"/>
            </a:endParaRPr>
          </a:p>
          <a:p>
            <a:pPr marL="635" indent="-635" algn="just"/>
            <a:r>
              <a:rPr lang="en-US" sz="3200" b="0">
                <a:latin typeface="Calibri" panose="020F0502020204030204" pitchFamily="34" charset="0"/>
                <a:cs typeface="Calibri" panose="020F0502020204030204" pitchFamily="34" charset="0"/>
              </a:rPr>
              <a:t>……</a:t>
            </a:r>
            <a:endParaRPr lang="en-US" sz="3200" b="0">
              <a:latin typeface="Calibri" panose="020F0502020204030204" pitchFamily="34" charset="0"/>
              <a:cs typeface="Calibri" panose="020F0502020204030204" pitchFamily="34" charset="0"/>
            </a:endParaRPr>
          </a:p>
          <a:p>
            <a:pPr marL="635" indent="-635" algn="just"/>
            <a:r>
              <a:rPr lang="en-US" sz="3200" b="0">
                <a:latin typeface="Calibri" panose="020F0502020204030204" pitchFamily="34" charset="0"/>
                <a:cs typeface="Calibri" panose="020F0502020204030204" pitchFamily="34" charset="0"/>
              </a:rPr>
              <a:t>- People sell it in many countries now</a:t>
            </a:r>
            <a:endParaRPr lang="en-US" sz="3200" b="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p:bldP spid="10" grpId="0" bldLvl="0" animBg="1"/>
      <p:bldP spid="10" grpId="1"/>
      <p:bldP spid="13" grpId="0" bldLvl="0" animBg="1"/>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Text Box 9"/>
          <p:cNvSpPr txBox="1"/>
          <p:nvPr/>
        </p:nvSpPr>
        <p:spPr>
          <a:xfrm>
            <a:off x="487045" y="1447165"/>
            <a:ext cx="2344420" cy="583565"/>
          </a:xfrm>
          <a:prstGeom prst="rect">
            <a:avLst/>
          </a:prstGeom>
          <a:solidFill>
            <a:srgbClr val="F5E9CF"/>
          </a:solidFill>
          <a:ln w="9525">
            <a:noFill/>
          </a:ln>
        </p:spPr>
        <p:txBody>
          <a:bodyPr wrap="square">
            <a:spAutoFit/>
          </a:bodyPr>
          <a:lstStyle/>
          <a:p>
            <a:pPr marL="635" indent="-635" algn="just"/>
            <a:r>
              <a:rPr lang="en-US" sz="3200" b="1">
                <a:latin typeface="Calibri" panose="020F0502020204030204" pitchFamily="34" charset="0"/>
                <a:cs typeface="Calibri" panose="020F0502020204030204" pitchFamily="34" charset="0"/>
              </a:rPr>
              <a:t>Example:</a:t>
            </a:r>
            <a:endParaRPr lang="en-US" sz="3200" b="1">
              <a:latin typeface="Calibri" panose="020F0502020204030204" pitchFamily="34" charset="0"/>
              <a:cs typeface="Calibri" panose="020F0502020204030204" pitchFamily="34" charset="0"/>
            </a:endParaRPr>
          </a:p>
        </p:txBody>
      </p:sp>
      <p:sp>
        <p:nvSpPr>
          <p:cNvPr id="13" name="Text Box 12"/>
          <p:cNvSpPr txBox="1"/>
          <p:nvPr/>
        </p:nvSpPr>
        <p:spPr>
          <a:xfrm>
            <a:off x="396240" y="2251710"/>
            <a:ext cx="11398885" cy="3046095"/>
          </a:xfrm>
          <a:prstGeom prst="rect">
            <a:avLst/>
          </a:prstGeom>
          <a:solidFill>
            <a:srgbClr val="7DB9B6"/>
          </a:solid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English cuisine is one of the traditions that English people are proud to keep alive. Typical English cuisine, fish and chips, has developed for many centuries.  The earliest fish and chip shop opened in London in the 1860s. The basic ingredients of the dish are fried fish served with chips. People sell fish and chips in many countries now.</a:t>
            </a:r>
            <a:endParaRPr lang="en-US" sz="3200" b="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p:bldP spid="13" grpId="0" bldLvl="0" animBg="1"/>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solidFill>
                  <a:schemeClr val="tx1"/>
                </a:solidFill>
              </a:rPr>
              <a:t>Brainstorm</a:t>
            </a:r>
            <a:endParaRPr dirty="0">
              <a:solidFill>
                <a:schemeClr val="tx1"/>
              </a:solidFill>
            </a:endParaRPr>
          </a:p>
        </p:txBody>
      </p:sp>
      <p:sp>
        <p:nvSpPr>
          <p:cNvPr id="21" name="Rectangle 20"/>
          <p:cNvSpPr/>
          <p:nvPr/>
        </p:nvSpPr>
        <p:spPr>
          <a:xfrm>
            <a:off x="5570855" y="1877060"/>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the following questions.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write the underlined words in the box.</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tick (√) T (True) or F (False) for each sentence.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 a - e in column B</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Match the Vietnamese dishes with their names in English.</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Read for specific information </a:t>
            </a:r>
            <a:r>
              <a:rPr lang="en-US" sz="3600" dirty="0">
                <a:sym typeface="+mn-ea"/>
              </a:rPr>
              <a:t>about how English people continue their culinary traditions</a:t>
            </a:r>
            <a:endParaRPr lang="en-US" sz="3600" dirty="0">
              <a:sym typeface="+mn-ea"/>
            </a:endParaRPr>
          </a:p>
          <a:p>
            <a:pPr marL="457200" indent="-457200" algn="just">
              <a:lnSpc>
                <a:spcPct val="150000"/>
              </a:lnSpc>
              <a:buFont typeface="Courier New" panose="02070309020205020404" pitchFamily="49" charset="0"/>
              <a:buChar char="o"/>
            </a:pPr>
            <a:r>
              <a:rPr lang="en-US" sz="3600" dirty="0"/>
              <a:t>Talk about a </a:t>
            </a:r>
            <a:r>
              <a:rPr lang="en-US" sz="3600" dirty="0">
                <a:sym typeface="+mn-ea"/>
              </a:rPr>
              <a:t>typical traditional Vietnamese dish</a:t>
            </a:r>
            <a:endParaRPr lang="en-US" sz="3600" dirty="0"/>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endParaRPr lang="en-US" sz="3600"/>
          </a:p>
          <a:p>
            <a:pPr>
              <a:lnSpc>
                <a:spcPct val="150000"/>
              </a:lnSpc>
            </a:pP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1"/>
          <a:stretch>
            <a:fillRect/>
          </a:stretch>
        </p:blipFill>
        <p:spPr>
          <a:xfrm>
            <a:off x="-18415" y="5080"/>
            <a:ext cx="12219305" cy="8146415"/>
          </a:xfrm>
          <a:prstGeom prst="rect">
            <a:avLst/>
          </a:prstGeom>
        </p:spPr>
      </p:pic>
      <p:grpSp>
        <p:nvGrpSpPr>
          <p:cNvPr id="32" name="Group 31"/>
          <p:cNvGrpSpPr>
            <a:grpSpLocks noGrp="1" noRot="1" noChangeAspect="1" noMove="1" noResize="1" noUngrp="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south-function-tourist-town-house-architecture"/>
          <p:cNvPicPr>
            <a:picLocks noChangeAspect="1"/>
          </p:cNvPicPr>
          <p:nvPr/>
        </p:nvPicPr>
        <p:blipFill>
          <a:blip r:embed="rId2">
            <a:extLst>
              <a:ext uri="{BEBA8EAE-BF5A-486C-A8C5-ECC9F3942E4B}">
                <a14:imgProps xmlns:a14="http://schemas.microsoft.com/office/drawing/2010/main">
                  <a14:imgLayer r:embed="rId3">
                    <a14:imgEffect>
                      <a14:backgroundRemoval t="10000" b="98203" l="1580" r="99184">
                        <a14:foregroundMark x1="1580" y1="35885" x2="14306" y2="66927"/>
                        <a14:foregroundMark x1="14306" y1="66927" x2="14635" y2="69089"/>
                        <a14:foregroundMark x1="37882" y1="92240" x2="42344" y2="92240"/>
                        <a14:foregroundMark x1="5868" y1="91042" x2="70833" y2="88906"/>
                        <a14:foregroundMark x1="28333" y1="76250" x2="89792" y2="83880"/>
                        <a14:foregroundMark x1="17500" y1="70755" x2="23715" y2="80052"/>
                        <a14:foregroundMark x1="3802" y1="97734" x2="57135" y2="94141"/>
                        <a14:foregroundMark x1="92483" y1="25365" x2="94392" y2="71224"/>
                        <a14:foregroundMark x1="94392" y1="71224" x2="94392" y2="71224"/>
                        <a14:foregroundMark x1="97274" y1="6510" x2="96146" y2="69193"/>
                        <a14:foregroundMark x1="96146" y1="69193" x2="95035" y2="75052"/>
                        <a14:foregroundMark x1="56979" y1="97500" x2="91372" y2="94401"/>
                        <a14:foregroundMark x1="41059" y1="99167" x2="99184" y2="98203"/>
                        <a14:foregroundMark x1="99184" y1="98203" x2="99184" y2="98203"/>
                      </a14:backgroundRemoval>
                    </a14:imgEffect>
                    <a14:imgEffect>
                      <a14:colorTemperature colorTemp="5300"/>
                    </a14:imgEffect>
                    <a14:imgEffect>
                      <a14:saturation sat="0"/>
                    </a14:imgEffect>
                  </a14:imgLayer>
                </a14:imgProps>
              </a:ext>
            </a:extLst>
          </a:blip>
          <a:stretch>
            <a:fillRect/>
          </a:stretch>
        </p:blipFill>
        <p:spPr>
          <a:xfrm>
            <a:off x="-75933" y="73102"/>
            <a:ext cx="12219305" cy="8146415"/>
          </a:xfrm>
          <a:prstGeom prst="rect">
            <a:avLst/>
          </a:prstGeom>
        </p:spPr>
      </p:pic>
      <p:grpSp>
        <p:nvGrpSpPr>
          <p:cNvPr id="41" name="Group 40"/>
          <p:cNvGrpSpPr/>
          <p:nvPr/>
        </p:nvGrpSpPr>
        <p:grpSpPr>
          <a:xfrm>
            <a:off x="-18415" y="-1270"/>
            <a:ext cx="6301740" cy="4217670"/>
            <a:chOff x="-29" y="-2"/>
            <a:chExt cx="9924" cy="6642"/>
          </a:xfrm>
        </p:grpSpPr>
        <p:grpSp>
          <p:nvGrpSpPr>
            <p:cNvPr id="27" name="Group 26"/>
            <p:cNvGrpSpPr>
              <a:grpSpLocks noGrp="1" noRot="1" noChangeAspect="1" noMove="1" noResize="1" noUngrp="1"/>
            </p:cNvGrpSpPr>
            <p:nvPr/>
          </p:nvGrpSpPr>
          <p:grpSpPr>
            <a:xfrm flipH="1">
              <a:off x="-29" y="-2"/>
              <a:ext cx="7131" cy="3670"/>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0" y="569"/>
              <a:ext cx="8932" cy="4170"/>
              <a:chOff x="0" y="569"/>
              <a:chExt cx="8932" cy="4170"/>
            </a:xfrm>
          </p:grpSpPr>
          <p:grpSp>
            <p:nvGrpSpPr>
              <p:cNvPr id="17" name="Group 16"/>
              <p:cNvGrpSpPr/>
              <p:nvPr/>
            </p:nvGrpSpPr>
            <p:grpSpPr>
              <a:xfrm>
                <a:off x="4453" y="736"/>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endParaRPr lang="en-US" sz="5000" b="1" dirty="0">
                  <a:solidFill>
                    <a:srgbClr val="FF0000"/>
                  </a:solidFill>
                  <a:latin typeface="Myriad Pro" pitchFamily="34" charset="0"/>
                </a:endParaRPr>
              </a:p>
            </p:txBody>
          </p:sp>
          <p:sp>
            <p:nvSpPr>
              <p:cNvPr id="25" name="TextBox 16"/>
              <p:cNvSpPr txBox="1"/>
              <p:nvPr/>
            </p:nvSpPr>
            <p:spPr>
              <a:xfrm>
                <a:off x="4425" y="710"/>
                <a:ext cx="1150" cy="1113"/>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26"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endParaRPr lang="en-US" sz="5000" b="1" dirty="0">
                  <a:solidFill>
                    <a:srgbClr val="FF0000"/>
                  </a:solidFill>
                  <a:latin typeface="Myriad Pro" pitchFamily="34" charset="0"/>
                </a:endParaRPr>
              </a:p>
            </p:txBody>
          </p:sp>
        </p:grpSp>
        <p:grpSp>
          <p:nvGrpSpPr>
            <p:cNvPr id="34" name="Group 33"/>
            <p:cNvGrpSpPr/>
            <p:nvPr/>
          </p:nvGrpSpPr>
          <p:grpSpPr>
            <a:xfrm>
              <a:off x="187" y="5158"/>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endParaRPr lang="en-US" sz="2600" b="1" dirty="0">
                  <a:solidFill>
                    <a:schemeClr val="bg1"/>
                  </a:solidFill>
                </a:endParaRP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6"/>
                <a:srcRect t="5582"/>
                <a:stretch>
                  <a:fillRect/>
                </a:stretch>
              </p:blipFill>
              <p:spPr>
                <a:xfrm>
                  <a:off x="2906617" y="1968106"/>
                  <a:ext cx="710920" cy="499184"/>
                </a:xfrm>
                <a:prstGeom prst="rect">
                  <a:avLst/>
                </a:prstGeom>
              </p:spPr>
            </p:pic>
          </p:grpSp>
        </p:grpSp>
      </p:grpSp>
      <p:grpSp>
        <p:nvGrpSpPr>
          <p:cNvPr id="42" name="Group 41"/>
          <p:cNvGrpSpPr>
            <a:grpSpLocks noGrp="1" noRot="1" noChangeAspect="1" noMove="1" noResize="1" noUngrp="1"/>
          </p:cNvGrpSpPr>
          <p:nvPr/>
        </p:nvGrpSpPr>
        <p:grpSpPr>
          <a:xfrm rot="10800000">
            <a:off x="9087485" y="5500130"/>
            <a:ext cx="3142400" cy="2716805"/>
            <a:chOff x="-305" y="-4155"/>
            <a:chExt cx="2514948" cy="2174333"/>
          </a:xfrm>
          <a:solidFill>
            <a:schemeClr val="bg1">
              <a:alpha val="30000"/>
            </a:schemeClr>
          </a:solidFill>
        </p:grpSpPr>
        <p:sp>
          <p:nvSpPr>
            <p:cNvPr id="43"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6"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Read for specific information about how English people continue their culinary traditions</a:t>
            </a:r>
            <a:endParaRPr lang="en-US" sz="3600" dirty="0"/>
          </a:p>
          <a:p>
            <a:pPr marL="457200" indent="-457200" algn="just">
              <a:lnSpc>
                <a:spcPct val="150000"/>
              </a:lnSpc>
              <a:buFont typeface="Courier New" panose="02070309020205020404" pitchFamily="49" charset="0"/>
              <a:buChar char="o"/>
            </a:pPr>
            <a:r>
              <a:rPr lang="en-US" sz="3600" dirty="0"/>
              <a:t>Talk about a typical traditional Vietnamese dish</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solidFill>
                  <a:schemeClr val="tx1"/>
                </a:solidFill>
              </a:rPr>
              <a:t>Brainstorm</a:t>
            </a:r>
            <a:endParaRPr dirty="0">
              <a:solidFill>
                <a:schemeClr val="tx1"/>
              </a:solidFill>
            </a:endParaRPr>
          </a:p>
        </p:txBody>
      </p:sp>
      <p:sp>
        <p:nvSpPr>
          <p:cNvPr id="21" name="Rectangle 20"/>
          <p:cNvSpPr/>
          <p:nvPr/>
        </p:nvSpPr>
        <p:spPr>
          <a:xfrm>
            <a:off x="5570855" y="1877060"/>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the following questions.</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write the underlined words in the box.</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tick (√) T (True) or F (False) for each sentence.</a:t>
            </a:r>
            <a:endPar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 a - e in column B</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Match the Vietnamese dishes with their names in English.</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804545" y="1217930"/>
            <a:ext cx="7990205" cy="537845"/>
          </a:xfrm>
          <a:prstGeom prst="rect">
            <a:avLst/>
          </a:prstGeom>
          <a:noFill/>
        </p:spPr>
        <p:txBody>
          <a:bodyPr wrap="square">
            <a:noAutofit/>
          </a:bodyPr>
          <a:lstStyle/>
          <a:p>
            <a:pPr>
              <a:lnSpc>
                <a:spcPct val="100000"/>
              </a:lnSpc>
            </a:pPr>
            <a:r>
              <a:rPr lang="en-US" sz="3600" b="1" dirty="0"/>
              <a:t>Question:</a:t>
            </a:r>
            <a:endParaRPr lang="en-US" sz="3600" b="1" dirty="0"/>
          </a:p>
          <a:p>
            <a:pPr>
              <a:lnSpc>
                <a:spcPct val="200000"/>
              </a:lnSpc>
            </a:pPr>
            <a:endParaRPr lang="en-US" sz="3600" b="1" dirty="0"/>
          </a:p>
        </p:txBody>
      </p:sp>
      <p:sp>
        <p:nvSpPr>
          <p:cNvPr id="100" name="Text Box 99"/>
          <p:cNvSpPr txBox="1"/>
          <p:nvPr/>
        </p:nvSpPr>
        <p:spPr>
          <a:xfrm>
            <a:off x="487045" y="1833245"/>
            <a:ext cx="1132141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What do you know about interesting / strange lifestyles / ways of cooking in the UK?</a:t>
            </a:r>
            <a:endParaRPr lang="en-US" sz="3600" b="0">
              <a:solidFill>
                <a:srgbClr val="000000"/>
              </a:solidFill>
              <a:latin typeface="Calibri" panose="020F0502020204030204" pitchFamily="34" charset="0"/>
              <a:cs typeface="Calibri" panose="020F0502020204030204" pitchFamily="34" charset="0"/>
            </a:endParaRPr>
          </a:p>
        </p:txBody>
      </p:sp>
      <p:sp>
        <p:nvSpPr>
          <p:cNvPr id="6" name="TextBox 20"/>
          <p:cNvSpPr txBox="1"/>
          <p:nvPr/>
        </p:nvSpPr>
        <p:spPr>
          <a:xfrm>
            <a:off x="688340" y="2596515"/>
            <a:ext cx="7990205" cy="537845"/>
          </a:xfrm>
          <a:prstGeom prst="rect">
            <a:avLst/>
          </a:prstGeom>
          <a:noFill/>
        </p:spPr>
        <p:txBody>
          <a:bodyPr wrap="square">
            <a:noAutofit/>
          </a:bodyPr>
          <a:lstStyle/>
          <a:p>
            <a:pPr>
              <a:lnSpc>
                <a:spcPct val="200000"/>
              </a:lnSpc>
            </a:pPr>
            <a:r>
              <a:rPr lang="en-US" sz="3600" b="1" dirty="0"/>
              <a:t>Possible answer:</a:t>
            </a:r>
            <a:endParaRPr lang="en-US" sz="3600" b="1" dirty="0"/>
          </a:p>
        </p:txBody>
      </p:sp>
      <p:sp>
        <p:nvSpPr>
          <p:cNvPr id="7" name="Text Box 6"/>
          <p:cNvSpPr txBox="1"/>
          <p:nvPr/>
        </p:nvSpPr>
        <p:spPr>
          <a:xfrm>
            <a:off x="598805" y="3715385"/>
            <a:ext cx="11321415" cy="1753235"/>
          </a:xfrm>
          <a:prstGeom prst="rect">
            <a:avLst/>
          </a:prstGeom>
          <a:noFill/>
          <a:ln w="9525">
            <a:noFill/>
          </a:ln>
        </p:spPr>
        <p:txBody>
          <a:bodyPr wrap="square">
            <a:spAutoFit/>
          </a:bodyPr>
          <a:lstStyle/>
          <a:p>
            <a:pPr marL="1270" indent="-1270" algn="just"/>
            <a:r>
              <a:rPr lang="en-US" sz="3600" b="1">
                <a:solidFill>
                  <a:srgbClr val="000000"/>
                </a:solidFill>
                <a:latin typeface="Calibri" panose="020F0502020204030204" pitchFamily="34" charset="0"/>
                <a:cs typeface="Calibri" panose="020F0502020204030204" pitchFamily="34" charset="0"/>
              </a:rPr>
              <a:t>Interesting/strange lifestyles:</a:t>
            </a:r>
            <a:r>
              <a:rPr lang="en-US" sz="3600" b="0">
                <a:solidFill>
                  <a:srgbClr val="000000"/>
                </a:solidFill>
                <a:latin typeface="Calibri" panose="020F0502020204030204" pitchFamily="34" charset="0"/>
                <a:cs typeface="Calibri" panose="020F0502020204030204" pitchFamily="34" charset="0"/>
              </a:rPr>
              <a:t>  Morris dancing, Punch and Judy shows, Maypole dancing, ....</a:t>
            </a:r>
            <a:endParaRPr lang="en-US" sz="3600" b="0">
              <a:solidFill>
                <a:srgbClr val="000000"/>
              </a:solidFill>
              <a:latin typeface="Calibri" panose="020F0502020204030204" pitchFamily="34" charset="0"/>
              <a:cs typeface="Calibri" panose="020F0502020204030204" pitchFamily="34" charset="0"/>
            </a:endParaRPr>
          </a:p>
          <a:p>
            <a:pPr marL="1270" indent="-1270" algn="just"/>
            <a:r>
              <a:rPr lang="en-US" sz="3600" b="1">
                <a:solidFill>
                  <a:srgbClr val="000000"/>
                </a:solidFill>
                <a:latin typeface="Calibri" panose="020F0502020204030204" pitchFamily="34" charset="0"/>
                <a:cs typeface="Calibri" panose="020F0502020204030204" pitchFamily="34" charset="0"/>
              </a:rPr>
              <a:t>Ways of cooking: </a:t>
            </a:r>
            <a:r>
              <a:rPr lang="en-US" sz="3600">
                <a:solidFill>
                  <a:srgbClr val="000000"/>
                </a:solidFill>
                <a:latin typeface="Calibri" panose="020F0502020204030204" pitchFamily="34" charset="0"/>
                <a:cs typeface="Calibri" panose="020F0502020204030204" pitchFamily="34" charset="0"/>
              </a:rPr>
              <a:t>Slow roast, Braising, stewing,...</a:t>
            </a:r>
            <a:endParaRPr lang="en-US" sz="3600">
              <a:solidFill>
                <a:srgbClr val="000000"/>
              </a:solidFill>
              <a:latin typeface="Calibri" panose="020F0502020204030204" pitchFamily="34" charset="0"/>
              <a:cs typeface="Calibri" panose="020F0502020204030204" pitchFamily="34" charset="0"/>
            </a:endParaRPr>
          </a:p>
        </p:txBody>
      </p:sp>
      <p:pic>
        <p:nvPicPr>
          <p:cNvPr id="11" name="Content Placeholder 10" descr="x-7062-uk-counties-map-std-100cm-small-copy"/>
          <p:cNvPicPr>
            <a:picLocks noGrp="1" noChangeAspect="1"/>
          </p:cNvPicPr>
          <p:nvPr>
            <p:ph idx="1"/>
          </p:nvPr>
        </p:nvPicPr>
        <p:blipFill>
          <a:blip r:embed="rId1">
            <a:clrChange>
              <a:clrFrom>
                <a:srgbClr val="FEFEFE">
                  <a:alpha val="100000"/>
                </a:srgbClr>
              </a:clrFrom>
              <a:clrTo>
                <a:srgbClr val="FEFEFE">
                  <a:alpha val="100000"/>
                  <a:alpha val="0"/>
                </a:srgbClr>
              </a:clrTo>
            </a:clrChange>
          </a:blip>
          <a:stretch>
            <a:fillRect/>
          </a:stretch>
        </p:blipFill>
        <p:spPr>
          <a:xfrm>
            <a:off x="13825855" y="2596515"/>
            <a:ext cx="1944370" cy="23958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270" y="34925"/>
            <a:ext cx="12338050" cy="10407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487045" y="659130"/>
            <a:ext cx="7990205" cy="76200"/>
          </a:xfrm>
          <a:prstGeom prst="rect">
            <a:avLst/>
          </a:prstGeom>
          <a:noFill/>
        </p:spPr>
        <p:txBody>
          <a:bodyPr wrap="square">
            <a:noAutofit/>
          </a:bodyPr>
          <a:lstStyle/>
          <a:p>
            <a:pPr>
              <a:lnSpc>
                <a:spcPct val="200000"/>
              </a:lnSpc>
            </a:pPr>
            <a:r>
              <a:rPr lang="en-US" sz="3600" b="1" dirty="0"/>
              <a:t>Look at the map</a:t>
            </a:r>
            <a:endParaRPr lang="en-US" sz="3600" b="1" dirty="0"/>
          </a:p>
        </p:txBody>
      </p:sp>
      <p:pic>
        <p:nvPicPr>
          <p:cNvPr id="11" name="Content Placeholder 10" descr="x-7062-uk-counties-map-std-100cm-small-copy"/>
          <p:cNvPicPr>
            <a:picLocks noGrp="1" noChangeAspect="1"/>
          </p:cNvPicPr>
          <p:nvPr>
            <p:ph idx="1"/>
          </p:nvPr>
        </p:nvPicPr>
        <p:blipFill>
          <a:blip r:embed="rId1">
            <a:clrChange>
              <a:clrFrom>
                <a:srgbClr val="FEFEFE">
                  <a:alpha val="100000"/>
                </a:srgbClr>
              </a:clrFrom>
              <a:clrTo>
                <a:srgbClr val="FEFEFE">
                  <a:alpha val="100000"/>
                  <a:alpha val="0"/>
                </a:srgbClr>
              </a:clrTo>
            </a:clrChange>
          </a:blip>
          <a:stretch>
            <a:fillRect/>
          </a:stretch>
        </p:blipFill>
        <p:spPr>
          <a:xfrm>
            <a:off x="5266055" y="-80010"/>
            <a:ext cx="5695950" cy="7018020"/>
          </a:xfrm>
          <a:prstGeom prst="rect">
            <a:avLst/>
          </a:prstGeom>
        </p:spPr>
      </p:pic>
      <p:sp>
        <p:nvSpPr>
          <p:cNvPr id="12" name="TextBox 20"/>
          <p:cNvSpPr txBox="1"/>
          <p:nvPr/>
        </p:nvSpPr>
        <p:spPr>
          <a:xfrm>
            <a:off x="120650" y="1412240"/>
            <a:ext cx="7990205" cy="76200"/>
          </a:xfrm>
          <a:prstGeom prst="rect">
            <a:avLst/>
          </a:prstGeom>
          <a:noFill/>
        </p:spPr>
        <p:txBody>
          <a:bodyPr wrap="square">
            <a:noAutofit/>
          </a:bodyPr>
          <a:lstStyle/>
          <a:p>
            <a:pPr>
              <a:lnSpc>
                <a:spcPct val="200000"/>
              </a:lnSpc>
            </a:pPr>
            <a:r>
              <a:rPr lang="en-US" sz="3600" dirty="0"/>
              <a:t>What do you know about </a:t>
            </a:r>
            <a:endParaRPr lang="en-US" sz="3600" dirty="0"/>
          </a:p>
          <a:p>
            <a:pPr>
              <a:lnSpc>
                <a:spcPct val="200000"/>
              </a:lnSpc>
            </a:pPr>
            <a:r>
              <a:rPr lang="en-US" sz="3600" dirty="0"/>
              <a:t>the UK and England?</a:t>
            </a:r>
            <a:endParaRPr lang="en-US" sz="36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barn(inVertical)">
                                      <p:cBhvr>
                                        <p:cTn id="1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203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deep-rooted (adj)</a:t>
            </a:r>
            <a:r>
              <a:rPr lang="en-US" sz="4400" b="1"/>
              <a:t> </a:t>
            </a:r>
            <a:endParaRPr lang="en-US" sz="4400" b="1" dirty="0">
              <a:solidFill>
                <a:srgbClr val="AD4F0F"/>
              </a:solidFill>
            </a:endParaRPr>
          </a:p>
        </p:txBody>
      </p:sp>
      <p:sp>
        <p:nvSpPr>
          <p:cNvPr id="12" name="Rectangle 11"/>
          <p:cNvSpPr/>
          <p:nvPr/>
        </p:nvSpPr>
        <p:spPr>
          <a:xfrm>
            <a:off x="1120322" y="4417019"/>
            <a:ext cx="4050892" cy="1568450"/>
          </a:xfrm>
          <a:prstGeom prst="rect">
            <a:avLst/>
          </a:prstGeom>
        </p:spPr>
        <p:txBody>
          <a:bodyPr wrap="square">
            <a:spAutoFit/>
          </a:bodyPr>
          <a:lstStyle/>
          <a:p>
            <a:pPr lvl="0" algn="ctr"/>
            <a:r>
              <a:rPr lang="en-US" sz="4800"/>
              <a:t>lâu đời, ăn sâu bén rễ.</a:t>
            </a:r>
            <a:endParaRPr lang="en-US" sz="4800"/>
          </a:p>
        </p:txBody>
      </p:sp>
      <p:sp>
        <p:nvSpPr>
          <p:cNvPr id="2" name="Rectangle 1"/>
          <p:cNvSpPr/>
          <p:nvPr/>
        </p:nvSpPr>
        <p:spPr>
          <a:xfrm>
            <a:off x="1477589" y="3082855"/>
            <a:ext cx="3622675" cy="829945"/>
          </a:xfrm>
          <a:prstGeom prst="rect">
            <a:avLst/>
          </a:prstGeom>
        </p:spPr>
        <p:txBody>
          <a:bodyPr wrap="none">
            <a:spAutoFit/>
          </a:bodyPr>
          <a:lstStyle/>
          <a:p>
            <a:pPr algn="ctr"/>
            <a:r>
              <a:rPr lang="en-US" sz="4800" b="1">
                <a:solidFill>
                  <a:schemeClr val="accent5">
                    <a:lumMod val="50000"/>
                  </a:schemeClr>
                </a:solidFill>
              </a:rPr>
              <a:t>/ˌdiːp ˈruːtɪd/</a:t>
            </a:r>
            <a:endParaRPr lang="en-US" sz="4800" b="1">
              <a:solidFill>
                <a:schemeClr val="accent5">
                  <a:lumMod val="50000"/>
                </a:schemeClr>
              </a:solidFill>
            </a:endParaRP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986790"/>
            <a:ext cx="5416550" cy="1753235"/>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very fixed and strong; difficult to change or to destroy.</a:t>
            </a:r>
            <a:endParaRPr lang="en-US" sz="3600" b="0">
              <a:solidFill>
                <a:srgbClr val="000000"/>
              </a:solidFill>
              <a:latin typeface="Times New Roman" panose="02020603050405020304" pitchFamily="18" charset="0"/>
            </a:endParaRPr>
          </a:p>
        </p:txBody>
      </p:sp>
      <p:pic>
        <p:nvPicPr>
          <p:cNvPr id="10" name="Content Placeholder 9" descr="istockphoto-165943159-612x612"/>
          <p:cNvPicPr>
            <a:picLocks noGrp="1" noChangeAspect="1"/>
          </p:cNvPicPr>
          <p:nvPr>
            <p:ph idx="1"/>
          </p:nvPr>
        </p:nvPicPr>
        <p:blipFill>
          <a:blip r:embed="rId1"/>
          <a:srcRect t="3374" b="13142"/>
          <a:stretch>
            <a:fillRect/>
          </a:stretch>
        </p:blipFill>
        <p:spPr>
          <a:xfrm>
            <a:off x="6903720" y="2720340"/>
            <a:ext cx="3620770" cy="3912870"/>
          </a:xfrm>
          <a:prstGeom prst="rect">
            <a:avLst/>
          </a:prstGeom>
        </p:spPr>
      </p:pic>
      <p:pic>
        <p:nvPicPr>
          <p:cNvPr id="11" name="deep_rooted">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388620" y="2926715"/>
            <a:ext cx="1190625" cy="1190625"/>
          </a:xfrm>
          <a:prstGeom prst="rect">
            <a:avLst/>
          </a:prstGeom>
        </p:spPr>
      </p:pic>
      <p:pic>
        <p:nvPicPr>
          <p:cNvPr id="13" name="Content Placeholder 7" descr="tải xuống"/>
          <p:cNvPicPr>
            <a:picLocks noChangeAspect="1"/>
          </p:cNvPicPr>
          <p:nvPr/>
        </p:nvPicPr>
        <p:blipFill>
          <a:blip r:embed="rId5"/>
          <a:stretch>
            <a:fillRect/>
          </a:stretch>
        </p:blipFill>
        <p:spPr>
          <a:xfrm>
            <a:off x="-2565400" y="3082925"/>
            <a:ext cx="2480310" cy="1858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2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associated (adj)</a:t>
            </a:r>
            <a:r>
              <a:rPr lang="en-US" sz="4400" b="1"/>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liên kết</a:t>
            </a:r>
            <a:endParaRPr lang="en-US" sz="4800"/>
          </a:p>
        </p:txBody>
      </p:sp>
      <p:sp>
        <p:nvSpPr>
          <p:cNvPr id="2" name="Rectangle 1"/>
          <p:cNvSpPr/>
          <p:nvPr/>
        </p:nvSpPr>
        <p:spPr>
          <a:xfrm>
            <a:off x="1185806" y="3082855"/>
            <a:ext cx="4206240" cy="829945"/>
          </a:xfrm>
          <a:prstGeom prst="rect">
            <a:avLst/>
          </a:prstGeom>
        </p:spPr>
        <p:txBody>
          <a:bodyPr wrap="none">
            <a:spAutoFit/>
          </a:bodyPr>
          <a:lstStyle/>
          <a:p>
            <a:pPr algn="ctr"/>
            <a:r>
              <a:rPr lang="en-US" sz="4800" b="1">
                <a:solidFill>
                  <a:schemeClr val="accent5">
                    <a:lumMod val="50000"/>
                  </a:schemeClr>
                </a:solidFill>
              </a:rPr>
              <a:t>/əˈsəʊ.si.eɪ.tɪd/</a:t>
            </a:r>
            <a:endParaRPr lang="en-US" sz="4800" b="1">
              <a:solidFill>
                <a:schemeClr val="accent5">
                  <a:lumMod val="50000"/>
                </a:schemeClr>
              </a:solidFill>
            </a:endParaRP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355840" y="1504315"/>
            <a:ext cx="2914650" cy="829945"/>
          </a:xfrm>
          <a:prstGeom prst="rect">
            <a:avLst/>
          </a:prstGeom>
          <a:noFill/>
          <a:ln w="9525">
            <a:noFill/>
          </a:ln>
        </p:spPr>
        <p:txBody>
          <a:bodyPr wrap="square">
            <a:spAutoFit/>
          </a:bodyPr>
          <a:lstStyle/>
          <a:p>
            <a:pPr marL="635" indent="-635" algn="just"/>
            <a:r>
              <a:rPr lang="en-US" sz="4800" b="0">
                <a:solidFill>
                  <a:srgbClr val="000000"/>
                </a:solidFill>
                <a:latin typeface="Times New Roman" panose="02020603050405020304" pitchFamily="18" charset="0"/>
              </a:rPr>
              <a:t>connected</a:t>
            </a:r>
            <a:endParaRPr lang="en-US" sz="4800" b="0">
              <a:solidFill>
                <a:srgbClr val="000000"/>
              </a:solidFill>
              <a:latin typeface="Times New Roman" panose="02020603050405020304" pitchFamily="18" charset="0"/>
            </a:endParaRPr>
          </a:p>
        </p:txBody>
      </p:sp>
      <p:pic>
        <p:nvPicPr>
          <p:cNvPr id="8" name="Content Placeholder 7" descr="tải xuống"/>
          <p:cNvPicPr>
            <a:picLocks noGrp="1" noChangeAspect="1"/>
          </p:cNvPicPr>
          <p:nvPr>
            <p:ph idx="1"/>
          </p:nvPr>
        </p:nvPicPr>
        <p:blipFill>
          <a:blip r:embed="rId1"/>
          <a:stretch>
            <a:fillRect/>
          </a:stretch>
        </p:blipFill>
        <p:spPr>
          <a:xfrm>
            <a:off x="6644640" y="2727325"/>
            <a:ext cx="4337050" cy="3248660"/>
          </a:xfrm>
          <a:prstGeom prst="rect">
            <a:avLst/>
          </a:prstGeom>
        </p:spPr>
      </p:pic>
      <p:pic>
        <p:nvPicPr>
          <p:cNvPr id="9" name="associated">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294005" y="2969260"/>
            <a:ext cx="1054735" cy="1054735"/>
          </a:xfrm>
          <a:prstGeom prst="rect">
            <a:avLst/>
          </a:prstGeom>
        </p:spPr>
      </p:pic>
      <p:pic>
        <p:nvPicPr>
          <p:cNvPr id="10" name="Content Placeholder 9" descr="istockphoto-165943159-612x612"/>
          <p:cNvPicPr>
            <a:picLocks noChangeAspect="1"/>
          </p:cNvPicPr>
          <p:nvPr/>
        </p:nvPicPr>
        <p:blipFill>
          <a:blip r:embed="rId5"/>
          <a:srcRect t="3374" b="13142"/>
          <a:stretch>
            <a:fillRect/>
          </a:stretch>
        </p:blipFill>
        <p:spPr>
          <a:xfrm>
            <a:off x="13291820" y="3912870"/>
            <a:ext cx="1411605" cy="15252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1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9"/>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7862</Words>
  <Application>WPS Presentation</Application>
  <PresentationFormat>Widescreen</PresentationFormat>
  <Paragraphs>418</Paragraphs>
  <Slides>28</Slides>
  <Notes>19</Notes>
  <HiddenSlides>0</HiddenSlides>
  <MMClips>4</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28</vt:i4>
      </vt:variant>
    </vt:vector>
  </HeadingPairs>
  <TitlesOfParts>
    <vt:vector size="42" baseType="lpstr">
      <vt:lpstr>Arial</vt:lpstr>
      <vt:lpstr>SimSun</vt:lpstr>
      <vt:lpstr>Wingdings</vt:lpstr>
      <vt:lpstr>Myriad Pro</vt:lpstr>
      <vt:lpstr>Segoe Print</vt:lpstr>
      <vt:lpstr>Courier New</vt:lpstr>
      <vt:lpstr>Adobe Gothic Std B</vt:lpstr>
      <vt:lpstr>Yu Gothic UI Semibold</vt:lpstr>
      <vt:lpstr>Calibri</vt:lpstr>
      <vt:lpstr>Times New Roman</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303</cp:revision>
  <dcterms:created xsi:type="dcterms:W3CDTF">2020-12-09T02:04:00Z</dcterms:created>
  <dcterms:modified xsi:type="dcterms:W3CDTF">2023-11-14T01:56:14Z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1033-12.2.0.13266</vt:lpwstr>
  </property>
</Properties>
</file>