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71" r:id="rId3"/>
    <p:sldId id="636" r:id="rId5"/>
    <p:sldId id="389" r:id="rId6"/>
    <p:sldId id="722" r:id="rId7"/>
    <p:sldId id="436" r:id="rId8"/>
    <p:sldId id="599" r:id="rId9"/>
    <p:sldId id="741" r:id="rId10"/>
    <p:sldId id="742" r:id="rId11"/>
    <p:sldId id="627" r:id="rId12"/>
    <p:sldId id="743" r:id="rId13"/>
    <p:sldId id="707" r:id="rId14"/>
    <p:sldId id="745" r:id="rId15"/>
    <p:sldId id="744" r:id="rId16"/>
    <p:sldId id="708" r:id="rId17"/>
    <p:sldId id="725" r:id="rId18"/>
    <p:sldId id="746" r:id="rId19"/>
    <p:sldId id="747" r:id="rId20"/>
    <p:sldId id="457" r:id="rId21"/>
    <p:sldId id="712" r:id="rId22"/>
    <p:sldId id="748" r:id="rId23"/>
    <p:sldId id="749" r:id="rId24"/>
    <p:sldId id="729" r:id="rId25"/>
    <p:sldId id="730" r:id="rId26"/>
    <p:sldId id="314" r:id="rId27"/>
    <p:sldId id="330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D2C5"/>
    <a:srgbClr val="E4C988"/>
    <a:srgbClr val="93BFCF"/>
    <a:srgbClr val="EEE9DA"/>
    <a:srgbClr val="E4DCCF"/>
    <a:srgbClr val="F9F5EB"/>
    <a:srgbClr val="FECDA6"/>
    <a:srgbClr val="FF9130"/>
    <a:srgbClr val="FF5B22"/>
    <a:srgbClr val="B092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2368" y="776"/>
      </p:cViewPr>
      <p:guideLst>
        <p:guide orient="horz" pos="2106"/>
        <p:guide pos="38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jpeg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jpeg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640px-Time-Travel-e1650993426426"/>
          <p:cNvPicPr>
            <a:picLocks noChangeAspect="1"/>
          </p:cNvPicPr>
          <p:nvPr/>
        </p:nvPicPr>
        <p:blipFill>
          <a:blip r:embed="rId2">
            <a:alphaModFix amt="8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45990" y="274320"/>
            <a:ext cx="4731385" cy="3154680"/>
          </a:xfrm>
          <a:prstGeom prst="rect">
            <a:avLst/>
          </a:prstGeom>
          <a:effectLst>
            <a:glow rad="546100">
              <a:schemeClr val="bg1">
                <a:alpha val="40000"/>
              </a:schemeClr>
            </a:glow>
          </a:effectLst>
        </p:spPr>
      </p:pic>
      <p:pic>
        <p:nvPicPr>
          <p:cNvPr id="3" name="Picture 2" descr="640px-Time-Travel-e1650993426426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0040" y="-3173730"/>
            <a:ext cx="3931920" cy="2621915"/>
          </a:xfrm>
          <a:prstGeom prst="rect">
            <a:avLst/>
          </a:prstGeom>
          <a:effectLst>
            <a:glow rad="596900">
              <a:schemeClr val="bg1">
                <a:alpha val="40000"/>
              </a:schemeClr>
            </a:glow>
          </a:effectLst>
        </p:spPr>
      </p:pic>
      <p:pic>
        <p:nvPicPr>
          <p:cNvPr id="4" name="Picture 3" descr="640px-Time-Travel-e1650993426426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5104130" y="2134870"/>
            <a:ext cx="4731385" cy="3154680"/>
          </a:xfrm>
          <a:prstGeom prst="rect">
            <a:avLst/>
          </a:prstGeom>
          <a:effectLst>
            <a:glow rad="2540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Choose the correct answer A, B, C, or D.</a:t>
            </a:r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Finish the sentence by completing each blank with a word. The first letter of each word is given.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8635" y="3263265"/>
            <a:ext cx="5755005" cy="11715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Put the verb in brackets in the past continuous to complete each sentence.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Rewrite the following sentences, using wish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4902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Put the verb in brackets in the past continuous to complete each sentence.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31190" y="2299335"/>
            <a:ext cx="11073765" cy="107632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1.</a:t>
            </a:r>
            <a:r>
              <a:rPr lang="en-US" sz="3200"/>
              <a:t> Luckily, the sun </a:t>
            </a:r>
            <a:r>
              <a:rPr lang="en-US" sz="3200" b="1"/>
              <a:t>(shine)</a:t>
            </a:r>
            <a:r>
              <a:rPr lang="en-US" sz="3200"/>
              <a:t> ______________ brightly when we reached the campsite</a:t>
            </a:r>
            <a:endParaRPr lang="en-US" sz="3200"/>
          </a:p>
        </p:txBody>
      </p:sp>
      <p:sp>
        <p:nvSpPr>
          <p:cNvPr id="3" name="Text Box 2"/>
          <p:cNvSpPr txBox="1"/>
          <p:nvPr/>
        </p:nvSpPr>
        <p:spPr>
          <a:xfrm>
            <a:off x="631190" y="3517900"/>
            <a:ext cx="11073765" cy="1076325"/>
          </a:xfrm>
          <a:prstGeom prst="rect">
            <a:avLst/>
          </a:prstGeom>
          <a:solidFill>
            <a:srgbClr val="93BFCF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2.</a:t>
            </a:r>
            <a:r>
              <a:rPr lang="en-US" sz="3200"/>
              <a:t> They </a:t>
            </a:r>
            <a:r>
              <a:rPr lang="en-US" sz="3200" b="1"/>
              <a:t>(build)</a:t>
            </a:r>
            <a:r>
              <a:rPr lang="en-US" sz="3200"/>
              <a:t> ______________ Ho Chi Minh Mausoleum from 1973 to 1975.</a:t>
            </a:r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608330" y="4838065"/>
            <a:ext cx="11073765" cy="107632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4.</a:t>
            </a:r>
            <a:r>
              <a:rPr lang="en-US" sz="3200"/>
              <a:t> When their mum came home, they </a:t>
            </a:r>
            <a:r>
              <a:rPr lang="en-US" sz="3200" b="1"/>
              <a:t>(not study)</a:t>
            </a:r>
            <a:r>
              <a:rPr lang="en-US" sz="3200"/>
              <a:t> ____________; they </a:t>
            </a:r>
            <a:r>
              <a:rPr lang="en-US" sz="3200" b="1"/>
              <a:t>(chat)</a:t>
            </a:r>
            <a:r>
              <a:rPr lang="en-US" sz="3200"/>
              <a:t> _______________noisily.</a:t>
            </a:r>
            <a:endParaRPr lang="en-US" sz="3200"/>
          </a:p>
        </p:txBody>
      </p:sp>
      <p:sp>
        <p:nvSpPr>
          <p:cNvPr id="23" name="Text Box 22"/>
          <p:cNvSpPr txBox="1"/>
          <p:nvPr/>
        </p:nvSpPr>
        <p:spPr>
          <a:xfrm>
            <a:off x="5903595" y="2299335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shining</a:t>
            </a:r>
            <a:endParaRPr 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550920" y="3524250"/>
            <a:ext cx="27781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 building</a:t>
            </a:r>
            <a:endParaRPr 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864600" y="4736465"/>
            <a:ext cx="33826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weren’t studying</a:t>
            </a:r>
            <a:endParaRPr 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2946400" y="5229225"/>
            <a:ext cx="33826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 chatting</a:t>
            </a:r>
            <a:endParaRPr 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23" grpId="0"/>
      <p:bldP spid="23" grpId="1"/>
      <p:bldP spid="6" grpId="0"/>
      <p:bldP spid="6" grpId="1"/>
      <p:bldP spid="7" grpId="0"/>
      <p:bldP spid="7" grpId="1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68985" y="2289810"/>
            <a:ext cx="10886440" cy="3784600"/>
          </a:xfrm>
          <a:prstGeom prst="rect">
            <a:avLst/>
          </a:prstGeom>
          <a:solidFill>
            <a:srgbClr val="F7C8E0"/>
          </a:solidFill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S + was/were + Ving</a:t>
            </a:r>
            <a:endParaRPr lang="en-US" sz="4000" b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=&gt; He </a:t>
            </a:r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was eating</a:t>
            </a:r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 rice.</a:t>
            </a:r>
            <a:endParaRPr lang="en-US" sz="4000" b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S + was/weren’t + Ving</a:t>
            </a:r>
            <a:endParaRPr lang="en-US" sz="4000" b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=&gt; They </a:t>
            </a:r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weren’t playing</a:t>
            </a:r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 football</a:t>
            </a:r>
            <a:endParaRPr lang="en-US" sz="4000" b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Was/Were + S + Ving?</a:t>
            </a:r>
            <a:endParaRPr lang="en-US" sz="4000" b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Was she studying </a:t>
            </a:r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all night?</a:t>
            </a:r>
            <a:endParaRPr lang="en-US" sz="40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328670" y="1263650"/>
            <a:ext cx="57346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/>
              <a:t>PAST CONTINUOUS</a:t>
            </a:r>
            <a:endParaRPr lang="en-US" sz="4400" b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4902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Put the verb in brackets in the past continuous to complete each sentence.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31190" y="2588260"/>
            <a:ext cx="11073765" cy="107632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4.</a:t>
            </a:r>
            <a:r>
              <a:rPr lang="en-US" sz="3200"/>
              <a:t> ______ they still </a:t>
            </a:r>
            <a:r>
              <a:rPr lang="en-US" sz="3200" b="1"/>
              <a:t>(wait)</a:t>
            </a:r>
            <a:r>
              <a:rPr lang="en-US" sz="3200"/>
              <a:t> __________ when the tour guide arrived?</a:t>
            </a:r>
            <a:endParaRPr lang="en-US" sz="3200"/>
          </a:p>
        </p:txBody>
      </p:sp>
      <p:sp>
        <p:nvSpPr>
          <p:cNvPr id="3" name="Text Box 2"/>
          <p:cNvSpPr txBox="1"/>
          <p:nvPr/>
        </p:nvSpPr>
        <p:spPr>
          <a:xfrm>
            <a:off x="631190" y="3914140"/>
            <a:ext cx="11073765" cy="1076325"/>
          </a:xfrm>
          <a:prstGeom prst="rect">
            <a:avLst/>
          </a:prstGeom>
          <a:solidFill>
            <a:srgbClr val="93BFCF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5. </a:t>
            </a:r>
            <a:r>
              <a:rPr lang="en-US" sz="3200"/>
              <a:t>I </a:t>
            </a:r>
            <a:r>
              <a:rPr lang="en-US" sz="3200" b="1"/>
              <a:t>(think)</a:t>
            </a:r>
            <a:r>
              <a:rPr lang="en-US" sz="3200"/>
              <a:t> _________________ of my grandmother for years after she died.</a:t>
            </a:r>
            <a:endParaRPr lang="en-US" sz="3200"/>
          </a:p>
        </p:txBody>
      </p:sp>
      <p:sp>
        <p:nvSpPr>
          <p:cNvPr id="7" name="Text Box 6"/>
          <p:cNvSpPr txBox="1"/>
          <p:nvPr/>
        </p:nvSpPr>
        <p:spPr>
          <a:xfrm>
            <a:off x="1285240" y="2510790"/>
            <a:ext cx="14859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endParaRPr 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5763260" y="2588260"/>
            <a:ext cx="15595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waiting</a:t>
            </a:r>
            <a:endParaRPr 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262630" y="3914140"/>
            <a:ext cx="37953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thinking</a:t>
            </a:r>
            <a:endParaRPr 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7" grpId="0"/>
      <p:bldP spid="7" grpId="1"/>
      <p:bldP spid="19" grpId="0"/>
      <p:bldP spid="19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768985" y="2364105"/>
            <a:ext cx="10886440" cy="706755"/>
          </a:xfrm>
          <a:prstGeom prst="rect">
            <a:avLst/>
          </a:prstGeom>
          <a:solidFill>
            <a:srgbClr val="F7C8E0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ym typeface="+mn-ea"/>
              </a:rPr>
              <a:t>Subject + wish + subject + past simple</a:t>
            </a:r>
            <a:endParaRPr lang="en-US" sz="40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328670" y="1263650"/>
            <a:ext cx="57346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WISH + PAST SIMPLE</a:t>
            </a:r>
            <a:endParaRPr lang="en-US" sz="4400" b="1"/>
          </a:p>
        </p:txBody>
      </p:sp>
      <p:sp>
        <p:nvSpPr>
          <p:cNvPr id="100" name="Text Box 99"/>
          <p:cNvSpPr txBox="1"/>
          <p:nvPr/>
        </p:nvSpPr>
        <p:spPr>
          <a:xfrm>
            <a:off x="673100" y="3402965"/>
            <a:ext cx="1098232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4000">
                <a:highlight>
                  <a:srgbClr val="00FF00"/>
                </a:highlight>
                <a:sym typeface="+mn-ea"/>
              </a:rPr>
              <a:t>I wish I had</a:t>
            </a:r>
            <a:r>
              <a:rPr lang="en-US" sz="4000">
                <a:sym typeface="+mn-ea"/>
              </a:rPr>
              <a:t> enough money to travel around the world.</a:t>
            </a:r>
            <a:endParaRPr lang="en-US" sz="4000"/>
          </a:p>
          <a:p>
            <a:pPr algn="just"/>
            <a:r>
              <a:rPr lang="en-US" sz="4000">
                <a:highlight>
                  <a:srgbClr val="00FF00"/>
                </a:highlight>
                <a:sym typeface="+mn-ea"/>
              </a:rPr>
              <a:t>I wish (that) my mother didn’t have</a:t>
            </a:r>
            <a:r>
              <a:rPr lang="en-US" sz="4000">
                <a:sym typeface="+mn-ea"/>
              </a:rPr>
              <a:t> to work so hard.</a:t>
            </a:r>
            <a:endParaRPr lang="en-US" sz="40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-11479530" y="1722755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p>
            <a:r>
              <a:rPr lang="en-US" sz="3200"/>
              <a:t>1. She doesn’t have an iPhone. She’d like to have one.</a:t>
            </a:r>
            <a:endParaRPr lang="en-US" sz="3200"/>
          </a:p>
        </p:txBody>
      </p:sp>
      <p:sp>
        <p:nvSpPr>
          <p:cNvPr id="20" name="Text Box 19"/>
          <p:cNvSpPr txBox="1"/>
          <p:nvPr/>
        </p:nvSpPr>
        <p:spPr>
          <a:xfrm>
            <a:off x="-11474450" y="3161030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/>
              <a:t>2. I’m sorry that I don’t have a three-month summer holiday as my grandma did.</a:t>
            </a:r>
            <a:endParaRPr lang="en-US" sz="3200"/>
          </a:p>
        </p:txBody>
      </p:sp>
      <p:sp>
        <p:nvSpPr>
          <p:cNvPr id="22" name="Right Arrow 21"/>
          <p:cNvSpPr/>
          <p:nvPr/>
        </p:nvSpPr>
        <p:spPr>
          <a:xfrm>
            <a:off x="-11207115" y="2512695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-11207115" y="435229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100" grpId="0"/>
      <p:bldP spid="10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Rewrite the following sentences, using wish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028065" y="1915795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p>
            <a:r>
              <a:rPr lang="en-US" sz="3200" b="1"/>
              <a:t>1</a:t>
            </a:r>
            <a:r>
              <a:rPr lang="en-US" sz="3200"/>
              <a:t>. She doesn’t have an iPhone. She’d like to have one.</a:t>
            </a:r>
            <a:endParaRPr lang="en-US" sz="3200"/>
          </a:p>
        </p:txBody>
      </p:sp>
      <p:sp>
        <p:nvSpPr>
          <p:cNvPr id="20" name="Text Box 19"/>
          <p:cNvSpPr txBox="1"/>
          <p:nvPr/>
        </p:nvSpPr>
        <p:spPr>
          <a:xfrm>
            <a:off x="1033145" y="3354070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2.</a:t>
            </a:r>
            <a:r>
              <a:rPr lang="en-US" sz="3200"/>
              <a:t> I’m sorry that I don’t have a three-month summer holiday as my grandma did.</a:t>
            </a:r>
            <a:endParaRPr lang="en-US" sz="3200"/>
          </a:p>
        </p:txBody>
      </p:sp>
      <p:sp>
        <p:nvSpPr>
          <p:cNvPr id="22" name="Right Arrow 21"/>
          <p:cNvSpPr/>
          <p:nvPr/>
        </p:nvSpPr>
        <p:spPr>
          <a:xfrm>
            <a:off x="1012190" y="2668905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1099185" y="479806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9" name="Text Box 28"/>
          <p:cNvSpPr txBox="1"/>
          <p:nvPr/>
        </p:nvSpPr>
        <p:spPr>
          <a:xfrm>
            <a:off x="1974850" y="2604770"/>
            <a:ext cx="9563100" cy="583565"/>
          </a:xfrm>
          <a:prstGeom prst="rect">
            <a:avLst/>
          </a:prstGeom>
          <a:solidFill>
            <a:srgbClr val="E4C988"/>
          </a:solidFill>
        </p:spPr>
        <p:txBody>
          <a:bodyPr wrap="square" rtlCol="0" anchor="t">
            <a:spAutoFit/>
          </a:bodyPr>
          <a:p>
            <a:r>
              <a:rPr lang="en-US" sz="3200">
                <a:solidFill>
                  <a:srgbClr val="FF0000"/>
                </a:solidFill>
              </a:rPr>
              <a:t>She wishes (that) she had an IPhone.</a:t>
            </a:r>
            <a:r>
              <a:rPr lang="en-US" sz="3200"/>
              <a:t> </a:t>
            </a:r>
            <a:endParaRPr lang="en-US" sz="3200"/>
          </a:p>
        </p:txBody>
      </p:sp>
      <p:sp>
        <p:nvSpPr>
          <p:cNvPr id="30" name="Text Box 29"/>
          <p:cNvSpPr txBox="1"/>
          <p:nvPr/>
        </p:nvSpPr>
        <p:spPr>
          <a:xfrm>
            <a:off x="1969770" y="4430395"/>
            <a:ext cx="9563100" cy="1076325"/>
          </a:xfrm>
          <a:prstGeom prst="rect">
            <a:avLst/>
          </a:prstGeom>
          <a:solidFill>
            <a:srgbClr val="E4C988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>
                <a:solidFill>
                  <a:srgbClr val="FF0000"/>
                </a:solidFill>
              </a:rPr>
              <a:t>I wish I had three-month summer holiday as my grandma did.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1" name="Text Box 30"/>
          <p:cNvSpPr txBox="1"/>
          <p:nvPr/>
        </p:nvSpPr>
        <p:spPr>
          <a:xfrm>
            <a:off x="-11480165" y="2035175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3.</a:t>
            </a:r>
            <a:r>
              <a:rPr lang="en-US" sz="3200"/>
              <a:t> I want my parents to let me make my own decisions, but they don’t.</a:t>
            </a:r>
            <a:endParaRPr lang="en-US" sz="3200"/>
          </a:p>
        </p:txBody>
      </p:sp>
      <p:sp>
        <p:nvSpPr>
          <p:cNvPr id="32" name="Text Box 31"/>
          <p:cNvSpPr txBox="1"/>
          <p:nvPr/>
        </p:nvSpPr>
        <p:spPr>
          <a:xfrm>
            <a:off x="-11517630" y="3932555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4.</a:t>
            </a:r>
            <a:r>
              <a:rPr lang="en-US" sz="3200"/>
              <a:t> Mike wants to play musical instruments, but he can’t.</a:t>
            </a:r>
            <a:endParaRPr lang="en-US" sz="3200"/>
          </a:p>
        </p:txBody>
      </p:sp>
      <p:sp>
        <p:nvSpPr>
          <p:cNvPr id="33" name="Text Box 32"/>
          <p:cNvSpPr txBox="1"/>
          <p:nvPr/>
        </p:nvSpPr>
        <p:spPr>
          <a:xfrm>
            <a:off x="-11517630" y="5337175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5.</a:t>
            </a:r>
            <a:r>
              <a:rPr lang="en-US" sz="3200"/>
              <a:t> My dad is very busy. I want him to have more time with me.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  <p:bldP spid="3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Rewrite the following sentences, using wish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912495" y="1902460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3.</a:t>
            </a:r>
            <a:r>
              <a:rPr lang="en-US" sz="3200"/>
              <a:t> I want my parents to let me make my own decisions, but they don’t.</a:t>
            </a:r>
            <a:endParaRPr lang="en-US" sz="3200"/>
          </a:p>
        </p:txBody>
      </p:sp>
      <p:sp>
        <p:nvSpPr>
          <p:cNvPr id="25" name="Right Arrow 24"/>
          <p:cNvSpPr/>
          <p:nvPr/>
        </p:nvSpPr>
        <p:spPr>
          <a:xfrm>
            <a:off x="875030" y="3057525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1854200" y="3060700"/>
            <a:ext cx="9563100" cy="583565"/>
          </a:xfrm>
          <a:prstGeom prst="rect">
            <a:avLst/>
          </a:prstGeom>
          <a:solidFill>
            <a:srgbClr val="E4C988"/>
          </a:solidFill>
        </p:spPr>
        <p:txBody>
          <a:bodyPr wrap="square" rtlCol="0" anchor="t">
            <a:spAutoFit/>
          </a:bodyPr>
          <a:p>
            <a:r>
              <a:rPr lang="en-US" sz="3200">
                <a:solidFill>
                  <a:srgbClr val="FF0000"/>
                </a:solidFill>
              </a:rPr>
              <a:t> I wish (that) my parents let me make my own decisions.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875030" y="3799840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4.</a:t>
            </a:r>
            <a:r>
              <a:rPr lang="en-US" sz="3200"/>
              <a:t> Mike wants to play musical instruments, but he can’t.</a:t>
            </a:r>
            <a:endParaRPr lang="en-US" sz="3200"/>
          </a:p>
        </p:txBody>
      </p:sp>
      <p:sp>
        <p:nvSpPr>
          <p:cNvPr id="6" name="Text Box 5"/>
          <p:cNvSpPr txBox="1"/>
          <p:nvPr/>
        </p:nvSpPr>
        <p:spPr>
          <a:xfrm>
            <a:off x="875030" y="5204460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5.</a:t>
            </a:r>
            <a:r>
              <a:rPr lang="en-US" sz="3200"/>
              <a:t> My dad is very busy. I want him to have more time with me.</a:t>
            </a:r>
            <a:endParaRPr lang="en-US" sz="3200"/>
          </a:p>
        </p:txBody>
      </p:sp>
      <p:sp>
        <p:nvSpPr>
          <p:cNvPr id="9" name="Right Arrow 8"/>
          <p:cNvSpPr/>
          <p:nvPr/>
        </p:nvSpPr>
        <p:spPr>
          <a:xfrm>
            <a:off x="875030" y="453898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875030" y="601091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13470255" y="1739265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p>
            <a:r>
              <a:rPr lang="en-US" sz="3200" b="1"/>
              <a:t>1</a:t>
            </a:r>
            <a:r>
              <a:rPr lang="en-US" sz="3200"/>
              <a:t>. She doesn’t have an iPhone. She’d like to have one.</a:t>
            </a:r>
            <a:endParaRPr lang="en-US" sz="3200"/>
          </a:p>
        </p:txBody>
      </p:sp>
      <p:sp>
        <p:nvSpPr>
          <p:cNvPr id="12" name="Text Box 11"/>
          <p:cNvSpPr txBox="1"/>
          <p:nvPr/>
        </p:nvSpPr>
        <p:spPr>
          <a:xfrm>
            <a:off x="13475335" y="3177540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2.</a:t>
            </a:r>
            <a:r>
              <a:rPr lang="en-US" sz="3200"/>
              <a:t> I’m sorry that I don’t have a three-month summer holiday as my grandma did.</a:t>
            </a:r>
            <a:endParaRPr lang="en-US" sz="3200"/>
          </a:p>
        </p:txBody>
      </p:sp>
      <p:sp>
        <p:nvSpPr>
          <p:cNvPr id="13" name="Text Box 12"/>
          <p:cNvSpPr txBox="1"/>
          <p:nvPr/>
        </p:nvSpPr>
        <p:spPr>
          <a:xfrm>
            <a:off x="1816735" y="4463415"/>
            <a:ext cx="9563100" cy="583565"/>
          </a:xfrm>
          <a:prstGeom prst="rect">
            <a:avLst/>
          </a:prstGeom>
          <a:solidFill>
            <a:srgbClr val="E4C988"/>
          </a:solidFill>
        </p:spPr>
        <p:txBody>
          <a:bodyPr wrap="square" rtlCol="0" anchor="t">
            <a:spAutoFit/>
          </a:bodyPr>
          <a:p>
            <a:r>
              <a:rPr lang="en-US" sz="3200">
                <a:solidFill>
                  <a:srgbClr val="FF0000"/>
                </a:solidFill>
              </a:rPr>
              <a:t>Mike wishes (that) he could play musical instruments.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816735" y="5767705"/>
            <a:ext cx="9563100" cy="1076325"/>
          </a:xfrm>
          <a:prstGeom prst="rect">
            <a:avLst/>
          </a:prstGeom>
          <a:solidFill>
            <a:srgbClr val="E4C988"/>
          </a:solidFill>
        </p:spPr>
        <p:txBody>
          <a:bodyPr wrap="square" rtlCol="0" anchor="t">
            <a:spAutoFit/>
          </a:bodyPr>
          <a:p>
            <a:r>
              <a:rPr lang="en-US" sz="3200">
                <a:solidFill>
                  <a:srgbClr val="FF0000"/>
                </a:solidFill>
              </a:rPr>
              <a:t>I wish (that) my dad was not very busy, and (that) he had more time with me.</a:t>
            </a:r>
            <a:endParaRPr 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Choose the correct answer A, B, C, or D.</a:t>
            </a:r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Finish the sentence by completing each blank with a word. The first letter of each word is given.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8635" y="3263265"/>
            <a:ext cx="5755005" cy="11715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Put the verb in brackets in the past continuous to complete each sentence.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Rewrite the following sentences, using wish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8764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  <a:endParaRPr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grunge-paper-background"/>
          <p:cNvPicPr>
            <a:picLocks noChangeAspect="1"/>
          </p:cNvPicPr>
          <p:nvPr/>
        </p:nvPicPr>
        <p:blipFill>
          <a:blip r:embed="rId1"/>
          <a:srcRect b="57386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 rot="21180000">
            <a:off x="259715" y="1463040"/>
            <a:ext cx="686498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Life in your neighborhood</a:t>
            </a:r>
            <a:endParaRPr lang="en-US" sz="4400" b="1">
              <a:solidFill>
                <a:srgbClr val="FF0000"/>
              </a:solidFill>
              <a:effectLst>
                <a:glow rad="330200">
                  <a:schemeClr val="bg1">
                    <a:alpha val="40000"/>
                  </a:schemeClr>
                </a:glow>
              </a:effectLst>
              <a:latin typeface="Times New Roman" panose="020206030504050203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 rot="21360000">
            <a:off x="654050" y="2399030"/>
            <a:ext cx="51968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270" indent="-1270" algn="ctr"/>
            <a:r>
              <a:rPr lang="en-US" sz="4400" b="1">
                <a:solidFill>
                  <a:srgbClr val="FF0000"/>
                </a:solidFill>
                <a:effectLst>
                  <a:glow rad="457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40 years ago</a:t>
            </a:r>
            <a:endParaRPr lang="en-US" sz="4400" b="1">
              <a:solidFill>
                <a:srgbClr val="FF0000"/>
              </a:solidFill>
              <a:effectLst>
                <a:glow rad="457200">
                  <a:schemeClr val="bg1">
                    <a:alpha val="40000"/>
                  </a:schemeClr>
                </a:glow>
              </a:effectLst>
              <a:latin typeface="Times New Roman" panose="02020603050405020304" charset="0"/>
            </a:endParaRPr>
          </a:p>
        </p:txBody>
      </p:sp>
      <p:pic>
        <p:nvPicPr>
          <p:cNvPr id="8" name="Content Placeholder 7"/>
          <p:cNvPicPr>
            <a:picLocks noChangeAspect="1"/>
          </p:cNvPicPr>
          <p:nvPr>
            <p:ph idx="1"/>
          </p:nvPr>
        </p:nvPicPr>
        <p:blipFill>
          <a:blip r:embed="rId2">
            <a:clrChange>
              <a:clrFrom>
                <a:srgbClr val="F0EBDF">
                  <a:alpha val="100000"/>
                </a:srgbClr>
              </a:clrFrom>
              <a:clrTo>
                <a:srgbClr val="F0EBDF">
                  <a:alpha val="100000"/>
                  <a:alpha val="0"/>
                </a:srgbClr>
              </a:clrTo>
            </a:clrChange>
          </a:blip>
          <a:srcRect t="6507" r="5182"/>
          <a:stretch>
            <a:fillRect/>
          </a:stretch>
        </p:blipFill>
        <p:spPr>
          <a:xfrm>
            <a:off x="4812665" y="3538220"/>
            <a:ext cx="3080385" cy="2221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065" y="4318000"/>
            <a:ext cx="3230880" cy="2022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325" y="1243330"/>
            <a:ext cx="3962400" cy="2701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45110" y="2226945"/>
            <a:ext cx="1153922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solidFill>
                  <a:srgbClr val="242021"/>
                </a:solidFill>
                <a:latin typeface="Times New Roman" panose="02020603050405020304" charset="0"/>
              </a:rPr>
              <a:t>-  Ask your grandparents and / or old people, and / or read books or search the internet to find the information you want.</a:t>
            </a:r>
            <a:endParaRPr lang="en-US" sz="3200" b="0">
              <a:solidFill>
                <a:srgbClr val="242021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87045" y="1168400"/>
            <a:ext cx="108642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3200" b="1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 information and pictures about life in your area about 40 years ago.</a:t>
            </a:r>
            <a:endParaRPr lang="en-US" sz="3200" b="1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143000" y="3227070"/>
            <a:ext cx="10159365" cy="3538220"/>
          </a:xfrm>
          <a:prstGeom prst="rect">
            <a:avLst/>
          </a:prstGeom>
          <a:solidFill>
            <a:srgbClr val="84D2C5"/>
          </a:solidFill>
          <a:ln w="9525">
            <a:noFill/>
          </a:ln>
        </p:spPr>
        <p:txBody>
          <a:bodyPr wrap="square">
            <a:spAutoFit/>
          </a:bodyPr>
          <a:p>
            <a:pPr marL="1270" indent="-1270"/>
            <a:r>
              <a:rPr lang="en-US" sz="3200" b="1" i="1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+ Means of transport (on foot, on horseback, by bicycle, …) + Home life (electric devices, cooking, …)+ Community services (electricity, running water, library, communal house, …)+ way of cooking…</a:t>
            </a:r>
            <a:endParaRPr lang="en-US" sz="32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640px-Time-Travel-e1650993426426"/>
          <p:cNvPicPr>
            <a:picLocks noChangeAspect="1"/>
          </p:cNvPicPr>
          <p:nvPr/>
        </p:nvPicPr>
        <p:blipFill>
          <a:blip r:embed="rId1">
            <a:alphaModFix amt="8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1590" y="2134870"/>
            <a:ext cx="4731385" cy="3154680"/>
          </a:xfrm>
          <a:prstGeom prst="rect">
            <a:avLst/>
          </a:prstGeom>
          <a:effectLst>
            <a:glow rad="546100">
              <a:schemeClr val="bg1">
                <a:alpha val="40000"/>
              </a:schemeClr>
            </a:glow>
          </a:effectLst>
        </p:spPr>
      </p:pic>
      <p:pic>
        <p:nvPicPr>
          <p:cNvPr id="20" name="Picture 19" descr="640px-Time-Travel-e1650993426426"/>
          <p:cNvPicPr>
            <a:picLocks noChangeAspect="1"/>
          </p:cNvPicPr>
          <p:nvPr/>
        </p:nvPicPr>
        <p:blipFill>
          <a:blip r:embed="rId1">
            <a:alphaModFix amt="8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925" y="1093470"/>
            <a:ext cx="3931920" cy="2621915"/>
          </a:xfrm>
          <a:prstGeom prst="rect">
            <a:avLst/>
          </a:prstGeom>
          <a:effectLst>
            <a:glow rad="596900">
              <a:schemeClr val="bg1">
                <a:alpha val="40000"/>
              </a:schemeClr>
            </a:glow>
          </a:effectLst>
        </p:spPr>
      </p:pic>
      <p:grpSp>
        <p:nvGrpSpPr>
          <p:cNvPr id="27" name="Group 26"/>
          <p:cNvGrpSpPr>
            <a:grpSpLocks noGrp="1" noRot="1" noChangeAspect="1" noMove="1" noResize="1" noUngrp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Rot="1" noChangeAspect="1" noMove="1" noResize="1" noUngrp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640px-Time-Travel-e1650993426426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7150" y="2314752"/>
            <a:ext cx="4731385" cy="3154680"/>
          </a:xfrm>
          <a:prstGeom prst="rect">
            <a:avLst/>
          </a:prstGeom>
          <a:effectLst>
            <a:glow rad="254000">
              <a:schemeClr val="bg1">
                <a:alpha val="40000"/>
              </a:schemeClr>
            </a:glow>
          </a:effectLst>
        </p:spPr>
      </p:pic>
      <p:grpSp>
        <p:nvGrpSpPr>
          <p:cNvPr id="3" name="Group 2"/>
          <p:cNvGrpSpPr/>
          <p:nvPr/>
        </p:nvGrpSpPr>
        <p:grpSpPr>
          <a:xfrm>
            <a:off x="493757" y="1757437"/>
            <a:ext cx="12219940" cy="866140"/>
            <a:chOff x="3034454" y="307340"/>
            <a:chExt cx="12219940" cy="866140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  <a:endParaRPr lang="en-US" sz="5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874" y="313055"/>
              <a:ext cx="9621520" cy="860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REMEMBERING THE PAST</a:t>
              </a:r>
              <a:endParaRPr lang="en-US" sz="5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3557906" y="3147935"/>
            <a:ext cx="606933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4003676" y="3236200"/>
            <a:ext cx="556196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sym typeface="+mn-ea"/>
              </a:rPr>
              <a:t>LESSON 7: LOOKING BACK &amp; PROJECT</a:t>
            </a:r>
            <a:endParaRPr lang="en-US" sz="2600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13711" y="2978837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45110" y="2620645"/>
            <a:ext cx="115392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242021"/>
                </a:solidFill>
                <a:latin typeface="Times New Roman" panose="02020603050405020304" charset="0"/>
              </a:rPr>
              <a:t>- Work in groups to make a poster to introduce the information you have prepared.</a:t>
            </a:r>
            <a:endParaRPr lang="en-US" sz="4400" b="0">
              <a:solidFill>
                <a:srgbClr val="242021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87045" y="1168400"/>
            <a:ext cx="108642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Task 2: Make a poster. Write or print the information and stick the pictures on the poster.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giphy (2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831840" y="1617345"/>
            <a:ext cx="5397500" cy="48469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 rot="21180000">
            <a:off x="7026910" y="9240520"/>
            <a:ext cx="4728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PRESENTATION </a:t>
            </a:r>
            <a:endParaRPr lang="en-US" sz="4400" b="1">
              <a:solidFill>
                <a:srgbClr val="FF0000"/>
              </a:solidFill>
              <a:effectLst>
                <a:glow rad="330200">
                  <a:schemeClr val="bg1">
                    <a:alpha val="40000"/>
                  </a:schemeClr>
                </a:glow>
              </a:effectLst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giphy (2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07715" y="1482725"/>
            <a:ext cx="5397500" cy="48469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 rot="21180000">
            <a:off x="6236970" y="2794635"/>
            <a:ext cx="4728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PRESENTATION </a:t>
            </a:r>
            <a:endParaRPr lang="en-US" sz="4400" b="1">
              <a:solidFill>
                <a:srgbClr val="FF0000"/>
              </a:solidFill>
              <a:effectLst>
                <a:glow rad="330200">
                  <a:schemeClr val="bg1">
                    <a:alpha val="40000"/>
                  </a:schemeClr>
                </a:glow>
              </a:effectLst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1280" y="0"/>
            <a:ext cx="12192000" cy="819785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I CAN...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8645" y="793750"/>
            <a:ext cx="544004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ym typeface="+mn-ea"/>
              </a:rPr>
              <a:t>Complete the self-assessment table.</a:t>
            </a:r>
            <a:endParaRPr lang="en-US" sz="2800" b="1" dirty="0"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175" y="1877060"/>
            <a:ext cx="10915650" cy="4257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Choose the correct answer to complete each sentence below.</a:t>
            </a:r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Fill in each gap with a word from the box to complete the passage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8635" y="3263265"/>
            <a:ext cx="5755005" cy="11715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the sentences with the particles in the box. Task 4: Find a grammar mistake in each sentence and correct it.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8764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  <a:endParaRPr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Review the vocabulary and grammar of Unit 4</a:t>
            </a:r>
            <a:endParaRPr lang="en-US" sz="3600" dirty="0"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Apply what they have learnt (vocabulary and grammar) into practice through a project.</a:t>
            </a:r>
            <a:endParaRPr lang="en-US" sz="36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next lesson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620012"/>
            <a:ext cx="10274531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Review the vocabulary and grammar of Unit 4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Apply what they have learnt (vocabulary and grammar) into practice through a project.</a:t>
            </a:r>
            <a:endParaRPr lang="en-US" sz="3600" dirty="0"/>
          </a:p>
        </p:txBody>
      </p:sp>
      <p:sp>
        <p:nvSpPr>
          <p:cNvPr id="3" name="Text Box 2"/>
          <p:cNvSpPr txBox="1"/>
          <p:nvPr/>
        </p:nvSpPr>
        <p:spPr>
          <a:xfrm>
            <a:off x="12386310" y="11233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Choose the correct answer A, B, C, or D.</a:t>
            </a:r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Finish the sentence by completing each blank with a word. The first letter of each word is given.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8635" y="3263265"/>
            <a:ext cx="5755005" cy="11715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Put the verb in brackets in the past continuous to complete each sentence.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Rewrite the following sentences, using wish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8764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  <a:endParaRPr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77432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0"/>
          <p:cNvSpPr txBox="1"/>
          <p:nvPr/>
        </p:nvSpPr>
        <p:spPr>
          <a:xfrm>
            <a:off x="949325" y="77216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Work in teams</a:t>
            </a:r>
            <a:endParaRPr lang="en-US" sz="3600" dirty="0"/>
          </a:p>
        </p:txBody>
      </p:sp>
      <p:sp>
        <p:nvSpPr>
          <p:cNvPr id="4" name="TextBox 20"/>
          <p:cNvSpPr txBox="1"/>
          <p:nvPr/>
        </p:nvSpPr>
        <p:spPr>
          <a:xfrm>
            <a:off x="949325" y="1689735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Members of each team take turns and write as many vocabulary </a:t>
            </a:r>
            <a:r>
              <a:rPr lang="en-US" sz="3600" b="1" u="sng" dirty="0"/>
              <a:t>in Unit 4</a:t>
            </a:r>
            <a:r>
              <a:rPr lang="en-US" sz="3600" dirty="0"/>
              <a:t> as possible in ................. minutes.</a:t>
            </a:r>
            <a:endParaRPr lang="en-US" sz="3600" dirty="0"/>
          </a:p>
        </p:txBody>
      </p:sp>
      <p:sp>
        <p:nvSpPr>
          <p:cNvPr id="6" name="TextBox 20"/>
          <p:cNvSpPr txBox="1"/>
          <p:nvPr/>
        </p:nvSpPr>
        <p:spPr>
          <a:xfrm>
            <a:off x="913765" y="3429000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The group having more correct answers is the winner.</a:t>
            </a:r>
            <a:endParaRPr lang="en-US" sz="3600" dirty="0"/>
          </a:p>
        </p:txBody>
      </p:sp>
      <p:pic>
        <p:nvPicPr>
          <p:cNvPr id="8" name="Content Placeholder 7" descr="board-3699939_1280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787130" y="4724400"/>
            <a:ext cx="2903855" cy="193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  <a:endParaRPr lang="en-US" sz="32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09550" y="1939290"/>
            <a:ext cx="6096000" cy="3538220"/>
          </a:xfrm>
          <a:prstGeom prst="rect">
            <a:avLst/>
          </a:prstGeom>
          <a:solidFill>
            <a:srgbClr val="F9F5EB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1.</a:t>
            </a:r>
            <a:r>
              <a:rPr lang="en-US" sz="3200"/>
              <a:t> In keeping with ______, we cook five-colour sticky rice on the first day  of a lunar month.</a:t>
            </a:r>
            <a:endParaRPr lang="en-US" sz="3200"/>
          </a:p>
          <a:p>
            <a:pPr algn="just"/>
            <a:r>
              <a:rPr lang="en-US" sz="3200" b="1"/>
              <a:t>A</a:t>
            </a:r>
            <a:r>
              <a:rPr lang="en-US" sz="3200"/>
              <a:t>. tradition </a:t>
            </a:r>
            <a:endParaRPr lang="en-US" sz="3200"/>
          </a:p>
          <a:p>
            <a:pPr algn="just"/>
            <a:r>
              <a:rPr lang="en-US" sz="3200" b="1"/>
              <a:t>B.</a:t>
            </a:r>
            <a:r>
              <a:rPr lang="en-US" sz="3200"/>
              <a:t> habit </a:t>
            </a:r>
            <a:endParaRPr lang="en-US" sz="3200"/>
          </a:p>
          <a:p>
            <a:pPr algn="just"/>
            <a:r>
              <a:rPr lang="en-US" sz="3200" b="1"/>
              <a:t>C.</a:t>
            </a:r>
            <a:r>
              <a:rPr lang="en-US" sz="3200"/>
              <a:t> ritual </a:t>
            </a:r>
            <a:endParaRPr lang="en-US" sz="3200"/>
          </a:p>
          <a:p>
            <a:pPr algn="just"/>
            <a:r>
              <a:rPr lang="en-US" sz="3200" b="1"/>
              <a:t>D</a:t>
            </a:r>
            <a:r>
              <a:rPr lang="en-US" sz="3200"/>
              <a:t>. practice</a:t>
            </a:r>
            <a:endParaRPr lang="en-US" sz="3200"/>
          </a:p>
        </p:txBody>
      </p:sp>
      <p:sp>
        <p:nvSpPr>
          <p:cNvPr id="3" name="Text Box 2"/>
          <p:cNvSpPr txBox="1"/>
          <p:nvPr/>
        </p:nvSpPr>
        <p:spPr>
          <a:xfrm>
            <a:off x="6329680" y="1943735"/>
            <a:ext cx="5702300" cy="3538220"/>
          </a:xfrm>
          <a:prstGeom prst="rect">
            <a:avLst/>
          </a:prstGeom>
          <a:solidFill>
            <a:srgbClr val="E4DCCF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2.</a:t>
            </a:r>
            <a:r>
              <a:rPr lang="en-US" sz="3200"/>
              <a:t> Sam is very interested in history, and he remembers a lot of historical ______and dates.</a:t>
            </a:r>
            <a:endParaRPr lang="en-US" sz="3200"/>
          </a:p>
          <a:p>
            <a:pPr algn="just"/>
            <a:r>
              <a:rPr lang="en-US" sz="3200" b="1"/>
              <a:t>A.</a:t>
            </a:r>
            <a:r>
              <a:rPr lang="en-US" sz="3200"/>
              <a:t> traditions </a:t>
            </a:r>
            <a:endParaRPr lang="en-US" sz="3200"/>
          </a:p>
          <a:p>
            <a:pPr algn="just"/>
            <a:r>
              <a:rPr lang="en-US" sz="3200" b="1"/>
              <a:t>B.</a:t>
            </a:r>
            <a:r>
              <a:rPr lang="en-US" sz="3200"/>
              <a:t> events </a:t>
            </a:r>
            <a:endParaRPr lang="en-US" sz="3200"/>
          </a:p>
          <a:p>
            <a:pPr algn="just"/>
            <a:r>
              <a:rPr lang="en-US" sz="3200" b="1"/>
              <a:t>C.</a:t>
            </a:r>
            <a:r>
              <a:rPr lang="en-US" sz="3200"/>
              <a:t> anniversaries </a:t>
            </a:r>
            <a:endParaRPr lang="en-US" sz="3200"/>
          </a:p>
          <a:p>
            <a:pPr algn="just"/>
            <a:r>
              <a:rPr lang="en-US" sz="3200" b="1"/>
              <a:t>D.</a:t>
            </a:r>
            <a:r>
              <a:rPr lang="en-US" sz="3200"/>
              <a:t> practices</a:t>
            </a:r>
            <a:endParaRPr lang="en-US" sz="3200"/>
          </a:p>
        </p:txBody>
      </p:sp>
      <p:sp>
        <p:nvSpPr>
          <p:cNvPr id="7" name="Oval 6"/>
          <p:cNvSpPr/>
          <p:nvPr/>
        </p:nvSpPr>
        <p:spPr>
          <a:xfrm>
            <a:off x="83185" y="332168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05550" y="386778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bldLvl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  <a:endParaRPr lang="en-US" sz="32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09550" y="1939290"/>
            <a:ext cx="6096000" cy="4030980"/>
          </a:xfrm>
          <a:prstGeom prst="rect">
            <a:avLst/>
          </a:prstGeom>
          <a:solidFill>
            <a:srgbClr val="F9F5EB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3</a:t>
            </a:r>
            <a:r>
              <a:rPr lang="en-US" sz="3200"/>
              <a:t>. The fire of London in 1666 destroyed thousands of old ______ and damaged a large part of London’s centre. </a:t>
            </a:r>
            <a:endParaRPr lang="en-US" sz="3200"/>
          </a:p>
          <a:p>
            <a:pPr algn="just"/>
            <a:r>
              <a:rPr lang="en-US" sz="3200" b="1"/>
              <a:t>A.</a:t>
            </a:r>
            <a:r>
              <a:rPr lang="en-US" sz="3200"/>
              <a:t> organisations </a:t>
            </a:r>
            <a:endParaRPr lang="en-US" sz="3200"/>
          </a:p>
          <a:p>
            <a:pPr algn="just"/>
            <a:r>
              <a:rPr lang="en-US" sz="3200" b="1"/>
              <a:t>B.</a:t>
            </a:r>
            <a:r>
              <a:rPr lang="en-US" sz="3200"/>
              <a:t> structures</a:t>
            </a:r>
            <a:endParaRPr lang="en-US" sz="3200"/>
          </a:p>
          <a:p>
            <a:pPr algn="just"/>
            <a:r>
              <a:rPr lang="en-US" sz="3200" b="1"/>
              <a:t>C.</a:t>
            </a:r>
            <a:r>
              <a:rPr lang="en-US" sz="3200"/>
              <a:t> associations</a:t>
            </a:r>
            <a:endParaRPr lang="en-US" sz="3200"/>
          </a:p>
          <a:p>
            <a:pPr algn="just"/>
            <a:r>
              <a:rPr lang="en-US" sz="3200" b="1"/>
              <a:t>D.</a:t>
            </a:r>
            <a:r>
              <a:rPr lang="en-US" sz="3200"/>
              <a:t> connections</a:t>
            </a:r>
            <a:endParaRPr lang="en-US" sz="3200"/>
          </a:p>
        </p:txBody>
      </p:sp>
      <p:sp>
        <p:nvSpPr>
          <p:cNvPr id="3" name="Text Box 2"/>
          <p:cNvSpPr txBox="1"/>
          <p:nvPr/>
        </p:nvSpPr>
        <p:spPr>
          <a:xfrm>
            <a:off x="6329680" y="1943735"/>
            <a:ext cx="5702300" cy="3977640"/>
          </a:xfrm>
          <a:prstGeom prst="rect">
            <a:avLst/>
          </a:prstGeom>
          <a:solidFill>
            <a:srgbClr val="E4DCCF"/>
          </a:solidFill>
        </p:spPr>
        <p:txBody>
          <a:bodyPr wrap="square" rtlCol="0" anchor="t">
            <a:noAutofit/>
          </a:bodyPr>
          <a:p>
            <a:pPr algn="just"/>
            <a:r>
              <a:rPr lang="en-US" sz="3200" b="1"/>
              <a:t>4. </a:t>
            </a:r>
            <a:r>
              <a:rPr lang="en-US" sz="3200"/>
              <a:t>This practice was more common in ______ times than it is now.</a:t>
            </a:r>
            <a:endParaRPr lang="en-US" sz="3200"/>
          </a:p>
          <a:p>
            <a:pPr algn="just"/>
            <a:r>
              <a:rPr lang="en-US" sz="3200" b="1"/>
              <a:t>A.</a:t>
            </a:r>
            <a:r>
              <a:rPr lang="en-US" sz="3200"/>
              <a:t> beginning </a:t>
            </a:r>
            <a:endParaRPr lang="en-US" sz="3200"/>
          </a:p>
          <a:p>
            <a:pPr algn="just"/>
            <a:r>
              <a:rPr lang="en-US" sz="3200" b="1"/>
              <a:t>B.</a:t>
            </a:r>
            <a:r>
              <a:rPr lang="en-US" sz="3200"/>
              <a:t> antique </a:t>
            </a:r>
            <a:endParaRPr lang="en-US" sz="3200"/>
          </a:p>
          <a:p>
            <a:pPr algn="just"/>
            <a:r>
              <a:rPr lang="en-US" sz="3200" b="1"/>
              <a:t>C.</a:t>
            </a:r>
            <a:r>
              <a:rPr lang="en-US" sz="3200"/>
              <a:t> historic </a:t>
            </a:r>
            <a:endParaRPr lang="en-US" sz="3200"/>
          </a:p>
          <a:p>
            <a:pPr algn="just"/>
            <a:r>
              <a:rPr lang="en-US" sz="3200" b="1"/>
              <a:t>D.</a:t>
            </a:r>
            <a:r>
              <a:rPr lang="en-US" sz="3200"/>
              <a:t> ancient</a:t>
            </a:r>
            <a:endParaRPr lang="en-US" sz="3200"/>
          </a:p>
        </p:txBody>
      </p:sp>
      <p:sp>
        <p:nvSpPr>
          <p:cNvPr id="7" name="Oval 6"/>
          <p:cNvSpPr/>
          <p:nvPr/>
        </p:nvSpPr>
        <p:spPr>
          <a:xfrm>
            <a:off x="108585" y="429958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29680" y="478345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  <a:endParaRPr lang="en-US" sz="32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09550" y="2398395"/>
            <a:ext cx="11607165" cy="2061210"/>
          </a:xfrm>
          <a:prstGeom prst="rect">
            <a:avLst/>
          </a:prstGeom>
          <a:solidFill>
            <a:srgbClr val="F9F5EB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5</a:t>
            </a:r>
            <a:r>
              <a:rPr lang="en-US" sz="3200"/>
              <a:t>. This complex of buildings was ______ by foreign troops during the war.</a:t>
            </a:r>
            <a:endParaRPr lang="en-US" sz="3200"/>
          </a:p>
          <a:p>
            <a:pPr algn="just"/>
            <a:r>
              <a:rPr lang="en-US" sz="3200"/>
              <a:t>         </a:t>
            </a:r>
            <a:r>
              <a:rPr lang="en-US" sz="3200" b="1"/>
              <a:t> A.</a:t>
            </a:r>
            <a:r>
              <a:rPr lang="en-US" sz="3200"/>
              <a:t> received                                                         </a:t>
            </a:r>
            <a:r>
              <a:rPr lang="en-US" sz="3200" b="1"/>
              <a:t>B.</a:t>
            </a:r>
            <a:r>
              <a:rPr lang="en-US" sz="3200"/>
              <a:t> busy </a:t>
            </a:r>
            <a:endParaRPr lang="en-US" sz="3200"/>
          </a:p>
          <a:p>
            <a:pPr algn="just"/>
            <a:r>
              <a:rPr lang="en-US" sz="3200"/>
              <a:t>         </a:t>
            </a:r>
            <a:r>
              <a:rPr lang="en-US" sz="3200" b="1"/>
              <a:t> C.</a:t>
            </a:r>
            <a:r>
              <a:rPr lang="en-US" sz="3200"/>
              <a:t> occupied                                                       </a:t>
            </a:r>
            <a:r>
              <a:rPr lang="en-US" sz="3200" b="1"/>
              <a:t> D.</a:t>
            </a:r>
            <a:r>
              <a:rPr lang="en-US" sz="3200"/>
              <a:t> filled</a:t>
            </a:r>
            <a:endParaRPr lang="en-US" sz="3200"/>
          </a:p>
        </p:txBody>
      </p:sp>
      <p:sp>
        <p:nvSpPr>
          <p:cNvPr id="7" name="Oval 6"/>
          <p:cNvSpPr/>
          <p:nvPr/>
        </p:nvSpPr>
        <p:spPr>
          <a:xfrm>
            <a:off x="1048385" y="388810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131570" y="78295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Finish the sentence by completing each blank with a word. The first letter of each word is given.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77850" y="8147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7021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77850" y="1799590"/>
            <a:ext cx="11073765" cy="107632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1.</a:t>
            </a:r>
            <a:r>
              <a:rPr lang="en-US" sz="3200"/>
              <a:t> The custom of </a:t>
            </a:r>
            <a:r>
              <a:rPr lang="en-US" sz="3200" b="1"/>
              <a:t>w</a:t>
            </a:r>
            <a:r>
              <a:rPr lang="en-US" sz="3200"/>
              <a:t>______  ancestors is a beautiful and rich tradition in Vietnamese culture.</a:t>
            </a:r>
            <a:endParaRPr lang="en-US" sz="3200"/>
          </a:p>
        </p:txBody>
      </p:sp>
      <p:sp>
        <p:nvSpPr>
          <p:cNvPr id="12" name="Text Box 11"/>
          <p:cNvSpPr txBox="1"/>
          <p:nvPr/>
        </p:nvSpPr>
        <p:spPr>
          <a:xfrm>
            <a:off x="577850" y="2875915"/>
            <a:ext cx="11073765" cy="1076325"/>
          </a:xfrm>
          <a:prstGeom prst="rect">
            <a:avLst/>
          </a:prstGeom>
          <a:solidFill>
            <a:srgbClr val="93BFCF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2.</a:t>
            </a:r>
            <a:r>
              <a:rPr lang="en-US" sz="3200"/>
              <a:t> The custom of sending a greeting card has become a </a:t>
            </a:r>
            <a:r>
              <a:rPr lang="en-US" sz="3200" b="1"/>
              <a:t>d</a:t>
            </a:r>
            <a:r>
              <a:rPr lang="en-US" sz="3200"/>
              <a:t>______ tradition in many western countries.</a:t>
            </a:r>
            <a:endParaRPr lang="en-US" sz="3200"/>
          </a:p>
        </p:txBody>
      </p:sp>
      <p:sp>
        <p:nvSpPr>
          <p:cNvPr id="14" name="Text Box 13"/>
          <p:cNvSpPr txBox="1"/>
          <p:nvPr/>
        </p:nvSpPr>
        <p:spPr>
          <a:xfrm>
            <a:off x="577850" y="3952240"/>
            <a:ext cx="11073765" cy="58356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3</a:t>
            </a:r>
            <a:r>
              <a:rPr lang="en-US" sz="3200"/>
              <a:t>. A country’s cultural </a:t>
            </a:r>
            <a:r>
              <a:rPr lang="en-US" sz="3200" b="1"/>
              <a:t>h</a:t>
            </a:r>
            <a:r>
              <a:rPr lang="en-US" sz="3200"/>
              <a:t>______ is a valuable resource</a:t>
            </a:r>
            <a:endParaRPr lang="en-US" sz="3200"/>
          </a:p>
        </p:txBody>
      </p:sp>
      <p:sp>
        <p:nvSpPr>
          <p:cNvPr id="15" name="Text Box 14"/>
          <p:cNvSpPr txBox="1"/>
          <p:nvPr/>
        </p:nvSpPr>
        <p:spPr>
          <a:xfrm>
            <a:off x="577850" y="4535805"/>
            <a:ext cx="11073765" cy="1076325"/>
          </a:xfrm>
          <a:prstGeom prst="rect">
            <a:avLst/>
          </a:prstGeom>
          <a:solidFill>
            <a:srgbClr val="93BFCF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4.</a:t>
            </a:r>
            <a:r>
              <a:rPr lang="en-US" sz="3200"/>
              <a:t> Festivals, which are handed down from one </a:t>
            </a:r>
            <a:r>
              <a:rPr lang="en-US" sz="3200" b="1"/>
              <a:t>g</a:t>
            </a:r>
            <a:r>
              <a:rPr lang="en-US" sz="3200"/>
              <a:t>______    to the next, are an important way to promote tourism</a:t>
            </a:r>
            <a:endParaRPr lang="en-US" sz="3200"/>
          </a:p>
        </p:txBody>
      </p:sp>
      <p:sp>
        <p:nvSpPr>
          <p:cNvPr id="22" name="Text Box 21"/>
          <p:cNvSpPr txBox="1"/>
          <p:nvPr/>
        </p:nvSpPr>
        <p:spPr>
          <a:xfrm>
            <a:off x="577850" y="5612130"/>
            <a:ext cx="11073765" cy="107632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5.</a:t>
            </a:r>
            <a:r>
              <a:rPr lang="en-US" sz="3200"/>
              <a:t> Besides the key </a:t>
            </a:r>
            <a:r>
              <a:rPr lang="en-US" sz="3200" b="1"/>
              <a:t>i</a:t>
            </a:r>
            <a:r>
              <a:rPr lang="en-US" sz="3200"/>
              <a:t>______,    another secret to achieving the perfect fish and chips is the temperature of the oil.</a:t>
            </a:r>
            <a:endParaRPr lang="en-US" sz="3200"/>
          </a:p>
        </p:txBody>
      </p:sp>
      <p:sp>
        <p:nvSpPr>
          <p:cNvPr id="23" name="Text Box 22"/>
          <p:cNvSpPr txBox="1"/>
          <p:nvPr/>
        </p:nvSpPr>
        <p:spPr>
          <a:xfrm>
            <a:off x="4017010" y="179959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orshiping</a:t>
            </a:r>
            <a:endParaRPr 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10204450" y="2896235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eep-rooted</a:t>
            </a:r>
            <a:endParaRPr 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4472305" y="395224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eritage</a:t>
            </a:r>
            <a:endParaRPr 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8808085" y="457200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eneration</a:t>
            </a:r>
            <a:endParaRPr 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4058285" y="562229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ngredients</a:t>
            </a:r>
            <a:endParaRPr 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24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49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125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22" grpId="0" animBg="1"/>
      <p:bldP spid="22" grpId="1" animBg="1"/>
      <p:bldP spid="12" grpId="0" animBg="1"/>
      <p:bldP spid="12" grpId="1" animBg="1"/>
      <p:bldP spid="15" grpId="0" animBg="1"/>
      <p:bldP spid="15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9" grpId="0"/>
      <p:bldP spid="29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6802</Words>
  <Application>WPS Presentation</Application>
  <PresentationFormat>Widescreen</PresentationFormat>
  <Paragraphs>352</Paragraphs>
  <Slides>26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SimSun</vt:lpstr>
      <vt:lpstr>Wingdings</vt:lpstr>
      <vt:lpstr>Myriad Pro</vt:lpstr>
      <vt:lpstr>Segoe Print</vt:lpstr>
      <vt:lpstr>Courier New</vt:lpstr>
      <vt:lpstr>Adobe Gothic Std B</vt:lpstr>
      <vt:lpstr>Yu Gothic UI Semibold</vt:lpstr>
      <vt:lpstr>Calibri</vt:lpstr>
      <vt:lpstr>Microsoft YaHei</vt:lpstr>
      <vt:lpstr>Arial Unicode MS</vt:lpstr>
      <vt:lpstr>Calibri Light</vt:lpstr>
      <vt:lpstr>Comic Sans MS</vt:lpstr>
      <vt:lpstr>Times New Roman</vt:lpstr>
      <vt:lpstr>ChronicaPro-Bold</vt:lpstr>
      <vt:lpstr>Cooper Black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Cwalk Sang</cp:lastModifiedBy>
  <cp:revision>325</cp:revision>
  <dcterms:created xsi:type="dcterms:W3CDTF">2020-12-09T02:04:00Z</dcterms:created>
  <dcterms:modified xsi:type="dcterms:W3CDTF">2023-11-14T03:34:35Z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1033-12.2.0.13266</vt:lpwstr>
  </property>
</Properties>
</file>