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9900"/>
    <a:srgbClr val="ED2743"/>
    <a:srgbClr val="E519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êu đề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17" name="Tiêu đề phụ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vi-VN" smtClean="0"/>
              <a:t>Bấm &amp; sửa kiểu phụ đề</a:t>
            </a:r>
            <a:endParaRPr kumimoji="0" lang="en-US"/>
          </a:p>
        </p:txBody>
      </p:sp>
      <p:sp>
        <p:nvSpPr>
          <p:cNvPr id="30" name="Nơi giữ chỗ cho Ngày tháng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A69C-A00D-4727-96A2-81E2923C80E1}" type="datetimeFigureOut">
              <a:rPr lang="vi-VN" smtClean="0"/>
              <a:pPr/>
              <a:t>24/07/2022</a:t>
            </a:fld>
            <a:endParaRPr lang="vi-VN"/>
          </a:p>
        </p:txBody>
      </p:sp>
      <p:sp>
        <p:nvSpPr>
          <p:cNvPr id="19" name="Nơi giữ chỗ cho Chân trang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7" name="Nơi giữ chỗ cho Số hiệu Bản chiế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FA7-9F36-4593-A8B6-DF51D4E382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A69C-A00D-4727-96A2-81E2923C80E1}" type="datetimeFigureOut">
              <a:rPr lang="vi-VN" smtClean="0"/>
              <a:pPr/>
              <a:t>24/07/2022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FA7-9F36-4593-A8B6-DF51D4E382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A69C-A00D-4727-96A2-81E2923C80E1}" type="datetimeFigureOut">
              <a:rPr lang="vi-VN" smtClean="0"/>
              <a:pPr/>
              <a:t>24/07/2022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FA7-9F36-4593-A8B6-DF51D4E382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A69C-A00D-4727-96A2-81E2923C80E1}" type="datetimeFigureOut">
              <a:rPr lang="vi-VN" smtClean="0"/>
              <a:pPr/>
              <a:t>24/07/2022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FA7-9F36-4593-A8B6-DF51D4E382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A69C-A00D-4727-96A2-81E2923C80E1}" type="datetimeFigureOut">
              <a:rPr lang="vi-VN" smtClean="0"/>
              <a:pPr/>
              <a:t>24/07/2022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FA7-9F36-4593-A8B6-DF51D4E382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A69C-A00D-4727-96A2-81E2923C80E1}" type="datetimeFigureOut">
              <a:rPr lang="vi-VN" smtClean="0"/>
              <a:pPr/>
              <a:t>24/07/2022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FA7-9F36-4593-A8B6-DF51D4E382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5" name="Nơi giữ chỗ cho Nội dung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A69C-A00D-4727-96A2-81E2923C80E1}" type="datetimeFigureOut">
              <a:rPr lang="vi-VN" smtClean="0"/>
              <a:pPr/>
              <a:t>24/07/2022</a:t>
            </a:fld>
            <a:endParaRPr lang="vi-VN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FA7-9F36-4593-A8B6-DF51D4E382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A69C-A00D-4727-96A2-81E2923C80E1}" type="datetimeFigureOut">
              <a:rPr lang="vi-VN" smtClean="0"/>
              <a:pPr/>
              <a:t>24/07/2022</a:t>
            </a:fld>
            <a:endParaRPr lang="vi-VN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FA7-9F36-4593-A8B6-DF51D4E382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A69C-A00D-4727-96A2-81E2923C80E1}" type="datetimeFigureOut">
              <a:rPr lang="vi-VN" smtClean="0"/>
              <a:pPr/>
              <a:t>24/07/2022</a:t>
            </a:fld>
            <a:endParaRPr lang="vi-VN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FA7-9F36-4593-A8B6-DF51D4E382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A69C-A00D-4727-96A2-81E2923C80E1}" type="datetimeFigureOut">
              <a:rPr lang="vi-VN" smtClean="0"/>
              <a:pPr/>
              <a:t>24/07/2022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FA7-9F36-4593-A8B6-DF51D4E3826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Cắt và làm Tròn một Góc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am giác vuôn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A69C-A00D-4727-96A2-81E2923C80E1}" type="datetimeFigureOut">
              <a:rPr lang="vi-VN" smtClean="0"/>
              <a:pPr/>
              <a:t>24/07/2022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432FA7-9F36-4593-A8B6-DF51D4E3826E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vi-VN" smtClean="0"/>
              <a:t>Bấm biểu tượng để thêm hình ảnh</a:t>
            </a:r>
            <a:endParaRPr kumimoji="0" lang="en-US" dirty="0"/>
          </a:p>
        </p:txBody>
      </p:sp>
      <p:sp>
        <p:nvSpPr>
          <p:cNvPr id="10" name="Hình tự d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Hình tự d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tự d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ình tự d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Nơi giữ chỗ cho Tiêu đề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0" name="Nơi giữ chỗ cho Văn bản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  <a:p>
            <a:pPr lvl="1" eaLnBrk="1" latinLnBrk="0" hangingPunct="1"/>
            <a:r>
              <a:rPr kumimoji="0" lang="vi-VN" smtClean="0"/>
              <a:t>Mức hai</a:t>
            </a:r>
          </a:p>
          <a:p>
            <a:pPr lvl="2" eaLnBrk="1" latinLnBrk="0" hangingPunct="1"/>
            <a:r>
              <a:rPr kumimoji="0" lang="vi-VN" smtClean="0"/>
              <a:t>Mức ba</a:t>
            </a:r>
          </a:p>
          <a:p>
            <a:pPr lvl="3" eaLnBrk="1" latinLnBrk="0" hangingPunct="1"/>
            <a:r>
              <a:rPr kumimoji="0" lang="vi-VN" smtClean="0"/>
              <a:t>Mức bốn</a:t>
            </a:r>
          </a:p>
          <a:p>
            <a:pPr lvl="4" eaLnBrk="1" latinLnBrk="0" hangingPunct="1"/>
            <a:r>
              <a:rPr kumimoji="0" lang="vi-VN" smtClean="0"/>
              <a:t>Mức năm</a:t>
            </a:r>
            <a:endParaRPr kumimoji="0" lang="en-US"/>
          </a:p>
        </p:txBody>
      </p:sp>
      <p:sp>
        <p:nvSpPr>
          <p:cNvPr id="10" name="Nơi giữ chỗ cho Ngày tháng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8DA69C-A00D-4727-96A2-81E2923C80E1}" type="datetimeFigureOut">
              <a:rPr lang="vi-VN" smtClean="0"/>
              <a:pPr/>
              <a:t>24/07/2022</a:t>
            </a:fld>
            <a:endParaRPr lang="vi-VN"/>
          </a:p>
        </p:txBody>
      </p:sp>
      <p:sp>
        <p:nvSpPr>
          <p:cNvPr id="22" name="Nơi giữ chỗ cho Chân trang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8" name="Nơi giữ chỗ cho Số hiệu Bản chiế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432FA7-9F36-4593-A8B6-DF51D4E3826E}" type="slidenum">
              <a:rPr lang="vi-VN" smtClean="0"/>
              <a:pPr/>
              <a:t>‹#›</a:t>
            </a:fld>
            <a:endParaRPr lang="vi-VN"/>
          </a:p>
        </p:txBody>
      </p:sp>
      <p:grpSp>
        <p:nvGrpSpPr>
          <p:cNvPr id="2" name="Nhóm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Hình tự d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Hình tự d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27299"/>
            <a:ext cx="89644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CHỦ 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ĐỀ 1: KẾT NỐI BẠN BÈ </a:t>
            </a:r>
            <a:endParaRPr lang="vi-VN" sz="3600" b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( 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6 Tiết )</a:t>
            </a:r>
            <a:endParaRPr lang="vi-VN" sz="3600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</a:rPr>
              <a:t>Bài 1: CHÂN DUNG BẠN EM </a:t>
            </a:r>
          </a:p>
          <a:p>
            <a:pPr algn="ctr"/>
            <a:r>
              <a:rPr lang="vi-VN" sz="4400" b="1" dirty="0" smtClean="0">
                <a:solidFill>
                  <a:srgbClr val="00B050"/>
                </a:solidFill>
                <a:latin typeface="+mj-lt"/>
              </a:rPr>
              <a:t>(</a:t>
            </a:r>
            <a:r>
              <a:rPr lang="en-US" sz="4400" b="1" dirty="0" err="1" smtClean="0">
                <a:solidFill>
                  <a:srgbClr val="00B050"/>
                </a:solidFill>
                <a:latin typeface="+mj-lt"/>
              </a:rPr>
              <a:t>Thời</a:t>
            </a:r>
            <a:r>
              <a:rPr lang="en-US" sz="44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+mj-lt"/>
              </a:rPr>
              <a:t>gian</a:t>
            </a:r>
            <a:r>
              <a:rPr lang="en-US" sz="44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+mj-lt"/>
              </a:rPr>
              <a:t>thực</a:t>
            </a:r>
            <a:r>
              <a:rPr lang="en-US" sz="44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+mj-lt"/>
              </a:rPr>
              <a:t>hiện</a:t>
            </a:r>
            <a:r>
              <a:rPr lang="en-US" sz="4400" b="1" dirty="0" smtClean="0">
                <a:solidFill>
                  <a:srgbClr val="00B050"/>
                </a:solidFill>
                <a:latin typeface="+mj-lt"/>
              </a:rPr>
              <a:t>:</a:t>
            </a:r>
            <a:r>
              <a:rPr lang="vi-VN" sz="44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400" b="1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4400" b="1" dirty="0" smtClean="0">
                <a:solidFill>
                  <a:srgbClr val="00B050"/>
                </a:solidFill>
                <a:latin typeface="+mj-lt"/>
              </a:rPr>
              <a:t>t</a:t>
            </a:r>
            <a:r>
              <a:rPr lang="vi-VN" sz="4400" b="1" dirty="0" err="1" smtClean="0">
                <a:solidFill>
                  <a:srgbClr val="00B050"/>
                </a:solidFill>
                <a:latin typeface="+mj-lt"/>
              </a:rPr>
              <a:t>iết</a:t>
            </a:r>
            <a:r>
              <a:rPr lang="vi-VN" sz="44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400" b="1" dirty="0">
                <a:solidFill>
                  <a:srgbClr val="00B050"/>
                </a:solidFill>
                <a:latin typeface="+mj-lt"/>
              </a:rPr>
              <a:t>)</a:t>
            </a:r>
            <a:endParaRPr lang="vi-VN" sz="36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104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87660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1" y="188640"/>
            <a:ext cx="8229600" cy="562074"/>
          </a:xfrm>
        </p:spPr>
        <p:txBody>
          <a:bodyPr>
            <a:noAutofit/>
          </a:bodyPr>
          <a:lstStyle/>
          <a:p>
            <a:r>
              <a:rPr lang="vi-VN" sz="4000" b="1" dirty="0" smtClean="0">
                <a:solidFill>
                  <a:srgbClr val="00B050"/>
                </a:solidFill>
              </a:rPr>
              <a:t>III. HOẠT ĐỘNG LUYỆN TẬP</a:t>
            </a:r>
            <a:endParaRPr lang="vi-VN" sz="4000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6" y="1268760"/>
            <a:ext cx="878497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9633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41160" cy="1484784"/>
          </a:xfrm>
        </p:spPr>
        <p:txBody>
          <a:bodyPr>
            <a:normAutofit fontScale="90000"/>
          </a:bodyPr>
          <a:lstStyle/>
          <a:p>
            <a:pPr algn="l"/>
            <a:r>
              <a:rPr lang="vi-VN" b="1" dirty="0" smtClean="0">
                <a:solidFill>
                  <a:srgbClr val="FF0000"/>
                </a:solidFill>
              </a:rPr>
              <a:t/>
            </a:r>
            <a:br>
              <a:rPr lang="vi-VN" b="1" dirty="0" smtClean="0">
                <a:solidFill>
                  <a:srgbClr val="FF0000"/>
                </a:solidFill>
              </a:rPr>
            </a:br>
            <a:r>
              <a:rPr lang="vi-VN" b="1" dirty="0" smtClean="0">
                <a:solidFill>
                  <a:srgbClr val="FF0000"/>
                </a:solidFill>
              </a:rPr>
              <a:t>        </a:t>
            </a:r>
            <a:r>
              <a:rPr lang="vi-VN" sz="4000" b="1" dirty="0" smtClean="0">
                <a:solidFill>
                  <a:srgbClr val="FF0000"/>
                </a:solidFill>
              </a:rPr>
              <a:t>VI .HOẠT ĐỘNG THẢO LUẬN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9147"/>
            <a:ext cx="7920880" cy="500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220" y="6165304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Quan sát tranh bài của các bạn thực hành ở tiết 1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9633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562074"/>
          </a:xfrm>
        </p:spPr>
        <p:txBody>
          <a:bodyPr>
            <a:noAutofit/>
          </a:bodyPr>
          <a:lstStyle/>
          <a:p>
            <a:r>
              <a:rPr lang="vi-VN" sz="3600" b="1" dirty="0" smtClean="0">
                <a:solidFill>
                  <a:srgbClr val="00B0F0"/>
                </a:solidFill>
              </a:rPr>
              <a:t>V. HOẠT ĐỘNG ỨNG DỤNG</a:t>
            </a:r>
            <a:endParaRPr lang="vi-VN" sz="3600" b="1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82809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4992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" y="1124744"/>
            <a:ext cx="903649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906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r>
              <a:rPr lang="vi-VN" sz="4000" b="1" dirty="0" smtClean="0">
                <a:solidFill>
                  <a:schemeClr val="accent5">
                    <a:lumMod val="50000"/>
                  </a:schemeClr>
                </a:solidFill>
              </a:rPr>
              <a:t>I.HOẠT ĐỘNG KHÁM PHÁ</a:t>
            </a:r>
            <a:endParaRPr lang="vi-VN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b="5073"/>
          <a:stretch/>
        </p:blipFill>
        <p:spPr bwMode="auto">
          <a:xfrm>
            <a:off x="143001" y="1772816"/>
            <a:ext cx="3816424" cy="4634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9423" y="1700808"/>
            <a:ext cx="518457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?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Tranh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vẽ về ai? Biểu cảm trên khuôn mặt của nhân vật trong tranh như thế nào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?</a:t>
            </a:r>
          </a:p>
          <a:p>
            <a:r>
              <a:rPr lang="vi-VN" sz="2800" b="1" dirty="0">
                <a:latin typeface="+mj-lt"/>
              </a:rPr>
              <a:t/>
            </a:r>
            <a:br>
              <a:rPr lang="vi-VN" sz="2800" b="1" dirty="0">
                <a:latin typeface="+mj-lt"/>
              </a:rPr>
            </a:br>
            <a:r>
              <a:rPr lang="vi-VN" sz="2800" b="1" dirty="0">
                <a:solidFill>
                  <a:srgbClr val="C00000"/>
                </a:solidFill>
                <a:latin typeface="+mj-lt"/>
              </a:rPr>
              <a:t>?</a:t>
            </a:r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Loại 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chân </a:t>
            </a:r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dung (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Diễn tả </a:t>
            </a:r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hình dáng khuôn mặt, nửa 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người, cả người</a:t>
            </a:r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,..)?</a:t>
            </a:r>
          </a:p>
          <a:p>
            <a:r>
              <a:rPr lang="vi-VN" sz="2800" b="1" dirty="0">
                <a:latin typeface="+mj-lt"/>
              </a:rPr>
              <a:t/>
            </a:r>
            <a:br>
              <a:rPr lang="vi-VN" sz="2800" b="1" dirty="0">
                <a:latin typeface="+mj-lt"/>
              </a:rPr>
            </a:br>
            <a:r>
              <a:rPr lang="vi-VN" sz="2800" b="1" dirty="0">
                <a:solidFill>
                  <a:srgbClr val="800000"/>
                </a:solidFill>
                <a:latin typeface="+mj-lt"/>
              </a:rPr>
              <a:t>?</a:t>
            </a:r>
            <a:r>
              <a:rPr lang="vi-VN" sz="2800" b="1" dirty="0" smtClean="0">
                <a:solidFill>
                  <a:srgbClr val="800000"/>
                </a:solidFill>
                <a:latin typeface="+mj-lt"/>
              </a:rPr>
              <a:t>Đặc </a:t>
            </a:r>
            <a:r>
              <a:rPr lang="vi-VN" sz="2800" b="1" dirty="0">
                <a:solidFill>
                  <a:srgbClr val="800000"/>
                </a:solidFill>
                <a:latin typeface="+mj-lt"/>
              </a:rPr>
              <a:t>điểm lứa tuổi, đặc </a:t>
            </a:r>
            <a:r>
              <a:rPr lang="vi-VN" sz="2800" b="1" dirty="0" smtClean="0">
                <a:solidFill>
                  <a:srgbClr val="800000"/>
                </a:solidFill>
                <a:latin typeface="+mj-lt"/>
              </a:rPr>
              <a:t>điểm nhận dạng </a:t>
            </a:r>
            <a:r>
              <a:rPr lang="vi-VN" sz="2800" b="1" dirty="0">
                <a:solidFill>
                  <a:srgbClr val="800000"/>
                </a:solidFill>
                <a:latin typeface="+mj-lt"/>
              </a:rPr>
              <a:t>khuôn mặt của nhân vật trong </a:t>
            </a:r>
            <a:r>
              <a:rPr lang="vi-VN" sz="2800" b="1" dirty="0" smtClean="0">
                <a:solidFill>
                  <a:srgbClr val="800000"/>
                </a:solidFill>
                <a:latin typeface="+mj-lt"/>
              </a:rPr>
              <a:t>tranh</a:t>
            </a:r>
            <a:r>
              <a:rPr lang="vi-VN" sz="3200" b="1" dirty="0">
                <a:solidFill>
                  <a:srgbClr val="800000"/>
                </a:solidFill>
                <a:latin typeface="+mj-lt"/>
              </a:rPr>
              <a:t>?</a:t>
            </a:r>
            <a:r>
              <a:rPr lang="vi-VN" sz="3200" dirty="0">
                <a:solidFill>
                  <a:srgbClr val="800000"/>
                </a:solidFill>
                <a:latin typeface="+mj-lt"/>
              </a:rPr>
              <a:t/>
            </a:r>
            <a:br>
              <a:rPr lang="vi-VN" sz="3200" dirty="0">
                <a:solidFill>
                  <a:srgbClr val="800000"/>
                </a:solidFill>
                <a:latin typeface="+mj-lt"/>
              </a:rPr>
            </a:br>
            <a:endParaRPr lang="vi-VN" sz="36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83671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Quan sát 3 tranh và trả lời các câu hỏi sau</a:t>
            </a:r>
            <a:endParaRPr lang="vi-VN" sz="3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915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755620"/>
            <a:ext cx="3888432" cy="5027349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/>
          <a:srcRect r="4207" b="6213"/>
          <a:stretch/>
        </p:blipFill>
        <p:spPr bwMode="auto">
          <a:xfrm>
            <a:off x="539552" y="836712"/>
            <a:ext cx="3672408" cy="4562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5782969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Tranh số 2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582546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Tranh số 3</a:t>
            </a:r>
            <a:endParaRPr lang="vi-VN" b="1" dirty="0"/>
          </a:p>
        </p:txBody>
      </p:sp>
    </p:spTree>
    <p:extLst>
      <p:ext uri="{BB962C8B-B14F-4D97-AF65-F5344CB8AC3E}">
        <p14:creationId xmlns="" xmlns:p14="http://schemas.microsoft.com/office/powerpoint/2010/main" val="382878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936284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?Tranh vẽ về ai? Biểu cảm trên khuôn mặt của nhân vật trong tranh như thế nào?</a:t>
            </a:r>
          </a:p>
          <a:p>
            <a:r>
              <a:rPr lang="vi-VN" sz="3200" b="1" dirty="0">
                <a:latin typeface="+mj-lt"/>
              </a:rPr>
              <a:t/>
            </a:r>
            <a:br>
              <a:rPr lang="vi-VN" sz="3200" b="1" dirty="0">
                <a:latin typeface="+mj-lt"/>
              </a:rPr>
            </a:br>
            <a:r>
              <a:rPr lang="vi-VN" sz="3200" b="1" dirty="0">
                <a:solidFill>
                  <a:srgbClr val="C00000"/>
                </a:solidFill>
                <a:latin typeface="+mj-lt"/>
              </a:rPr>
              <a:t>?Loại chân dung (Diễn tả </a:t>
            </a:r>
            <a:r>
              <a:rPr lang="vi-VN" sz="3200" b="1" dirty="0" smtClean="0">
                <a:solidFill>
                  <a:srgbClr val="C00000"/>
                </a:solidFill>
                <a:latin typeface="+mj-lt"/>
              </a:rPr>
              <a:t>hình dáng khuôn mặt ra sao, </a:t>
            </a:r>
            <a:r>
              <a:rPr lang="vi-VN" sz="3200" b="1" dirty="0">
                <a:solidFill>
                  <a:srgbClr val="C00000"/>
                </a:solidFill>
                <a:latin typeface="+mj-lt"/>
              </a:rPr>
              <a:t>nửa người, cả người,..)?</a:t>
            </a:r>
          </a:p>
          <a:p>
            <a:r>
              <a:rPr lang="vi-VN" sz="3200" b="1" dirty="0">
                <a:latin typeface="+mj-lt"/>
              </a:rPr>
              <a:t/>
            </a:r>
            <a:br>
              <a:rPr lang="vi-VN" sz="3200" b="1" dirty="0">
                <a:latin typeface="+mj-lt"/>
              </a:rPr>
            </a:br>
            <a:r>
              <a:rPr lang="vi-VN" sz="3200" b="1" dirty="0">
                <a:solidFill>
                  <a:srgbClr val="800000"/>
                </a:solidFill>
                <a:latin typeface="+mj-lt"/>
              </a:rPr>
              <a:t>?Đặc điểm lứa tuổi, đặc điểm </a:t>
            </a:r>
            <a:r>
              <a:rPr lang="vi-VN" sz="3200" b="1" dirty="0" smtClean="0">
                <a:solidFill>
                  <a:srgbClr val="800000"/>
                </a:solidFill>
                <a:latin typeface="+mj-lt"/>
              </a:rPr>
              <a:t>nhận dạng khuôn </a:t>
            </a:r>
            <a:r>
              <a:rPr lang="vi-VN" sz="3200" b="1" dirty="0">
                <a:solidFill>
                  <a:srgbClr val="800000"/>
                </a:solidFill>
                <a:latin typeface="+mj-lt"/>
              </a:rPr>
              <a:t>mặt của nhân vật trong tranh</a:t>
            </a:r>
            <a:r>
              <a:rPr lang="vi-VN" sz="3600" b="1" dirty="0">
                <a:solidFill>
                  <a:srgbClr val="800000"/>
                </a:solidFill>
                <a:latin typeface="+mj-lt"/>
              </a:rPr>
              <a:t>?</a:t>
            </a:r>
            <a:r>
              <a:rPr lang="vi-VN" sz="3600" dirty="0">
                <a:solidFill>
                  <a:srgbClr val="800000"/>
                </a:solidFill>
                <a:latin typeface="+mj-lt"/>
              </a:rPr>
              <a:t/>
            </a:r>
            <a:br>
              <a:rPr lang="vi-VN" sz="3600" dirty="0">
                <a:solidFill>
                  <a:srgbClr val="800000"/>
                </a:solidFill>
                <a:latin typeface="+mj-lt"/>
              </a:rPr>
            </a:br>
            <a:endParaRPr lang="vi-VN" sz="40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+mj-lt"/>
              </a:rPr>
              <a:t>Quan sát 3 tranh </a:t>
            </a:r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xong các em hãy  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trả lời các câu hỏi sau</a:t>
            </a:r>
          </a:p>
        </p:txBody>
      </p:sp>
    </p:spTree>
    <p:extLst>
      <p:ext uri="{BB962C8B-B14F-4D97-AF65-F5344CB8AC3E}">
        <p14:creationId xmlns="" xmlns:p14="http://schemas.microsoft.com/office/powerpoint/2010/main" val="3860670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24733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vi-VN" b="1" dirty="0" smtClean="0">
                <a:solidFill>
                  <a:schemeClr val="accent6">
                    <a:lumMod val="75000"/>
                  </a:schemeClr>
                </a:solidFill>
              </a:rPr>
              <a:t>Bức tranh đầu tiên</a:t>
            </a:r>
            <a:endParaRPr lang="vi-V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b="5073"/>
          <a:stretch/>
        </p:blipFill>
        <p:spPr bwMode="auto">
          <a:xfrm>
            <a:off x="-4401" y="1196752"/>
            <a:ext cx="3528392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15606" y="1196752"/>
            <a:ext cx="5400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7030A0"/>
                </a:solidFill>
                <a:latin typeface="+mj-lt"/>
              </a:rPr>
              <a:t>Nói về chân </a:t>
            </a:r>
            <a:r>
              <a:rPr lang="vi-VN" sz="3200" b="1" dirty="0">
                <a:solidFill>
                  <a:srgbClr val="7030A0"/>
                </a:solidFill>
                <a:latin typeface="+mj-lt"/>
              </a:rPr>
              <a:t>dung trong nghệ thuật La Mã cổ đại</a:t>
            </a:r>
            <a:r>
              <a:rPr lang="vi-VN" sz="3200" b="1" dirty="0" smtClean="0">
                <a:solidFill>
                  <a:srgbClr val="7030A0"/>
                </a:solidFill>
                <a:latin typeface="+mj-lt"/>
              </a:rPr>
              <a:t>:</a:t>
            </a:r>
          </a:p>
          <a:p>
            <a:endParaRPr lang="vi-VN" sz="2800" b="1" dirty="0">
              <a:solidFill>
                <a:srgbClr val="0070C0"/>
              </a:solidFill>
              <a:latin typeface="+mj-lt"/>
            </a:endParaRPr>
          </a:p>
          <a:p>
            <a:r>
              <a:rPr lang="vi-VN" sz="2800" b="1" dirty="0">
                <a:latin typeface="+mj-lt"/>
              </a:rPr>
              <a:t> 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Đặc điểm lứa tuổi: </a:t>
            </a:r>
            <a:r>
              <a:rPr lang="vi-VN" sz="2800" b="1" dirty="0">
                <a:latin typeface="+mj-lt"/>
              </a:rPr>
              <a:t>Người phụ nữ tuổi trung niên.</a:t>
            </a:r>
          </a:p>
          <a:p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Biểu cảm trên khuôn mặt: </a:t>
            </a:r>
            <a:r>
              <a:rPr lang="vi-VN" sz="2800" b="1" dirty="0">
                <a:latin typeface="+mj-lt"/>
              </a:rPr>
              <a:t>suy nghĩ, suy </a:t>
            </a:r>
            <a:r>
              <a:rPr lang="vi-VN" sz="2800" b="1" dirty="0" smtClean="0">
                <a:latin typeface="+mj-lt"/>
              </a:rPr>
              <a:t>tư, hơi chau mài 1 chút</a:t>
            </a:r>
            <a:endParaRPr lang="vi-VN" sz="2800" b="1" dirty="0">
              <a:latin typeface="+mj-lt"/>
            </a:endParaRPr>
          </a:p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Hình dáng khuôn 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mặt: </a:t>
            </a:r>
            <a:r>
              <a:rPr lang="vi-VN" sz="2800" b="1" dirty="0">
                <a:latin typeface="+mj-lt"/>
              </a:rPr>
              <a:t>khuôn mặt trái </a:t>
            </a:r>
            <a:r>
              <a:rPr lang="vi-VN" sz="2800" b="1" dirty="0" smtClean="0">
                <a:latin typeface="+mj-lt"/>
              </a:rPr>
              <a:t>xoan, tóc xoăn, mắt to có màu nâu trầm, hai mí rõ ràng, </a:t>
            </a:r>
            <a:r>
              <a:rPr lang="vi-VN" sz="2800" b="1" dirty="0">
                <a:latin typeface="+mj-lt"/>
              </a:rPr>
              <a:t>s</a:t>
            </a:r>
            <a:r>
              <a:rPr lang="vi-VN" sz="2800" b="1" dirty="0" smtClean="0">
                <a:latin typeface="+mj-lt"/>
              </a:rPr>
              <a:t>ử </a:t>
            </a:r>
            <a:r>
              <a:rPr lang="vi-VN" sz="2800" b="1" dirty="0">
                <a:latin typeface="+mj-lt"/>
              </a:rPr>
              <a:t>dụng những gam màu trầm, tối.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578830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ED2743"/>
                </a:solidFill>
              </a:rPr>
              <a:t>Tranh số 1</a:t>
            </a:r>
            <a:endParaRPr lang="vi-VN" b="1" dirty="0">
              <a:solidFill>
                <a:srgbClr val="ED27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792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Bức tranh số 2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7944" y="1106811"/>
            <a:ext cx="51845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Chân dung trong nghệ thuật Ai Cập cổ đại:</a:t>
            </a:r>
          </a:p>
          <a:p>
            <a:r>
              <a:rPr lang="vi-VN" sz="2800" dirty="0">
                <a:latin typeface="+mj-lt"/>
              </a:rPr>
              <a:t>+ Đặc điểm lứa tuổi: phụ nữ trung niên và trẻ em.</a:t>
            </a:r>
          </a:p>
          <a:p>
            <a:r>
              <a:rPr lang="vi-VN" sz="2800" dirty="0">
                <a:latin typeface="+mj-lt"/>
              </a:rPr>
              <a:t>+ Biểu cảm trên gương mặt: tranh vẽ cả 2 con người với góc nhìn nghiêng, thấy được 1 nửa khuôn mặt, ánh mắt hướng tầm nhìn ra xa.</a:t>
            </a:r>
          </a:p>
          <a:p>
            <a:r>
              <a:rPr lang="vi-VN" sz="2800" dirty="0">
                <a:latin typeface="+mj-lt"/>
              </a:rPr>
              <a:t>+ Kích thước khuôn mặt: mặt dài.</a:t>
            </a:r>
          </a:p>
          <a:p>
            <a:r>
              <a:rPr lang="vi-VN" sz="2800" dirty="0">
                <a:latin typeface="+mj-lt"/>
              </a:rPr>
              <a:t>+ Tranh sử dụng gam màu nâu, cam, màu trầm.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4207" b="6213"/>
          <a:stretch/>
        </p:blipFill>
        <p:spPr bwMode="auto">
          <a:xfrm>
            <a:off x="251520" y="1106812"/>
            <a:ext cx="3672408" cy="4562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587727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800000"/>
                </a:solidFill>
              </a:rPr>
              <a:t>Tranh số 2</a:t>
            </a:r>
            <a:endParaRPr lang="vi-VN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0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229" y="0"/>
            <a:ext cx="8229600" cy="850106"/>
          </a:xfrm>
        </p:spPr>
        <p:txBody>
          <a:bodyPr/>
          <a:lstStyle/>
          <a:p>
            <a:pPr algn="r"/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Bức tranh số 3</a:t>
            </a:r>
            <a:endParaRPr lang="vi-VN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58397" y="764704"/>
            <a:ext cx="3888432" cy="5027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602128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Tranh số 3</a:t>
            </a:r>
            <a:endParaRPr lang="vi-VN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4664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C9900"/>
                </a:solidFill>
                <a:latin typeface="+mj-lt"/>
              </a:rPr>
              <a:t>T</a:t>
            </a:r>
            <a:r>
              <a:rPr lang="vi-VN" sz="3600" b="1" dirty="0" smtClean="0">
                <a:solidFill>
                  <a:srgbClr val="CC9900"/>
                </a:solidFill>
                <a:latin typeface="+mj-lt"/>
              </a:rPr>
              <a:t>ác </a:t>
            </a:r>
            <a:r>
              <a:rPr lang="vi-VN" sz="3600" b="1" dirty="0">
                <a:solidFill>
                  <a:srgbClr val="CC9900"/>
                </a:solidFill>
                <a:latin typeface="+mj-lt"/>
              </a:rPr>
              <a:t>phẩm chân dung Bạn Mai.</a:t>
            </a:r>
            <a:r>
              <a:rPr lang="vi-VN" dirty="0">
                <a:solidFill>
                  <a:srgbClr val="CC9900"/>
                </a:solidFill>
              </a:rPr>
              <a:t/>
            </a:r>
            <a:br>
              <a:rPr lang="vi-VN" dirty="0">
                <a:solidFill>
                  <a:srgbClr val="CC9900"/>
                </a:solidFill>
              </a:rPr>
            </a:br>
            <a:endParaRPr lang="vi-VN" dirty="0">
              <a:solidFill>
                <a:srgbClr val="CC99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288" y="1700808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800" b="1" dirty="0"/>
              <a:t>+ Đặc điểm lứa tuổi: thiếu nhi.</a:t>
            </a:r>
          </a:p>
          <a:p>
            <a:pPr algn="just"/>
            <a:r>
              <a:rPr lang="vi-VN" sz="2800" b="1" dirty="0"/>
              <a:t>+ Biểu cảm trên gương mặt: nét mặt ngây thơ, hồn nhiên, đúng lứa tuổi thiếu nhi.</a:t>
            </a:r>
          </a:p>
          <a:p>
            <a:pPr algn="just"/>
            <a:r>
              <a:rPr lang="vi-VN" sz="2800" b="1" dirty="0"/>
              <a:t>+ Kích thước khuôn mặt: mặt tròn, bầu bĩnh.</a:t>
            </a:r>
          </a:p>
          <a:p>
            <a:pPr algn="just"/>
            <a:r>
              <a:rPr lang="vi-VN" sz="2800" b="1" dirty="0"/>
              <a:t>+ Tranh sử dụng màu sắc tươi sáng làm chủ đạo.</a:t>
            </a:r>
          </a:p>
          <a:p>
            <a:r>
              <a:rPr lang="vi-VN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650883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1296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170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HOẠT ĐỘNG THỰC HÀNH SÁNG TẠO</a:t>
            </a:r>
            <a:endParaRPr 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5927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ồng">
  <a:themeElements>
    <a:clrScheme name="Luồng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Luồng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uồ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</TotalTime>
  <Words>310</Words>
  <Application>Microsoft Office PowerPoint</Application>
  <PresentationFormat>Trình chiếu trên màn hình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14</vt:i4>
      </vt:variant>
    </vt:vector>
  </HeadingPairs>
  <TitlesOfParts>
    <vt:vector size="15" baseType="lpstr">
      <vt:lpstr>Luồng</vt:lpstr>
      <vt:lpstr>Bản chiếu 1</vt:lpstr>
      <vt:lpstr>I.HOẠT ĐỘNG KHÁM PHÁ</vt:lpstr>
      <vt:lpstr>Bản chiếu 3</vt:lpstr>
      <vt:lpstr>Bản chiếu 4</vt:lpstr>
      <vt:lpstr>Bức tranh đầu tiên</vt:lpstr>
      <vt:lpstr>Bức tranh số 2</vt:lpstr>
      <vt:lpstr>Bức tranh số 3</vt:lpstr>
      <vt:lpstr>Bản chiếu 8</vt:lpstr>
      <vt:lpstr>II. HOẠT ĐỘNG THỰC HÀNH SÁNG TẠO</vt:lpstr>
      <vt:lpstr>Bản chiếu 10</vt:lpstr>
      <vt:lpstr>III. HOẠT ĐỘNG LUYỆN TẬP</vt:lpstr>
      <vt:lpstr>         VI .HOẠT ĐỘNG THẢO LUẬN</vt:lpstr>
      <vt:lpstr>V. HOẠT ĐỘNG ỨNG DỤNG</vt:lpstr>
      <vt:lpstr>Bản chiếu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2021-09-11T13:49:46Z</dcterms:created>
  <dcterms:modified xsi:type="dcterms:W3CDTF">2022-07-24T11:51:20Z</dcterms:modified>
</cp:coreProperties>
</file>