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10" r:id="rId2"/>
    <p:sldId id="311" r:id="rId3"/>
    <p:sldId id="309" r:id="rId4"/>
    <p:sldId id="256" r:id="rId5"/>
    <p:sldId id="312" r:id="rId6"/>
    <p:sldId id="313" r:id="rId7"/>
    <p:sldId id="314" r:id="rId8"/>
    <p:sldId id="315" r:id="rId9"/>
    <p:sldId id="317" r:id="rId10"/>
    <p:sldId id="316" r:id="rId11"/>
    <p:sldId id="303" r:id="rId12"/>
    <p:sldId id="305" r:id="rId13"/>
    <p:sldId id="308" r:id="rId14"/>
    <p:sldId id="304" r:id="rId15"/>
    <p:sldId id="318" r:id="rId16"/>
    <p:sldId id="326" r:id="rId17"/>
    <p:sldId id="334" r:id="rId18"/>
    <p:sldId id="325" r:id="rId19"/>
    <p:sldId id="333" r:id="rId20"/>
    <p:sldId id="324" r:id="rId21"/>
    <p:sldId id="323" r:id="rId22"/>
    <p:sldId id="322" r:id="rId23"/>
    <p:sldId id="321" r:id="rId24"/>
    <p:sldId id="330" r:id="rId25"/>
    <p:sldId id="320" r:id="rId26"/>
    <p:sldId id="327" r:id="rId27"/>
    <p:sldId id="332" r:id="rId28"/>
    <p:sldId id="319" r:id="rId29"/>
    <p:sldId id="328" r:id="rId30"/>
    <p:sldId id="329" r:id="rId31"/>
    <p:sldId id="285" r:id="rId3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0000"/>
    <a:srgbClr val="CC3300"/>
    <a:srgbClr val="FFC319"/>
    <a:srgbClr val="FFFFFF"/>
    <a:srgbClr val="F7F7F7"/>
    <a:srgbClr val="FCFCFC"/>
    <a:srgbClr val="FDF58D"/>
    <a:srgbClr val="808080"/>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6959" autoAdjust="0"/>
  </p:normalViewPr>
  <p:slideViewPr>
    <p:cSldViewPr>
      <p:cViewPr varScale="1">
        <p:scale>
          <a:sx n="62" d="100"/>
          <a:sy n="62" d="100"/>
        </p:scale>
        <p:origin x="780" y="24"/>
      </p:cViewPr>
      <p:guideLst>
        <p:guide orient="horz" pos="2160"/>
        <p:guide pos="384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E9BA4-3B09-4D9B-AC5A-CC0537FDC2EA}" type="doc">
      <dgm:prSet loTypeId="urn:microsoft.com/office/officeart/2005/8/layout/arrow6" loCatId="relationship" qsTypeId="urn:microsoft.com/office/officeart/2005/8/quickstyle/simple1" qsCatId="simple" csTypeId="urn:microsoft.com/office/officeart/2005/8/colors/colorful2" csCatId="colorful" phldr="1"/>
      <dgm:spPr/>
      <dgm:t>
        <a:bodyPr/>
        <a:lstStyle/>
        <a:p>
          <a:endParaRPr lang="en-US"/>
        </a:p>
      </dgm:t>
    </dgm:pt>
    <dgm:pt modelId="{27E8AE63-DBDC-43C7-A30D-FBBBBE50F415}">
      <dgm:prSet phldrT="[Text]"/>
      <dgm:spPr/>
      <dgm:t>
        <a:bodyPr/>
        <a:lstStyle/>
        <a:p>
          <a:r>
            <a:rPr lang="en-US" dirty="0" err="1"/>
            <a:t>Vật</a:t>
          </a:r>
          <a:r>
            <a:rPr lang="en-US" dirty="0"/>
            <a:t> </a:t>
          </a:r>
          <a:r>
            <a:rPr lang="en-US" dirty="0" err="1"/>
            <a:t>không</a:t>
          </a:r>
          <a:r>
            <a:rPr lang="en-US" dirty="0"/>
            <a:t> </a:t>
          </a:r>
          <a:r>
            <a:rPr lang="en-US" dirty="0" err="1"/>
            <a:t>sống</a:t>
          </a:r>
          <a:endParaRPr lang="en-US" dirty="0"/>
        </a:p>
      </dgm:t>
    </dgm:pt>
    <dgm:pt modelId="{A481852C-EB12-4D38-BB82-382506CAD6D9}" type="parTrans" cxnId="{F8420FE8-2210-48A3-AAE7-9361571D940C}">
      <dgm:prSet/>
      <dgm:spPr/>
      <dgm:t>
        <a:bodyPr/>
        <a:lstStyle/>
        <a:p>
          <a:endParaRPr lang="en-US"/>
        </a:p>
      </dgm:t>
    </dgm:pt>
    <dgm:pt modelId="{E49CAB3E-BDDD-4423-AF4F-6F4B72E2476E}" type="sibTrans" cxnId="{F8420FE8-2210-48A3-AAE7-9361571D940C}">
      <dgm:prSet/>
      <dgm:spPr/>
      <dgm:t>
        <a:bodyPr/>
        <a:lstStyle/>
        <a:p>
          <a:endParaRPr lang="en-US"/>
        </a:p>
      </dgm:t>
    </dgm:pt>
    <dgm:pt modelId="{987E34FC-E59D-4517-BDB8-9108B4BD5E76}">
      <dgm:prSet phldrT="[Text]"/>
      <dgm:spPr/>
      <dgm:t>
        <a:bodyPr/>
        <a:lstStyle/>
        <a:p>
          <a:r>
            <a:rPr lang="en-US" dirty="0" err="1"/>
            <a:t>Vật</a:t>
          </a:r>
          <a:r>
            <a:rPr lang="en-US" dirty="0"/>
            <a:t> </a:t>
          </a:r>
          <a:r>
            <a:rPr lang="en-US" dirty="0" err="1"/>
            <a:t>sống</a:t>
          </a:r>
          <a:endParaRPr lang="en-US" dirty="0"/>
        </a:p>
      </dgm:t>
    </dgm:pt>
    <dgm:pt modelId="{84140032-5A53-43B0-8704-3C8434C6B263}" type="parTrans" cxnId="{45D61617-63F8-4CAB-8287-3B71D9A12C39}">
      <dgm:prSet/>
      <dgm:spPr/>
      <dgm:t>
        <a:bodyPr/>
        <a:lstStyle/>
        <a:p>
          <a:endParaRPr lang="en-US"/>
        </a:p>
      </dgm:t>
    </dgm:pt>
    <dgm:pt modelId="{CA604DF5-61EF-4D09-A200-A23394405D6D}" type="sibTrans" cxnId="{45D61617-63F8-4CAB-8287-3B71D9A12C39}">
      <dgm:prSet/>
      <dgm:spPr/>
      <dgm:t>
        <a:bodyPr/>
        <a:lstStyle/>
        <a:p>
          <a:endParaRPr lang="en-US"/>
        </a:p>
      </dgm:t>
    </dgm:pt>
    <dgm:pt modelId="{9842C0B5-F4E3-4DDF-B335-B839220289EB}" type="pres">
      <dgm:prSet presAssocID="{10AE9BA4-3B09-4D9B-AC5A-CC0537FDC2EA}" presName="compositeShape" presStyleCnt="0">
        <dgm:presLayoutVars>
          <dgm:chMax val="2"/>
          <dgm:dir/>
          <dgm:resizeHandles val="exact"/>
        </dgm:presLayoutVars>
      </dgm:prSet>
      <dgm:spPr/>
    </dgm:pt>
    <dgm:pt modelId="{66DE350A-F096-4974-A801-AB3A6C190AEC}" type="pres">
      <dgm:prSet presAssocID="{10AE9BA4-3B09-4D9B-AC5A-CC0537FDC2EA}" presName="ribbon" presStyleLbl="node1" presStyleIdx="0" presStyleCnt="1"/>
      <dgm:spPr>
        <a:solidFill>
          <a:schemeClr val="accent6">
            <a:lumMod val="75000"/>
          </a:schemeClr>
        </a:solidFill>
      </dgm:spPr>
    </dgm:pt>
    <dgm:pt modelId="{DB5CA790-0AD4-4577-B090-BDEA0000F30E}" type="pres">
      <dgm:prSet presAssocID="{10AE9BA4-3B09-4D9B-AC5A-CC0537FDC2EA}" presName="leftArrowText" presStyleLbl="node1" presStyleIdx="0" presStyleCnt="1">
        <dgm:presLayoutVars>
          <dgm:chMax val="0"/>
          <dgm:bulletEnabled val="1"/>
        </dgm:presLayoutVars>
      </dgm:prSet>
      <dgm:spPr/>
    </dgm:pt>
    <dgm:pt modelId="{B003CF1C-CF9D-4423-A0B9-D234CD5490D7}" type="pres">
      <dgm:prSet presAssocID="{10AE9BA4-3B09-4D9B-AC5A-CC0537FDC2EA}" presName="rightArrowText" presStyleLbl="node1" presStyleIdx="0" presStyleCnt="1">
        <dgm:presLayoutVars>
          <dgm:chMax val="0"/>
          <dgm:bulletEnabled val="1"/>
        </dgm:presLayoutVars>
      </dgm:prSet>
      <dgm:spPr/>
    </dgm:pt>
  </dgm:ptLst>
  <dgm:cxnLst>
    <dgm:cxn modelId="{45D61617-63F8-4CAB-8287-3B71D9A12C39}" srcId="{10AE9BA4-3B09-4D9B-AC5A-CC0537FDC2EA}" destId="{987E34FC-E59D-4517-BDB8-9108B4BD5E76}" srcOrd="1" destOrd="0" parTransId="{84140032-5A53-43B0-8704-3C8434C6B263}" sibTransId="{CA604DF5-61EF-4D09-A200-A23394405D6D}"/>
    <dgm:cxn modelId="{B352015C-E2AE-43B4-906A-14F979335588}" type="presOf" srcId="{27E8AE63-DBDC-43C7-A30D-FBBBBE50F415}" destId="{DB5CA790-0AD4-4577-B090-BDEA0000F30E}" srcOrd="0" destOrd="0" presId="urn:microsoft.com/office/officeart/2005/8/layout/arrow6"/>
    <dgm:cxn modelId="{907C38A3-A391-43ED-B615-353FED8572CA}" type="presOf" srcId="{987E34FC-E59D-4517-BDB8-9108B4BD5E76}" destId="{B003CF1C-CF9D-4423-A0B9-D234CD5490D7}" srcOrd="0" destOrd="0" presId="urn:microsoft.com/office/officeart/2005/8/layout/arrow6"/>
    <dgm:cxn modelId="{04C821DD-2B98-41C3-9EF9-D67852AE1F2D}" type="presOf" srcId="{10AE9BA4-3B09-4D9B-AC5A-CC0537FDC2EA}" destId="{9842C0B5-F4E3-4DDF-B335-B839220289EB}" srcOrd="0" destOrd="0" presId="urn:microsoft.com/office/officeart/2005/8/layout/arrow6"/>
    <dgm:cxn modelId="{F8420FE8-2210-48A3-AAE7-9361571D940C}" srcId="{10AE9BA4-3B09-4D9B-AC5A-CC0537FDC2EA}" destId="{27E8AE63-DBDC-43C7-A30D-FBBBBE50F415}" srcOrd="0" destOrd="0" parTransId="{A481852C-EB12-4D38-BB82-382506CAD6D9}" sibTransId="{E49CAB3E-BDDD-4423-AF4F-6F4B72E2476E}"/>
    <dgm:cxn modelId="{1244EDCA-8630-407F-9E5F-4ED2BFB0808A}" type="presParOf" srcId="{9842C0B5-F4E3-4DDF-B335-B839220289EB}" destId="{66DE350A-F096-4974-A801-AB3A6C190AEC}" srcOrd="0" destOrd="0" presId="urn:microsoft.com/office/officeart/2005/8/layout/arrow6"/>
    <dgm:cxn modelId="{73B5543A-1163-4A9A-A281-91BFF83E1C67}" type="presParOf" srcId="{9842C0B5-F4E3-4DDF-B335-B839220289EB}" destId="{DB5CA790-0AD4-4577-B090-BDEA0000F30E}" srcOrd="1" destOrd="0" presId="urn:microsoft.com/office/officeart/2005/8/layout/arrow6"/>
    <dgm:cxn modelId="{1A6D2DE1-90E2-4998-8440-7FF377475005}" type="presParOf" srcId="{9842C0B5-F4E3-4DDF-B335-B839220289EB}" destId="{B003CF1C-CF9D-4423-A0B9-D234CD5490D7}"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0ABD21-358D-4AD6-9945-90DB4C7E6319}" type="doc">
      <dgm:prSet loTypeId="urn:microsoft.com/office/officeart/2005/8/layout/chevron1" loCatId="process" qsTypeId="urn:microsoft.com/office/officeart/2005/8/quickstyle/3d2" qsCatId="3D" csTypeId="urn:microsoft.com/office/officeart/2005/8/colors/accent0_1" csCatId="mainScheme" phldr="1"/>
      <dgm:spPr/>
      <dgm:t>
        <a:bodyPr/>
        <a:lstStyle/>
        <a:p>
          <a:endParaRPr lang="en-US"/>
        </a:p>
      </dgm:t>
    </dgm:pt>
    <dgm:pt modelId="{C541785B-460D-4EDF-81E7-E77C0941BF5C}">
      <dgm:prSet phldrT="[Text]" phldr="1"/>
      <dgm:spPr/>
      <dgm:t>
        <a:bodyPr/>
        <a:lstStyle/>
        <a:p>
          <a:endParaRPr lang="en-US">
            <a:latin typeface="Times New Roman" pitchFamily="18" charset="0"/>
            <a:cs typeface="Times New Roman" pitchFamily="18" charset="0"/>
          </a:endParaRPr>
        </a:p>
      </dgm:t>
    </dgm:pt>
    <dgm:pt modelId="{D21506F9-E381-4C23-BFDE-F51106C32296}" type="parTrans" cxnId="{8C083599-714F-4BB6-8935-F80E6DE82EE7}">
      <dgm:prSet/>
      <dgm:spPr/>
      <dgm:t>
        <a:bodyPr/>
        <a:lstStyle/>
        <a:p>
          <a:endParaRPr lang="en-US"/>
        </a:p>
      </dgm:t>
    </dgm:pt>
    <dgm:pt modelId="{5C4B04E0-D51A-4175-A70A-EB9904B36C42}" type="sibTrans" cxnId="{8C083599-714F-4BB6-8935-F80E6DE82EE7}">
      <dgm:prSet/>
      <dgm:spPr/>
      <dgm:t>
        <a:bodyPr/>
        <a:lstStyle/>
        <a:p>
          <a:endParaRPr lang="en-US"/>
        </a:p>
      </dgm:t>
    </dgm:pt>
    <dgm:pt modelId="{952DB12A-9855-4C5D-9F31-075126D5B2E1}">
      <dgm:prSet phldrT="[Text]"/>
      <dgm:spPr/>
      <dgm:t>
        <a:bodyPr/>
        <a:lstStyle/>
        <a:p>
          <a:endParaRPr lang="en-US">
            <a:latin typeface="Times New Roman" pitchFamily="18" charset="0"/>
            <a:cs typeface="Times New Roman" pitchFamily="18" charset="0"/>
          </a:endParaRPr>
        </a:p>
      </dgm:t>
    </dgm:pt>
    <dgm:pt modelId="{7F69D01E-BF3A-45A9-BDEC-45C3DED46407}" type="parTrans" cxnId="{14319F54-6769-4580-81B4-6018B5C14E12}">
      <dgm:prSet/>
      <dgm:spPr/>
      <dgm:t>
        <a:bodyPr/>
        <a:lstStyle/>
        <a:p>
          <a:endParaRPr lang="en-US"/>
        </a:p>
      </dgm:t>
    </dgm:pt>
    <dgm:pt modelId="{9C2EB3E1-FD7B-4D6C-B314-8912CA7D5900}" type="sibTrans" cxnId="{14319F54-6769-4580-81B4-6018B5C14E12}">
      <dgm:prSet/>
      <dgm:spPr/>
      <dgm:t>
        <a:bodyPr/>
        <a:lstStyle/>
        <a:p>
          <a:endParaRPr lang="en-US"/>
        </a:p>
      </dgm:t>
    </dgm:pt>
    <dgm:pt modelId="{69ED536A-87B6-4D69-957E-93EF858B0506}">
      <dgm:prSet phldrT="[Text]" phldr="1"/>
      <dgm:spPr/>
      <dgm:t>
        <a:bodyPr/>
        <a:lstStyle/>
        <a:p>
          <a:endParaRPr lang="en-US">
            <a:latin typeface="Times New Roman" pitchFamily="18" charset="0"/>
            <a:cs typeface="Times New Roman" pitchFamily="18" charset="0"/>
          </a:endParaRPr>
        </a:p>
      </dgm:t>
    </dgm:pt>
    <dgm:pt modelId="{ADD6C481-0829-4F57-8112-96F7738BB34E}" type="parTrans" cxnId="{64858602-7F12-42AD-AAD9-AB35E42B3FC1}">
      <dgm:prSet/>
      <dgm:spPr/>
      <dgm:t>
        <a:bodyPr/>
        <a:lstStyle/>
        <a:p>
          <a:endParaRPr lang="en-US"/>
        </a:p>
      </dgm:t>
    </dgm:pt>
    <dgm:pt modelId="{C9A63364-419B-45B9-8535-D42A05CAB1DD}" type="sibTrans" cxnId="{64858602-7F12-42AD-AAD9-AB35E42B3FC1}">
      <dgm:prSet/>
      <dgm:spPr/>
      <dgm:t>
        <a:bodyPr/>
        <a:lstStyle/>
        <a:p>
          <a:endParaRPr lang="en-US"/>
        </a:p>
      </dgm:t>
    </dgm:pt>
    <dgm:pt modelId="{CAB888E7-ABEF-4AF2-92FD-35C8DB840115}">
      <dgm:prSet phldrT="[Text]" phldr="1"/>
      <dgm:spPr/>
      <dgm:t>
        <a:bodyPr/>
        <a:lstStyle/>
        <a:p>
          <a:endParaRPr lang="en-US">
            <a:latin typeface="Times New Roman" pitchFamily="18" charset="0"/>
            <a:cs typeface="Times New Roman" pitchFamily="18" charset="0"/>
          </a:endParaRPr>
        </a:p>
      </dgm:t>
    </dgm:pt>
    <dgm:pt modelId="{E3C3469F-7CE8-4F26-B7B3-171AEAC59C8F}" type="parTrans" cxnId="{2DF15FE7-46B8-4558-8AB9-B9787E460DB3}">
      <dgm:prSet/>
      <dgm:spPr/>
      <dgm:t>
        <a:bodyPr/>
        <a:lstStyle/>
        <a:p>
          <a:endParaRPr lang="en-US"/>
        </a:p>
      </dgm:t>
    </dgm:pt>
    <dgm:pt modelId="{8B212E9A-388B-48C1-B5D1-B0B0A3923E8C}" type="sibTrans" cxnId="{2DF15FE7-46B8-4558-8AB9-B9787E460DB3}">
      <dgm:prSet/>
      <dgm:spPr/>
      <dgm:t>
        <a:bodyPr/>
        <a:lstStyle/>
        <a:p>
          <a:endParaRPr lang="en-US"/>
        </a:p>
      </dgm:t>
    </dgm:pt>
    <dgm:pt modelId="{43782D8A-2C11-412F-AE87-C7950AECA8D8}">
      <dgm:prSet phldrT="[Text]" phldr="1"/>
      <dgm:spPr/>
      <dgm:t>
        <a:bodyPr/>
        <a:lstStyle/>
        <a:p>
          <a:endParaRPr lang="en-US">
            <a:latin typeface="Times New Roman" pitchFamily="18" charset="0"/>
            <a:cs typeface="Times New Roman" pitchFamily="18" charset="0"/>
          </a:endParaRPr>
        </a:p>
      </dgm:t>
    </dgm:pt>
    <dgm:pt modelId="{9EDE494F-0D3C-4E64-9018-DF497D89F4A7}" type="parTrans" cxnId="{BD23D1D7-7E60-42ED-B336-1FE2C1A6F197}">
      <dgm:prSet/>
      <dgm:spPr/>
      <dgm:t>
        <a:bodyPr/>
        <a:lstStyle/>
        <a:p>
          <a:endParaRPr lang="en-US"/>
        </a:p>
      </dgm:t>
    </dgm:pt>
    <dgm:pt modelId="{47FB902D-78C8-418A-ACA5-2A926AA16985}" type="sibTrans" cxnId="{BD23D1D7-7E60-42ED-B336-1FE2C1A6F197}">
      <dgm:prSet/>
      <dgm:spPr/>
      <dgm:t>
        <a:bodyPr/>
        <a:lstStyle/>
        <a:p>
          <a:endParaRPr lang="en-US"/>
        </a:p>
      </dgm:t>
    </dgm:pt>
    <dgm:pt modelId="{6679F04F-8ADA-4ADC-A7F7-3E34983F28CC}">
      <dgm:prSet phldrT="[Text]" phldr="1"/>
      <dgm:spPr/>
      <dgm:t>
        <a:bodyPr/>
        <a:lstStyle/>
        <a:p>
          <a:endParaRPr lang="en-US">
            <a:latin typeface="Times New Roman" pitchFamily="18" charset="0"/>
            <a:cs typeface="Times New Roman" pitchFamily="18" charset="0"/>
          </a:endParaRPr>
        </a:p>
      </dgm:t>
    </dgm:pt>
    <dgm:pt modelId="{BCC76F6E-B2D7-4E3B-AA38-33FF676B992B}" type="parTrans" cxnId="{A8421DC7-C08C-4D38-AE16-CF55AAADBDE8}">
      <dgm:prSet/>
      <dgm:spPr/>
      <dgm:t>
        <a:bodyPr/>
        <a:lstStyle/>
        <a:p>
          <a:endParaRPr lang="en-US"/>
        </a:p>
      </dgm:t>
    </dgm:pt>
    <dgm:pt modelId="{7B96D57D-8256-400F-A8C7-E81A0D93349C}" type="sibTrans" cxnId="{A8421DC7-C08C-4D38-AE16-CF55AAADBDE8}">
      <dgm:prSet/>
      <dgm:spPr/>
      <dgm:t>
        <a:bodyPr/>
        <a:lstStyle/>
        <a:p>
          <a:endParaRPr lang="en-US"/>
        </a:p>
      </dgm:t>
    </dgm:pt>
    <dgm:pt modelId="{8480FFA2-3781-4400-B5F3-850687B9CFF6}">
      <dgm:prSet phldrT="[Text]" phldr="1"/>
      <dgm:spPr/>
      <dgm:t>
        <a:bodyPr/>
        <a:lstStyle/>
        <a:p>
          <a:endParaRPr lang="en-US">
            <a:latin typeface="Times New Roman" pitchFamily="18" charset="0"/>
            <a:cs typeface="Times New Roman" pitchFamily="18" charset="0"/>
          </a:endParaRPr>
        </a:p>
      </dgm:t>
    </dgm:pt>
    <dgm:pt modelId="{2DC85949-346B-4926-9293-F8F505B19C52}" type="parTrans" cxnId="{862EC671-5438-41F5-BC8E-82AC67C5614F}">
      <dgm:prSet/>
      <dgm:spPr/>
      <dgm:t>
        <a:bodyPr/>
        <a:lstStyle/>
        <a:p>
          <a:endParaRPr lang="en-US"/>
        </a:p>
      </dgm:t>
    </dgm:pt>
    <dgm:pt modelId="{64C40590-9346-4886-8821-D2ED6A426D91}" type="sibTrans" cxnId="{862EC671-5438-41F5-BC8E-82AC67C5614F}">
      <dgm:prSet/>
      <dgm:spPr/>
      <dgm:t>
        <a:bodyPr/>
        <a:lstStyle/>
        <a:p>
          <a:endParaRPr lang="en-US"/>
        </a:p>
      </dgm:t>
    </dgm:pt>
    <dgm:pt modelId="{44A9B0AE-CE89-4969-B86F-06E25D081744}">
      <dgm:prSet phldrT="[Text]"/>
      <dgm:spPr/>
      <dgm:t>
        <a:bodyPr/>
        <a:lstStyle/>
        <a:p>
          <a:endParaRPr lang="en-US">
            <a:latin typeface="Times New Roman" pitchFamily="18" charset="0"/>
            <a:cs typeface="Times New Roman" pitchFamily="18" charset="0"/>
          </a:endParaRPr>
        </a:p>
      </dgm:t>
    </dgm:pt>
    <dgm:pt modelId="{E0D4D364-7830-4C78-82C3-3D2A2B54D1BD}" type="sibTrans" cxnId="{B97BEF16-EB3F-4408-818C-F664B98FC0F8}">
      <dgm:prSet/>
      <dgm:spPr/>
      <dgm:t>
        <a:bodyPr/>
        <a:lstStyle/>
        <a:p>
          <a:endParaRPr lang="en-US"/>
        </a:p>
      </dgm:t>
    </dgm:pt>
    <dgm:pt modelId="{1824953F-1DC7-41D1-A2D4-533043548400}" type="parTrans" cxnId="{B97BEF16-EB3F-4408-818C-F664B98FC0F8}">
      <dgm:prSet/>
      <dgm:spPr/>
      <dgm:t>
        <a:bodyPr/>
        <a:lstStyle/>
        <a:p>
          <a:endParaRPr lang="en-US"/>
        </a:p>
      </dgm:t>
    </dgm:pt>
    <dgm:pt modelId="{49A22B0F-CFAB-421E-9076-2BF97D3F6E30}">
      <dgm:prSet phldrT="[Text]"/>
      <dgm:spPr/>
      <dgm:t>
        <a:bodyPr/>
        <a:lstStyle/>
        <a:p>
          <a:endParaRPr lang="en-US">
            <a:latin typeface="Times New Roman" pitchFamily="18" charset="0"/>
            <a:cs typeface="Times New Roman" pitchFamily="18" charset="0"/>
          </a:endParaRPr>
        </a:p>
      </dgm:t>
    </dgm:pt>
    <dgm:pt modelId="{B453D64C-CA45-4571-AD5E-E33D59CF2D7B}" type="sibTrans" cxnId="{3EBFB92C-6F0B-4A7E-BADC-A97CEEAA65B5}">
      <dgm:prSet/>
      <dgm:spPr/>
      <dgm:t>
        <a:bodyPr/>
        <a:lstStyle/>
        <a:p>
          <a:endParaRPr lang="en-US"/>
        </a:p>
      </dgm:t>
    </dgm:pt>
    <dgm:pt modelId="{7F1F041B-6AC2-4658-895D-F2E4149F8AF2}" type="parTrans" cxnId="{3EBFB92C-6F0B-4A7E-BADC-A97CEEAA65B5}">
      <dgm:prSet/>
      <dgm:spPr/>
      <dgm:t>
        <a:bodyPr/>
        <a:lstStyle/>
        <a:p>
          <a:endParaRPr lang="en-US"/>
        </a:p>
      </dgm:t>
    </dgm:pt>
    <dgm:pt modelId="{4754C736-E3CB-40DB-A93B-992A0F9F24DF}">
      <dgm:prSet phldrT="[Text]" phldr="1"/>
      <dgm:spPr/>
      <dgm:t>
        <a:bodyPr/>
        <a:lstStyle/>
        <a:p>
          <a:endParaRPr lang="en-US">
            <a:latin typeface="Times New Roman" pitchFamily="18" charset="0"/>
            <a:cs typeface="Times New Roman" pitchFamily="18" charset="0"/>
          </a:endParaRPr>
        </a:p>
      </dgm:t>
    </dgm:pt>
    <dgm:pt modelId="{D2A9CD08-1CD8-4733-A799-A0CD36950D2C}" type="sibTrans" cxnId="{846039AD-81DB-40CF-8667-587A8E44DF49}">
      <dgm:prSet/>
      <dgm:spPr/>
      <dgm:t>
        <a:bodyPr/>
        <a:lstStyle/>
        <a:p>
          <a:endParaRPr lang="en-US"/>
        </a:p>
      </dgm:t>
    </dgm:pt>
    <dgm:pt modelId="{5900D3BD-B2FA-4830-BF9A-3757DBE9C379}" type="parTrans" cxnId="{846039AD-81DB-40CF-8667-587A8E44DF49}">
      <dgm:prSet/>
      <dgm:spPr/>
      <dgm:t>
        <a:bodyPr/>
        <a:lstStyle/>
        <a:p>
          <a:endParaRPr lang="en-US"/>
        </a:p>
      </dgm:t>
    </dgm:pt>
    <dgm:pt modelId="{B95489D7-A7CD-413E-9907-911384D12222}" type="pres">
      <dgm:prSet presAssocID="{1D0ABD21-358D-4AD6-9945-90DB4C7E6319}" presName="Name0" presStyleCnt="0">
        <dgm:presLayoutVars>
          <dgm:dir/>
          <dgm:animLvl val="lvl"/>
          <dgm:resizeHandles val="exact"/>
        </dgm:presLayoutVars>
      </dgm:prSet>
      <dgm:spPr/>
    </dgm:pt>
    <dgm:pt modelId="{6EC8DA4A-105B-4B7F-BA24-D07092722440}" type="pres">
      <dgm:prSet presAssocID="{4754C736-E3CB-40DB-A93B-992A0F9F24DF}" presName="parTxOnly" presStyleLbl="node1" presStyleIdx="0" presStyleCnt="10" custLinFactY="-100000" custLinFactNeighborX="81693" custLinFactNeighborY="-130449">
        <dgm:presLayoutVars>
          <dgm:chMax val="0"/>
          <dgm:chPref val="0"/>
          <dgm:bulletEnabled val="1"/>
        </dgm:presLayoutVars>
      </dgm:prSet>
      <dgm:spPr/>
    </dgm:pt>
    <dgm:pt modelId="{D39BFE8A-8074-4663-B322-0EFEB661A397}" type="pres">
      <dgm:prSet presAssocID="{D2A9CD08-1CD8-4733-A799-A0CD36950D2C}" presName="parTxOnlySpace" presStyleCnt="0"/>
      <dgm:spPr/>
    </dgm:pt>
    <dgm:pt modelId="{688ECCED-1ECC-4229-960A-2F03120119EB}" type="pres">
      <dgm:prSet presAssocID="{49A22B0F-CFAB-421E-9076-2BF97D3F6E30}" presName="parTxOnly" presStyleLbl="node1" presStyleIdx="1" presStyleCnt="10" custLinFactY="-100000" custLinFactNeighborX="81693" custLinFactNeighborY="-130449">
        <dgm:presLayoutVars>
          <dgm:chMax val="0"/>
          <dgm:chPref val="0"/>
          <dgm:bulletEnabled val="1"/>
        </dgm:presLayoutVars>
      </dgm:prSet>
      <dgm:spPr/>
    </dgm:pt>
    <dgm:pt modelId="{6A1B2E42-0FBA-4B6A-955B-BC5CC893108C}" type="pres">
      <dgm:prSet presAssocID="{B453D64C-CA45-4571-AD5E-E33D59CF2D7B}" presName="parTxOnlySpace" presStyleCnt="0"/>
      <dgm:spPr/>
    </dgm:pt>
    <dgm:pt modelId="{2271C4A0-D8D0-4C79-94F0-37BBBCB7D902}" type="pres">
      <dgm:prSet presAssocID="{44A9B0AE-CE89-4969-B86F-06E25D081744}" presName="parTxOnly" presStyleLbl="node1" presStyleIdx="2" presStyleCnt="10" custLinFactY="-100000" custLinFactNeighborX="81693" custLinFactNeighborY="-130449">
        <dgm:presLayoutVars>
          <dgm:chMax val="0"/>
          <dgm:chPref val="0"/>
          <dgm:bulletEnabled val="1"/>
        </dgm:presLayoutVars>
      </dgm:prSet>
      <dgm:spPr/>
    </dgm:pt>
    <dgm:pt modelId="{7463BA8A-51BA-4242-A1E3-BB47AF8D3223}" type="pres">
      <dgm:prSet presAssocID="{E0D4D364-7830-4C78-82C3-3D2A2B54D1BD}" presName="parTxOnlySpace" presStyleCnt="0"/>
      <dgm:spPr/>
    </dgm:pt>
    <dgm:pt modelId="{92723B1A-E6E6-4B9B-80B9-598911B1EE7D}" type="pres">
      <dgm:prSet presAssocID="{8480FFA2-3781-4400-B5F3-850687B9CFF6}" presName="parTxOnly" presStyleLbl="node1" presStyleIdx="3" presStyleCnt="10" custLinFactY="-100000" custLinFactNeighborX="81693" custLinFactNeighborY="-130449">
        <dgm:presLayoutVars>
          <dgm:chMax val="0"/>
          <dgm:chPref val="0"/>
          <dgm:bulletEnabled val="1"/>
        </dgm:presLayoutVars>
      </dgm:prSet>
      <dgm:spPr/>
    </dgm:pt>
    <dgm:pt modelId="{91CE7967-91EC-47B9-B510-2F874C481CCF}" type="pres">
      <dgm:prSet presAssocID="{64C40590-9346-4886-8821-D2ED6A426D91}" presName="parTxOnlySpace" presStyleCnt="0"/>
      <dgm:spPr/>
    </dgm:pt>
    <dgm:pt modelId="{51BE8D27-D546-49C0-97F8-7C8862DBD816}" type="pres">
      <dgm:prSet presAssocID="{43782D8A-2C11-412F-AE87-C7950AECA8D8}" presName="parTxOnly" presStyleLbl="node1" presStyleIdx="4" presStyleCnt="10" custLinFactY="-100000" custLinFactNeighborX="81693" custLinFactNeighborY="-130449">
        <dgm:presLayoutVars>
          <dgm:chMax val="0"/>
          <dgm:chPref val="0"/>
          <dgm:bulletEnabled val="1"/>
        </dgm:presLayoutVars>
      </dgm:prSet>
      <dgm:spPr/>
    </dgm:pt>
    <dgm:pt modelId="{4EE7B25A-2F87-4209-9566-EB207AAC06F3}" type="pres">
      <dgm:prSet presAssocID="{47FB902D-78C8-418A-ACA5-2A926AA16985}" presName="parTxOnlySpace" presStyleCnt="0"/>
      <dgm:spPr/>
    </dgm:pt>
    <dgm:pt modelId="{07B5C345-7540-4AED-A32E-954C02ADD57F}" type="pres">
      <dgm:prSet presAssocID="{6679F04F-8ADA-4ADC-A7F7-3E34983F28CC}" presName="parTxOnly" presStyleLbl="node1" presStyleIdx="5" presStyleCnt="10" custLinFactY="-100000" custLinFactNeighborX="81693" custLinFactNeighborY="-130449">
        <dgm:presLayoutVars>
          <dgm:chMax val="0"/>
          <dgm:chPref val="0"/>
          <dgm:bulletEnabled val="1"/>
        </dgm:presLayoutVars>
      </dgm:prSet>
      <dgm:spPr/>
    </dgm:pt>
    <dgm:pt modelId="{62D45226-C38F-4F31-BF93-26E14A507677}" type="pres">
      <dgm:prSet presAssocID="{7B96D57D-8256-400F-A8C7-E81A0D93349C}" presName="parTxOnlySpace" presStyleCnt="0"/>
      <dgm:spPr/>
    </dgm:pt>
    <dgm:pt modelId="{8A3DE180-5426-4D9A-865F-9BF35C5A7921}" type="pres">
      <dgm:prSet presAssocID="{C541785B-460D-4EDF-81E7-E77C0941BF5C}" presName="parTxOnly" presStyleLbl="node1" presStyleIdx="6" presStyleCnt="10" custLinFactY="-100000" custLinFactNeighborY="-130449">
        <dgm:presLayoutVars>
          <dgm:chMax val="0"/>
          <dgm:chPref val="0"/>
          <dgm:bulletEnabled val="1"/>
        </dgm:presLayoutVars>
      </dgm:prSet>
      <dgm:spPr/>
    </dgm:pt>
    <dgm:pt modelId="{A7DC2275-55F1-4398-9D81-D2D2776EE27F}" type="pres">
      <dgm:prSet presAssocID="{5C4B04E0-D51A-4175-A70A-EB9904B36C42}" presName="parTxOnlySpace" presStyleCnt="0"/>
      <dgm:spPr/>
    </dgm:pt>
    <dgm:pt modelId="{83D93A8E-4560-4EFD-97BC-A2C4C3BE6DA9}" type="pres">
      <dgm:prSet presAssocID="{69ED536A-87B6-4D69-957E-93EF858B0506}" presName="parTxOnly" presStyleLbl="node1" presStyleIdx="7" presStyleCnt="10" custLinFactY="-100000" custLinFactNeighborY="-130449">
        <dgm:presLayoutVars>
          <dgm:chMax val="0"/>
          <dgm:chPref val="0"/>
          <dgm:bulletEnabled val="1"/>
        </dgm:presLayoutVars>
      </dgm:prSet>
      <dgm:spPr/>
    </dgm:pt>
    <dgm:pt modelId="{6185B0ED-30B0-4188-A0E7-7256CBA5EE1F}" type="pres">
      <dgm:prSet presAssocID="{C9A63364-419B-45B9-8535-D42A05CAB1DD}" presName="parTxOnlySpace" presStyleCnt="0"/>
      <dgm:spPr/>
    </dgm:pt>
    <dgm:pt modelId="{20AFAD9B-2867-47FA-BE92-00430AA6D1E2}" type="pres">
      <dgm:prSet presAssocID="{CAB888E7-ABEF-4AF2-92FD-35C8DB840115}" presName="parTxOnly" presStyleLbl="node1" presStyleIdx="8" presStyleCnt="10" custLinFactY="-100000" custLinFactNeighborY="-130449">
        <dgm:presLayoutVars>
          <dgm:chMax val="0"/>
          <dgm:chPref val="0"/>
          <dgm:bulletEnabled val="1"/>
        </dgm:presLayoutVars>
      </dgm:prSet>
      <dgm:spPr/>
    </dgm:pt>
    <dgm:pt modelId="{2C120722-38E7-456C-AB2D-A0E66A8C84F6}" type="pres">
      <dgm:prSet presAssocID="{8B212E9A-388B-48C1-B5D1-B0B0A3923E8C}" presName="parTxOnlySpace" presStyleCnt="0"/>
      <dgm:spPr/>
    </dgm:pt>
    <dgm:pt modelId="{DFACEFD5-C2D8-4309-A249-6A622E728230}" type="pres">
      <dgm:prSet presAssocID="{952DB12A-9855-4C5D-9F31-075126D5B2E1}" presName="parTxOnly" presStyleLbl="node1" presStyleIdx="9" presStyleCnt="10" custLinFactY="-100000" custLinFactNeighborY="-130449">
        <dgm:presLayoutVars>
          <dgm:chMax val="0"/>
          <dgm:chPref val="0"/>
          <dgm:bulletEnabled val="1"/>
        </dgm:presLayoutVars>
      </dgm:prSet>
      <dgm:spPr/>
    </dgm:pt>
  </dgm:ptLst>
  <dgm:cxnLst>
    <dgm:cxn modelId="{64858602-7F12-42AD-AAD9-AB35E42B3FC1}" srcId="{1D0ABD21-358D-4AD6-9945-90DB4C7E6319}" destId="{69ED536A-87B6-4D69-957E-93EF858B0506}" srcOrd="7" destOrd="0" parTransId="{ADD6C481-0829-4F57-8112-96F7738BB34E}" sibTransId="{C9A63364-419B-45B9-8535-D42A05CAB1DD}"/>
    <dgm:cxn modelId="{549C5E0F-5059-4167-88E6-E0B241CF3D32}" type="presOf" srcId="{CAB888E7-ABEF-4AF2-92FD-35C8DB840115}" destId="{20AFAD9B-2867-47FA-BE92-00430AA6D1E2}" srcOrd="0" destOrd="0" presId="urn:microsoft.com/office/officeart/2005/8/layout/chevron1"/>
    <dgm:cxn modelId="{B97BEF16-EB3F-4408-818C-F664B98FC0F8}" srcId="{1D0ABD21-358D-4AD6-9945-90DB4C7E6319}" destId="{44A9B0AE-CE89-4969-B86F-06E25D081744}" srcOrd="2" destOrd="0" parTransId="{1824953F-1DC7-41D1-A2D4-533043548400}" sibTransId="{E0D4D364-7830-4C78-82C3-3D2A2B54D1BD}"/>
    <dgm:cxn modelId="{3EBFB92C-6F0B-4A7E-BADC-A97CEEAA65B5}" srcId="{1D0ABD21-358D-4AD6-9945-90DB4C7E6319}" destId="{49A22B0F-CFAB-421E-9076-2BF97D3F6E30}" srcOrd="1" destOrd="0" parTransId="{7F1F041B-6AC2-4658-895D-F2E4149F8AF2}" sibTransId="{B453D64C-CA45-4571-AD5E-E33D59CF2D7B}"/>
    <dgm:cxn modelId="{49189A32-B57E-42EC-B689-F8BF27A2E88F}" type="presOf" srcId="{6679F04F-8ADA-4ADC-A7F7-3E34983F28CC}" destId="{07B5C345-7540-4AED-A32E-954C02ADD57F}" srcOrd="0" destOrd="0" presId="urn:microsoft.com/office/officeart/2005/8/layout/chevron1"/>
    <dgm:cxn modelId="{0E05FB3E-B9B6-45F3-BF7E-7235279020DE}" type="presOf" srcId="{43782D8A-2C11-412F-AE87-C7950AECA8D8}" destId="{51BE8D27-D546-49C0-97F8-7C8862DBD816}" srcOrd="0" destOrd="0" presId="urn:microsoft.com/office/officeart/2005/8/layout/chevron1"/>
    <dgm:cxn modelId="{78662D45-B816-4122-8899-53AE00A41179}" type="presOf" srcId="{49A22B0F-CFAB-421E-9076-2BF97D3F6E30}" destId="{688ECCED-1ECC-4229-960A-2F03120119EB}" srcOrd="0" destOrd="0" presId="urn:microsoft.com/office/officeart/2005/8/layout/chevron1"/>
    <dgm:cxn modelId="{02A8566C-3D5A-4017-A993-BA6ACE50DE9E}" type="presOf" srcId="{1D0ABD21-358D-4AD6-9945-90DB4C7E6319}" destId="{B95489D7-A7CD-413E-9907-911384D12222}" srcOrd="0" destOrd="0" presId="urn:microsoft.com/office/officeart/2005/8/layout/chevron1"/>
    <dgm:cxn modelId="{E713BC70-E8C3-4006-9E56-CF58787AFAF0}" type="presOf" srcId="{C541785B-460D-4EDF-81E7-E77C0941BF5C}" destId="{8A3DE180-5426-4D9A-865F-9BF35C5A7921}" srcOrd="0" destOrd="0" presId="urn:microsoft.com/office/officeart/2005/8/layout/chevron1"/>
    <dgm:cxn modelId="{862EC671-5438-41F5-BC8E-82AC67C5614F}" srcId="{1D0ABD21-358D-4AD6-9945-90DB4C7E6319}" destId="{8480FFA2-3781-4400-B5F3-850687B9CFF6}" srcOrd="3" destOrd="0" parTransId="{2DC85949-346B-4926-9293-F8F505B19C52}" sibTransId="{64C40590-9346-4886-8821-D2ED6A426D91}"/>
    <dgm:cxn modelId="{14319F54-6769-4580-81B4-6018B5C14E12}" srcId="{1D0ABD21-358D-4AD6-9945-90DB4C7E6319}" destId="{952DB12A-9855-4C5D-9F31-075126D5B2E1}" srcOrd="9" destOrd="0" parTransId="{7F69D01E-BF3A-45A9-BDEC-45C3DED46407}" sibTransId="{9C2EB3E1-FD7B-4D6C-B314-8912CA7D5900}"/>
    <dgm:cxn modelId="{0F3D6679-97B3-4147-A60C-E2182A5A51C9}" type="presOf" srcId="{4754C736-E3CB-40DB-A93B-992A0F9F24DF}" destId="{6EC8DA4A-105B-4B7F-BA24-D07092722440}" srcOrd="0" destOrd="0" presId="urn:microsoft.com/office/officeart/2005/8/layout/chevron1"/>
    <dgm:cxn modelId="{88D0EC84-50F9-424D-BFC5-371223964481}" type="presOf" srcId="{8480FFA2-3781-4400-B5F3-850687B9CFF6}" destId="{92723B1A-E6E6-4B9B-80B9-598911B1EE7D}" srcOrd="0" destOrd="0" presId="urn:microsoft.com/office/officeart/2005/8/layout/chevron1"/>
    <dgm:cxn modelId="{D4DE9E94-C36C-4433-AC86-8EFC2C50A7EC}" type="presOf" srcId="{44A9B0AE-CE89-4969-B86F-06E25D081744}" destId="{2271C4A0-D8D0-4C79-94F0-37BBBCB7D902}" srcOrd="0" destOrd="0" presId="urn:microsoft.com/office/officeart/2005/8/layout/chevron1"/>
    <dgm:cxn modelId="{8C083599-714F-4BB6-8935-F80E6DE82EE7}" srcId="{1D0ABD21-358D-4AD6-9945-90DB4C7E6319}" destId="{C541785B-460D-4EDF-81E7-E77C0941BF5C}" srcOrd="6" destOrd="0" parTransId="{D21506F9-E381-4C23-BFDE-F51106C32296}" sibTransId="{5C4B04E0-D51A-4175-A70A-EB9904B36C42}"/>
    <dgm:cxn modelId="{846039AD-81DB-40CF-8667-587A8E44DF49}" srcId="{1D0ABD21-358D-4AD6-9945-90DB4C7E6319}" destId="{4754C736-E3CB-40DB-A93B-992A0F9F24DF}" srcOrd="0" destOrd="0" parTransId="{5900D3BD-B2FA-4830-BF9A-3757DBE9C379}" sibTransId="{D2A9CD08-1CD8-4733-A799-A0CD36950D2C}"/>
    <dgm:cxn modelId="{A8421DC7-C08C-4D38-AE16-CF55AAADBDE8}" srcId="{1D0ABD21-358D-4AD6-9945-90DB4C7E6319}" destId="{6679F04F-8ADA-4ADC-A7F7-3E34983F28CC}" srcOrd="5" destOrd="0" parTransId="{BCC76F6E-B2D7-4E3B-AA38-33FF676B992B}" sibTransId="{7B96D57D-8256-400F-A8C7-E81A0D93349C}"/>
    <dgm:cxn modelId="{BD23D1D7-7E60-42ED-B336-1FE2C1A6F197}" srcId="{1D0ABD21-358D-4AD6-9945-90DB4C7E6319}" destId="{43782D8A-2C11-412F-AE87-C7950AECA8D8}" srcOrd="4" destOrd="0" parTransId="{9EDE494F-0D3C-4E64-9018-DF497D89F4A7}" sibTransId="{47FB902D-78C8-418A-ACA5-2A926AA16985}"/>
    <dgm:cxn modelId="{2DF15FE7-46B8-4558-8AB9-B9787E460DB3}" srcId="{1D0ABD21-358D-4AD6-9945-90DB4C7E6319}" destId="{CAB888E7-ABEF-4AF2-92FD-35C8DB840115}" srcOrd="8" destOrd="0" parTransId="{E3C3469F-7CE8-4F26-B7B3-171AEAC59C8F}" sibTransId="{8B212E9A-388B-48C1-B5D1-B0B0A3923E8C}"/>
    <dgm:cxn modelId="{234C24F1-621D-493F-B911-424AD075166D}" type="presOf" srcId="{69ED536A-87B6-4D69-957E-93EF858B0506}" destId="{83D93A8E-4560-4EFD-97BC-A2C4C3BE6DA9}" srcOrd="0" destOrd="0" presId="urn:microsoft.com/office/officeart/2005/8/layout/chevron1"/>
    <dgm:cxn modelId="{DD887CF2-7E27-4514-8B80-B65F4AA9823A}" type="presOf" srcId="{952DB12A-9855-4C5D-9F31-075126D5B2E1}" destId="{DFACEFD5-C2D8-4309-A249-6A622E728230}" srcOrd="0" destOrd="0" presId="urn:microsoft.com/office/officeart/2005/8/layout/chevron1"/>
    <dgm:cxn modelId="{0E1628ED-1176-40A4-A216-809281C3296F}" type="presParOf" srcId="{B95489D7-A7CD-413E-9907-911384D12222}" destId="{6EC8DA4A-105B-4B7F-BA24-D07092722440}" srcOrd="0" destOrd="0" presId="urn:microsoft.com/office/officeart/2005/8/layout/chevron1"/>
    <dgm:cxn modelId="{4BCA5493-4698-41BD-AEC1-5E1E2A9B436E}" type="presParOf" srcId="{B95489D7-A7CD-413E-9907-911384D12222}" destId="{D39BFE8A-8074-4663-B322-0EFEB661A397}" srcOrd="1" destOrd="0" presId="urn:microsoft.com/office/officeart/2005/8/layout/chevron1"/>
    <dgm:cxn modelId="{BA194725-516F-40BC-8421-022FEAF3D68B}" type="presParOf" srcId="{B95489D7-A7CD-413E-9907-911384D12222}" destId="{688ECCED-1ECC-4229-960A-2F03120119EB}" srcOrd="2" destOrd="0" presId="urn:microsoft.com/office/officeart/2005/8/layout/chevron1"/>
    <dgm:cxn modelId="{D7941AC9-60D6-4A80-A54A-B0DEB95749D3}" type="presParOf" srcId="{B95489D7-A7CD-413E-9907-911384D12222}" destId="{6A1B2E42-0FBA-4B6A-955B-BC5CC893108C}" srcOrd="3" destOrd="0" presId="urn:microsoft.com/office/officeart/2005/8/layout/chevron1"/>
    <dgm:cxn modelId="{21EE6F0A-FEAC-481A-B140-D1B35DB49AE7}" type="presParOf" srcId="{B95489D7-A7CD-413E-9907-911384D12222}" destId="{2271C4A0-D8D0-4C79-94F0-37BBBCB7D902}" srcOrd="4" destOrd="0" presId="urn:microsoft.com/office/officeart/2005/8/layout/chevron1"/>
    <dgm:cxn modelId="{F282F4E8-BBF7-4876-82BB-B997389D6E1E}" type="presParOf" srcId="{B95489D7-A7CD-413E-9907-911384D12222}" destId="{7463BA8A-51BA-4242-A1E3-BB47AF8D3223}" srcOrd="5" destOrd="0" presId="urn:microsoft.com/office/officeart/2005/8/layout/chevron1"/>
    <dgm:cxn modelId="{8C58C516-FD83-4373-B1CF-CC94F3828334}" type="presParOf" srcId="{B95489D7-A7CD-413E-9907-911384D12222}" destId="{92723B1A-E6E6-4B9B-80B9-598911B1EE7D}" srcOrd="6" destOrd="0" presId="urn:microsoft.com/office/officeart/2005/8/layout/chevron1"/>
    <dgm:cxn modelId="{4A0EE448-CFA5-4CDF-B199-0CED416ACFF1}" type="presParOf" srcId="{B95489D7-A7CD-413E-9907-911384D12222}" destId="{91CE7967-91EC-47B9-B510-2F874C481CCF}" srcOrd="7" destOrd="0" presId="urn:microsoft.com/office/officeart/2005/8/layout/chevron1"/>
    <dgm:cxn modelId="{82CC328A-9D05-46BA-A02E-72A2F5A22E3C}" type="presParOf" srcId="{B95489D7-A7CD-413E-9907-911384D12222}" destId="{51BE8D27-D546-49C0-97F8-7C8862DBD816}" srcOrd="8" destOrd="0" presId="urn:microsoft.com/office/officeart/2005/8/layout/chevron1"/>
    <dgm:cxn modelId="{B25E481D-EFC7-498E-91E8-9C5BA06F219B}" type="presParOf" srcId="{B95489D7-A7CD-413E-9907-911384D12222}" destId="{4EE7B25A-2F87-4209-9566-EB207AAC06F3}" srcOrd="9" destOrd="0" presId="urn:microsoft.com/office/officeart/2005/8/layout/chevron1"/>
    <dgm:cxn modelId="{211432A5-0EFA-4961-A13A-083E4AE467D7}" type="presParOf" srcId="{B95489D7-A7CD-413E-9907-911384D12222}" destId="{07B5C345-7540-4AED-A32E-954C02ADD57F}" srcOrd="10" destOrd="0" presId="urn:microsoft.com/office/officeart/2005/8/layout/chevron1"/>
    <dgm:cxn modelId="{C29E4349-8B43-4481-8228-0F808FDD4EDC}" type="presParOf" srcId="{B95489D7-A7CD-413E-9907-911384D12222}" destId="{62D45226-C38F-4F31-BF93-26E14A507677}" srcOrd="11" destOrd="0" presId="urn:microsoft.com/office/officeart/2005/8/layout/chevron1"/>
    <dgm:cxn modelId="{68C3A8D3-20E3-4F09-8388-272C3A031A8D}" type="presParOf" srcId="{B95489D7-A7CD-413E-9907-911384D12222}" destId="{8A3DE180-5426-4D9A-865F-9BF35C5A7921}" srcOrd="12" destOrd="0" presId="urn:microsoft.com/office/officeart/2005/8/layout/chevron1"/>
    <dgm:cxn modelId="{D673CC04-3F18-48F6-9149-6F1C5C1E6D18}" type="presParOf" srcId="{B95489D7-A7CD-413E-9907-911384D12222}" destId="{A7DC2275-55F1-4398-9D81-D2D2776EE27F}" srcOrd="13" destOrd="0" presId="urn:microsoft.com/office/officeart/2005/8/layout/chevron1"/>
    <dgm:cxn modelId="{9A34A2EF-2DF7-4043-9F14-2AC14D5731F9}" type="presParOf" srcId="{B95489D7-A7CD-413E-9907-911384D12222}" destId="{83D93A8E-4560-4EFD-97BC-A2C4C3BE6DA9}" srcOrd="14" destOrd="0" presId="urn:microsoft.com/office/officeart/2005/8/layout/chevron1"/>
    <dgm:cxn modelId="{52C72975-0399-4159-9B42-614913211A9F}" type="presParOf" srcId="{B95489D7-A7CD-413E-9907-911384D12222}" destId="{6185B0ED-30B0-4188-A0E7-7256CBA5EE1F}" srcOrd="15" destOrd="0" presId="urn:microsoft.com/office/officeart/2005/8/layout/chevron1"/>
    <dgm:cxn modelId="{76DCDCC1-CC41-4278-A0F0-EE5C1E493281}" type="presParOf" srcId="{B95489D7-A7CD-413E-9907-911384D12222}" destId="{20AFAD9B-2867-47FA-BE92-00430AA6D1E2}" srcOrd="16" destOrd="0" presId="urn:microsoft.com/office/officeart/2005/8/layout/chevron1"/>
    <dgm:cxn modelId="{FC50F47A-6650-4378-BF88-27FAE3DFB7BD}" type="presParOf" srcId="{B95489D7-A7CD-413E-9907-911384D12222}" destId="{2C120722-38E7-456C-AB2D-A0E66A8C84F6}" srcOrd="17" destOrd="0" presId="urn:microsoft.com/office/officeart/2005/8/layout/chevron1"/>
    <dgm:cxn modelId="{5416F264-36F0-4927-A1F7-90536D237E60}" type="presParOf" srcId="{B95489D7-A7CD-413E-9907-911384D12222}" destId="{DFACEFD5-C2D8-4309-A249-6A622E728230}" srcOrd="1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E350A-F096-4974-A801-AB3A6C190AEC}">
      <dsp:nvSpPr>
        <dsp:cNvPr id="0" name=""/>
        <dsp:cNvSpPr/>
      </dsp:nvSpPr>
      <dsp:spPr>
        <a:xfrm>
          <a:off x="0" y="339116"/>
          <a:ext cx="3873434" cy="1549373"/>
        </a:xfrm>
        <a:prstGeom prst="leftRightRibbon">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5CA790-0AD4-4577-B090-BDEA0000F30E}">
      <dsp:nvSpPr>
        <dsp:cNvPr id="0" name=""/>
        <dsp:cNvSpPr/>
      </dsp:nvSpPr>
      <dsp:spPr>
        <a:xfrm>
          <a:off x="464812" y="610256"/>
          <a:ext cx="1278233" cy="7591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232" rIns="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Vật</a:t>
          </a:r>
          <a:r>
            <a:rPr lang="en-US" sz="2200" kern="1200" dirty="0"/>
            <a:t> </a:t>
          </a:r>
          <a:r>
            <a:rPr lang="en-US" sz="2200" kern="1200" dirty="0" err="1"/>
            <a:t>không</a:t>
          </a:r>
          <a:r>
            <a:rPr lang="en-US" sz="2200" kern="1200" dirty="0"/>
            <a:t> </a:t>
          </a:r>
          <a:r>
            <a:rPr lang="en-US" sz="2200" kern="1200" dirty="0" err="1"/>
            <a:t>sống</a:t>
          </a:r>
          <a:endParaRPr lang="en-US" sz="2200" kern="1200" dirty="0"/>
        </a:p>
      </dsp:txBody>
      <dsp:txXfrm>
        <a:off x="464812" y="610256"/>
        <a:ext cx="1278233" cy="759193"/>
      </dsp:txXfrm>
    </dsp:sp>
    <dsp:sp modelId="{B003CF1C-CF9D-4423-A0B9-D234CD5490D7}">
      <dsp:nvSpPr>
        <dsp:cNvPr id="0" name=""/>
        <dsp:cNvSpPr/>
      </dsp:nvSpPr>
      <dsp:spPr>
        <a:xfrm>
          <a:off x="1936717" y="858156"/>
          <a:ext cx="1510639" cy="7591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232" rIns="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Vật</a:t>
          </a:r>
          <a:r>
            <a:rPr lang="en-US" sz="2200" kern="1200" dirty="0"/>
            <a:t> </a:t>
          </a:r>
          <a:r>
            <a:rPr lang="en-US" sz="2200" kern="1200" dirty="0" err="1"/>
            <a:t>sống</a:t>
          </a:r>
          <a:endParaRPr lang="en-US" sz="2200" kern="1200" dirty="0"/>
        </a:p>
      </dsp:txBody>
      <dsp:txXfrm>
        <a:off x="1936717" y="858156"/>
        <a:ext cx="1510639" cy="759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8DA4A-105B-4B7F-BA24-D07092722440}">
      <dsp:nvSpPr>
        <dsp:cNvPr id="0" name=""/>
        <dsp:cNvSpPr/>
      </dsp:nvSpPr>
      <dsp:spPr>
        <a:xfrm>
          <a:off x="102131"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itchFamily="18" charset="0"/>
            <a:cs typeface="Times New Roman" pitchFamily="18" charset="0"/>
          </a:endParaRPr>
        </a:p>
      </dsp:txBody>
      <dsp:txXfrm>
        <a:off x="348814" y="1359562"/>
        <a:ext cx="740048" cy="493365"/>
      </dsp:txXfrm>
    </dsp:sp>
    <dsp:sp modelId="{688ECCED-1ECC-4229-960A-2F03120119EB}">
      <dsp:nvSpPr>
        <dsp:cNvPr id="0" name=""/>
        <dsp:cNvSpPr/>
      </dsp:nvSpPr>
      <dsp:spPr>
        <a:xfrm>
          <a:off x="1212203"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endParaRPr lang="en-US" sz="3100" kern="1200">
            <a:latin typeface="Times New Roman" pitchFamily="18" charset="0"/>
            <a:cs typeface="Times New Roman" pitchFamily="18" charset="0"/>
          </a:endParaRPr>
        </a:p>
      </dsp:txBody>
      <dsp:txXfrm>
        <a:off x="1458886" y="1359562"/>
        <a:ext cx="740048" cy="493365"/>
      </dsp:txXfrm>
    </dsp:sp>
    <dsp:sp modelId="{2271C4A0-D8D0-4C79-94F0-37BBBCB7D902}">
      <dsp:nvSpPr>
        <dsp:cNvPr id="0" name=""/>
        <dsp:cNvSpPr/>
      </dsp:nvSpPr>
      <dsp:spPr>
        <a:xfrm>
          <a:off x="2322275"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endParaRPr lang="en-US" sz="3100" kern="1200">
            <a:latin typeface="Times New Roman" pitchFamily="18" charset="0"/>
            <a:cs typeface="Times New Roman" pitchFamily="18" charset="0"/>
          </a:endParaRPr>
        </a:p>
      </dsp:txBody>
      <dsp:txXfrm>
        <a:off x="2568958" y="1359562"/>
        <a:ext cx="740048" cy="493365"/>
      </dsp:txXfrm>
    </dsp:sp>
    <dsp:sp modelId="{92723B1A-E6E6-4B9B-80B9-598911B1EE7D}">
      <dsp:nvSpPr>
        <dsp:cNvPr id="0" name=""/>
        <dsp:cNvSpPr/>
      </dsp:nvSpPr>
      <dsp:spPr>
        <a:xfrm>
          <a:off x="3432347"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itchFamily="18" charset="0"/>
            <a:cs typeface="Times New Roman" pitchFamily="18" charset="0"/>
          </a:endParaRPr>
        </a:p>
      </dsp:txBody>
      <dsp:txXfrm>
        <a:off x="3679030" y="1359562"/>
        <a:ext cx="740048" cy="493365"/>
      </dsp:txXfrm>
    </dsp:sp>
    <dsp:sp modelId="{51BE8D27-D546-49C0-97F8-7C8862DBD816}">
      <dsp:nvSpPr>
        <dsp:cNvPr id="0" name=""/>
        <dsp:cNvSpPr/>
      </dsp:nvSpPr>
      <dsp:spPr>
        <a:xfrm>
          <a:off x="4542418"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itchFamily="18" charset="0"/>
            <a:cs typeface="Times New Roman" pitchFamily="18" charset="0"/>
          </a:endParaRPr>
        </a:p>
      </dsp:txBody>
      <dsp:txXfrm>
        <a:off x="4789101" y="1359562"/>
        <a:ext cx="740048" cy="493365"/>
      </dsp:txXfrm>
    </dsp:sp>
    <dsp:sp modelId="{07B5C345-7540-4AED-A32E-954C02ADD57F}">
      <dsp:nvSpPr>
        <dsp:cNvPr id="0" name=""/>
        <dsp:cNvSpPr/>
      </dsp:nvSpPr>
      <dsp:spPr>
        <a:xfrm>
          <a:off x="5652490"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itchFamily="18" charset="0"/>
            <a:cs typeface="Times New Roman" pitchFamily="18" charset="0"/>
          </a:endParaRPr>
        </a:p>
      </dsp:txBody>
      <dsp:txXfrm>
        <a:off x="5899173" y="1359562"/>
        <a:ext cx="740048" cy="493365"/>
      </dsp:txXfrm>
    </dsp:sp>
    <dsp:sp modelId="{8A3DE180-5426-4D9A-865F-9BF35C5A7921}">
      <dsp:nvSpPr>
        <dsp:cNvPr id="0" name=""/>
        <dsp:cNvSpPr/>
      </dsp:nvSpPr>
      <dsp:spPr>
        <a:xfrm>
          <a:off x="6661801"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itchFamily="18" charset="0"/>
            <a:cs typeface="Times New Roman" pitchFamily="18" charset="0"/>
          </a:endParaRPr>
        </a:p>
      </dsp:txBody>
      <dsp:txXfrm>
        <a:off x="6908484" y="1359562"/>
        <a:ext cx="740048" cy="493365"/>
      </dsp:txXfrm>
    </dsp:sp>
    <dsp:sp modelId="{83D93A8E-4560-4EFD-97BC-A2C4C3BE6DA9}">
      <dsp:nvSpPr>
        <dsp:cNvPr id="0" name=""/>
        <dsp:cNvSpPr/>
      </dsp:nvSpPr>
      <dsp:spPr>
        <a:xfrm>
          <a:off x="7771872"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itchFamily="18" charset="0"/>
            <a:cs typeface="Times New Roman" pitchFamily="18" charset="0"/>
          </a:endParaRPr>
        </a:p>
      </dsp:txBody>
      <dsp:txXfrm>
        <a:off x="8018555" y="1359562"/>
        <a:ext cx="740048" cy="493365"/>
      </dsp:txXfrm>
    </dsp:sp>
    <dsp:sp modelId="{20AFAD9B-2867-47FA-BE92-00430AA6D1E2}">
      <dsp:nvSpPr>
        <dsp:cNvPr id="0" name=""/>
        <dsp:cNvSpPr/>
      </dsp:nvSpPr>
      <dsp:spPr>
        <a:xfrm>
          <a:off x="8881944"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itchFamily="18" charset="0"/>
            <a:cs typeface="Times New Roman" pitchFamily="18" charset="0"/>
          </a:endParaRPr>
        </a:p>
      </dsp:txBody>
      <dsp:txXfrm>
        <a:off x="9128627" y="1359562"/>
        <a:ext cx="740048" cy="493365"/>
      </dsp:txXfrm>
    </dsp:sp>
    <dsp:sp modelId="{DFACEFD5-C2D8-4309-A249-6A622E728230}">
      <dsp:nvSpPr>
        <dsp:cNvPr id="0" name=""/>
        <dsp:cNvSpPr/>
      </dsp:nvSpPr>
      <dsp:spPr>
        <a:xfrm>
          <a:off x="9992016"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endParaRPr lang="en-US" sz="3100" kern="1200">
            <a:latin typeface="Times New Roman" pitchFamily="18" charset="0"/>
            <a:cs typeface="Times New Roman" pitchFamily="18" charset="0"/>
          </a:endParaRPr>
        </a:p>
      </dsp:txBody>
      <dsp:txXfrm>
        <a:off x="10238699" y="1359562"/>
        <a:ext cx="740048" cy="493365"/>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60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60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60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96EBF27-E758-41E6-A7E2-C4FEA4B3F224}" type="slidenum">
              <a:rPr lang="en-US"/>
              <a:pPr/>
              <a:t>‹#›</a:t>
            </a:fld>
            <a:endParaRPr lang="en-US"/>
          </a:p>
        </p:txBody>
      </p:sp>
    </p:spTree>
    <p:extLst>
      <p:ext uri="{BB962C8B-B14F-4D97-AF65-F5344CB8AC3E}">
        <p14:creationId xmlns:p14="http://schemas.microsoft.com/office/powerpoint/2010/main" val="3432693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AE41DF4-5CC4-4AB1-B010-BAC58F112853}" type="slidenum">
              <a:rPr lang="en-US"/>
              <a:pPr/>
              <a:t>‹#›</a:t>
            </a:fld>
            <a:endParaRPr lang="en-US"/>
          </a:p>
        </p:txBody>
      </p:sp>
    </p:spTree>
    <p:extLst>
      <p:ext uri="{BB962C8B-B14F-4D97-AF65-F5344CB8AC3E}">
        <p14:creationId xmlns:p14="http://schemas.microsoft.com/office/powerpoint/2010/main" val="398087038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41DF4-5CC4-4AB1-B010-BAC58F112853}" type="slidenum">
              <a:rPr lang="en-US" smtClean="0"/>
              <a:pPr/>
              <a:t>11</a:t>
            </a:fld>
            <a:endParaRPr lang="en-US"/>
          </a:p>
        </p:txBody>
      </p:sp>
    </p:spTree>
    <p:extLst>
      <p:ext uri="{BB962C8B-B14F-4D97-AF65-F5344CB8AC3E}">
        <p14:creationId xmlns:p14="http://schemas.microsoft.com/office/powerpoint/2010/main" val="73824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41DF4-5CC4-4AB1-B010-BAC58F112853}" type="slidenum">
              <a:rPr lang="en-US" smtClean="0"/>
              <a:pPr/>
              <a:t>13</a:t>
            </a:fld>
            <a:endParaRPr lang="en-US"/>
          </a:p>
        </p:txBody>
      </p:sp>
    </p:spTree>
    <p:extLst>
      <p:ext uri="{BB962C8B-B14F-4D97-AF65-F5344CB8AC3E}">
        <p14:creationId xmlns:p14="http://schemas.microsoft.com/office/powerpoint/2010/main" val="4105503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112" name="Freeform 40"/>
          <p:cNvSpPr>
            <a:spLocks/>
          </p:cNvSpPr>
          <p:nvPr/>
        </p:nvSpPr>
        <p:spPr bwMode="gray">
          <a:xfrm>
            <a:off x="0" y="6048376"/>
            <a:ext cx="3683000" cy="809625"/>
          </a:xfrm>
          <a:custGeom>
            <a:avLst/>
            <a:gdLst/>
            <a:ahLst/>
            <a:cxnLst>
              <a:cxn ang="0">
                <a:pos x="0" y="0"/>
              </a:cxn>
              <a:cxn ang="0">
                <a:pos x="0" y="510"/>
              </a:cxn>
              <a:cxn ang="0">
                <a:pos x="1740" y="510"/>
              </a:cxn>
              <a:cxn ang="0">
                <a:pos x="1595" y="30"/>
              </a:cxn>
              <a:cxn ang="0">
                <a:pos x="0" y="0"/>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w="9525">
            <a:noFill/>
            <a:round/>
            <a:headEnd/>
            <a:tailEnd/>
          </a:ln>
          <a:effectLst/>
        </p:spPr>
        <p:txBody>
          <a:bodyPr/>
          <a:lstStyle/>
          <a:p>
            <a:endParaRPr lang="en-US"/>
          </a:p>
        </p:txBody>
      </p:sp>
      <p:sp>
        <p:nvSpPr>
          <p:cNvPr id="3113" name="Freeform 41"/>
          <p:cNvSpPr>
            <a:spLocks/>
          </p:cNvSpPr>
          <p:nvPr/>
        </p:nvSpPr>
        <p:spPr bwMode="gray">
          <a:xfrm>
            <a:off x="3454400" y="4705350"/>
            <a:ext cx="8534400" cy="2152650"/>
          </a:xfrm>
          <a:custGeom>
            <a:avLst/>
            <a:gdLst/>
            <a:ahLst/>
            <a:cxnLst>
              <a:cxn ang="0">
                <a:pos x="1116" y="0"/>
              </a:cxn>
              <a:cxn ang="0">
                <a:pos x="3840" y="636"/>
              </a:cxn>
              <a:cxn ang="0">
                <a:pos x="4032" y="1356"/>
              </a:cxn>
              <a:cxn ang="0">
                <a:pos x="288" y="1356"/>
              </a:cxn>
              <a:cxn ang="0">
                <a:pos x="0" y="828"/>
              </a:cxn>
              <a:cxn ang="0">
                <a:pos x="1116" y="0"/>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w="9525">
            <a:noFill/>
            <a:round/>
            <a:headEnd/>
            <a:tailEnd/>
          </a:ln>
          <a:effectLst/>
        </p:spPr>
        <p:txBody>
          <a:bodyPr/>
          <a:lstStyle/>
          <a:p>
            <a:endParaRPr lang="en-US"/>
          </a:p>
        </p:txBody>
      </p:sp>
      <p:sp>
        <p:nvSpPr>
          <p:cNvPr id="3114" name="Freeform 42"/>
          <p:cNvSpPr>
            <a:spLocks/>
          </p:cNvSpPr>
          <p:nvPr/>
        </p:nvSpPr>
        <p:spPr bwMode="gray">
          <a:xfrm>
            <a:off x="5867400" y="781050"/>
            <a:ext cx="6324600" cy="5048250"/>
          </a:xfrm>
          <a:custGeom>
            <a:avLst/>
            <a:gdLst/>
            <a:ahLst/>
            <a:cxnLst>
              <a:cxn ang="0">
                <a:pos x="510" y="1098"/>
              </a:cxn>
              <a:cxn ang="0">
                <a:pos x="2280" y="0"/>
              </a:cxn>
              <a:cxn ang="0">
                <a:pos x="2988" y="342"/>
              </a:cxn>
              <a:cxn ang="0">
                <a:pos x="2988" y="2772"/>
              </a:cxn>
              <a:cxn ang="0">
                <a:pos x="1452" y="3060"/>
              </a:cxn>
              <a:cxn ang="0">
                <a:pos x="0" y="2406"/>
              </a:cxn>
              <a:cxn ang="0">
                <a:pos x="510" y="1098"/>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w="9525">
            <a:noFill/>
            <a:round/>
            <a:headEnd/>
            <a:tailEnd/>
          </a:ln>
          <a:effectLst/>
        </p:spPr>
        <p:txBody>
          <a:bodyPr/>
          <a:lstStyle/>
          <a:p>
            <a:endParaRPr lang="en-US"/>
          </a:p>
        </p:txBody>
      </p:sp>
      <p:sp>
        <p:nvSpPr>
          <p:cNvPr id="3115" name="Freeform 43"/>
          <p:cNvSpPr>
            <a:spLocks/>
          </p:cNvSpPr>
          <p:nvPr/>
        </p:nvSpPr>
        <p:spPr bwMode="gray">
          <a:xfrm>
            <a:off x="6400800" y="1"/>
            <a:ext cx="4368800" cy="2409825"/>
          </a:xfrm>
          <a:custGeom>
            <a:avLst/>
            <a:gdLst/>
            <a:ahLst/>
            <a:cxnLst>
              <a:cxn ang="0">
                <a:pos x="0" y="0"/>
              </a:cxn>
              <a:cxn ang="0">
                <a:pos x="276" y="1518"/>
              </a:cxn>
              <a:cxn ang="0">
                <a:pos x="2064" y="0"/>
              </a:cxn>
              <a:cxn ang="0">
                <a:pos x="0" y="0"/>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w="9525">
            <a:noFill/>
            <a:round/>
            <a:headEnd/>
            <a:tailEnd/>
          </a:ln>
          <a:effectLst/>
        </p:spPr>
        <p:txBody>
          <a:bodyPr/>
          <a:lstStyle/>
          <a:p>
            <a:endParaRPr lang="en-US"/>
          </a:p>
        </p:txBody>
      </p:sp>
      <p:sp>
        <p:nvSpPr>
          <p:cNvPr id="3151" name="Freeform 79"/>
          <p:cNvSpPr>
            <a:spLocks/>
          </p:cNvSpPr>
          <p:nvPr/>
        </p:nvSpPr>
        <p:spPr bwMode="gray">
          <a:xfrm>
            <a:off x="1" y="1"/>
            <a:ext cx="8777817" cy="7267575"/>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w="9525">
            <a:noFill/>
            <a:round/>
            <a:headEnd/>
            <a:tailEnd/>
          </a:ln>
          <a:effectLst/>
        </p:spPr>
        <p:txBody>
          <a:bodyPr/>
          <a:lstStyle/>
          <a:p>
            <a:endParaRPr lang="en-US"/>
          </a:p>
        </p:txBody>
      </p:sp>
      <p:sp>
        <p:nvSpPr>
          <p:cNvPr id="3117" name="Freeform 45"/>
          <p:cNvSpPr>
            <a:spLocks/>
          </p:cNvSpPr>
          <p:nvPr/>
        </p:nvSpPr>
        <p:spPr bwMode="gray">
          <a:xfrm>
            <a:off x="1" y="1"/>
            <a:ext cx="8496300" cy="7072313"/>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w="9525">
            <a:noFill/>
            <a:round/>
            <a:headEnd/>
            <a:tailEnd/>
          </a:ln>
          <a:effectLst/>
        </p:spPr>
        <p:txBody>
          <a:bodyPr/>
          <a:lstStyle/>
          <a:p>
            <a:endParaRPr lang="en-US"/>
          </a:p>
        </p:txBody>
      </p:sp>
      <p:sp>
        <p:nvSpPr>
          <p:cNvPr id="3119" name="Line 47"/>
          <p:cNvSpPr>
            <a:spLocks noChangeShapeType="1"/>
          </p:cNvSpPr>
          <p:nvPr/>
        </p:nvSpPr>
        <p:spPr bwMode="gray">
          <a:xfrm>
            <a:off x="334433" y="1589"/>
            <a:ext cx="0" cy="601503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0" name="Line 48"/>
          <p:cNvSpPr>
            <a:spLocks noChangeShapeType="1"/>
          </p:cNvSpPr>
          <p:nvPr/>
        </p:nvSpPr>
        <p:spPr bwMode="gray">
          <a:xfrm>
            <a:off x="1725084" y="1589"/>
            <a:ext cx="0" cy="62071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1" name="Line 49"/>
          <p:cNvSpPr>
            <a:spLocks noChangeShapeType="1"/>
          </p:cNvSpPr>
          <p:nvPr/>
        </p:nvSpPr>
        <p:spPr bwMode="gray">
          <a:xfrm>
            <a:off x="3117851" y="1588"/>
            <a:ext cx="0" cy="6183312"/>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2" name="Line 50"/>
          <p:cNvSpPr>
            <a:spLocks noChangeShapeType="1"/>
          </p:cNvSpPr>
          <p:nvPr/>
        </p:nvSpPr>
        <p:spPr bwMode="gray">
          <a:xfrm>
            <a:off x="4510617" y="1589"/>
            <a:ext cx="0" cy="597217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3" name="Line 51"/>
          <p:cNvSpPr>
            <a:spLocks noChangeShapeType="1"/>
          </p:cNvSpPr>
          <p:nvPr/>
        </p:nvSpPr>
        <p:spPr bwMode="gray">
          <a:xfrm>
            <a:off x="5903384" y="1589"/>
            <a:ext cx="0" cy="544988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5" name="Line 53"/>
          <p:cNvSpPr>
            <a:spLocks noChangeShapeType="1"/>
          </p:cNvSpPr>
          <p:nvPr/>
        </p:nvSpPr>
        <p:spPr bwMode="gray">
          <a:xfrm rot="5400000">
            <a:off x="3884084" y="-3623204"/>
            <a:ext cx="0" cy="7751233"/>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6" name="Line 54"/>
          <p:cNvSpPr>
            <a:spLocks noChangeShapeType="1"/>
          </p:cNvSpPr>
          <p:nvPr/>
        </p:nvSpPr>
        <p:spPr bwMode="gray">
          <a:xfrm rot="5400000">
            <a:off x="4008967" y="-2682875"/>
            <a:ext cx="0" cy="8001000"/>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7" name="Line 55"/>
          <p:cNvSpPr>
            <a:spLocks noChangeShapeType="1"/>
          </p:cNvSpPr>
          <p:nvPr/>
        </p:nvSpPr>
        <p:spPr bwMode="gray">
          <a:xfrm rot="5400000">
            <a:off x="4015317" y="-1624012"/>
            <a:ext cx="0" cy="8013700"/>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8" name="Line 56"/>
          <p:cNvSpPr>
            <a:spLocks noChangeShapeType="1"/>
          </p:cNvSpPr>
          <p:nvPr/>
        </p:nvSpPr>
        <p:spPr bwMode="gray">
          <a:xfrm rot="5400000">
            <a:off x="3876676" y="-418571"/>
            <a:ext cx="0" cy="773641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9" name="Line 57"/>
          <p:cNvSpPr>
            <a:spLocks noChangeShapeType="1"/>
          </p:cNvSpPr>
          <p:nvPr/>
        </p:nvSpPr>
        <p:spPr bwMode="gray">
          <a:xfrm rot="5400000">
            <a:off x="3554943" y="968375"/>
            <a:ext cx="0" cy="7092951"/>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30" name="Line 58"/>
          <p:cNvSpPr>
            <a:spLocks noChangeShapeType="1"/>
          </p:cNvSpPr>
          <p:nvPr/>
        </p:nvSpPr>
        <p:spPr bwMode="gray">
          <a:xfrm rot="5400000">
            <a:off x="2820459" y="2769658"/>
            <a:ext cx="0" cy="5623984"/>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31" name="Rectangle 59"/>
          <p:cNvSpPr>
            <a:spLocks noChangeArrowheads="1"/>
          </p:cNvSpPr>
          <p:nvPr/>
        </p:nvSpPr>
        <p:spPr bwMode="gray">
          <a:xfrm>
            <a:off x="3149601" y="277814"/>
            <a:ext cx="1350433" cy="1025525"/>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3132" name="Rectangle 60"/>
          <p:cNvSpPr>
            <a:spLocks noChangeArrowheads="1"/>
          </p:cNvSpPr>
          <p:nvPr/>
        </p:nvSpPr>
        <p:spPr bwMode="gray">
          <a:xfrm>
            <a:off x="381001" y="2427289"/>
            <a:ext cx="1350433" cy="1025525"/>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133" name="Rectangle 61"/>
          <p:cNvSpPr>
            <a:spLocks noChangeArrowheads="1"/>
          </p:cNvSpPr>
          <p:nvPr/>
        </p:nvSpPr>
        <p:spPr bwMode="gray">
          <a:xfrm>
            <a:off x="1" y="271464"/>
            <a:ext cx="334433" cy="1025525"/>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134" name="Rectangle 62"/>
          <p:cNvSpPr>
            <a:spLocks noChangeArrowheads="1"/>
          </p:cNvSpPr>
          <p:nvPr/>
        </p:nvSpPr>
        <p:spPr bwMode="gray">
          <a:xfrm>
            <a:off x="1775885" y="1588"/>
            <a:ext cx="1350433" cy="234950"/>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3136" name="Freeform 64"/>
          <p:cNvSpPr>
            <a:spLocks/>
          </p:cNvSpPr>
          <p:nvPr/>
        </p:nvSpPr>
        <p:spPr bwMode="gray">
          <a:xfrm>
            <a:off x="3153833" y="4541838"/>
            <a:ext cx="1346200" cy="1033462"/>
          </a:xfrm>
          <a:custGeom>
            <a:avLst/>
            <a:gdLst/>
            <a:ahLst/>
            <a:cxnLst>
              <a:cxn ang="0">
                <a:pos x="0" y="0"/>
              </a:cxn>
              <a:cxn ang="0">
                <a:pos x="0" y="645"/>
              </a:cxn>
              <a:cxn ang="0">
                <a:pos x="636" y="651"/>
              </a:cxn>
              <a:cxn ang="0">
                <a:pos x="632" y="0"/>
              </a:cxn>
              <a:cxn ang="0">
                <a:pos x="0" y="0"/>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w="9525">
            <a:noFill/>
            <a:round/>
            <a:headEnd/>
            <a:tailEnd/>
          </a:ln>
          <a:effectLst/>
        </p:spPr>
        <p:txBody>
          <a:bodyPr/>
          <a:lstStyle/>
          <a:p>
            <a:endParaRPr lang="en-US"/>
          </a:p>
        </p:txBody>
      </p:sp>
      <p:sp>
        <p:nvSpPr>
          <p:cNvPr id="3103" name="Rectangle 31"/>
          <p:cNvSpPr>
            <a:spLocks noChangeArrowheads="1"/>
          </p:cNvSpPr>
          <p:nvPr/>
        </p:nvSpPr>
        <p:spPr bwMode="gray">
          <a:xfrm>
            <a:off x="381001" y="2435226"/>
            <a:ext cx="1350433" cy="1025525"/>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3076" name="Rectangle 4"/>
          <p:cNvSpPr>
            <a:spLocks noGrp="1" noChangeArrowheads="1"/>
          </p:cNvSpPr>
          <p:nvPr>
            <p:ph type="dt" sz="half" idx="2"/>
          </p:nvPr>
        </p:nvSpPr>
        <p:spPr>
          <a:xfrm>
            <a:off x="609600" y="6407151"/>
            <a:ext cx="2844800" cy="314325"/>
          </a:xfrm>
        </p:spPr>
        <p:txBody>
          <a:bodyPr/>
          <a:lstStyle>
            <a:lvl1pPr>
              <a:defRPr/>
            </a:lvl1pPr>
          </a:lstStyle>
          <a:p>
            <a:endParaRPr lang="en-US"/>
          </a:p>
        </p:txBody>
      </p:sp>
      <p:sp>
        <p:nvSpPr>
          <p:cNvPr id="3077" name="Rectangle 5"/>
          <p:cNvSpPr>
            <a:spLocks noGrp="1" noChangeArrowheads="1"/>
          </p:cNvSpPr>
          <p:nvPr>
            <p:ph type="ftr" sz="quarter" idx="3"/>
          </p:nvPr>
        </p:nvSpPr>
        <p:spPr>
          <a:xfrm>
            <a:off x="4165600" y="6407151"/>
            <a:ext cx="3860800" cy="314325"/>
          </a:xfrm>
        </p:spPr>
        <p:txBody>
          <a:bodyPr/>
          <a:lstStyle>
            <a:lvl1pPr>
              <a:defRPr/>
            </a:lvl1pPr>
          </a:lstStyle>
          <a:p>
            <a:endParaRPr lang="en-US"/>
          </a:p>
        </p:txBody>
      </p:sp>
      <p:sp>
        <p:nvSpPr>
          <p:cNvPr id="3078" name="Rectangle 6"/>
          <p:cNvSpPr>
            <a:spLocks noGrp="1" noChangeArrowheads="1"/>
          </p:cNvSpPr>
          <p:nvPr>
            <p:ph type="sldNum" sz="quarter" idx="4"/>
          </p:nvPr>
        </p:nvSpPr>
        <p:spPr>
          <a:xfrm>
            <a:off x="8737600" y="6407151"/>
            <a:ext cx="2844800" cy="314325"/>
          </a:xfrm>
        </p:spPr>
        <p:txBody>
          <a:bodyPr/>
          <a:lstStyle>
            <a:lvl1pPr>
              <a:defRPr/>
            </a:lvl1pPr>
          </a:lstStyle>
          <a:p>
            <a:fld id="{628EDB2F-3C67-4858-B57B-288B8BEF8CF3}" type="slidenum">
              <a:rPr lang="en-US"/>
              <a:pPr/>
              <a:t>‹#›</a:t>
            </a:fld>
            <a:endParaRPr lang="en-US"/>
          </a:p>
        </p:txBody>
      </p:sp>
      <p:grpSp>
        <p:nvGrpSpPr>
          <p:cNvPr id="3143" name="Group 71"/>
          <p:cNvGrpSpPr>
            <a:grpSpLocks/>
          </p:cNvGrpSpPr>
          <p:nvPr/>
        </p:nvGrpSpPr>
        <p:grpSpPr bwMode="auto">
          <a:xfrm>
            <a:off x="10769601" y="0"/>
            <a:ext cx="1435100" cy="6858000"/>
            <a:chOff x="5088" y="0"/>
            <a:chExt cx="678" cy="4320"/>
          </a:xfrm>
        </p:grpSpPr>
        <p:sp>
          <p:nvSpPr>
            <p:cNvPr id="3138" name="Freeform 66"/>
            <p:cNvSpPr>
              <a:spLocks/>
            </p:cNvSpPr>
            <p:nvPr userDrawn="1"/>
          </p:nvSpPr>
          <p:spPr bwMode="gray">
            <a:xfrm>
              <a:off x="5088" y="0"/>
              <a:ext cx="672" cy="702"/>
            </a:xfrm>
            <a:custGeom>
              <a:avLst/>
              <a:gdLst/>
              <a:ahLst/>
              <a:cxnLst>
                <a:cxn ang="0">
                  <a:pos x="0" y="432"/>
                </a:cxn>
                <a:cxn ang="0">
                  <a:pos x="288" y="0"/>
                </a:cxn>
                <a:cxn ang="0">
                  <a:pos x="672" y="0"/>
                </a:cxn>
                <a:cxn ang="0">
                  <a:pos x="672" y="720"/>
                </a:cxn>
                <a:cxn ang="0">
                  <a:pos x="0" y="432"/>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w="9525">
              <a:noFill/>
              <a:round/>
              <a:headEnd/>
              <a:tailEnd/>
            </a:ln>
            <a:effectLst/>
          </p:spPr>
          <p:txBody>
            <a:bodyPr/>
            <a:lstStyle/>
            <a:p>
              <a:endParaRPr lang="en-US"/>
            </a:p>
          </p:txBody>
        </p:sp>
        <p:sp>
          <p:nvSpPr>
            <p:cNvPr id="3139" name="Freeform 67"/>
            <p:cNvSpPr>
              <a:spLocks/>
            </p:cNvSpPr>
            <p:nvPr userDrawn="1"/>
          </p:nvSpPr>
          <p:spPr bwMode="gray">
            <a:xfrm>
              <a:off x="5602" y="3496"/>
              <a:ext cx="164" cy="824"/>
            </a:xfrm>
            <a:custGeom>
              <a:avLst/>
              <a:gdLst/>
              <a:ahLst/>
              <a:cxnLst>
                <a:cxn ang="0">
                  <a:pos x="206" y="0"/>
                </a:cxn>
                <a:cxn ang="0">
                  <a:pos x="0" y="82"/>
                </a:cxn>
                <a:cxn ang="0">
                  <a:pos x="168" y="824"/>
                </a:cxn>
                <a:cxn ang="0">
                  <a:pos x="212" y="822"/>
                </a:cxn>
                <a:cxn ang="0">
                  <a:pos x="206" y="0"/>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w="9525">
              <a:noFill/>
              <a:round/>
              <a:headEnd/>
              <a:tailEnd/>
            </a:ln>
            <a:effectLst/>
          </p:spPr>
          <p:txBody>
            <a:bodyPr/>
            <a:lstStyle/>
            <a:p>
              <a:endParaRPr lang="en-US"/>
            </a:p>
          </p:txBody>
        </p:sp>
      </p:grpSp>
      <p:sp>
        <p:nvSpPr>
          <p:cNvPr id="3152" name="Rectangle 80"/>
          <p:cNvSpPr>
            <a:spLocks noChangeArrowheads="1"/>
          </p:cNvSpPr>
          <p:nvPr/>
        </p:nvSpPr>
        <p:spPr bwMode="gray">
          <a:xfrm>
            <a:off x="7327900" y="1333501"/>
            <a:ext cx="880533" cy="1025525"/>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153" name="Line 81"/>
          <p:cNvSpPr>
            <a:spLocks noChangeShapeType="1"/>
          </p:cNvSpPr>
          <p:nvPr/>
        </p:nvSpPr>
        <p:spPr bwMode="gray">
          <a:xfrm>
            <a:off x="7306733" y="1589"/>
            <a:ext cx="0" cy="42386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54" name="Rectangle 82"/>
          <p:cNvSpPr>
            <a:spLocks noChangeArrowheads="1"/>
          </p:cNvSpPr>
          <p:nvPr/>
        </p:nvSpPr>
        <p:spPr bwMode="gray">
          <a:xfrm>
            <a:off x="5943601" y="3495675"/>
            <a:ext cx="1350433" cy="1025525"/>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3074" name="Rectangle 2"/>
          <p:cNvSpPr>
            <a:spLocks noGrp="1" noChangeArrowheads="1"/>
          </p:cNvSpPr>
          <p:nvPr>
            <p:ph type="ctrTitle"/>
          </p:nvPr>
        </p:nvSpPr>
        <p:spPr bwMode="gray">
          <a:xfrm>
            <a:off x="444500" y="1884364"/>
            <a:ext cx="10972800" cy="1470025"/>
          </a:xfrm>
          <a:effectLst/>
        </p:spPr>
        <p:txBody>
          <a:bodyPr/>
          <a:lstStyle>
            <a:lvl1pPr>
              <a:defRPr sz="4800"/>
            </a:lvl1pPr>
          </a:lstStyle>
          <a:p>
            <a:r>
              <a:rPr lang="en-US"/>
              <a:t>Click to edit Master title style</a:t>
            </a:r>
          </a:p>
        </p:txBody>
      </p:sp>
      <p:pic>
        <p:nvPicPr>
          <p:cNvPr id="3155" name="Picture 83" descr="water"/>
          <p:cNvPicPr>
            <a:picLocks noChangeAspect="1" noChangeArrowheads="1"/>
          </p:cNvPicPr>
          <p:nvPr/>
        </p:nvPicPr>
        <p:blipFill>
          <a:blip r:embed="rId2"/>
          <a:srcRect l="22409" t="16374" b="27486"/>
          <a:stretch>
            <a:fillRect/>
          </a:stretch>
        </p:blipFill>
        <p:spPr bwMode="gray">
          <a:xfrm rot="393398">
            <a:off x="3556001" y="609600"/>
            <a:ext cx="3551767" cy="219710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AA8EEE-BC94-4E5F-87C4-05A4D665068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5439"/>
            <a:ext cx="2743200" cy="5800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5439"/>
            <a:ext cx="8026400" cy="5800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3A6660-B5F8-48C8-8D1F-8F3FF4C6CF8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2066070-0DE7-42E7-B2EA-1B718EC8B14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E61552DD-599B-4DF2-82CF-C19E526B3B0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r>
              <a:rPr lang="en-US"/>
              <a:t>Click icon to add chart</a:t>
            </a:r>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05F8B4C9-02AD-4C5E-B86F-6893052C4FC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A9A052-99F1-4B0A-B498-CE1C2C6EE9C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AE85CE-B75B-4097-9F0C-3006C179158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1EDC819-AE4E-445B-AF68-34FB4A89FCE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07A94D2-A351-4074-AC5E-CA700A02443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51641D-0AD5-431B-A475-6DB38BC82DC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FE71DCB-1733-493A-B6A1-95E9E138F21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D606CE-AA27-45ED-810F-DDF36326052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6888EA5-4925-4922-97E9-9BD549A86C1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12700" y="-9525"/>
            <a:ext cx="12208933" cy="6872288"/>
          </a:xfrm>
          <a:custGeom>
            <a:avLst/>
            <a:gdLst/>
            <a:ahLst/>
            <a:cxnLst>
              <a:cxn ang="0">
                <a:pos x="5766" y="605"/>
              </a:cxn>
              <a:cxn ang="0">
                <a:pos x="5768" y="4325"/>
              </a:cxn>
              <a:cxn ang="0">
                <a:pos x="1082" y="4329"/>
              </a:cxn>
              <a:cxn ang="0">
                <a:pos x="13" y="3351"/>
              </a:cxn>
              <a:cxn ang="0">
                <a:pos x="0" y="0"/>
              </a:cxn>
              <a:cxn ang="0">
                <a:pos x="2428" y="7"/>
              </a:cxn>
              <a:cxn ang="0">
                <a:pos x="5766" y="605"/>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w="9525">
            <a:noFill/>
            <a:round/>
            <a:headEnd/>
            <a:tailEnd/>
          </a:ln>
          <a:effectLst/>
        </p:spPr>
        <p:txBody>
          <a:bodyPr/>
          <a:lstStyle/>
          <a:p>
            <a:endParaRPr lang="en-US"/>
          </a:p>
        </p:txBody>
      </p:sp>
      <p:sp>
        <p:nvSpPr>
          <p:cNvPr id="1033" name="Freeform 9"/>
          <p:cNvSpPr>
            <a:spLocks/>
          </p:cNvSpPr>
          <p:nvPr/>
        </p:nvSpPr>
        <p:spPr bwMode="gray">
          <a:xfrm>
            <a:off x="-6350" y="5500688"/>
            <a:ext cx="1921935" cy="1358900"/>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endParaRPr lang="en-US"/>
          </a:p>
        </p:txBody>
      </p:sp>
      <p:sp>
        <p:nvSpPr>
          <p:cNvPr id="1037" name="Line 13"/>
          <p:cNvSpPr>
            <a:spLocks noChangeShapeType="1"/>
          </p:cNvSpPr>
          <p:nvPr/>
        </p:nvSpPr>
        <p:spPr bwMode="gray">
          <a:xfrm>
            <a:off x="702733" y="1"/>
            <a:ext cx="0" cy="59102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38" name="Line 14"/>
          <p:cNvSpPr>
            <a:spLocks noChangeShapeType="1"/>
          </p:cNvSpPr>
          <p:nvPr/>
        </p:nvSpPr>
        <p:spPr bwMode="gray">
          <a:xfrm>
            <a:off x="2237317" y="0"/>
            <a:ext cx="0" cy="68326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39" name="Line 15"/>
          <p:cNvSpPr>
            <a:spLocks noChangeShapeType="1"/>
          </p:cNvSpPr>
          <p:nvPr/>
        </p:nvSpPr>
        <p:spPr bwMode="gray">
          <a:xfrm>
            <a:off x="3774017" y="0"/>
            <a:ext cx="0" cy="686117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0" name="Line 16"/>
          <p:cNvSpPr>
            <a:spLocks noChangeShapeType="1"/>
          </p:cNvSpPr>
          <p:nvPr/>
        </p:nvSpPr>
        <p:spPr bwMode="gray">
          <a:xfrm>
            <a:off x="5310717" y="0"/>
            <a:ext cx="0" cy="68754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1" name="Line 17"/>
          <p:cNvSpPr>
            <a:spLocks noChangeShapeType="1"/>
          </p:cNvSpPr>
          <p:nvPr/>
        </p:nvSpPr>
        <p:spPr bwMode="gray">
          <a:xfrm>
            <a:off x="6845300" y="388939"/>
            <a:ext cx="0" cy="6486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2" name="Line 18"/>
          <p:cNvSpPr>
            <a:spLocks noChangeShapeType="1"/>
          </p:cNvSpPr>
          <p:nvPr/>
        </p:nvSpPr>
        <p:spPr bwMode="gray">
          <a:xfrm>
            <a:off x="8382000" y="619125"/>
            <a:ext cx="0" cy="6256338"/>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3" name="Line 19"/>
          <p:cNvSpPr>
            <a:spLocks noChangeShapeType="1"/>
          </p:cNvSpPr>
          <p:nvPr/>
        </p:nvSpPr>
        <p:spPr bwMode="gray">
          <a:xfrm>
            <a:off x="9918700" y="773113"/>
            <a:ext cx="0" cy="6102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4" name="Line 20"/>
          <p:cNvSpPr>
            <a:spLocks noChangeShapeType="1"/>
          </p:cNvSpPr>
          <p:nvPr/>
        </p:nvSpPr>
        <p:spPr bwMode="gray">
          <a:xfrm>
            <a:off x="11455400" y="900113"/>
            <a:ext cx="0" cy="5975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6" name="Line 22"/>
          <p:cNvSpPr>
            <a:spLocks noChangeShapeType="1"/>
          </p:cNvSpPr>
          <p:nvPr/>
        </p:nvSpPr>
        <p:spPr bwMode="gray">
          <a:xfrm rot="5400000">
            <a:off x="3460751" y="-3041650"/>
            <a:ext cx="0" cy="69215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7" name="Line 23"/>
          <p:cNvSpPr>
            <a:spLocks noChangeShapeType="1"/>
          </p:cNvSpPr>
          <p:nvPr/>
        </p:nvSpPr>
        <p:spPr bwMode="gray">
          <a:xfrm rot="5400000">
            <a:off x="6104467" y="-4563004"/>
            <a:ext cx="0" cy="1220893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8" name="Line 24"/>
          <p:cNvSpPr>
            <a:spLocks noChangeShapeType="1"/>
          </p:cNvSpPr>
          <p:nvPr/>
        </p:nvSpPr>
        <p:spPr bwMode="gray">
          <a:xfrm rot="5400000">
            <a:off x="6104467" y="-3439054"/>
            <a:ext cx="0" cy="1220893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9" name="Line 25"/>
          <p:cNvSpPr>
            <a:spLocks noChangeShapeType="1"/>
          </p:cNvSpPr>
          <p:nvPr/>
        </p:nvSpPr>
        <p:spPr bwMode="gray">
          <a:xfrm rot="5400000">
            <a:off x="6106584" y="-2314575"/>
            <a:ext cx="0" cy="12204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50" name="Line 26"/>
          <p:cNvSpPr>
            <a:spLocks noChangeShapeType="1"/>
          </p:cNvSpPr>
          <p:nvPr/>
        </p:nvSpPr>
        <p:spPr bwMode="gray">
          <a:xfrm rot="5400000">
            <a:off x="6106584" y="-1190625"/>
            <a:ext cx="0" cy="12204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51" name="Line 27"/>
          <p:cNvSpPr>
            <a:spLocks noChangeShapeType="1"/>
          </p:cNvSpPr>
          <p:nvPr/>
        </p:nvSpPr>
        <p:spPr bwMode="gray">
          <a:xfrm rot="5400000">
            <a:off x="6540501" y="420159"/>
            <a:ext cx="0" cy="1123103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52" name="Rectangle 28"/>
          <p:cNvSpPr>
            <a:spLocks noChangeArrowheads="1"/>
          </p:cNvSpPr>
          <p:nvPr/>
        </p:nvSpPr>
        <p:spPr bwMode="gray">
          <a:xfrm>
            <a:off x="5340351" y="2692400"/>
            <a:ext cx="1504949" cy="1079500"/>
          </a:xfrm>
          <a:prstGeom prst="rect">
            <a:avLst/>
          </a:prstGeom>
          <a:solidFill>
            <a:srgbClr val="FFFFFF">
              <a:alpha val="25000"/>
            </a:srgbClr>
          </a:solidFill>
          <a:ln w="9525">
            <a:noFill/>
            <a:miter lim="800000"/>
            <a:headEnd/>
            <a:tailEnd/>
          </a:ln>
          <a:effectLst/>
        </p:spPr>
        <p:txBody>
          <a:bodyPr wrap="none" anchor="ctr"/>
          <a:lstStyle/>
          <a:p>
            <a:endParaRPr lang="en-US"/>
          </a:p>
        </p:txBody>
      </p:sp>
      <p:sp>
        <p:nvSpPr>
          <p:cNvPr id="1053" name="Rectangle 29"/>
          <p:cNvSpPr>
            <a:spLocks noChangeArrowheads="1"/>
          </p:cNvSpPr>
          <p:nvPr/>
        </p:nvSpPr>
        <p:spPr bwMode="gray">
          <a:xfrm>
            <a:off x="9946218" y="4937125"/>
            <a:ext cx="1494367" cy="1079500"/>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1054" name="Rectangle 30"/>
          <p:cNvSpPr>
            <a:spLocks noChangeArrowheads="1"/>
          </p:cNvSpPr>
          <p:nvPr/>
        </p:nvSpPr>
        <p:spPr bwMode="gray">
          <a:xfrm>
            <a:off x="732367" y="3808413"/>
            <a:ext cx="1504951" cy="1079500"/>
          </a:xfrm>
          <a:prstGeom prst="rect">
            <a:avLst/>
          </a:prstGeom>
          <a:solidFill>
            <a:srgbClr val="FFFFFF">
              <a:alpha val="20000"/>
            </a:srgbClr>
          </a:solidFill>
          <a:ln w="9525">
            <a:noFill/>
            <a:miter lim="800000"/>
            <a:headEnd/>
            <a:tailEnd/>
          </a:ln>
          <a:effectLst/>
        </p:spPr>
        <p:txBody>
          <a:bodyPr wrap="none" anchor="ctr"/>
          <a:lstStyle/>
          <a:p>
            <a:endParaRPr lang="en-US"/>
          </a:p>
        </p:txBody>
      </p:sp>
      <p:sp>
        <p:nvSpPr>
          <p:cNvPr id="1055" name="Rectangle 31"/>
          <p:cNvSpPr>
            <a:spLocks noChangeArrowheads="1"/>
          </p:cNvSpPr>
          <p:nvPr/>
        </p:nvSpPr>
        <p:spPr bwMode="gray">
          <a:xfrm>
            <a:off x="8409518" y="6064251"/>
            <a:ext cx="1504949" cy="796925"/>
          </a:xfrm>
          <a:prstGeom prst="rect">
            <a:avLst/>
          </a:prstGeom>
          <a:solidFill>
            <a:srgbClr val="FFFFFF">
              <a:alpha val="20000"/>
            </a:srgbClr>
          </a:solidFill>
          <a:ln w="9525">
            <a:noFill/>
            <a:miter lim="800000"/>
            <a:headEnd/>
            <a:tailEnd/>
          </a:ln>
          <a:effectLst/>
        </p:spPr>
        <p:txBody>
          <a:bodyPr wrap="none" anchor="ctr"/>
          <a:lstStyle/>
          <a:p>
            <a:endParaRPr lang="en-US"/>
          </a:p>
        </p:txBody>
      </p:sp>
      <p:sp>
        <p:nvSpPr>
          <p:cNvPr id="1056" name="Rectangle 32"/>
          <p:cNvSpPr>
            <a:spLocks noChangeArrowheads="1"/>
          </p:cNvSpPr>
          <p:nvPr/>
        </p:nvSpPr>
        <p:spPr bwMode="gray">
          <a:xfrm>
            <a:off x="3795184" y="1"/>
            <a:ext cx="1504949" cy="404813"/>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1057" name="Rectangle 33"/>
          <p:cNvSpPr>
            <a:spLocks noChangeArrowheads="1"/>
          </p:cNvSpPr>
          <p:nvPr/>
        </p:nvSpPr>
        <p:spPr bwMode="gray">
          <a:xfrm>
            <a:off x="3803651" y="4938713"/>
            <a:ext cx="1494367" cy="1079500"/>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1058" name="Rectangle 34"/>
          <p:cNvSpPr>
            <a:spLocks noChangeArrowheads="1"/>
          </p:cNvSpPr>
          <p:nvPr/>
        </p:nvSpPr>
        <p:spPr bwMode="gray">
          <a:xfrm>
            <a:off x="8401051" y="1566863"/>
            <a:ext cx="1494367" cy="1079500"/>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1027" name="Rectangle 3"/>
          <p:cNvSpPr>
            <a:spLocks noGrp="1" noChangeArrowheads="1"/>
          </p:cNvSpPr>
          <p:nvPr>
            <p:ph type="body" idx="1"/>
          </p:nvPr>
        </p:nvSpPr>
        <p:spPr bwMode="gray">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gray">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gray">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8E9D3D1-9BA0-4960-9236-DC81C5729440}" type="slidenum">
              <a:rPr lang="en-US"/>
              <a:pPr/>
              <a:t>‹#›</a:t>
            </a:fld>
            <a:endParaRPr lang="en-US"/>
          </a:p>
        </p:txBody>
      </p:sp>
      <p:sp>
        <p:nvSpPr>
          <p:cNvPr id="1060" name="Freeform 36"/>
          <p:cNvSpPr>
            <a:spLocks/>
          </p:cNvSpPr>
          <p:nvPr/>
        </p:nvSpPr>
        <p:spPr bwMode="gray">
          <a:xfrm>
            <a:off x="5389033" y="1"/>
            <a:ext cx="68072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w="9525">
            <a:noFill/>
            <a:round/>
            <a:headEnd/>
            <a:tailEnd/>
          </a:ln>
          <a:effectLst/>
        </p:spPr>
        <p:txBody>
          <a:bodyPr/>
          <a:lstStyle/>
          <a:p>
            <a:endParaRPr lang="en-US"/>
          </a:p>
        </p:txBody>
      </p:sp>
      <p:sp>
        <p:nvSpPr>
          <p:cNvPr id="1026" name="Rectangle 2"/>
          <p:cNvSpPr>
            <a:spLocks noGrp="1" noChangeArrowheads="1"/>
          </p:cNvSpPr>
          <p:nvPr>
            <p:ph type="title"/>
          </p:nvPr>
        </p:nvSpPr>
        <p:spPr bwMode="black">
          <a:xfrm>
            <a:off x="609600" y="325438"/>
            <a:ext cx="10972800" cy="9271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61" name="Picture 37" descr="water"/>
          <p:cNvPicPr>
            <a:picLocks noChangeAspect="1" noChangeArrowheads="1"/>
          </p:cNvPicPr>
          <p:nvPr/>
        </p:nvPicPr>
        <p:blipFill>
          <a:blip r:embed="rId16"/>
          <a:srcRect l="22409" t="16374" b="27486"/>
          <a:stretch>
            <a:fillRect/>
          </a:stretch>
        </p:blipFill>
        <p:spPr bwMode="gray">
          <a:xfrm rot="786797">
            <a:off x="8839201" y="-381000"/>
            <a:ext cx="3223684" cy="1995488"/>
          </a:xfrm>
          <a:prstGeom prst="rect">
            <a:avLst/>
          </a:prstGeom>
          <a:noFill/>
        </p:spPr>
      </p:pic>
      <p:pic>
        <p:nvPicPr>
          <p:cNvPr id="1062" name="Picture 38" descr="3"/>
          <p:cNvPicPr>
            <a:picLocks noChangeAspect="1" noChangeArrowheads="1"/>
          </p:cNvPicPr>
          <p:nvPr/>
        </p:nvPicPr>
        <p:blipFill>
          <a:blip r:embed="rId17"/>
          <a:srcRect/>
          <a:stretch>
            <a:fillRect/>
          </a:stretch>
        </p:blipFill>
        <p:spPr bwMode="gray">
          <a:xfrm rot="20740733" flipH="1">
            <a:off x="65618" y="5726113"/>
            <a:ext cx="1631949" cy="13716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diagramColors" Target="../diagrams/colors1.xml"/><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1.xml"/><Relationship Id="rId5" Type="http://schemas.openxmlformats.org/officeDocument/2006/relationships/image" Target="../media/image30.png"/><Relationship Id="rId10" Type="http://schemas.openxmlformats.org/officeDocument/2006/relationships/diagramData" Target="../diagrams/data1.xml"/><Relationship Id="rId4" Type="http://schemas.openxmlformats.org/officeDocument/2006/relationships/image" Target="../media/image29.jpeg"/><Relationship Id="rId9" Type="http://schemas.openxmlformats.org/officeDocument/2006/relationships/image" Target="../media/image14.jpeg"/><Relationship Id="rId14"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diagramLayout" Target="../diagrams/layout2.xml"/><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55.png"/><Relationship Id="rId5" Type="http://schemas.openxmlformats.org/officeDocument/2006/relationships/diagramColors" Target="../diagrams/colors2.xml"/><Relationship Id="rId10" Type="http://schemas.openxmlformats.org/officeDocument/2006/relationships/image" Target="../media/image54.jpeg"/><Relationship Id="rId4" Type="http://schemas.openxmlformats.org/officeDocument/2006/relationships/diagramQuickStyle" Target="../diagrams/quickStyle2.xml"/><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jpe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wmf"/><Relationship Id="rId1" Type="http://schemas.openxmlformats.org/officeDocument/2006/relationships/slideLayout" Target="../slideLayouts/slideLayout7.xml"/><Relationship Id="rId5" Type="http://schemas.openxmlformats.org/officeDocument/2006/relationships/image" Target="../media/image62.GIF"/><Relationship Id="rId4" Type="http://schemas.openxmlformats.org/officeDocument/2006/relationships/image" Target="../media/image6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628EDB2F-3C67-4858-B57B-288B8BEF8CF3}" type="slidenum">
              <a:rPr lang="en-US" smtClean="0">
                <a:latin typeface="Times New Roman" pitchFamily="18" charset="0"/>
                <a:cs typeface="Times New Roman" pitchFamily="18" charset="0"/>
              </a:rPr>
              <a:pPr/>
              <a:t>1</a:t>
            </a:fld>
            <a:endParaRPr lang="en-US">
              <a:latin typeface="Times New Roman" pitchFamily="18" charset="0"/>
              <a:cs typeface="Times New Roman" pitchFamily="18" charset="0"/>
            </a:endParaRPr>
          </a:p>
        </p:txBody>
      </p:sp>
      <p:pic>
        <p:nvPicPr>
          <p:cNvPr id="1029" name="Picture 5" descr="C:\Users\Administrator\Desktop\aa750fe575aa886d0ed9f5fc96ae5c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1" y="0"/>
            <a:ext cx="12213772" cy="6917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91400" y="75586"/>
            <a:ext cx="5105400" cy="400110"/>
          </a:xfrm>
          <a:prstGeom prst="rect">
            <a:avLst/>
          </a:prstGeom>
          <a:noFill/>
        </p:spPr>
        <p:txBody>
          <a:bodyPr wrap="square" rtlCol="0">
            <a:spAutoFit/>
          </a:bodyPr>
          <a:lstStyle/>
          <a:p>
            <a:r>
              <a:rPr lang="en-US" sz="2000" b="1">
                <a:solidFill>
                  <a:srgbClr val="002060"/>
                </a:solidFill>
                <a:latin typeface="Times New Roman" pitchFamily="18" charset="0"/>
                <a:cs typeface="Times New Roman" pitchFamily="18" charset="0"/>
              </a:rPr>
              <a:t>KẾT NỐI TRI THỨC VỚI CUỘC SỐNG</a:t>
            </a:r>
          </a:p>
        </p:txBody>
      </p:sp>
      <p:sp>
        <p:nvSpPr>
          <p:cNvPr id="8" name="Rectangle 7"/>
          <p:cNvSpPr/>
          <p:nvPr/>
        </p:nvSpPr>
        <p:spPr>
          <a:xfrm>
            <a:off x="2400882" y="838200"/>
            <a:ext cx="7801880" cy="2696444"/>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n-US" sz="6000" b="1" cap="none" spc="-300">
                <a:ln w="11430"/>
                <a:solidFill>
                  <a:schemeClr val="accent3">
                    <a:lumMod val="2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KHOA HỌC TỰ NHIÊN</a:t>
            </a:r>
          </a:p>
          <a:p>
            <a:pPr algn="ctr">
              <a:lnSpc>
                <a:spcPct val="150000"/>
              </a:lnSpc>
            </a:pPr>
            <a:r>
              <a:rPr lang="en-US" sz="6000" b="1" spc="-300">
                <a:ln w="11430"/>
                <a:solidFill>
                  <a:schemeClr val="accent3">
                    <a:lumMod val="2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LỚP 6</a:t>
            </a:r>
            <a:r>
              <a:rPr lang="en-US" sz="6000" b="1" cap="none" spc="-300">
                <a:ln w="11430"/>
                <a:solidFill>
                  <a:schemeClr val="accent3">
                    <a:lumMod val="2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4290016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endParaRPr lang="en-US" altLang="en-US" sz="2200" dirty="0">
              <a:latin typeface="Times New Roman" pitchFamily="18" charset="0"/>
              <a:cs typeface="Times New Roman" pitchFamily="18"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5" name="TextBox 4"/>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057F6CD-7791-4B90-8349-9B22AD2B554C}"/>
              </a:ext>
            </a:extLst>
          </p:cNvPr>
          <p:cNvSpPr txBox="1"/>
          <p:nvPr/>
        </p:nvSpPr>
        <p:spPr>
          <a:xfrm>
            <a:off x="92776" y="2590800"/>
            <a:ext cx="4250624" cy="769441"/>
          </a:xfrm>
          <a:prstGeom prst="rect">
            <a:avLst/>
          </a:prstGeom>
          <a:noFill/>
        </p:spPr>
        <p:txBody>
          <a:bodyPr wrap="square">
            <a:spAutoFit/>
          </a:bodyPr>
          <a:lstStyle/>
          <a:p>
            <a:r>
              <a:rPr lang="vi-VN" altLang="en-US" sz="2000" b="1" dirty="0">
                <a:solidFill>
                  <a:srgbClr val="0000FF"/>
                </a:solidFill>
                <a:latin typeface="Times New Roman" pitchFamily="18" charset="0"/>
                <a:cs typeface="Times New Roman" pitchFamily="18" charset="0"/>
              </a:rPr>
              <a:t> </a:t>
            </a:r>
            <a:r>
              <a:rPr lang="vi-VN" altLang="en-US" sz="2200" b="1" dirty="0">
                <a:solidFill>
                  <a:srgbClr val="FF0000"/>
                </a:solidFill>
                <a:latin typeface="Times New Roman" pitchFamily="18" charset="0"/>
                <a:cs typeface="Times New Roman" pitchFamily="18" charset="0"/>
              </a:rPr>
              <a:t>b) Khái niệm khoa </a:t>
            </a:r>
            <a:r>
              <a:rPr lang="vi-VN" altLang="en-US" sz="2200" b="1">
                <a:solidFill>
                  <a:srgbClr val="FF0000"/>
                </a:solidFill>
                <a:latin typeface="Times New Roman" pitchFamily="18" charset="0"/>
                <a:cs typeface="Times New Roman" pitchFamily="18" charset="0"/>
              </a:rPr>
              <a:t>học </a:t>
            </a:r>
            <a:endParaRPr lang="en-US" altLang="en-US" sz="2200" b="1">
              <a:solidFill>
                <a:srgbClr val="FF0000"/>
              </a:solidFill>
              <a:latin typeface="Times New Roman" pitchFamily="18" charset="0"/>
              <a:cs typeface="Times New Roman" pitchFamily="18" charset="0"/>
            </a:endParaRPr>
          </a:p>
          <a:p>
            <a:r>
              <a:rPr lang="vi-VN" altLang="en-US" sz="2200" b="1">
                <a:solidFill>
                  <a:srgbClr val="FF0000"/>
                </a:solidFill>
                <a:latin typeface="Times New Roman" pitchFamily="18" charset="0"/>
                <a:cs typeface="Times New Roman" pitchFamily="18" charset="0"/>
              </a:rPr>
              <a:t>tự </a:t>
            </a:r>
            <a:r>
              <a:rPr lang="vi-VN" altLang="en-US" sz="2200" b="1" dirty="0">
                <a:solidFill>
                  <a:srgbClr val="FF0000"/>
                </a:solidFill>
                <a:latin typeface="Times New Roman" pitchFamily="18" charset="0"/>
                <a:cs typeface="Times New Roman" pitchFamily="18" charset="0"/>
              </a:rPr>
              <a:t>nhiên </a:t>
            </a:r>
            <a:endParaRPr lang="en-US" sz="2200" b="1" dirty="0">
              <a:solidFill>
                <a:srgbClr val="FF0000"/>
              </a:solidFill>
              <a:latin typeface="Times New Roman" pitchFamily="18" charset="0"/>
              <a:cs typeface="Times New Roman" pitchFamily="18" charset="0"/>
            </a:endParaRPr>
          </a:p>
        </p:txBody>
      </p:sp>
      <p:pic>
        <p:nvPicPr>
          <p:cNvPr id="7" name="Picture 4" descr="Dấu hỏi, s của những người sử dụng máy tính, Biểu tượng máy tính, Máy vi  tính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2819400" y="1256008"/>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7"/>
          <p:cNvSpPr/>
          <p:nvPr/>
        </p:nvSpPr>
        <p:spPr>
          <a:xfrm>
            <a:off x="5486400" y="347583"/>
            <a:ext cx="6096000" cy="1816850"/>
          </a:xfrm>
          <a:prstGeom prst="cloudCallout">
            <a:avLst>
              <a:gd name="adj1" fmla="val -48295"/>
              <a:gd name="adj2" fmla="val 47014"/>
            </a:avLst>
          </a:prstGeom>
          <a:ln>
            <a:solidFill>
              <a:srgbClr val="CC0000"/>
            </a:solid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vi-VN" altLang="en-US" sz="2000" b="1">
                <a:solidFill>
                  <a:schemeClr val="tx1"/>
                </a:solidFill>
                <a:latin typeface="Times New Roman" pitchFamily="18" charset="0"/>
                <a:cs typeface="Times New Roman" pitchFamily="18" charset="0"/>
              </a:rPr>
              <a:t>Qua việc tìm hiểu hiện tượng tự nhiên cũng như nhiệm vụ của khoa học tự nhiên từ đó em hãy cho biết khoa học tự nhiên là gì?</a:t>
            </a:r>
            <a:endParaRPr lang="en-US" altLang="en-US" sz="2000" b="1" dirty="0">
              <a:solidFill>
                <a:schemeClr val="tx1"/>
              </a:solidFill>
              <a:latin typeface="Times New Roman" pitchFamily="18" charset="0"/>
              <a:cs typeface="Times New Roman" pitchFamily="18" charset="0"/>
            </a:endParaRPr>
          </a:p>
        </p:txBody>
      </p:sp>
      <p:sp>
        <p:nvSpPr>
          <p:cNvPr id="9" name="Text Box 9"/>
          <p:cNvSpPr txBox="1">
            <a:spLocks noChangeArrowheads="1"/>
          </p:cNvSpPr>
          <p:nvPr/>
        </p:nvSpPr>
        <p:spPr bwMode="auto">
          <a:xfrm>
            <a:off x="6172200" y="3436441"/>
            <a:ext cx="5715000" cy="1569660"/>
          </a:xfrm>
          <a:prstGeom prst="rect">
            <a:avLst/>
          </a:prstGeom>
          <a:solidFill>
            <a:srgbClr val="FFFFFF"/>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0"/>
              </a:spcBef>
              <a:buClrTx/>
              <a:buFontTx/>
              <a:buNone/>
            </a:pPr>
            <a:r>
              <a:rPr lang="vi-VN" altLang="en-US" sz="2400" b="1">
                <a:latin typeface="Times New Roman" pitchFamily="18" charset="0"/>
                <a:cs typeface="Times New Roman" pitchFamily="18" charset="0"/>
              </a:rPr>
              <a:t>Khoa </a:t>
            </a:r>
            <a:r>
              <a:rPr lang="vi-VN" altLang="en-US" sz="2400" b="1" dirty="0">
                <a:latin typeface="Times New Roman" pitchFamily="18" charset="0"/>
                <a:cs typeface="Times New Roman" pitchFamily="18" charset="0"/>
              </a:rPr>
              <a:t>học tự nhiên là một nhánh của khoa học nghiên cứu các hiện tượng tự nhiên, tìm ra các </a:t>
            </a:r>
            <a:r>
              <a:rPr lang="vi-VN" altLang="en-US" sz="2400" b="1">
                <a:latin typeface="Times New Roman" pitchFamily="18" charset="0"/>
                <a:cs typeface="Times New Roman" pitchFamily="18" charset="0"/>
              </a:rPr>
              <a:t>tính chất</a:t>
            </a:r>
            <a:r>
              <a:rPr lang="en-US" altLang="en-US" sz="2400" b="1">
                <a:latin typeface="Times New Roman" pitchFamily="18" charset="0"/>
                <a:cs typeface="Times New Roman" pitchFamily="18" charset="0"/>
              </a:rPr>
              <a:t>,</a:t>
            </a:r>
            <a:r>
              <a:rPr lang="vi-VN" altLang="en-US" sz="2400" b="1">
                <a:latin typeface="Times New Roman" pitchFamily="18" charset="0"/>
                <a:cs typeface="Times New Roman" pitchFamily="18" charset="0"/>
              </a:rPr>
              <a:t> </a:t>
            </a:r>
            <a:r>
              <a:rPr lang="vi-VN" altLang="en-US" sz="2400" b="1" dirty="0">
                <a:latin typeface="Times New Roman" pitchFamily="18" charset="0"/>
                <a:cs typeface="Times New Roman" pitchFamily="18" charset="0"/>
              </a:rPr>
              <a:t>các quy luật của chúng.</a:t>
            </a:r>
            <a:endParaRPr lang="en-US" altLang="en-US" sz="2400" b="1" dirty="0">
              <a:latin typeface="Times New Roman" pitchFamily="18" charset="0"/>
              <a:cs typeface="Times New Roman" pitchFamily="18" charset="0"/>
            </a:endParaRPr>
          </a:p>
        </p:txBody>
      </p:sp>
      <p:sp>
        <p:nvSpPr>
          <p:cNvPr id="10" name="TextBox 9"/>
          <p:cNvSpPr txBox="1"/>
          <p:nvPr/>
        </p:nvSpPr>
        <p:spPr>
          <a:xfrm>
            <a:off x="145153" y="3423444"/>
            <a:ext cx="3276600" cy="1631216"/>
          </a:xfrm>
          <a:prstGeom prst="rect">
            <a:avLst/>
          </a:prstGeom>
          <a:noFill/>
        </p:spPr>
        <p:txBody>
          <a:bodyPr wrap="square" rtlCol="0">
            <a:spAutoFit/>
          </a:bodyPr>
          <a:lstStyle/>
          <a:p>
            <a:pPr algn="just"/>
            <a:r>
              <a:rPr lang="vi-VN" altLang="en-US" sz="2000" b="1">
                <a:latin typeface="Times New Roman" pitchFamily="18" charset="0"/>
                <a:cs typeface="Times New Roman" pitchFamily="18" charset="0"/>
              </a:rPr>
              <a:t>Khoa học tự nhiên là một nhánh của khoa học nghiên cứu các hiện tượng tự nhiên, tìm ra các tính chất</a:t>
            </a:r>
            <a:r>
              <a:rPr lang="en-US" altLang="en-US" sz="2000" b="1">
                <a:latin typeface="Times New Roman" pitchFamily="18" charset="0"/>
                <a:cs typeface="Times New Roman" pitchFamily="18" charset="0"/>
              </a:rPr>
              <a:t>,</a:t>
            </a:r>
            <a:r>
              <a:rPr lang="vi-VN" altLang="en-US" sz="2000" b="1">
                <a:latin typeface="Times New Roman" pitchFamily="18" charset="0"/>
                <a:cs typeface="Times New Roman" pitchFamily="18" charset="0"/>
              </a:rPr>
              <a:t> các quy luật của chúng.</a:t>
            </a:r>
            <a:endParaRPr lang="en-US" alt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66582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11</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5" name="TextBox 4"/>
          <p:cNvSpPr txBox="1"/>
          <p:nvPr/>
        </p:nvSpPr>
        <p:spPr>
          <a:xfrm>
            <a:off x="15240" y="1661155"/>
            <a:ext cx="3390901" cy="2123658"/>
          </a:xfrm>
          <a:prstGeom prst="rect">
            <a:avLst/>
          </a:prstGeom>
          <a:noFill/>
        </p:spPr>
        <p:txBody>
          <a:bodyPr wrap="square" rtlCol="0">
            <a:spAutoFit/>
          </a:bodyPr>
          <a:lstStyle/>
          <a:p>
            <a:pPr algn="just">
              <a:lnSpc>
                <a:spcPct val="150000"/>
              </a:lnSpc>
            </a:pPr>
            <a:r>
              <a:rPr lang="en-US" sz="2200" b="1" dirty="0">
                <a:solidFill>
                  <a:srgbClr val="FF0000"/>
                </a:solidFill>
                <a:latin typeface="Times New Roman" panose="02020603050405020304" pitchFamily="18" charset="0"/>
                <a:cs typeface="Times New Roman" panose="02020603050405020304" pitchFamily="18" charset="0"/>
              </a:rPr>
              <a:t>II. VẬT SỐNG VÀ VẬT KHÔNG SỐNG</a:t>
            </a:r>
            <a:endParaRPr lang="en-US" sz="22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2200" b="1" dirty="0">
                <a:solidFill>
                  <a:srgbClr val="FF0000"/>
                </a:solidFill>
                <a:latin typeface="Times New Roman" panose="02020603050405020304" pitchFamily="18" charset="0"/>
                <a:cs typeface="Times New Roman" panose="02020603050405020304" pitchFamily="18" charset="0"/>
              </a:rPr>
              <a:t>a) </a:t>
            </a:r>
            <a:r>
              <a:rPr lang="en-US" sz="2200" b="1" dirty="0" err="1">
                <a:solidFill>
                  <a:srgbClr val="FF0000"/>
                </a:solidFill>
                <a:latin typeface="Times New Roman" panose="02020603050405020304" pitchFamily="18" charset="0"/>
                <a:cs typeface="Times New Roman" panose="02020603050405020304" pitchFamily="18" charset="0"/>
              </a:rPr>
              <a:t>Đặc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điểm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endParaRPr lang="en-US" sz="2200" dirty="0">
              <a:solidFill>
                <a:srgbClr val="FF0000"/>
              </a:solidFill>
              <a:latin typeface="Times New Roman" panose="02020603050405020304" pitchFamily="18" charset="0"/>
              <a:cs typeface="Times New Roman" panose="02020603050405020304" pitchFamily="18" charset="0"/>
            </a:endParaRPr>
          </a:p>
        </p:txBody>
      </p:sp>
      <p:pic>
        <p:nvPicPr>
          <p:cNvPr id="2052" name="Picture 21" descr="Cầu Rồng - Cổng thông tin du lịch thành phố Đà Nẵng"/>
          <p:cNvPicPr>
            <a:picLocks noChangeAspect="1" noChangeArrowheads="1"/>
          </p:cNvPicPr>
          <p:nvPr/>
        </p:nvPicPr>
        <p:blipFill>
          <a:blip r:embed="rId3">
            <a:extLst>
              <a:ext uri="{28A0092B-C50C-407E-A947-70E740481C1C}">
                <a14:useLocalDpi xmlns:a14="http://schemas.microsoft.com/office/drawing/2010/main" val="0"/>
              </a:ext>
            </a:extLst>
          </a:blip>
          <a:srcRect b="27798"/>
          <a:stretch>
            <a:fillRect/>
          </a:stretch>
        </p:blipFill>
        <p:spPr bwMode="auto">
          <a:xfrm>
            <a:off x="9328151" y="1683218"/>
            <a:ext cx="2472118" cy="1039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17" descr="Dọn Văn Phòng Cần Thanh Lý 5 Cái Bàn Và 4 Cái Ghê Như Trong H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425" y="1314424"/>
            <a:ext cx="1910444" cy="191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19" descr="Sở Giáo Dục Và Đào Tạo Vĩnh Ph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812" y="3928612"/>
            <a:ext cx="2131562" cy="160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16" descr="Lẽ sống” của thế hệ trẻ Việt theo công thức “4 (H+T+C)” | Sở Giáo dục và  Đào tạo TP Hà Nộ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8150" y="3959516"/>
            <a:ext cx="2389227" cy="1569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3" name="Picture 18" descr="KỸ THUẬT TRỒNG VÀ CHĂM SÓC CÂY LÚ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8925" y="1664168"/>
            <a:ext cx="2203450" cy="1210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9" name="Picture 20" descr="Sứ điệp video của ĐTC nhân Ngày Trái đ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9097" y="4284351"/>
            <a:ext cx="2113278" cy="1108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36446" y="113668"/>
            <a:ext cx="6678500"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err="1">
                <a:solidFill>
                  <a:schemeClr val="tx2">
                    <a:lumMod val="50000"/>
                  </a:schemeClr>
                </a:solidFill>
                <a:latin typeface="Times New Roman" panose="02020603050405020304" pitchFamily="18" charset="0"/>
                <a:cs typeface="Times New Roman" panose="02020603050405020304" pitchFamily="18" charset="0"/>
              </a:rPr>
              <a:t>Chỉ</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ra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đặc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điểm</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khác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nhau</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của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vật</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sau</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đây</a:t>
            </a:r>
            <a:r>
              <a:rPr lang="en-US" sz="2400" dirty="0">
                <a:solidFill>
                  <a:schemeClr val="tx2">
                    <a:lumMod val="50000"/>
                  </a:schemeClr>
                </a:solidFill>
                <a:latin typeface="Times New Roman" panose="02020603050405020304" pitchFamily="18" charset="0"/>
                <a:cs typeface="Times New Roman" panose="02020603050405020304" pitchFamily="18" charset="0"/>
              </a:rPr>
              <a:t>?</a:t>
            </a:r>
          </a:p>
          <a:p>
            <a:endParaRPr lang="en-US" sz="2400" dirty="0">
              <a:solidFill>
                <a:schemeClr val="tx2">
                  <a:lumMod val="50000"/>
                </a:schemeClr>
              </a:solidFill>
              <a:latin typeface="Times New Roman" panose="02020603050405020304" pitchFamily="18" charset="0"/>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313486892"/>
              </p:ext>
            </p:extLst>
          </p:nvPr>
        </p:nvGraphicFramePr>
        <p:xfrm>
          <a:off x="4294189" y="1395038"/>
          <a:ext cx="7364411" cy="4180616"/>
        </p:xfrm>
        <a:graphic>
          <a:graphicData uri="http://schemas.openxmlformats.org/drawingml/2006/table">
            <a:tbl>
              <a:tblPr firstRow="1" bandRow="1">
                <a:tableStyleId>{5DA37D80-6434-44D0-A028-1B22A696006F}</a:tableStyleId>
              </a:tblPr>
              <a:tblGrid>
                <a:gridCol w="2184870">
                  <a:extLst>
                    <a:ext uri="{9D8B030D-6E8A-4147-A177-3AD203B41FA5}">
                      <a16:colId xmlns:a16="http://schemas.microsoft.com/office/drawing/2014/main" val="3179725523"/>
                    </a:ext>
                  </a:extLst>
                </a:gridCol>
                <a:gridCol w="2209324">
                  <a:extLst>
                    <a:ext uri="{9D8B030D-6E8A-4147-A177-3AD203B41FA5}">
                      <a16:colId xmlns:a16="http://schemas.microsoft.com/office/drawing/2014/main" val="3826081239"/>
                    </a:ext>
                  </a:extLst>
                </a:gridCol>
                <a:gridCol w="2970217">
                  <a:extLst>
                    <a:ext uri="{9D8B030D-6E8A-4147-A177-3AD203B41FA5}">
                      <a16:colId xmlns:a16="http://schemas.microsoft.com/office/drawing/2014/main" val="140125904"/>
                    </a:ext>
                  </a:extLst>
                </a:gridCol>
              </a:tblGrid>
              <a:tr h="817947">
                <a:tc>
                  <a:txBody>
                    <a:bodyPr/>
                    <a:lstStyle/>
                    <a:p>
                      <a:pPr algn="ctr"/>
                      <a:r>
                        <a:rPr lang="en-US" sz="2200" dirty="0">
                          <a:latin typeface="Times New Roman" panose="02020603050405020304" pitchFamily="18" charset="0"/>
                          <a:cs typeface="Times New Roman" panose="02020603050405020304" pitchFamily="18" charset="0"/>
                        </a:rPr>
                        <a:t>Con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a:t>
                      </a:r>
                      <a:r>
                        <a:rPr lang="en-US" sz="2200" baseline="0" dirty="0">
                          <a:latin typeface="Times New Roman" panose="02020603050405020304" pitchFamily="18" charset="0"/>
                          <a:cs typeface="Times New Roman" panose="02020603050405020304" pitchFamily="18" charset="0"/>
                        </a:rPr>
                        <a:t> con </a:t>
                      </a:r>
                      <a:r>
                        <a:rPr lang="en-US" sz="2200" baseline="0" dirty="0" err="1">
                          <a:latin typeface="Times New Roman" panose="02020603050405020304" pitchFamily="18" charset="0"/>
                          <a:cs typeface="Times New Roman" panose="02020603050405020304" pitchFamily="18" charset="0"/>
                        </a:rPr>
                        <a:t>voi</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err="1">
                          <a:latin typeface="Times New Roman" panose="02020603050405020304" pitchFamily="18" charset="0"/>
                          <a:cs typeface="Times New Roman" panose="02020603050405020304" pitchFamily="18" charset="0"/>
                        </a:rPr>
                        <a:t>Cây</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lúa</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err="1">
                          <a:latin typeface="Times New Roman" panose="02020603050405020304" pitchFamily="18" charset="0"/>
                          <a:cs typeface="Times New Roman" panose="02020603050405020304" pitchFamily="18" charset="0"/>
                        </a:rPr>
                        <a:t>Cái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bàn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cây</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cầu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Đất</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01026144"/>
                  </a:ext>
                </a:extLst>
              </a:tr>
              <a:tr h="33626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de-DE" sz="2200" kern="1200" dirty="0">
                          <a:effectLst/>
                          <a:latin typeface="Times New Roman" panose="02020603050405020304" pitchFamily="18" charset="0"/>
                          <a:cs typeface="Times New Roman" panose="02020603050405020304" pitchFamily="18" charset="0"/>
                        </a:rPr>
                        <a:t>- Có thể tự tìm kiếm thức ăn </a:t>
                      </a:r>
                    </a:p>
                    <a:p>
                      <a:pPr marL="0" marR="0" indent="0" algn="just" defTabSz="914400" rtl="0" eaLnBrk="1" fontAlgn="auto" latinLnBrk="0" hangingPunct="1">
                        <a:lnSpc>
                          <a:spcPct val="100000"/>
                        </a:lnSpc>
                        <a:spcBef>
                          <a:spcPts val="0"/>
                        </a:spcBef>
                        <a:spcAft>
                          <a:spcPts val="0"/>
                        </a:spcAft>
                        <a:buClrTx/>
                        <a:buSzTx/>
                        <a:buFontTx/>
                        <a:buNone/>
                        <a:tabLst/>
                        <a:defRPr/>
                      </a:pPr>
                      <a:r>
                        <a:rPr lang="de-DE" sz="2200" kern="1200" dirty="0">
                          <a:effectLst/>
                          <a:latin typeface="Times New Roman" panose="02020603050405020304" pitchFamily="18" charset="0"/>
                          <a:cs typeface="Times New Roman" panose="02020603050405020304" pitchFamily="18" charset="0"/>
                        </a:rPr>
                        <a:t>- Có thể di chuyển được</a:t>
                      </a:r>
                    </a:p>
                    <a:p>
                      <a:pPr marL="0" marR="0" indent="0" algn="just" defTabSz="914400" rtl="0" eaLnBrk="1" fontAlgn="auto" latinLnBrk="0" hangingPunct="1">
                        <a:lnSpc>
                          <a:spcPct val="100000"/>
                        </a:lnSpc>
                        <a:spcBef>
                          <a:spcPts val="0"/>
                        </a:spcBef>
                        <a:spcAft>
                          <a:spcPts val="0"/>
                        </a:spcAft>
                        <a:buClrTx/>
                        <a:buSzTx/>
                        <a:buFontTx/>
                        <a:buNone/>
                        <a:tabLst/>
                        <a:defRPr/>
                      </a:pPr>
                      <a:r>
                        <a:rPr lang="de-DE" sz="2200" kern="1200" dirty="0">
                          <a:effectLst/>
                          <a:latin typeface="Times New Roman" panose="02020603050405020304" pitchFamily="18" charset="0"/>
                          <a:cs typeface="Times New Roman" panose="02020603050405020304" pitchFamily="18" charset="0"/>
                        </a:rPr>
                        <a:t>-</a:t>
                      </a:r>
                      <a:r>
                        <a:rPr lang="de-DE" sz="2200" kern="1200" baseline="0" dirty="0">
                          <a:effectLst/>
                          <a:latin typeface="Times New Roman" panose="02020603050405020304" pitchFamily="18" charset="0"/>
                          <a:cs typeface="Times New Roman" panose="02020603050405020304" pitchFamily="18" charset="0"/>
                        </a:rPr>
                        <a:t> </a:t>
                      </a:r>
                      <a:r>
                        <a:rPr lang="de-DE" sz="2200" kern="1200" dirty="0">
                          <a:effectLst/>
                          <a:latin typeface="Times New Roman" panose="02020603050405020304" pitchFamily="18" charset="0"/>
                          <a:cs typeface="Times New Roman" panose="02020603050405020304" pitchFamily="18" charset="0"/>
                        </a:rPr>
                        <a:t>Có khả năng tăng trưởng và phát triển, khi lớn lên được thụ tinh sẽ sinh con,</a:t>
                      </a:r>
                      <a:r>
                        <a:rPr lang="de-DE" sz="2200" kern="1200" baseline="0" dirty="0">
                          <a:effectLst/>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txBody>
                  <a:tcPr/>
                </a:tc>
                <a:tc>
                  <a:txBody>
                    <a:bodyPr/>
                    <a:lstStyle/>
                    <a:p>
                      <a:pPr marL="0" indent="0" algn="just">
                        <a:buFont typeface="+mj-lt"/>
                        <a:buNone/>
                      </a:pPr>
                      <a:r>
                        <a:rPr lang="de-DE" sz="2200" kern="1200" dirty="0">
                          <a:effectLst/>
                          <a:latin typeface="Times New Roman" panose="02020603050405020304" pitchFamily="18" charset="0"/>
                          <a:cs typeface="Times New Roman" panose="02020603050405020304" pitchFamily="18" charset="0"/>
                        </a:rPr>
                        <a:t>-</a:t>
                      </a:r>
                      <a:r>
                        <a:rPr lang="de-DE" sz="2200" kern="1200" baseline="0" dirty="0">
                          <a:effectLst/>
                          <a:latin typeface="Times New Roman" panose="02020603050405020304" pitchFamily="18" charset="0"/>
                          <a:cs typeface="Times New Roman" panose="02020603050405020304" pitchFamily="18" charset="0"/>
                        </a:rPr>
                        <a:t> </a:t>
                      </a:r>
                      <a:r>
                        <a:rPr lang="de-DE" sz="2200" kern="1200" dirty="0">
                          <a:effectLst/>
                          <a:latin typeface="Times New Roman" panose="02020603050405020304" pitchFamily="18" charset="0"/>
                          <a:cs typeface="Times New Roman" panose="02020603050405020304" pitchFamily="18" charset="0"/>
                        </a:rPr>
                        <a:t>Cung cấp thực phẩm cho con người</a:t>
                      </a:r>
                    </a:p>
                    <a:p>
                      <a:pPr algn="just"/>
                      <a:r>
                        <a:rPr lang="de-DE" sz="2200" kern="1200" dirty="0">
                          <a:effectLst/>
                          <a:latin typeface="Times New Roman" panose="02020603050405020304" pitchFamily="18" charset="0"/>
                          <a:cs typeface="Times New Roman" panose="02020603050405020304" pitchFamily="18" charset="0"/>
                        </a:rPr>
                        <a:t>- Có khả năng hấp thụ nước và các chất dinh dưỡng để phát triển......</a:t>
                      </a:r>
                      <a:endParaRPr lang="en-US" sz="2200" dirty="0">
                        <a:latin typeface="Times New Roman" panose="02020603050405020304" pitchFamily="18" charset="0"/>
                        <a:cs typeface="Times New Roman" panose="02020603050405020304" pitchFamily="18" charset="0"/>
                      </a:endParaRPr>
                    </a:p>
                  </a:txBody>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de-DE" sz="2200" kern="1200" dirty="0">
                          <a:effectLst/>
                          <a:latin typeface="Times New Roman" panose="02020603050405020304" pitchFamily="18" charset="0"/>
                          <a:cs typeface="Times New Roman" panose="02020603050405020304" pitchFamily="18" charset="0"/>
                        </a:rPr>
                        <a:t>Không có sự trao đổi chất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de-DE" sz="2200" kern="1200" dirty="0">
                          <a:effectLst/>
                          <a:latin typeface="Times New Roman" panose="02020603050405020304" pitchFamily="18" charset="0"/>
                          <a:cs typeface="Times New Roman" panose="02020603050405020304" pitchFamily="18" charset="0"/>
                        </a:rPr>
                        <a:t>Không có khả năng phát triển và sinh sản ........</a:t>
                      </a:r>
                      <a:endParaRPr lang="en-US" sz="2200" kern="1200" dirty="0">
                        <a:effectLst/>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3618220"/>
                  </a:ext>
                </a:extLst>
              </a:tr>
            </a:tbl>
          </a:graphicData>
        </a:graphic>
      </p:graphicFrame>
      <p:pic>
        <p:nvPicPr>
          <p:cNvPr id="2060" name="Picture 12" descr="Cartoon question mark and speech bubble sticker - Stock Vector ,  #AFFILIATE, #mark, #speech, #Cartoon,… | Cartoon question mark, Cartoons  questions, Bubble sticker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0313" y="45303"/>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08442" y="-6425"/>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6" name="TextBox 15"/>
          <p:cNvSpPr txBox="1"/>
          <p:nvPr/>
        </p:nvSpPr>
        <p:spPr>
          <a:xfrm>
            <a:off x="15240" y="824572"/>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161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par>
                                <p:cTn id="13" presetID="16" presetClass="entr" presetSubtype="21"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barn(inVertical)">
                                      <p:cBhvr>
                                        <p:cTn id="15" dur="500"/>
                                        <p:tgtEl>
                                          <p:spTgt spid="2053"/>
                                        </p:tgtEl>
                                      </p:cBhvr>
                                    </p:animEffect>
                                  </p:childTnLst>
                                </p:cTn>
                              </p:par>
                              <p:par>
                                <p:cTn id="16" presetID="16" presetClass="entr" presetSubtype="21"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par>
                                <p:cTn id="19" presetID="16" presetClass="entr" presetSubtype="21"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par>
                                <p:cTn id="22" presetID="16" presetClass="entr" presetSubtype="21" fill="hold" nodeType="withEffect">
                                  <p:stCondLst>
                                    <p:cond delay="0"/>
                                  </p:stCondLst>
                                  <p:childTnLst>
                                    <p:set>
                                      <p:cBhvr>
                                        <p:cTn id="23" dur="1" fill="hold">
                                          <p:stCondLst>
                                            <p:cond delay="0"/>
                                          </p:stCondLst>
                                        </p:cTn>
                                        <p:tgtEl>
                                          <p:spTgt spid="2049"/>
                                        </p:tgtEl>
                                        <p:attrNameLst>
                                          <p:attrName>style.visibility</p:attrName>
                                        </p:attrNameLst>
                                      </p:cBhvr>
                                      <p:to>
                                        <p:strVal val="visible"/>
                                      </p:to>
                                    </p:set>
                                    <p:animEffect transition="in" filter="barn(inVertical)">
                                      <p:cBhvr>
                                        <p:cTn id="24" dur="500"/>
                                        <p:tgtEl>
                                          <p:spTgt spid="2049"/>
                                        </p:tgtEl>
                                      </p:cBhvr>
                                    </p:animEffect>
                                  </p:childTnLst>
                                </p:cTn>
                              </p:par>
                              <p:par>
                                <p:cTn id="25" presetID="16" presetClass="entr" presetSubtype="21"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barn(inVertical)">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2051"/>
                                        </p:tgtEl>
                                      </p:cBhvr>
                                    </p:animEffect>
                                    <p:set>
                                      <p:cBhvr>
                                        <p:cTn id="32" dur="1" fill="hold">
                                          <p:stCondLst>
                                            <p:cond delay="499"/>
                                          </p:stCondLst>
                                        </p:cTn>
                                        <p:tgtEl>
                                          <p:spTgt spid="2051"/>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2053"/>
                                        </p:tgtEl>
                                      </p:cBhvr>
                                    </p:animEffect>
                                    <p:set>
                                      <p:cBhvr>
                                        <p:cTn id="35" dur="1" fill="hold">
                                          <p:stCondLst>
                                            <p:cond delay="499"/>
                                          </p:stCondLst>
                                        </p:cTn>
                                        <p:tgtEl>
                                          <p:spTgt spid="2053"/>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2052"/>
                                        </p:tgtEl>
                                      </p:cBhvr>
                                    </p:animEffect>
                                    <p:set>
                                      <p:cBhvr>
                                        <p:cTn id="38" dur="1" fill="hold">
                                          <p:stCondLst>
                                            <p:cond delay="499"/>
                                          </p:stCondLst>
                                        </p:cTn>
                                        <p:tgtEl>
                                          <p:spTgt spid="2052"/>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2049"/>
                                        </p:tgtEl>
                                      </p:cBhvr>
                                    </p:animEffect>
                                    <p:set>
                                      <p:cBhvr>
                                        <p:cTn id="44" dur="1" fill="hold">
                                          <p:stCondLst>
                                            <p:cond delay="499"/>
                                          </p:stCondLst>
                                        </p:cTn>
                                        <p:tgtEl>
                                          <p:spTgt spid="2049"/>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2054"/>
                                        </p:tgtEl>
                                      </p:cBhvr>
                                    </p:animEffect>
                                    <p:set>
                                      <p:cBhvr>
                                        <p:cTn id="47" dur="1" fill="hold">
                                          <p:stCondLst>
                                            <p:cond delay="499"/>
                                          </p:stCondLst>
                                        </p:cTn>
                                        <p:tgtEl>
                                          <p:spTgt spid="2054"/>
                                        </p:tgtEl>
                                        <p:attrNameLst>
                                          <p:attrName>style.visibility</p:attrName>
                                        </p:attrNameLst>
                                      </p:cBhvr>
                                      <p:to>
                                        <p:strVal val="hidden"/>
                                      </p:to>
                                    </p:set>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12</a:t>
            </a:fld>
            <a:endParaRPr lang="en-US"/>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1 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KHOA HỌC TỰ NHIÊN</a:t>
            </a:r>
          </a:p>
        </p:txBody>
      </p:sp>
      <p:sp>
        <p:nvSpPr>
          <p:cNvPr id="29" name="AutoShape 38"/>
          <p:cNvSpPr>
            <a:spLocks noChangeArrowheads="1"/>
          </p:cNvSpPr>
          <p:nvPr/>
        </p:nvSpPr>
        <p:spPr bwMode="gray">
          <a:xfrm rot="10800000">
            <a:off x="5818875" y="4861082"/>
            <a:ext cx="5978062" cy="1900622"/>
          </a:xfrm>
          <a:prstGeom prst="roundRect">
            <a:avLst>
              <a:gd name="adj" fmla="val 9144"/>
            </a:avLst>
          </a:prstGeom>
          <a:solidFill>
            <a:srgbClr val="F8F8F8"/>
          </a:solidFill>
          <a:ln w="28575">
            <a:solidFill>
              <a:schemeClr val="accent2"/>
            </a:solidFill>
            <a:round/>
            <a:headEnd/>
            <a:tailEnd/>
          </a:ln>
          <a:effectLst/>
        </p:spPr>
        <p:txBody>
          <a:bodyPr wrap="none" anchor="ctr"/>
          <a:lstStyle/>
          <a:p>
            <a:endParaRPr lang="en-US"/>
          </a:p>
        </p:txBody>
      </p:sp>
      <p:sp>
        <p:nvSpPr>
          <p:cNvPr id="30" name="AutoShape 40"/>
          <p:cNvSpPr>
            <a:spLocks noChangeArrowheads="1"/>
          </p:cNvSpPr>
          <p:nvPr/>
        </p:nvSpPr>
        <p:spPr bwMode="gray">
          <a:xfrm rot="10800000">
            <a:off x="4515019" y="4280664"/>
            <a:ext cx="2200812" cy="2114550"/>
          </a:xfrm>
          <a:prstGeom prst="upArrow">
            <a:avLst>
              <a:gd name="adj1" fmla="val 51824"/>
              <a:gd name="adj2" fmla="val 23468"/>
            </a:avLst>
          </a:prstGeom>
          <a:gradFill rotWithShape="1">
            <a:gsLst>
              <a:gs pos="0">
                <a:schemeClr val="accent2">
                  <a:gamma/>
                  <a:shade val="56078"/>
                  <a:invGamma/>
                </a:schemeClr>
              </a:gs>
              <a:gs pos="100000">
                <a:schemeClr val="accent2"/>
              </a:gs>
            </a:gsLst>
            <a:lin ang="18900000" scaled="1"/>
          </a:gradFill>
          <a:ln w="19050">
            <a:noFill/>
            <a:miter lim="800000"/>
            <a:headEnd/>
            <a:tailEnd/>
          </a:ln>
          <a:effectLst/>
          <a:scene3d>
            <a:camera prst="legacyPerspectiveBottomRight"/>
            <a:lightRig rig="legacyFlat1" dir="t"/>
          </a:scene3d>
          <a:sp3d extrusionH="430200" prstMaterial="legacyMatte">
            <a:bevelT w="13500" h="13500" prst="angle"/>
            <a:bevelB w="13500" h="13500" prst="angle"/>
            <a:extrusionClr>
              <a:schemeClr val="accent2"/>
            </a:extrusionClr>
          </a:sp3d>
        </p:spPr>
        <p:txBody>
          <a:bodyPr wrap="none" anchor="ctr">
            <a:flatTx/>
          </a:bodyPr>
          <a:lstStyle/>
          <a:p>
            <a:endParaRPr lang="en-US" dirty="0"/>
          </a:p>
        </p:txBody>
      </p:sp>
      <p:sp>
        <p:nvSpPr>
          <p:cNvPr id="31" name="AutoShape 41"/>
          <p:cNvSpPr>
            <a:spLocks noChangeArrowheads="1"/>
          </p:cNvSpPr>
          <p:nvPr/>
        </p:nvSpPr>
        <p:spPr bwMode="gray">
          <a:xfrm>
            <a:off x="5192476" y="1870820"/>
            <a:ext cx="6719805" cy="2246153"/>
          </a:xfrm>
          <a:prstGeom prst="roundRect">
            <a:avLst>
              <a:gd name="adj" fmla="val 9144"/>
            </a:avLst>
          </a:prstGeom>
          <a:solidFill>
            <a:srgbClr val="F8F8F8"/>
          </a:solidFill>
          <a:ln w="28575">
            <a:solidFill>
              <a:schemeClr val="folHlink"/>
            </a:solidFill>
            <a:round/>
            <a:headEnd/>
            <a:tailEnd/>
          </a:ln>
          <a:effectLst/>
        </p:spPr>
        <p:txBody>
          <a:bodyPr wrap="none" anchor="ctr"/>
          <a:lstStyle/>
          <a:p>
            <a:endParaRPr lang="en-US"/>
          </a:p>
        </p:txBody>
      </p:sp>
      <p:sp>
        <p:nvSpPr>
          <p:cNvPr id="32" name="AutoShape 42"/>
          <p:cNvSpPr>
            <a:spLocks noChangeArrowheads="1"/>
          </p:cNvSpPr>
          <p:nvPr/>
        </p:nvSpPr>
        <p:spPr bwMode="gray">
          <a:xfrm>
            <a:off x="3960934" y="1185020"/>
            <a:ext cx="2138914" cy="2362143"/>
          </a:xfrm>
          <a:prstGeom prst="upArrow">
            <a:avLst>
              <a:gd name="adj1" fmla="val 52602"/>
              <a:gd name="adj2" fmla="val 25245"/>
            </a:avLst>
          </a:prstGeom>
          <a:gradFill rotWithShape="1">
            <a:gsLst>
              <a:gs pos="0">
                <a:schemeClr val="folHlink">
                  <a:gamma/>
                  <a:shade val="57255"/>
                  <a:invGamma/>
                </a:schemeClr>
              </a:gs>
              <a:gs pos="100000">
                <a:schemeClr val="folHlink"/>
              </a:gs>
            </a:gsLst>
            <a:lin ang="18900000" scaled="1"/>
          </a:gradFill>
          <a:ln w="19050">
            <a:noFill/>
            <a:miter lim="800000"/>
            <a:headEnd/>
            <a:tailEnd/>
          </a:ln>
          <a:effectLst/>
          <a:scene3d>
            <a:camera prst="legacyPerspectiveBottomRight"/>
            <a:lightRig rig="legacyFlat1" dir="t"/>
          </a:scene3d>
          <a:sp3d extrusionH="430200" prstMaterial="legacyMatte">
            <a:bevelT w="13500" h="13500" prst="angle"/>
            <a:bevelB w="13500" h="13500" prst="angle"/>
            <a:extrusionClr>
              <a:schemeClr val="folHlink"/>
            </a:extrusionClr>
          </a:sp3d>
        </p:spPr>
        <p:txBody>
          <a:bodyPr wrap="none" anchor="ctr">
            <a:flatTx/>
          </a:bodyPr>
          <a:lstStyle/>
          <a:p>
            <a:endParaRPr lang="en-US" sz="2200" b="1" dirty="0">
              <a:solidFill>
                <a:schemeClr val="bg1"/>
              </a:solidFill>
            </a:endParaRPr>
          </a:p>
        </p:txBody>
      </p:sp>
      <p:sp>
        <p:nvSpPr>
          <p:cNvPr id="33" name="Text Box 49"/>
          <p:cNvSpPr txBox="1">
            <a:spLocks noChangeArrowheads="1"/>
          </p:cNvSpPr>
          <p:nvPr/>
        </p:nvSpPr>
        <p:spPr bwMode="gray">
          <a:xfrm>
            <a:off x="6746590" y="4861082"/>
            <a:ext cx="5050347" cy="2834622"/>
          </a:xfrm>
          <a:prstGeom prst="rect">
            <a:avLst/>
          </a:prstGeom>
          <a:noFill/>
          <a:ln w="9525" algn="ctr">
            <a:noFill/>
            <a:miter lim="800000"/>
            <a:headEnd/>
            <a:tailEnd/>
          </a:ln>
          <a:effectLst/>
        </p:spPr>
        <p:txBody>
          <a:bodyPr wrap="square">
            <a:spAutoFit/>
          </a:bodyPr>
          <a:lstStyle/>
          <a:p>
            <a:pPr marL="342900" indent="-342900">
              <a:lnSpc>
                <a:spcPct val="110000"/>
              </a:lnSpc>
              <a:spcBef>
                <a:spcPct val="50000"/>
              </a:spcBef>
              <a:buFont typeface="Arial" panose="020B0604020202020204" pitchFamily="34" charset="0"/>
              <a:buChar char="•"/>
            </a:pP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endParaRPr lang="en-US" sz="2200" dirty="0">
              <a:latin typeface="Times New Roman" panose="02020603050405020304" pitchFamily="18" charset="0"/>
              <a:cs typeface="Times New Roman" panose="02020603050405020304" pitchFamily="18" charset="0"/>
            </a:endParaRPr>
          </a:p>
          <a:p>
            <a:pPr>
              <a:lnSpc>
                <a:spcPct val="110000"/>
              </a:lnSpc>
              <a:spcBef>
                <a:spcPct val="50000"/>
              </a:spcBef>
              <a:buFontTx/>
              <a:buChar cha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endParaRPr lang="en-US" sz="2200" dirty="0">
              <a:latin typeface="Times New Roman" panose="02020603050405020304" pitchFamily="18" charset="0"/>
              <a:cs typeface="Times New Roman" panose="02020603050405020304" pitchFamily="18" charset="0"/>
            </a:endParaRPr>
          </a:p>
          <a:p>
            <a:pPr>
              <a:lnSpc>
                <a:spcPct val="110000"/>
              </a:lnSpc>
              <a:spcBef>
                <a:spcPct val="50000"/>
              </a:spcBef>
              <a:buFontTx/>
              <a:buChar char="•"/>
            </a:pPr>
            <a:endParaRPr lang="en-US" sz="2200" b="1" dirty="0">
              <a:solidFill>
                <a:srgbClr val="000000"/>
              </a:solidFill>
              <a:cs typeface="Arial" charset="0"/>
            </a:endParaRPr>
          </a:p>
          <a:p>
            <a:pPr>
              <a:lnSpc>
                <a:spcPct val="110000"/>
              </a:lnSpc>
              <a:spcBef>
                <a:spcPct val="50000"/>
              </a:spcBef>
            </a:pPr>
            <a:endParaRPr lang="en-US" sz="2200" b="1" dirty="0">
              <a:solidFill>
                <a:srgbClr val="000000"/>
              </a:solidFill>
              <a:cs typeface="Arial" charset="0"/>
            </a:endParaRPr>
          </a:p>
        </p:txBody>
      </p:sp>
      <p:sp>
        <p:nvSpPr>
          <p:cNvPr id="34" name="Text Box 51"/>
          <p:cNvSpPr txBox="1">
            <a:spLocks noChangeArrowheads="1"/>
          </p:cNvSpPr>
          <p:nvPr/>
        </p:nvSpPr>
        <p:spPr bwMode="gray">
          <a:xfrm>
            <a:off x="6223634" y="2191479"/>
            <a:ext cx="5850732" cy="1920526"/>
          </a:xfrm>
          <a:prstGeom prst="rect">
            <a:avLst/>
          </a:prstGeom>
          <a:noFill/>
          <a:ln w="9525" algn="ctr">
            <a:noFill/>
            <a:miter lim="800000"/>
            <a:headEnd/>
            <a:tailEnd/>
          </a:ln>
          <a:effectLst/>
        </p:spPr>
        <p:txBody>
          <a:bodyPr wrap="square">
            <a:spAutoFit/>
          </a:bodyPr>
          <a:lstStyle/>
          <a:p>
            <a:pPr>
              <a:lnSpc>
                <a:spcPct val="110000"/>
              </a:lnSpc>
              <a:spcBef>
                <a:spcPct val="50000"/>
              </a:spcBef>
              <a:buFontTx/>
              <a:buChar char="•"/>
            </a:pPr>
            <a:r>
              <a:rPr lang="en-US" sz="2200" b="1" dirty="0">
                <a:solidFill>
                  <a:srgbClr val="000000"/>
                </a:solidFill>
                <a:cs typeface="Arial"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lấy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thải</a:t>
            </a:r>
            <a:r>
              <a:rPr lang="en-US" sz="2200" dirty="0">
                <a:latin typeface="Times New Roman" panose="02020603050405020304" pitchFamily="18" charset="0"/>
                <a:cs typeface="Times New Roman" panose="02020603050405020304" pitchFamily="18" charset="0"/>
              </a:rPr>
              <a:t>)</a:t>
            </a:r>
          </a:p>
          <a:p>
            <a:pPr>
              <a:lnSpc>
                <a:spcPct val="110000"/>
              </a:lnSpc>
              <a:spcBef>
                <a:spcPct val="50000"/>
              </a:spcBef>
              <a:buFontTx/>
              <a:buChar char="•"/>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endParaRPr lang="en-US" sz="2200" dirty="0">
              <a:latin typeface="Times New Roman" panose="02020603050405020304" pitchFamily="18" charset="0"/>
              <a:cs typeface="Times New Roman" panose="02020603050405020304" pitchFamily="18" charset="0"/>
            </a:endParaRPr>
          </a:p>
          <a:p>
            <a:pPr>
              <a:lnSpc>
                <a:spcPct val="110000"/>
              </a:lnSpc>
              <a:spcBef>
                <a:spcPct val="50000"/>
              </a:spcBef>
              <a:buFontTx/>
              <a:buChar char="•"/>
            </a:pPr>
            <a:endParaRPr lang="en-US" sz="2200" b="1" dirty="0">
              <a:solidFill>
                <a:srgbClr val="000000"/>
              </a:solidFill>
              <a:cs typeface="Arial" charset="0"/>
            </a:endParaRPr>
          </a:p>
        </p:txBody>
      </p:sp>
      <p:sp>
        <p:nvSpPr>
          <p:cNvPr id="35" name="TextBox 34"/>
          <p:cNvSpPr txBox="1"/>
          <p:nvPr/>
        </p:nvSpPr>
        <p:spPr>
          <a:xfrm>
            <a:off x="4912291" y="4386604"/>
            <a:ext cx="1437026" cy="1754326"/>
          </a:xfrm>
          <a:prstGeom prst="rect">
            <a:avLst/>
          </a:prstGeom>
          <a:noFill/>
        </p:spPr>
        <p:txBody>
          <a:bodyPr wrap="square" rtlCol="0">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VẬT KHÔNG SỐNG</a:t>
            </a:r>
          </a:p>
        </p:txBody>
      </p:sp>
      <p:sp>
        <p:nvSpPr>
          <p:cNvPr id="36" name="TextBox 35"/>
          <p:cNvSpPr txBox="1"/>
          <p:nvPr/>
        </p:nvSpPr>
        <p:spPr>
          <a:xfrm>
            <a:off x="4366269" y="1841136"/>
            <a:ext cx="1399128" cy="1685846"/>
          </a:xfrm>
          <a:prstGeom prst="rect">
            <a:avLst/>
          </a:prstGeom>
          <a:noFill/>
        </p:spPr>
        <p:txBody>
          <a:bodyPr wrap="square" rtlCol="0">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VẬT SỐNG</a:t>
            </a:r>
          </a:p>
          <a:p>
            <a:pPr>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42"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45" name="TextBox 44"/>
          <p:cNvSpPr txBox="1"/>
          <p:nvPr/>
        </p:nvSpPr>
        <p:spPr>
          <a:xfrm>
            <a:off x="85630" y="3104019"/>
            <a:ext cx="3390901" cy="4154984"/>
          </a:xfrm>
          <a:prstGeom prst="rect">
            <a:avLst/>
          </a:prstGeom>
          <a:noFill/>
        </p:spPr>
        <p:txBody>
          <a:bodyPr wrap="square" rtlCol="0">
            <a:spAutoFit/>
          </a:bodyPr>
          <a:lstStyle/>
          <a:p>
            <a:pPr algn="just">
              <a:lnSpc>
                <a:spcPct val="150000"/>
              </a:lnSpc>
            </a:pPr>
            <a:r>
              <a:rPr lang="en-US" sz="2200" b="1">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a:t>
            </a:r>
          </a:p>
          <a:p>
            <a:pPr algn="just">
              <a:lnSpc>
                <a:spcPct val="150000"/>
              </a:lnSpc>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a:t>
            </a:r>
          </a:p>
          <a:p>
            <a:pPr marL="457200" indent="-457200" algn="just">
              <a:lnSpc>
                <a:spcPct val="150000"/>
              </a:lnSpc>
              <a:buAutoNum type="alphaLcParenR"/>
            </a:pPr>
            <a:endParaRPr lang="en-US" sz="2200"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5113339" y="183773"/>
            <a:ext cx="5890123"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b="1" dirty="0" err="1">
                <a:solidFill>
                  <a:schemeClr val="tx2">
                    <a:lumMod val="50000"/>
                  </a:schemeClr>
                </a:solidFill>
                <a:latin typeface="Times New Roman" panose="02020603050405020304" pitchFamily="18" charset="0"/>
                <a:cs typeface="Times New Roman" panose="02020603050405020304" pitchFamily="18" charset="0"/>
              </a:rPr>
              <a:t>Thế</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nào</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vật</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sống</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vật</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không</a:t>
            </a:r>
            <a:r>
              <a:rPr lang="en-US" sz="2400" b="1" dirty="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a:solidFill>
                  <a:schemeClr val="tx2">
                    <a:lumMod val="50000"/>
                  </a:schemeClr>
                </a:solidFill>
                <a:latin typeface="Times New Roman" panose="02020603050405020304" pitchFamily="18" charset="0"/>
                <a:cs typeface="Times New Roman" panose="02020603050405020304" pitchFamily="18" charset="0"/>
              </a:rPr>
              <a:t>sống</a:t>
            </a:r>
            <a:r>
              <a:rPr lang="en-US" sz="2400" b="1" dirty="0">
                <a:solidFill>
                  <a:schemeClr val="tx2">
                    <a:lumMod val="50000"/>
                  </a:schemeClr>
                </a:solidFill>
                <a:latin typeface="Times New Roman" panose="02020603050405020304" pitchFamily="18" charset="0"/>
                <a:cs typeface="Times New Roman" panose="02020603050405020304" pitchFamily="18" charset="0"/>
              </a:rPr>
              <a:t>?</a:t>
            </a:r>
          </a:p>
          <a:p>
            <a:pPr algn="ctr"/>
            <a:endParaRPr lang="en-US" sz="24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19627" y="1622230"/>
            <a:ext cx="3390901" cy="1523494"/>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KHÔNG SỐNG</a:t>
            </a:r>
            <a:endParaRPr lang="en-US" sz="2200"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a) </a:t>
            </a:r>
            <a:r>
              <a:rPr lang="en-US" sz="2200" b="1" dirty="0" err="1">
                <a:solidFill>
                  <a:srgbClr val="FF0000"/>
                </a:solidFill>
                <a:latin typeface="Times New Roman" panose="02020603050405020304" pitchFamily="18" charset="0"/>
                <a:cs typeface="Times New Roman" panose="02020603050405020304" pitchFamily="18" charset="0"/>
              </a:rPr>
              <a:t>Đặc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điểm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08442" y="76200"/>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9" name="TextBox 18"/>
          <p:cNvSpPr txBox="1"/>
          <p:nvPr/>
        </p:nvSpPr>
        <p:spPr>
          <a:xfrm>
            <a:off x="119628" y="945119"/>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pic>
        <p:nvPicPr>
          <p:cNvPr id="20"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6269" y="128887"/>
            <a:ext cx="1056133" cy="105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50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5">
                                            <p:txEl>
                                              <p:pRg st="0" end="0"/>
                                            </p:txEl>
                                          </p:spTgt>
                                        </p:tgtEl>
                                        <p:attrNameLst>
                                          <p:attrName>style.visibility</p:attrName>
                                        </p:attrNameLst>
                                      </p:cBhvr>
                                      <p:to>
                                        <p:strVal val="visible"/>
                                      </p:to>
                                    </p:set>
                                    <p:animEffect transition="in" filter="barn(inVertical)">
                                      <p:cBhvr>
                                        <p:cTn id="40" dur="500"/>
                                        <p:tgtEl>
                                          <p:spTgt spid="4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5">
                                            <p:txEl>
                                              <p:pRg st="1" end="1"/>
                                            </p:txEl>
                                          </p:spTgt>
                                        </p:tgtEl>
                                        <p:attrNameLst>
                                          <p:attrName>style.visibility</p:attrName>
                                        </p:attrNameLst>
                                      </p:cBhvr>
                                      <p:to>
                                        <p:strVal val="visible"/>
                                      </p:to>
                                    </p:set>
                                    <p:animEffect transition="in" filter="barn(inVertical)">
                                      <p:cBhvr>
                                        <p:cTn id="45" dur="5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p:bldP spid="34" grpId="0"/>
      <p:bldP spid="35" grpId="0"/>
      <p:bldP spid="36" grpId="0"/>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13</a:t>
            </a:fld>
            <a:endParaRPr lang="en-US"/>
          </a:p>
        </p:txBody>
      </p:sp>
      <p:pic>
        <p:nvPicPr>
          <p:cNvPr id="2052" name="Picture 21" descr="Cầu Rồng - Cổng thông tin du lịch thành phố Đà Nẵng"/>
          <p:cNvPicPr>
            <a:picLocks noChangeAspect="1" noChangeArrowheads="1"/>
          </p:cNvPicPr>
          <p:nvPr/>
        </p:nvPicPr>
        <p:blipFill>
          <a:blip r:embed="rId3">
            <a:extLst>
              <a:ext uri="{28A0092B-C50C-407E-A947-70E740481C1C}">
                <a14:useLocalDpi xmlns:a14="http://schemas.microsoft.com/office/drawing/2010/main" val="0"/>
              </a:ext>
            </a:extLst>
          </a:blip>
          <a:srcRect b="27798"/>
          <a:stretch>
            <a:fillRect/>
          </a:stretch>
        </p:blipFill>
        <p:spPr bwMode="auto">
          <a:xfrm>
            <a:off x="3821529" y="5104020"/>
            <a:ext cx="2472118" cy="1039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17" descr="Dọn Văn Phòng Cần Thanh Lý 5 Cái Bàn Và 4 Cái Ghê Như Trong H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2466" y="2813725"/>
            <a:ext cx="1910444" cy="191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19" descr="Sở Giáo Dục Và Đào Tạo Vĩnh Ph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8732" y="4631494"/>
            <a:ext cx="2131562" cy="160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16" descr="Lẽ sống” của thế hệ trẻ Việt theo công thức “4 (H+T+C)” | Sở Giáo dục và  Đào tạo TP Hà Nộ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1067" y="1263911"/>
            <a:ext cx="2389227" cy="1569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3" name="Picture 18" descr="KỸ THUẬT TRỒNG VÀ CHĂM SÓC CÂY LÚ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6844" y="3126870"/>
            <a:ext cx="2203450" cy="1210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9" name="Picture 20" descr="Sứ điệp video của ĐTC nhân Ngày Trái đ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1049" y="1381624"/>
            <a:ext cx="2113278" cy="1108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83595" y="152442"/>
            <a:ext cx="6678500" cy="510778"/>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err="1">
                <a:solidFill>
                  <a:schemeClr val="tx2">
                    <a:lumMod val="50000"/>
                  </a:schemeClr>
                </a:solidFill>
                <a:latin typeface="Times New Roman" panose="02020603050405020304" pitchFamily="18" charset="0"/>
                <a:cs typeface="Times New Roman" panose="02020603050405020304" pitchFamily="18" charset="0"/>
              </a:rPr>
              <a:t>Vật</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nào</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vật</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sống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vật</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nào</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là</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vật</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không</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sống</a:t>
            </a:r>
            <a:r>
              <a:rPr lang="en-US" sz="2400" dirty="0">
                <a:solidFill>
                  <a:schemeClr val="tx2">
                    <a:lumMod val="50000"/>
                  </a:schemeClr>
                </a:solidFill>
                <a:latin typeface="Times New Roman" panose="02020603050405020304" pitchFamily="18" charset="0"/>
                <a:cs typeface="Times New Roman" panose="02020603050405020304" pitchFamily="18" charset="0"/>
              </a:rPr>
              <a:t>?</a:t>
            </a:r>
          </a:p>
        </p:txBody>
      </p:sp>
      <p:pic>
        <p:nvPicPr>
          <p:cNvPr id="2060" name="Picture 12" descr="Cartoon question mark and speech bubble sticker - Stock Vector ,  #AFFILIATE, #mark, #speech, #Cartoon,… | Cartoon question mark, Cartoons  questions, Bubble sticker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7462" y="84077"/>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graphicFrame>
        <p:nvGraphicFramePr>
          <p:cNvPr id="8" name="Diagram 7"/>
          <p:cNvGraphicFramePr/>
          <p:nvPr>
            <p:extLst>
              <p:ext uri="{D42A27DB-BD31-4B8C-83A1-F6EECF244321}">
                <p14:modId xmlns:p14="http://schemas.microsoft.com/office/powerpoint/2010/main" val="2846504560"/>
              </p:ext>
            </p:extLst>
          </p:nvPr>
        </p:nvGraphicFramePr>
        <p:xfrm>
          <a:off x="5911815" y="2616741"/>
          <a:ext cx="3873434" cy="222760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3" name="Picture 21" descr="Cầu Rồng - Cổng thông tin du lịch thành phố Đà Nẵng"/>
          <p:cNvPicPr>
            <a:picLocks noChangeAspect="1" noChangeArrowheads="1"/>
          </p:cNvPicPr>
          <p:nvPr/>
        </p:nvPicPr>
        <p:blipFill>
          <a:blip r:embed="rId3">
            <a:extLst>
              <a:ext uri="{28A0092B-C50C-407E-A947-70E740481C1C}">
                <a14:useLocalDpi xmlns:a14="http://schemas.microsoft.com/office/drawing/2010/main" val="0"/>
              </a:ext>
            </a:extLst>
          </a:blip>
          <a:srcRect b="27798"/>
          <a:stretch>
            <a:fillRect/>
          </a:stretch>
        </p:blipFill>
        <p:spPr bwMode="auto">
          <a:xfrm>
            <a:off x="9328151" y="1683218"/>
            <a:ext cx="2472118" cy="1039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17" descr="Dọn Văn Phòng Cần Thanh Lý 5 Cái Bàn Và 4 Cái Ghê Như Trong H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425" y="1314424"/>
            <a:ext cx="1910444" cy="191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19" descr="Sở Giáo Dục Và Đào Tạo Vĩnh Ph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812" y="3928612"/>
            <a:ext cx="2131562" cy="160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 name="Picture 16" descr="Lẽ sống” của thế hệ trẻ Việt theo công thức “4 (H+T+C)” | Sở Giáo dục và  Đào tạo TP Hà Nộ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8150" y="3959516"/>
            <a:ext cx="2389227" cy="1569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7" name="Picture 18" descr="KỸ THUẬT TRỒNG VÀ CHĂM SÓC CÂY LÚ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8925" y="1664168"/>
            <a:ext cx="2203450" cy="1210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20" descr="Sứ điệp video của ĐTC nhân Ngày Trái đ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9097" y="4284351"/>
            <a:ext cx="2113278" cy="1108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5630" y="3104019"/>
            <a:ext cx="3390901" cy="4154984"/>
          </a:xfrm>
          <a:prstGeom prst="rect">
            <a:avLst/>
          </a:prstGeom>
          <a:noFill/>
        </p:spPr>
        <p:txBody>
          <a:bodyPr wrap="square" rtlCol="0">
            <a:spAutoFit/>
          </a:bodyPr>
          <a:lstStyle/>
          <a:p>
            <a:pPr algn="just">
              <a:lnSpc>
                <a:spcPct val="150000"/>
              </a:lnSpc>
            </a:pPr>
            <a:r>
              <a:rPr lang="en-US" sz="2200" b="1">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a:t>
            </a:r>
          </a:p>
          <a:p>
            <a:pPr algn="just">
              <a:lnSpc>
                <a:spcPct val="150000"/>
              </a:lnSpc>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a:t>
            </a:r>
          </a:p>
          <a:p>
            <a:pPr marL="457200" indent="-457200" algn="just">
              <a:lnSpc>
                <a:spcPct val="150000"/>
              </a:lnSpc>
              <a:buAutoNum type="alphaLcParenR"/>
            </a:pPr>
            <a:endParaRPr lang="en-US" sz="22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19627" y="1622230"/>
            <a:ext cx="3390901" cy="1523494"/>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KHÔNG SỐNG</a:t>
            </a:r>
            <a:endParaRPr lang="en-US" sz="2200"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a) </a:t>
            </a:r>
            <a:r>
              <a:rPr lang="en-US" sz="2200" b="1" dirty="0" err="1">
                <a:solidFill>
                  <a:srgbClr val="FF0000"/>
                </a:solidFill>
                <a:latin typeface="Times New Roman" panose="02020603050405020304" pitchFamily="18" charset="0"/>
                <a:cs typeface="Times New Roman" panose="02020603050405020304" pitchFamily="18" charset="0"/>
              </a:rPr>
              <a:t>Đặc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điểm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408442" y="76200"/>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31" name="TextBox 30"/>
          <p:cNvSpPr txBox="1"/>
          <p:nvPr/>
        </p:nvSpPr>
        <p:spPr>
          <a:xfrm>
            <a:off x="119628" y="945119"/>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9614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49"/>
                                        </p:tgtEl>
                                        <p:attrNameLst>
                                          <p:attrName>style.visibility</p:attrName>
                                        </p:attrNameLst>
                                      </p:cBhvr>
                                      <p:to>
                                        <p:strVal val="visible"/>
                                      </p:to>
                                    </p:set>
                                    <p:animEffect transition="in" filter="barn(inVertical)">
                                      <p:cBhvr>
                                        <p:cTn id="57" dur="500"/>
                                        <p:tgtEl>
                                          <p:spTgt spid="2049"/>
                                        </p:tgtEl>
                                      </p:cBhvr>
                                    </p:animEffect>
                                  </p:childTnLst>
                                </p:cTn>
                              </p:par>
                              <p:par>
                                <p:cTn id="58" presetID="16" presetClass="entr" presetSubtype="21" fill="hold" nodeType="withEffect">
                                  <p:stCondLst>
                                    <p:cond delay="0"/>
                                  </p:stCondLst>
                                  <p:childTnLst>
                                    <p:set>
                                      <p:cBhvr>
                                        <p:cTn id="59" dur="1" fill="hold">
                                          <p:stCondLst>
                                            <p:cond delay="0"/>
                                          </p:stCondLst>
                                        </p:cTn>
                                        <p:tgtEl>
                                          <p:spTgt spid="2052"/>
                                        </p:tgtEl>
                                        <p:attrNameLst>
                                          <p:attrName>style.visibility</p:attrName>
                                        </p:attrNameLst>
                                      </p:cBhvr>
                                      <p:to>
                                        <p:strVal val="visible"/>
                                      </p:to>
                                    </p:set>
                                    <p:animEffect transition="in" filter="barn(inVertical)">
                                      <p:cBhvr>
                                        <p:cTn id="60" dur="500"/>
                                        <p:tgtEl>
                                          <p:spTgt spid="2052"/>
                                        </p:tgtEl>
                                      </p:cBhvr>
                                    </p:animEffect>
                                  </p:childTnLst>
                                </p:cTn>
                              </p:par>
                              <p:par>
                                <p:cTn id="61" presetID="16" presetClass="entr" presetSubtype="21" fill="hold" nodeType="withEffect">
                                  <p:stCondLst>
                                    <p:cond delay="0"/>
                                  </p:stCondLst>
                                  <p:childTnLst>
                                    <p:set>
                                      <p:cBhvr>
                                        <p:cTn id="62" dur="1" fill="hold">
                                          <p:stCondLst>
                                            <p:cond delay="0"/>
                                          </p:stCondLst>
                                        </p:cTn>
                                        <p:tgtEl>
                                          <p:spTgt spid="2050"/>
                                        </p:tgtEl>
                                        <p:attrNameLst>
                                          <p:attrName>style.visibility</p:attrName>
                                        </p:attrNameLst>
                                      </p:cBhvr>
                                      <p:to>
                                        <p:strVal val="visible"/>
                                      </p:to>
                                    </p:set>
                                    <p:animEffect transition="in" filter="barn(inVertical)">
                                      <p:cBhvr>
                                        <p:cTn id="63" dur="500"/>
                                        <p:tgtEl>
                                          <p:spTgt spid="2050"/>
                                        </p:tgtEl>
                                      </p:cBhvr>
                                    </p:animEffect>
                                  </p:childTnLst>
                                </p:cTn>
                              </p:par>
                              <p:par>
                                <p:cTn id="64" presetID="16" presetClass="entr" presetSubtype="21" fill="hold" nodeType="withEffect">
                                  <p:stCondLst>
                                    <p:cond delay="0"/>
                                  </p:stCondLst>
                                  <p:childTnLst>
                                    <p:set>
                                      <p:cBhvr>
                                        <p:cTn id="65" dur="1" fill="hold">
                                          <p:stCondLst>
                                            <p:cond delay="0"/>
                                          </p:stCondLst>
                                        </p:cTn>
                                        <p:tgtEl>
                                          <p:spTgt spid="2053"/>
                                        </p:tgtEl>
                                        <p:attrNameLst>
                                          <p:attrName>style.visibility</p:attrName>
                                        </p:attrNameLst>
                                      </p:cBhvr>
                                      <p:to>
                                        <p:strVal val="visible"/>
                                      </p:to>
                                    </p:set>
                                    <p:animEffect transition="in" filter="barn(inVertical)">
                                      <p:cBhvr>
                                        <p:cTn id="66" dur="500"/>
                                        <p:tgtEl>
                                          <p:spTgt spid="2053"/>
                                        </p:tgtEl>
                                      </p:cBhvr>
                                    </p:animEffect>
                                  </p:childTnLst>
                                </p:cTn>
                              </p:par>
                              <p:par>
                                <p:cTn id="67" presetID="16" presetClass="entr" presetSubtype="21" fill="hold" nodeType="withEffect">
                                  <p:stCondLst>
                                    <p:cond delay="0"/>
                                  </p:stCondLst>
                                  <p:childTnLst>
                                    <p:set>
                                      <p:cBhvr>
                                        <p:cTn id="68" dur="1" fill="hold">
                                          <p:stCondLst>
                                            <p:cond delay="0"/>
                                          </p:stCondLst>
                                        </p:cTn>
                                        <p:tgtEl>
                                          <p:spTgt spid="2054"/>
                                        </p:tgtEl>
                                        <p:attrNameLst>
                                          <p:attrName>style.visibility</p:attrName>
                                        </p:attrNameLst>
                                      </p:cBhvr>
                                      <p:to>
                                        <p:strVal val="visible"/>
                                      </p:to>
                                    </p:set>
                                    <p:animEffect transition="in" filter="barn(inVertical)">
                                      <p:cBhvr>
                                        <p:cTn id="69" dur="500"/>
                                        <p:tgtEl>
                                          <p:spTgt spid="2054"/>
                                        </p:tgtEl>
                                      </p:cBhvr>
                                    </p:animEffect>
                                  </p:childTnLst>
                                </p:cTn>
                              </p:par>
                              <p:par>
                                <p:cTn id="70" presetID="16" presetClass="entr" presetSubtype="21" fill="hold" nodeType="withEffect">
                                  <p:stCondLst>
                                    <p:cond delay="0"/>
                                  </p:stCondLst>
                                  <p:childTnLst>
                                    <p:set>
                                      <p:cBhvr>
                                        <p:cTn id="71" dur="1" fill="hold">
                                          <p:stCondLst>
                                            <p:cond delay="0"/>
                                          </p:stCondLst>
                                        </p:cTn>
                                        <p:tgtEl>
                                          <p:spTgt spid="2051"/>
                                        </p:tgtEl>
                                        <p:attrNameLst>
                                          <p:attrName>style.visibility</p:attrName>
                                        </p:attrNameLst>
                                      </p:cBhvr>
                                      <p:to>
                                        <p:strVal val="visible"/>
                                      </p:to>
                                    </p:set>
                                    <p:animEffect transition="in" filter="barn(inVertical)">
                                      <p:cBhvr>
                                        <p:cTn id="72" dur="500"/>
                                        <p:tgtEl>
                                          <p:spTgt spid="205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2">
                                            <p:txEl>
                                              <p:pRg st="0" end="0"/>
                                            </p:txEl>
                                          </p:spTgt>
                                        </p:tgtEl>
                                        <p:attrNameLst>
                                          <p:attrName>style.visibility</p:attrName>
                                        </p:attrNameLst>
                                      </p:cBhvr>
                                      <p:to>
                                        <p:strVal val="visible"/>
                                      </p:to>
                                    </p:set>
                                    <p:animEffect transition="in" filter="barn(inVertical)">
                                      <p:cBhvr>
                                        <p:cTn id="77" dur="500"/>
                                        <p:tgtEl>
                                          <p:spTgt spid="22">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xEl>
                                              <p:pRg st="1" end="1"/>
                                            </p:txEl>
                                          </p:spTgt>
                                        </p:tgtEl>
                                        <p:attrNameLst>
                                          <p:attrName>style.visibility</p:attrName>
                                        </p:attrNameLst>
                                      </p:cBhvr>
                                      <p:to>
                                        <p:strVal val="visible"/>
                                      </p:to>
                                    </p:set>
                                    <p:animEffect transition="in" filter="barn(inVertical)">
                                      <p:cBhvr>
                                        <p:cTn id="8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14</a:t>
            </a:fld>
            <a:endParaRPr lang="en-US"/>
          </a:p>
        </p:txBody>
      </p:sp>
      <p:sp>
        <p:nvSpPr>
          <p:cNvPr id="11"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13" name="TextBox 12"/>
          <p:cNvSpPr txBox="1"/>
          <p:nvPr/>
        </p:nvSpPr>
        <p:spPr>
          <a:xfrm>
            <a:off x="114299" y="2971800"/>
            <a:ext cx="3390901" cy="2631490"/>
          </a:xfrm>
          <a:prstGeom prst="rect">
            <a:avLst/>
          </a:prstGeom>
          <a:noFill/>
        </p:spPr>
        <p:txBody>
          <a:bodyPr wrap="square" rtlCol="0">
            <a:spAutoFit/>
          </a:bodyPr>
          <a:lstStyle/>
          <a:p>
            <a:pPr>
              <a:lnSpc>
                <a:spcPct val="150000"/>
              </a:lnSpc>
            </a:pPr>
            <a:r>
              <a:rPr lang="en-US" sz="2200" b="1">
                <a:solidFill>
                  <a:srgbClr val="FF0000"/>
                </a:solidFill>
                <a:latin typeface="Times New Roman" panose="02020603050405020304" pitchFamily="18" charset="0"/>
                <a:cs typeface="Times New Roman" panose="02020603050405020304" pitchFamily="18" charset="0"/>
              </a:rPr>
              <a:t>b</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Ví</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dụ</a:t>
            </a:r>
            <a:r>
              <a:rPr lang="en-US" sz="2200" b="1" dirty="0">
                <a:solidFill>
                  <a:srgbClr val="FF0000"/>
                </a:solidFill>
                <a:latin typeface="Times New Roman" panose="02020603050405020304" pitchFamily="18" charset="0"/>
                <a:cs typeface="Times New Roman" panose="02020603050405020304" pitchFamily="18" charset="0"/>
              </a:rPr>
              <a:t>:</a:t>
            </a:r>
            <a:endParaRPr lang="en-US" sz="22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de-DE" sz="2200" dirty="0">
                <a:latin typeface="Times New Roman" panose="02020603050405020304" pitchFamily="18" charset="0"/>
                <a:cs typeface="Times New Roman" panose="02020603050405020304" pitchFamily="18" charset="0"/>
              </a:rPr>
              <a:t>- Vật sống : Con chó, cái cây, con bướm.....</a:t>
            </a:r>
            <a:endParaRPr lang="en-US" sz="2200" dirty="0">
              <a:latin typeface="Times New Roman" panose="02020603050405020304" pitchFamily="18" charset="0"/>
              <a:cs typeface="Times New Roman" panose="02020603050405020304" pitchFamily="18" charset="0"/>
            </a:endParaRPr>
          </a:p>
          <a:p>
            <a:pPr>
              <a:lnSpc>
                <a:spcPct val="150000"/>
              </a:lnSpc>
            </a:pPr>
            <a:r>
              <a:rPr lang="de-DE" sz="2200" dirty="0">
                <a:latin typeface="Times New Roman" panose="02020603050405020304" pitchFamily="18" charset="0"/>
                <a:cs typeface="Times New Roman" panose="02020603050405020304" pitchFamily="18" charset="0"/>
              </a:rPr>
              <a:t>- Vật không sống : Cái cặp, mũ, xe ô tô, cây dù....</a:t>
            </a:r>
            <a:endParaRPr lang="en-US" sz="2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135566" y="202257"/>
            <a:ext cx="7047663" cy="578882"/>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p:txBody>
      </p:sp>
      <p:pic>
        <p:nvPicPr>
          <p:cNvPr id="15"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0"/>
            <a:ext cx="1056133" cy="10561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ving things and nonliving things | Living and non living things for kids  | Living and non living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64" t="62768" r="49812"/>
          <a:stretch/>
        </p:blipFill>
        <p:spPr bwMode="auto">
          <a:xfrm rot="19961472">
            <a:off x="10572513" y="4218361"/>
            <a:ext cx="1533571" cy="18912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iving things and nonliving things | Living and non living things for kids  | Living and non living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464" t="71837" r="2811" b="-2027"/>
          <a:stretch/>
        </p:blipFill>
        <p:spPr bwMode="auto">
          <a:xfrm>
            <a:off x="6057469" y="4120006"/>
            <a:ext cx="1611833" cy="16118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iving things and nonliving things | Living and non living things for kids  | Living and non living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3" r="56664" b="52045"/>
          <a:stretch/>
        </p:blipFill>
        <p:spPr bwMode="auto">
          <a:xfrm>
            <a:off x="6627021" y="1510180"/>
            <a:ext cx="1405256" cy="20575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229606" y="1502031"/>
            <a:ext cx="2128572" cy="2128572"/>
          </a:xfrm>
          <a:prstGeom prst="rect">
            <a:avLst/>
          </a:prstGeom>
        </p:spPr>
      </p:pic>
      <p:pic>
        <p:nvPicPr>
          <p:cNvPr id="1026" name="Picture 2" descr="Premium Vector | Cute little dog cartoon isolated on white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23364" y="1795031"/>
            <a:ext cx="1532298" cy="1434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artoon Monarch Butterfly, Download Free Cartoon Monarch Butterfly png  images, Free ClipArts on Clipart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3903" y="1653160"/>
            <a:ext cx="1727393" cy="15856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972 School Bag Cartoon Stock Photos and Images - 123R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9488" y="4058612"/>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eep Red Car Classic Cars Car PNG and PSD | Car cartoon, Car png, Toy ca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1126" y="4228793"/>
            <a:ext cx="2081221" cy="20812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9627" y="1622230"/>
            <a:ext cx="3390901" cy="1523494"/>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KHÔNG SỐNG</a:t>
            </a:r>
            <a:endParaRPr lang="en-US" sz="2200"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a) </a:t>
            </a:r>
            <a:r>
              <a:rPr lang="en-US" sz="2200" b="1" dirty="0" err="1">
                <a:solidFill>
                  <a:srgbClr val="FF0000"/>
                </a:solidFill>
                <a:latin typeface="Times New Roman" panose="02020603050405020304" pitchFamily="18" charset="0"/>
                <a:cs typeface="Times New Roman" panose="02020603050405020304" pitchFamily="18" charset="0"/>
              </a:rPr>
              <a:t>Đặc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điểm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08442" y="76200"/>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20" name="TextBox 19"/>
          <p:cNvSpPr txBox="1"/>
          <p:nvPr/>
        </p:nvSpPr>
        <p:spPr>
          <a:xfrm>
            <a:off x="119628" y="945119"/>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4863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barn(inVertical)">
                                      <p:cBhvr>
                                        <p:cTn id="32" dur="500"/>
                                        <p:tgtEl>
                                          <p:spTgt spid="1032"/>
                                        </p:tgtEl>
                                      </p:cBhvr>
                                    </p:animEffect>
                                  </p:childTnLst>
                                </p:cTn>
                              </p:par>
                            </p:childTnLst>
                          </p:cTn>
                        </p:par>
                        <p:par>
                          <p:cTn id="33" fill="hold">
                            <p:stCondLst>
                              <p:cond delay="3000"/>
                            </p:stCondLst>
                            <p:childTnLst>
                              <p:par>
                                <p:cTn id="34" presetID="16" presetClass="entr" presetSubtype="21"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par>
                          <p:cTn id="37" fill="hold">
                            <p:stCondLst>
                              <p:cond delay="3500"/>
                            </p:stCondLst>
                            <p:childTnLst>
                              <p:par>
                                <p:cTn id="38" presetID="16" presetClass="entr" presetSubtype="21" fill="hold" nodeType="after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barn(inVertical)">
                                      <p:cBhvr>
                                        <p:cTn id="40" dur="500"/>
                                        <p:tgtEl>
                                          <p:spTgt spid="10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xEl>
                                              <p:pRg st="1" end="1"/>
                                            </p:txEl>
                                          </p:spTgt>
                                        </p:tgtEl>
                                        <p:attrNameLst>
                                          <p:attrName>style.visibility</p:attrName>
                                        </p:attrNameLst>
                                      </p:cBhvr>
                                      <p:to>
                                        <p:strVal val="visible"/>
                                      </p:to>
                                    </p:set>
                                    <p:animEffect transition="in" filter="barn(inVertical)">
                                      <p:cBhvr>
                                        <p:cTn id="45" dur="500"/>
                                        <p:tgtEl>
                                          <p:spTgt spid="1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2" end="2"/>
                                            </p:txEl>
                                          </p:spTgt>
                                        </p:tgtEl>
                                        <p:attrNameLst>
                                          <p:attrName>style.visibility</p:attrName>
                                        </p:attrNameLst>
                                      </p:cBhvr>
                                      <p:to>
                                        <p:strVal val="visible"/>
                                      </p:to>
                                    </p:set>
                                    <p:animEffect transition="in" filter="barn(inVertical)">
                                      <p:cBhvr>
                                        <p:cTn id="5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15</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7" name="Rectangle 71">
            <a:extLst>
              <a:ext uri="{FF2B5EF4-FFF2-40B4-BE49-F238E27FC236}">
                <a16:creationId xmlns:a16="http://schemas.microsoft.com/office/drawing/2014/main" id="{9CD1FA07-336F-A34A-98F5-9A56B4276380}"/>
              </a:ext>
            </a:extLst>
          </p:cNvPr>
          <p:cNvSpPr>
            <a:spLocks noChangeArrowheads="1"/>
          </p:cNvSpPr>
          <p:nvPr/>
        </p:nvSpPr>
        <p:spPr bwMode="auto">
          <a:xfrm>
            <a:off x="4538562" y="2606760"/>
            <a:ext cx="7501038" cy="954107"/>
          </a:xfrm>
          <a:prstGeom prst="rect">
            <a:avLst/>
          </a:prstGeom>
          <a:noFill/>
          <a:ln w="9525">
            <a:solidFill>
              <a:srgbClr val="008000"/>
            </a:solidFill>
            <a:miter lim="800000"/>
            <a:headEnd/>
            <a:tailEnd/>
          </a:ln>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Hoá</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nghiên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cứu</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về</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các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chất</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và</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sự</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biến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đổi</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của</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chúng</a:t>
            </a:r>
            <a:endParaRPr lang="en-US" altLang="en-US" sz="2800" dirty="0">
              <a:solidFill>
                <a:srgbClr val="0000FF"/>
              </a:solidFill>
              <a:cs typeface="Times New Roman" panose="02020603050405020304" pitchFamily="18" charset="0"/>
            </a:endParaRPr>
          </a:p>
        </p:txBody>
      </p:sp>
      <p:sp>
        <p:nvSpPr>
          <p:cNvPr id="8" name="Rectangle 71">
            <a:extLst>
              <a:ext uri="{FF2B5EF4-FFF2-40B4-BE49-F238E27FC236}">
                <a16:creationId xmlns:a16="http://schemas.microsoft.com/office/drawing/2014/main" id="{D671FEEA-6092-FE4F-99D6-93A3DFB715DF}"/>
              </a:ext>
            </a:extLst>
          </p:cNvPr>
          <p:cNvSpPr>
            <a:spLocks noChangeArrowheads="1"/>
          </p:cNvSpPr>
          <p:nvPr/>
        </p:nvSpPr>
        <p:spPr bwMode="auto">
          <a:xfrm>
            <a:off x="4513747" y="1732440"/>
            <a:ext cx="7501038" cy="523220"/>
          </a:xfrm>
          <a:prstGeom prst="rect">
            <a:avLst/>
          </a:prstGeom>
          <a:noFill/>
          <a:ln w="9525">
            <a:solidFill>
              <a:srgbClr val="008000"/>
            </a:solidFill>
            <a:miter lim="800000"/>
            <a:headEnd/>
            <a:tailEnd/>
          </a:ln>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Sinh</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nghiên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cứu</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về</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sự</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sống</a:t>
            </a:r>
            <a:endParaRPr lang="en-US" altLang="en-US" sz="2800" dirty="0">
              <a:solidFill>
                <a:srgbClr val="0000FF"/>
              </a:solidFill>
              <a:cs typeface="Times New Roman" panose="02020603050405020304" pitchFamily="18" charset="0"/>
            </a:endParaRPr>
          </a:p>
        </p:txBody>
      </p:sp>
      <p:sp>
        <p:nvSpPr>
          <p:cNvPr id="9" name="Rectangle 71">
            <a:extLst>
              <a:ext uri="{FF2B5EF4-FFF2-40B4-BE49-F238E27FC236}">
                <a16:creationId xmlns:a16="http://schemas.microsoft.com/office/drawing/2014/main" id="{AEA87D0D-921C-C347-956F-692F56BB733D}"/>
              </a:ext>
            </a:extLst>
          </p:cNvPr>
          <p:cNvSpPr>
            <a:spLocks noChangeArrowheads="1"/>
          </p:cNvSpPr>
          <p:nvPr/>
        </p:nvSpPr>
        <p:spPr bwMode="auto">
          <a:xfrm>
            <a:off x="4574904" y="3733800"/>
            <a:ext cx="7501038" cy="954107"/>
          </a:xfrm>
          <a:prstGeom prst="rect">
            <a:avLst/>
          </a:prstGeom>
          <a:noFill/>
          <a:ln w="9525">
            <a:solidFill>
              <a:srgbClr val="008000"/>
            </a:solidFill>
            <a:miter lim="800000"/>
            <a:headEnd/>
            <a:tailEnd/>
          </a:ln>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Vật</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lí</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nghiên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cứu</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về</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chuyển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động</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lực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và</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năng</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lượng</a:t>
            </a:r>
            <a:r>
              <a:rPr lang="en-US" altLang="en-US" sz="2800" dirty="0">
                <a:solidFill>
                  <a:srgbClr val="0000FF"/>
                </a:solidFill>
                <a:cs typeface="Times New Roman" panose="02020603050405020304" pitchFamily="18" charset="0"/>
              </a:rPr>
              <a:t>.</a:t>
            </a:r>
          </a:p>
        </p:txBody>
      </p:sp>
      <p:sp>
        <p:nvSpPr>
          <p:cNvPr id="10" name="Rectangle 71">
            <a:extLst>
              <a:ext uri="{FF2B5EF4-FFF2-40B4-BE49-F238E27FC236}">
                <a16:creationId xmlns:a16="http://schemas.microsoft.com/office/drawing/2014/main" id="{0EC9A172-5C71-6E4C-A690-6E5D4945B25B}"/>
              </a:ext>
            </a:extLst>
          </p:cNvPr>
          <p:cNvSpPr>
            <a:spLocks noChangeArrowheads="1"/>
          </p:cNvSpPr>
          <p:nvPr/>
        </p:nvSpPr>
        <p:spPr bwMode="auto">
          <a:xfrm>
            <a:off x="4506478" y="4953000"/>
            <a:ext cx="7501038" cy="523220"/>
          </a:xfrm>
          <a:prstGeom prst="rect">
            <a:avLst/>
          </a:prstGeom>
          <a:noFill/>
          <a:ln w="9525">
            <a:solidFill>
              <a:srgbClr val="008000"/>
            </a:solidFill>
            <a:miter lim="800000"/>
            <a:headEnd/>
            <a:tailEnd/>
          </a:ln>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0000FF"/>
                </a:solidFill>
                <a:cs typeface="Times New Roman" panose="02020603050405020304" pitchFamily="18" charset="0"/>
              </a:rPr>
              <a:t>- Khoa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Trái</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Đất</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Thiên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văn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a:t>
            </a:r>
          </a:p>
        </p:txBody>
      </p:sp>
      <p:sp>
        <p:nvSpPr>
          <p:cNvPr id="11" name="TextBox 10"/>
          <p:cNvSpPr txBox="1"/>
          <p:nvPr/>
        </p:nvSpPr>
        <p:spPr>
          <a:xfrm>
            <a:off x="119627" y="1622230"/>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08442" y="76200"/>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3" name="TextBox 12"/>
          <p:cNvSpPr txBox="1"/>
          <p:nvPr/>
        </p:nvSpPr>
        <p:spPr>
          <a:xfrm>
            <a:off x="119628" y="945119"/>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sp>
        <p:nvSpPr>
          <p:cNvPr id="14" name="TextBox 13"/>
          <p:cNvSpPr txBox="1"/>
          <p:nvPr/>
        </p:nvSpPr>
        <p:spPr>
          <a:xfrm>
            <a:off x="4747277" y="76200"/>
            <a:ext cx="7261646"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eaLnBrk="1" hangingPunct="1">
              <a:spcBef>
                <a:spcPct val="50000"/>
              </a:spcBef>
            </a:pPr>
            <a:r>
              <a:rPr lang="vi-VN" sz="2400" b="1">
                <a:solidFill>
                  <a:schemeClr val="tx1"/>
                </a:solidFill>
                <a:latin typeface="Times New Roman" panose="02020603050405020304" pitchFamily="18" charset="0"/>
                <a:cs typeface="Times New Roman" panose="02020603050405020304" pitchFamily="18" charset="0"/>
              </a:rPr>
              <a:t>Nghiên cứu SGK nêu </a:t>
            </a:r>
            <a:r>
              <a:rPr lang="en-US" sz="2400" b="1">
                <a:solidFill>
                  <a:schemeClr val="tx1"/>
                </a:solidFill>
                <a:latin typeface="Times New Roman" panose="02020603050405020304" pitchFamily="18" charset="0"/>
                <a:cs typeface="Times New Roman" panose="02020603050405020304" pitchFamily="18" charset="0"/>
              </a:rPr>
              <a:t>các lĩnh vực chủ yếu của KHTN</a:t>
            </a:r>
            <a:r>
              <a:rPr lang="vi-VN" sz="2400" b="1">
                <a:solidFill>
                  <a:schemeClr val="tx1"/>
                </a:solidFill>
                <a:latin typeface="Times New Roman" panose="02020603050405020304" pitchFamily="18" charset="0"/>
                <a:cs typeface="Times New Roman" panose="02020603050405020304" pitchFamily="18" charset="0"/>
              </a:rPr>
              <a:t>?</a:t>
            </a:r>
            <a:r>
              <a:rPr lang="en-US" altLang="en-US" sz="2400" b="1">
                <a:solidFill>
                  <a:schemeClr val="tx1"/>
                </a:solidFill>
                <a:latin typeface="Times New Roman" panose="02020603050405020304" pitchFamily="18" charset="0"/>
                <a:cs typeface="Times New Roman" panose="02020603050405020304" pitchFamily="18" charset="0"/>
              </a:rPr>
              <a:t> </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1144" y="76200"/>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7020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0" y="47171"/>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6"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7" name="Text Box 9">
            <a:extLst>
              <a:ext uri="{FF2B5EF4-FFF2-40B4-BE49-F238E27FC236}">
                <a16:creationId xmlns:a16="http://schemas.microsoft.com/office/drawing/2014/main" id="{48B2375B-1A86-4845-9D8E-3ED4EA74F9E6}"/>
              </a:ext>
            </a:extLst>
          </p:cNvPr>
          <p:cNvSpPr txBox="1">
            <a:spLocks noChangeArrowheads="1"/>
          </p:cNvSpPr>
          <p:nvPr/>
        </p:nvSpPr>
        <p:spPr bwMode="auto">
          <a:xfrm>
            <a:off x="3674733" y="702189"/>
            <a:ext cx="8441067" cy="2123658"/>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sz="2400" b="1" dirty="0">
                <a:latin typeface="Times New Roman" panose="02020603050405020304" pitchFamily="18" charset="0"/>
                <a:cs typeface="Times New Roman" panose="02020603050405020304" pitchFamily="18" charset="0"/>
              </a:rPr>
              <a:t>PHIẾU HỌC TẬP SỐ </a:t>
            </a:r>
            <a:r>
              <a:rPr lang="vi-VN" sz="2400" b="1" dirty="0">
                <a:latin typeface="Times New Roman" panose="02020603050405020304" pitchFamily="18" charset="0"/>
                <a:cs typeface="Times New Roman" panose="02020603050405020304" pitchFamily="18" charset="0"/>
              </a:rPr>
              <a:t>1</a:t>
            </a:r>
            <a:endPar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a:p>
            <a:pPr algn="just" eaLnBrk="1" hangingPunct="1">
              <a:spcBef>
                <a:spcPct val="50000"/>
              </a:spcBef>
            </a:pPr>
            <a:r>
              <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Hình 1.1 SGK mô tả một số hiện tượng. Các em hãy đọc, thực hiện thí nghiệm (quan sát TN</a:t>
            </a:r>
            <a:r>
              <a:rPr lang="en-US"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2400" dirty="0" err="1">
                <a:solidFill>
                  <a:srgbClr val="0000CC"/>
                </a:solidFill>
                <a:latin typeface="Times New Roman" panose="02020603050405020304" pitchFamily="18" charset="0"/>
                <a:ea typeface="Arial" panose="020B0604020202020204" pitchFamily="34" charset="0"/>
                <a:cs typeface="Times New Roman" panose="02020603050405020304" pitchFamily="18" charset="0"/>
              </a:rPr>
              <a:t>a,b</a:t>
            </a:r>
            <a:r>
              <a:rPr lang="en-US"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c </a:t>
            </a:r>
            <a:r>
              <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trong video, TN </a:t>
            </a:r>
            <a:r>
              <a:rPr lang="en-US"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d</a:t>
            </a:r>
            <a:r>
              <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 thực hiện ở nhà); quan sát hiện tượng; sau đó sắp xếp được các hiện tượng vào các lĩnh vực tương ứng của KHTN hoàn thiện phiếu học tập.</a:t>
            </a:r>
            <a:endParaRPr lang="vi-VN" altLang="en-US" sz="2400" dirty="0">
              <a:solidFill>
                <a:srgbClr val="0000CC"/>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DEE91C98-3A88-3649-8937-99F3FDC7CCA3}"/>
              </a:ext>
            </a:extLst>
          </p:cNvPr>
          <p:cNvGraphicFramePr>
            <a:graphicFrameLocks noGrp="1"/>
          </p:cNvGraphicFramePr>
          <p:nvPr>
            <p:extLst>
              <p:ext uri="{D42A27DB-BD31-4B8C-83A1-F6EECF244321}">
                <p14:modId xmlns:p14="http://schemas.microsoft.com/office/powerpoint/2010/main" val="1193852175"/>
              </p:ext>
            </p:extLst>
          </p:nvPr>
        </p:nvGraphicFramePr>
        <p:xfrm>
          <a:off x="3674732" y="3124202"/>
          <a:ext cx="8441068" cy="3602010"/>
        </p:xfrm>
        <a:graphic>
          <a:graphicData uri="http://schemas.openxmlformats.org/drawingml/2006/table">
            <a:tbl>
              <a:tblPr firstRow="1" firstCol="1" bandRow="1">
                <a:tableStyleId>{5C22544A-7EE6-4342-B048-85BDC9FD1C3A}</a:tableStyleId>
              </a:tblPr>
              <a:tblGrid>
                <a:gridCol w="1301939">
                  <a:extLst>
                    <a:ext uri="{9D8B030D-6E8A-4147-A177-3AD203B41FA5}">
                      <a16:colId xmlns:a16="http://schemas.microsoft.com/office/drawing/2014/main" val="4292191275"/>
                    </a:ext>
                  </a:extLst>
                </a:gridCol>
                <a:gridCol w="2871929">
                  <a:extLst>
                    <a:ext uri="{9D8B030D-6E8A-4147-A177-3AD203B41FA5}">
                      <a16:colId xmlns:a16="http://schemas.microsoft.com/office/drawing/2014/main" val="2093932174"/>
                    </a:ext>
                  </a:extLst>
                </a:gridCol>
                <a:gridCol w="1524000">
                  <a:extLst>
                    <a:ext uri="{9D8B030D-6E8A-4147-A177-3AD203B41FA5}">
                      <a16:colId xmlns:a16="http://schemas.microsoft.com/office/drawing/2014/main" val="605171673"/>
                    </a:ext>
                  </a:extLst>
                </a:gridCol>
                <a:gridCol w="1219200">
                  <a:extLst>
                    <a:ext uri="{9D8B030D-6E8A-4147-A177-3AD203B41FA5}">
                      <a16:colId xmlns:a16="http://schemas.microsoft.com/office/drawing/2014/main" val="4093871925"/>
                    </a:ext>
                  </a:extLst>
                </a:gridCol>
                <a:gridCol w="1524000">
                  <a:extLst>
                    <a:ext uri="{9D8B030D-6E8A-4147-A177-3AD203B41FA5}">
                      <a16:colId xmlns:a16="http://schemas.microsoft.com/office/drawing/2014/main" val="800411215"/>
                    </a:ext>
                  </a:extLst>
                </a:gridCol>
              </a:tblGrid>
              <a:tr h="595703">
                <a:tc rowSpan="2">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Thí nghiệm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Hiện tượng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Lĩnh vực KHTN</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829682"/>
                  </a:ext>
                </a:extLst>
              </a:tr>
              <a:tr h="623495">
                <a:tc vMerge="1">
                  <a:txBody>
                    <a:bodyPr/>
                    <a:lstStyle/>
                    <a:p>
                      <a:endParaRPr lang="en-US"/>
                    </a:p>
                  </a:txBody>
                  <a:tcPr/>
                </a:tc>
                <a:tc vMerge="1">
                  <a:txBody>
                    <a:bodyPr/>
                    <a:lstStyle/>
                    <a:p>
                      <a:endParaRPr lang="en-US"/>
                    </a:p>
                  </a:txBody>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Sinh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Hoá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Vật lí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618738"/>
                  </a:ext>
                </a:extLst>
              </a:tr>
              <a:tr h="595703">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a</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9135359"/>
                  </a:ext>
                </a:extLst>
              </a:tr>
              <a:tr h="595703">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b</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424400"/>
                  </a:ext>
                </a:extLst>
              </a:tr>
              <a:tr h="595703">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566134"/>
                  </a:ext>
                </a:extLst>
              </a:tr>
              <a:tr h="595703">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d</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295857"/>
                  </a:ext>
                </a:extLst>
              </a:tr>
            </a:tbl>
          </a:graphicData>
        </a:graphic>
      </p:graphicFrame>
      <p:sp>
        <p:nvSpPr>
          <p:cNvPr id="10" name="TextBox 9"/>
          <p:cNvSpPr txBox="1"/>
          <p:nvPr/>
        </p:nvSpPr>
        <p:spPr>
          <a:xfrm>
            <a:off x="4747277" y="76200"/>
            <a:ext cx="7261646" cy="578882"/>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spcBef>
                <a:spcPct val="50000"/>
              </a:spcBef>
            </a:pPr>
            <a:r>
              <a:rPr lang="en-US" sz="2800" b="1">
                <a:solidFill>
                  <a:schemeClr val="tx1"/>
                </a:solidFill>
                <a:latin typeface="Times New Roman" panose="02020603050405020304" pitchFamily="18" charset="0"/>
                <a:ea typeface="Calibri" panose="020F0502020204030204" pitchFamily="34" charset="0"/>
              </a:rPr>
              <a:t>Yêu cầu HS hoàn thành phiếu học tập</a:t>
            </a:r>
            <a:r>
              <a:rPr lang="vi-VN" sz="2800" b="1">
                <a:solidFill>
                  <a:schemeClr val="tx1"/>
                </a:solidFill>
                <a:latin typeface="Times New Roman" panose="02020603050405020304" pitchFamily="18" charset="0"/>
                <a:ea typeface="Calibri" panose="020F0502020204030204" pitchFamily="34" charset="0"/>
              </a:rPr>
              <a:t> số 1</a:t>
            </a:r>
            <a:endParaRPr lang="en-US" altLang="en-US" sz="2800" b="1" dirty="0">
              <a:solidFill>
                <a:schemeClr val="tx1"/>
              </a:solidFill>
              <a:latin typeface="Times New Roman" panose="02020603050405020304" pitchFamily="18" charset="0"/>
              <a:cs typeface="Times New Roman" panose="02020603050405020304" pitchFamily="18" charset="0"/>
            </a:endParaRPr>
          </a:p>
        </p:txBody>
      </p:sp>
      <p:pic>
        <p:nvPicPr>
          <p:cNvPr id="11"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6390" y="0"/>
            <a:ext cx="850410" cy="8504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4" name="TextBox 13"/>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17</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5" name="Rectangle 4">
            <a:extLst>
              <a:ext uri="{FF2B5EF4-FFF2-40B4-BE49-F238E27FC236}">
                <a16:creationId xmlns:a16="http://schemas.microsoft.com/office/drawing/2014/main" id="{DB699FC2-1E38-7744-B042-D6F21CF2C060}"/>
              </a:ext>
            </a:extLst>
          </p:cNvPr>
          <p:cNvSpPr/>
          <p:nvPr/>
        </p:nvSpPr>
        <p:spPr>
          <a:xfrm>
            <a:off x="4365688" y="62437"/>
            <a:ext cx="7575427"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spcBef>
                <a:spcPct val="50000"/>
              </a:spcBef>
            </a:pPr>
            <a:r>
              <a:rPr lang="vi-VN" altLang="en-US" sz="3200" b="1" dirty="0">
                <a:solidFill>
                  <a:schemeClr val="tx1"/>
                </a:solidFill>
                <a:latin typeface="Times New Roman" panose="02020603050405020304" pitchFamily="18" charset="0"/>
                <a:cs typeface="Times New Roman" panose="02020603050405020304" pitchFamily="18" charset="0"/>
              </a:rPr>
              <a:t>Thí nghiệm </a:t>
            </a:r>
            <a:r>
              <a:rPr lang="en-US" altLang="en-US" sz="3200" b="1" dirty="0" err="1">
                <a:solidFill>
                  <a:schemeClr val="tx1"/>
                </a:solidFill>
                <a:latin typeface="Times New Roman" panose="02020603050405020304" pitchFamily="18" charset="0"/>
                <a:cs typeface="Times New Roman" panose="02020603050405020304" pitchFamily="18" charset="0"/>
              </a:rPr>
              <a:t>đưa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hai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đầu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của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thanh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nam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châm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đến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gần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nhau</a:t>
            </a:r>
            <a:r>
              <a:rPr lang="en-US" altLang="en-US" sz="3200" b="1" dirty="0">
                <a:solidFill>
                  <a:schemeClr val="tx1"/>
                </a:solidFill>
                <a:latin typeface="Times New Roman" panose="02020603050405020304" pitchFamily="18" charset="0"/>
                <a:cs typeface="Times New Roman" panose="02020603050405020304" pitchFamily="18" charset="0"/>
              </a:rPr>
              <a:t> (TN a)</a:t>
            </a:r>
          </a:p>
        </p:txBody>
      </p:sp>
      <p:sp>
        <p:nvSpPr>
          <p:cNvPr id="8"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9" name="TextBox 8"/>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1" name="TextBox 10"/>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pic>
        <p:nvPicPr>
          <p:cNvPr id="4" name="nam châm">
            <a:hlinkClick r:id="" action="ppaction://media"/>
            <a:extLst>
              <a:ext uri="{FF2B5EF4-FFF2-40B4-BE49-F238E27FC236}">
                <a16:creationId xmlns:a16="http://schemas.microsoft.com/office/drawing/2014/main" id="{2A394D67-088B-83AF-64A0-68559B144F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1454798"/>
            <a:ext cx="7391400" cy="4132214"/>
          </a:xfrm>
          <a:prstGeom prst="rect">
            <a:avLst/>
          </a:prstGeom>
        </p:spPr>
      </p:pic>
    </p:spTree>
    <p:extLst>
      <p:ext uri="{BB962C8B-B14F-4D97-AF65-F5344CB8AC3E}">
        <p14:creationId xmlns:p14="http://schemas.microsoft.com/office/powerpoint/2010/main" val="153769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18</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5" name="Rectangle 4">
            <a:extLst>
              <a:ext uri="{FF2B5EF4-FFF2-40B4-BE49-F238E27FC236}">
                <a16:creationId xmlns:a16="http://schemas.microsoft.com/office/drawing/2014/main" id="{DB699FC2-1E38-7744-B042-D6F21CF2C060}"/>
              </a:ext>
            </a:extLst>
          </p:cNvPr>
          <p:cNvSpPr/>
          <p:nvPr/>
        </p:nvSpPr>
        <p:spPr>
          <a:xfrm>
            <a:off x="4632424" y="160441"/>
            <a:ext cx="6468438" cy="58477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a:spcBef>
                <a:spcPct val="50000"/>
              </a:spcBef>
            </a:pPr>
            <a:r>
              <a:rPr lang="vi-VN" altLang="en-US" sz="3200" b="1" dirty="0">
                <a:solidFill>
                  <a:schemeClr val="tx1"/>
                </a:solidFill>
                <a:latin typeface="Times New Roman" panose="02020603050405020304" pitchFamily="18" charset="0"/>
                <a:cs typeface="Times New Roman" panose="02020603050405020304" pitchFamily="18" charset="0"/>
              </a:rPr>
              <a:t>Thí nghiệm đun </a:t>
            </a:r>
            <a:r>
              <a:rPr lang="vi-VN" altLang="en-US" sz="3200" b="1">
                <a:solidFill>
                  <a:schemeClr val="tx1"/>
                </a:solidFill>
                <a:latin typeface="Times New Roman" panose="02020603050405020304" pitchFamily="18" charset="0"/>
                <a:cs typeface="Times New Roman" panose="02020603050405020304" pitchFamily="18" charset="0"/>
              </a:rPr>
              <a:t>nóng đường</a:t>
            </a:r>
            <a:r>
              <a:rPr lang="en-US" altLang="en-US" sz="3200" b="1">
                <a:solidFill>
                  <a:schemeClr val="tx1"/>
                </a:solidFill>
                <a:latin typeface="Times New Roman" panose="02020603050405020304" pitchFamily="18" charset="0"/>
                <a:cs typeface="Times New Roman" panose="02020603050405020304" pitchFamily="18" charset="0"/>
              </a:rPr>
              <a:t> (TN b)</a:t>
            </a:r>
            <a:endParaRPr lang="en-US" altLang="en-US" sz="3200" b="1" dirty="0">
              <a:solidFill>
                <a:schemeClr val="tx1"/>
              </a:solidFill>
              <a:latin typeface="Times New Roman" panose="02020603050405020304" pitchFamily="18" charset="0"/>
              <a:cs typeface="Times New Roman" panose="02020603050405020304" pitchFamily="18" charset="0"/>
            </a:endParaRPr>
          </a:p>
        </p:txBody>
      </p:sp>
      <p:pic>
        <p:nvPicPr>
          <p:cNvPr id="6" name="videoplayback" descr="videoplayback">
            <a:hlinkClick r:id="" action="ppaction://media"/>
            <a:extLst>
              <a:ext uri="{FF2B5EF4-FFF2-40B4-BE49-F238E27FC236}">
                <a16:creationId xmlns:a16="http://schemas.microsoft.com/office/drawing/2014/main" id="{8DA93996-726C-C14B-A763-5F569716C1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56083" y="1019235"/>
            <a:ext cx="7680405" cy="5474871"/>
          </a:xfrm>
          <a:prstGeom prst="rect">
            <a:avLst/>
          </a:prstGeom>
        </p:spPr>
      </p:pic>
      <p:sp>
        <p:nvSpPr>
          <p:cNvPr id="8"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9" name="TextBox 8"/>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1" name="TextBox 10"/>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19</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5" name="Rectangle 4">
            <a:extLst>
              <a:ext uri="{FF2B5EF4-FFF2-40B4-BE49-F238E27FC236}">
                <a16:creationId xmlns:a16="http://schemas.microsoft.com/office/drawing/2014/main" id="{DB699FC2-1E38-7744-B042-D6F21CF2C060}"/>
              </a:ext>
            </a:extLst>
          </p:cNvPr>
          <p:cNvSpPr/>
          <p:nvPr/>
        </p:nvSpPr>
        <p:spPr>
          <a:xfrm>
            <a:off x="3691471" y="160441"/>
            <a:ext cx="8350363" cy="58477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a:spcBef>
                <a:spcPct val="50000"/>
              </a:spcBef>
            </a:pPr>
            <a:r>
              <a:rPr lang="vi-VN" altLang="en-US" sz="3200" b="1" dirty="0">
                <a:solidFill>
                  <a:schemeClr val="tx1"/>
                </a:solidFill>
                <a:latin typeface="Times New Roman" panose="02020603050405020304" pitchFamily="18" charset="0"/>
                <a:cs typeface="Times New Roman" panose="02020603050405020304" pitchFamily="18" charset="0"/>
              </a:rPr>
              <a:t>Thí nghiệm </a:t>
            </a:r>
            <a:r>
              <a:rPr lang="en-US" altLang="en-US" sz="3200" b="1" dirty="0" err="1">
                <a:solidFill>
                  <a:schemeClr val="tx1"/>
                </a:solidFill>
                <a:latin typeface="Times New Roman" panose="02020603050405020304" pitchFamily="18" charset="0"/>
                <a:cs typeface="Times New Roman" panose="02020603050405020304" pitchFamily="18" charset="0"/>
              </a:rPr>
              <a:t>nhúng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bút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chì</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vào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cốc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nước</a:t>
            </a:r>
            <a:r>
              <a:rPr lang="en-US" altLang="en-US" sz="3200" b="1" dirty="0">
                <a:solidFill>
                  <a:schemeClr val="tx1"/>
                </a:solidFill>
                <a:latin typeface="Times New Roman" panose="02020603050405020304" pitchFamily="18" charset="0"/>
                <a:cs typeface="Times New Roman" panose="02020603050405020304" pitchFamily="18" charset="0"/>
              </a:rPr>
              <a:t> (TN c)</a:t>
            </a:r>
          </a:p>
        </p:txBody>
      </p:sp>
      <p:sp>
        <p:nvSpPr>
          <p:cNvPr id="8"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9" name="TextBox 8"/>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1" name="TextBox 10"/>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pic>
        <p:nvPicPr>
          <p:cNvPr id="4" name="5798052094238">
            <a:hlinkClick r:id="" action="ppaction://media"/>
            <a:extLst>
              <a:ext uri="{FF2B5EF4-FFF2-40B4-BE49-F238E27FC236}">
                <a16:creationId xmlns:a16="http://schemas.microsoft.com/office/drawing/2014/main" id="{E7C9D30C-A02C-7FD8-4EE3-5ECD4D6B10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1000" y="1219200"/>
            <a:ext cx="7772400" cy="4572000"/>
          </a:xfrm>
          <a:prstGeom prst="rect">
            <a:avLst/>
          </a:prstGeom>
        </p:spPr>
      </p:pic>
    </p:spTree>
    <p:extLst>
      <p:ext uri="{BB962C8B-B14F-4D97-AF65-F5344CB8AC3E}">
        <p14:creationId xmlns:p14="http://schemas.microsoft.com/office/powerpoint/2010/main" val="241291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latin typeface="Times New Roman" pitchFamily="18" charset="0"/>
                <a:cs typeface="Times New Roman" pitchFamily="18" charset="0"/>
              </a:rPr>
              <a:pPr/>
              <a:t>2</a:t>
            </a:fld>
            <a:endParaRPr lang="en-US">
              <a:latin typeface="Times New Roman" pitchFamily="18" charset="0"/>
              <a:cs typeface="Times New Roman" pitchFamily="18" charset="0"/>
            </a:endParaRPr>
          </a:p>
        </p:txBody>
      </p:sp>
      <p:pic>
        <p:nvPicPr>
          <p:cNvPr id="3074" name="Picture 2" descr="C:\Users\Administrator\Downloads\physic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344400" cy="694372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Sticky Note Png - Sticky Notes, Transparent Png - vh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itchFamily="18" charset="0"/>
              <a:cs typeface="Times New Roman" pitchFamily="18" charset="0"/>
            </a:endParaRPr>
          </a:p>
        </p:txBody>
      </p:sp>
      <p:grpSp>
        <p:nvGrpSpPr>
          <p:cNvPr id="5" name="Group 4"/>
          <p:cNvGrpSpPr/>
          <p:nvPr/>
        </p:nvGrpSpPr>
        <p:grpSpPr>
          <a:xfrm>
            <a:off x="-445910" y="-120291"/>
            <a:ext cx="4283517" cy="2565838"/>
            <a:chOff x="2030865" y="43973"/>
            <a:chExt cx="3733003" cy="2062202"/>
          </a:xfrm>
        </p:grpSpPr>
        <p:pic>
          <p:nvPicPr>
            <p:cNvPr id="3078"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12232" y="558316"/>
              <a:ext cx="1731475" cy="1162614"/>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I. MỞ ĐẦU VỀ KHOA HỌC </a:t>
              </a:r>
            </a:p>
            <a:p>
              <a:pPr algn="ctr"/>
              <a:r>
                <a:rPr lang="en-US" sz="2200" b="1">
                  <a:latin typeface="Times New Roman" pitchFamily="18" charset="0"/>
                  <a:cs typeface="Times New Roman" pitchFamily="18" charset="0"/>
                </a:rPr>
                <a:t>TỰ NHIÊN </a:t>
              </a:r>
            </a:p>
          </p:txBody>
        </p:sp>
      </p:grpSp>
      <p:grpSp>
        <p:nvGrpSpPr>
          <p:cNvPr id="35" name="Group 34"/>
          <p:cNvGrpSpPr/>
          <p:nvPr/>
        </p:nvGrpSpPr>
        <p:grpSpPr>
          <a:xfrm>
            <a:off x="2514600" y="-127438"/>
            <a:ext cx="4283517" cy="2565838"/>
            <a:chOff x="2030865" y="43973"/>
            <a:chExt cx="3733003" cy="2062202"/>
          </a:xfrm>
        </p:grpSpPr>
        <p:pic>
          <p:nvPicPr>
            <p:cNvPr id="36"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3012232" y="558316"/>
              <a:ext cx="1731475" cy="890513"/>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II. CHẤT QUANH TA</a:t>
              </a:r>
            </a:p>
          </p:txBody>
        </p:sp>
      </p:grpSp>
      <p:grpSp>
        <p:nvGrpSpPr>
          <p:cNvPr id="38" name="Group 37"/>
          <p:cNvGrpSpPr/>
          <p:nvPr/>
        </p:nvGrpSpPr>
        <p:grpSpPr>
          <a:xfrm>
            <a:off x="5627510" y="-127989"/>
            <a:ext cx="4269729" cy="2642589"/>
            <a:chOff x="2030865" y="33762"/>
            <a:chExt cx="3733003" cy="2062202"/>
          </a:xfrm>
        </p:grpSpPr>
        <p:pic>
          <p:nvPicPr>
            <p:cNvPr id="39"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33762"/>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16563" y="531195"/>
              <a:ext cx="2226139" cy="1409978"/>
            </a:xfrm>
            <a:prstGeom prst="rect">
              <a:avLst/>
            </a:prstGeom>
            <a:noFill/>
          </p:spPr>
          <p:txBody>
            <a:bodyPr wrap="square" rtlCol="0">
              <a:spAutoFit/>
            </a:bodyPr>
            <a:lstStyle/>
            <a:p>
              <a:pPr algn="ctr"/>
              <a:r>
                <a:rPr lang="en-US" b="1">
                  <a:latin typeface="Times New Roman" pitchFamily="18" charset="0"/>
                  <a:cs typeface="Times New Roman" pitchFamily="18" charset="0"/>
                </a:rPr>
                <a:t>CHƯƠNG III. </a:t>
              </a:r>
            </a:p>
            <a:p>
              <a:pPr algn="ctr"/>
              <a:r>
                <a:rPr lang="en-US" b="1">
                  <a:latin typeface="Times New Roman" pitchFamily="18" charset="0"/>
                  <a:cs typeface="Times New Roman" pitchFamily="18" charset="0"/>
                </a:rPr>
                <a:t>MỘT SỐ VẬT LIỆU, NGUYÊN LIỆU, NHIÊN LIỆU, LƯƠNG THỰC – THỰC PHẨM THÔNG DỤNG</a:t>
              </a:r>
            </a:p>
          </p:txBody>
        </p:sp>
      </p:grpSp>
      <p:grpSp>
        <p:nvGrpSpPr>
          <p:cNvPr id="41" name="Group 40"/>
          <p:cNvGrpSpPr/>
          <p:nvPr/>
        </p:nvGrpSpPr>
        <p:grpSpPr>
          <a:xfrm>
            <a:off x="8496628" y="-113841"/>
            <a:ext cx="4283517" cy="2565838"/>
            <a:chOff x="2030865" y="43973"/>
            <a:chExt cx="3733003" cy="2062202"/>
          </a:xfrm>
        </p:grpSpPr>
        <p:pic>
          <p:nvPicPr>
            <p:cNvPr id="42"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27852" y="502927"/>
              <a:ext cx="2015855" cy="1434714"/>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IV. HỖN HỢP. TÁCH CHẤT </a:t>
              </a:r>
            </a:p>
            <a:p>
              <a:pPr algn="ctr"/>
              <a:r>
                <a:rPr lang="en-US" sz="2200" b="1">
                  <a:latin typeface="Times New Roman" pitchFamily="18" charset="0"/>
                  <a:cs typeface="Times New Roman" pitchFamily="18" charset="0"/>
                </a:rPr>
                <a:t>RA KHỎI </a:t>
              </a:r>
            </a:p>
            <a:p>
              <a:pPr algn="ctr"/>
              <a:r>
                <a:rPr lang="en-US" sz="2200" b="1">
                  <a:latin typeface="Times New Roman" pitchFamily="18" charset="0"/>
                  <a:cs typeface="Times New Roman" pitchFamily="18" charset="0"/>
                </a:rPr>
                <a:t>HỢP CHẤT</a:t>
              </a:r>
            </a:p>
          </p:txBody>
        </p:sp>
      </p:grpSp>
      <p:grpSp>
        <p:nvGrpSpPr>
          <p:cNvPr id="47" name="Group 46"/>
          <p:cNvGrpSpPr/>
          <p:nvPr/>
        </p:nvGrpSpPr>
        <p:grpSpPr>
          <a:xfrm>
            <a:off x="1310811" y="2057951"/>
            <a:ext cx="4283517" cy="2565838"/>
            <a:chOff x="2030865" y="43973"/>
            <a:chExt cx="3733003" cy="2062202"/>
          </a:xfrm>
        </p:grpSpPr>
        <p:pic>
          <p:nvPicPr>
            <p:cNvPr id="48"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3012232" y="794754"/>
              <a:ext cx="1731475" cy="618411"/>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V. TẾ BÀO</a:t>
              </a:r>
            </a:p>
          </p:txBody>
        </p:sp>
      </p:grpSp>
      <p:grpSp>
        <p:nvGrpSpPr>
          <p:cNvPr id="50" name="Group 49"/>
          <p:cNvGrpSpPr/>
          <p:nvPr/>
        </p:nvGrpSpPr>
        <p:grpSpPr>
          <a:xfrm>
            <a:off x="4423721" y="2133600"/>
            <a:ext cx="4362520" cy="2542161"/>
            <a:chOff x="2030865" y="33762"/>
            <a:chExt cx="3733003" cy="2062202"/>
          </a:xfrm>
        </p:grpSpPr>
        <p:pic>
          <p:nvPicPr>
            <p:cNvPr id="51"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33762"/>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2716563" y="731020"/>
              <a:ext cx="2226139" cy="898807"/>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VI. </a:t>
              </a:r>
            </a:p>
            <a:p>
              <a:pPr algn="ctr"/>
              <a:r>
                <a:rPr lang="en-US" sz="2200" b="1">
                  <a:latin typeface="Times New Roman" pitchFamily="18" charset="0"/>
                  <a:cs typeface="Times New Roman" pitchFamily="18" charset="0"/>
                </a:rPr>
                <a:t>TỪ TẾ BÀO ĐẾN CƠ THỂ</a:t>
              </a:r>
            </a:p>
          </p:txBody>
        </p:sp>
      </p:grpSp>
      <p:grpSp>
        <p:nvGrpSpPr>
          <p:cNvPr id="53" name="Group 52"/>
          <p:cNvGrpSpPr/>
          <p:nvPr/>
        </p:nvGrpSpPr>
        <p:grpSpPr>
          <a:xfrm>
            <a:off x="7543800" y="2093891"/>
            <a:ext cx="4283517" cy="2565838"/>
            <a:chOff x="2030865" y="43973"/>
            <a:chExt cx="3733003" cy="2062202"/>
          </a:xfrm>
        </p:grpSpPr>
        <p:pic>
          <p:nvPicPr>
            <p:cNvPr id="54"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Box 54"/>
            <p:cNvSpPr txBox="1"/>
            <p:nvPr/>
          </p:nvSpPr>
          <p:spPr>
            <a:xfrm>
              <a:off x="2727852" y="661340"/>
              <a:ext cx="2272290" cy="890513"/>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VII. </a:t>
              </a:r>
            </a:p>
            <a:p>
              <a:pPr algn="ctr"/>
              <a:r>
                <a:rPr lang="en-US" sz="2200" b="1">
                  <a:latin typeface="Times New Roman" pitchFamily="18" charset="0"/>
                  <a:cs typeface="Times New Roman" pitchFamily="18" charset="0"/>
                </a:rPr>
                <a:t>ĐA DẠNG </a:t>
              </a:r>
            </a:p>
            <a:p>
              <a:pPr algn="ctr"/>
              <a:r>
                <a:rPr lang="en-US" sz="2200" b="1">
                  <a:latin typeface="Times New Roman" pitchFamily="18" charset="0"/>
                  <a:cs typeface="Times New Roman" pitchFamily="18" charset="0"/>
                </a:rPr>
                <a:t>THẾ GIỚI SỐNG</a:t>
              </a:r>
            </a:p>
          </p:txBody>
        </p:sp>
      </p:grpSp>
      <p:grpSp>
        <p:nvGrpSpPr>
          <p:cNvPr id="56" name="Group 55"/>
          <p:cNvGrpSpPr/>
          <p:nvPr/>
        </p:nvGrpSpPr>
        <p:grpSpPr>
          <a:xfrm>
            <a:off x="1400714" y="4341544"/>
            <a:ext cx="4283517" cy="2565838"/>
            <a:chOff x="2030865" y="43973"/>
            <a:chExt cx="3733003" cy="2062202"/>
          </a:xfrm>
        </p:grpSpPr>
        <p:pic>
          <p:nvPicPr>
            <p:cNvPr id="57"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57"/>
            <p:cNvSpPr txBox="1"/>
            <p:nvPr/>
          </p:nvSpPr>
          <p:spPr>
            <a:xfrm>
              <a:off x="2875083" y="794754"/>
              <a:ext cx="1868623" cy="890513"/>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VIII. LỰC TRONG ĐỜI SỐNG</a:t>
              </a:r>
            </a:p>
          </p:txBody>
        </p:sp>
      </p:grpSp>
      <p:grpSp>
        <p:nvGrpSpPr>
          <p:cNvPr id="59" name="Group 58"/>
          <p:cNvGrpSpPr/>
          <p:nvPr/>
        </p:nvGrpSpPr>
        <p:grpSpPr>
          <a:xfrm>
            <a:off x="4573172" y="4279327"/>
            <a:ext cx="4269729" cy="2642589"/>
            <a:chOff x="2030865" y="33762"/>
            <a:chExt cx="3733003" cy="2062202"/>
          </a:xfrm>
        </p:grpSpPr>
        <p:pic>
          <p:nvPicPr>
            <p:cNvPr id="60"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33762"/>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Box 60"/>
            <p:cNvSpPr txBox="1"/>
            <p:nvPr/>
          </p:nvSpPr>
          <p:spPr>
            <a:xfrm>
              <a:off x="2716563" y="905784"/>
              <a:ext cx="2226139" cy="600450"/>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IX. </a:t>
              </a:r>
            </a:p>
            <a:p>
              <a:pPr algn="ctr"/>
              <a:r>
                <a:rPr lang="en-US" sz="2200" b="1">
                  <a:latin typeface="Times New Roman" pitchFamily="18" charset="0"/>
                  <a:cs typeface="Times New Roman" pitchFamily="18" charset="0"/>
                </a:rPr>
                <a:t>NĂNG LƯỢNG</a:t>
              </a:r>
            </a:p>
          </p:txBody>
        </p:sp>
      </p:grpSp>
      <p:grpSp>
        <p:nvGrpSpPr>
          <p:cNvPr id="62" name="Group 61"/>
          <p:cNvGrpSpPr/>
          <p:nvPr/>
        </p:nvGrpSpPr>
        <p:grpSpPr>
          <a:xfrm>
            <a:off x="7702487" y="4278482"/>
            <a:ext cx="4283517" cy="2565838"/>
            <a:chOff x="2030865" y="43973"/>
            <a:chExt cx="3733003" cy="2062202"/>
          </a:xfrm>
        </p:grpSpPr>
        <p:pic>
          <p:nvPicPr>
            <p:cNvPr id="63"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63"/>
            <p:cNvSpPr txBox="1"/>
            <p:nvPr/>
          </p:nvSpPr>
          <p:spPr>
            <a:xfrm>
              <a:off x="2727852" y="661340"/>
              <a:ext cx="2272290" cy="890513"/>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X. </a:t>
              </a:r>
            </a:p>
            <a:p>
              <a:pPr algn="ctr"/>
              <a:r>
                <a:rPr lang="en-US" sz="2200" b="1">
                  <a:latin typeface="Times New Roman" pitchFamily="18" charset="0"/>
                  <a:cs typeface="Times New Roman" pitchFamily="18" charset="0"/>
                </a:rPr>
                <a:t>TRÁI ĐẤT </a:t>
              </a:r>
            </a:p>
            <a:p>
              <a:pPr algn="ctr"/>
              <a:r>
                <a:rPr lang="en-US" sz="2200" b="1">
                  <a:latin typeface="Times New Roman" pitchFamily="18" charset="0"/>
                  <a:cs typeface="Times New Roman" pitchFamily="18" charset="0"/>
                </a:rPr>
                <a:t>VÀ BẦU TRỜI</a:t>
              </a:r>
            </a:p>
          </p:txBody>
        </p:sp>
      </p:grpSp>
    </p:spTree>
    <p:extLst>
      <p:ext uri="{BB962C8B-B14F-4D97-AF65-F5344CB8AC3E}">
        <p14:creationId xmlns:p14="http://schemas.microsoft.com/office/powerpoint/2010/main" val="30580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0"/>
                                  </p:stCondLst>
                                  <p:childTnLst>
                                    <p:animRot by="120000">
                                      <p:cBhvr>
                                        <p:cTn id="56" dur="100" fill="hold">
                                          <p:stCondLst>
                                            <p:cond delay="0"/>
                                          </p:stCondLst>
                                        </p:cTn>
                                        <p:tgtEl>
                                          <p:spTgt spid="5"/>
                                        </p:tgtEl>
                                        <p:attrNameLst>
                                          <p:attrName>r</p:attrName>
                                        </p:attrNameLst>
                                      </p:cBhvr>
                                    </p:animRot>
                                    <p:animRot by="-240000">
                                      <p:cBhvr>
                                        <p:cTn id="57" dur="200" fill="hold">
                                          <p:stCondLst>
                                            <p:cond delay="200"/>
                                          </p:stCondLst>
                                        </p:cTn>
                                        <p:tgtEl>
                                          <p:spTgt spid="5"/>
                                        </p:tgtEl>
                                        <p:attrNameLst>
                                          <p:attrName>r</p:attrName>
                                        </p:attrNameLst>
                                      </p:cBhvr>
                                    </p:animRot>
                                    <p:animRot by="240000">
                                      <p:cBhvr>
                                        <p:cTn id="58" dur="200" fill="hold">
                                          <p:stCondLst>
                                            <p:cond delay="400"/>
                                          </p:stCondLst>
                                        </p:cTn>
                                        <p:tgtEl>
                                          <p:spTgt spid="5"/>
                                        </p:tgtEl>
                                        <p:attrNameLst>
                                          <p:attrName>r</p:attrName>
                                        </p:attrNameLst>
                                      </p:cBhvr>
                                    </p:animRot>
                                    <p:animRot by="-240000">
                                      <p:cBhvr>
                                        <p:cTn id="59" dur="200" fill="hold">
                                          <p:stCondLst>
                                            <p:cond delay="600"/>
                                          </p:stCondLst>
                                        </p:cTn>
                                        <p:tgtEl>
                                          <p:spTgt spid="5"/>
                                        </p:tgtEl>
                                        <p:attrNameLst>
                                          <p:attrName>r</p:attrName>
                                        </p:attrNameLst>
                                      </p:cBhvr>
                                    </p:animRot>
                                    <p:animRot by="120000">
                                      <p:cBhvr>
                                        <p:cTn id="6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11112"/>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6" name="Text Box 9">
            <a:extLst>
              <a:ext uri="{FF2B5EF4-FFF2-40B4-BE49-F238E27FC236}">
                <a16:creationId xmlns:a16="http://schemas.microsoft.com/office/drawing/2014/main" id="{48B2375B-1A86-4845-9D8E-3ED4EA74F9E6}"/>
              </a:ext>
            </a:extLst>
          </p:cNvPr>
          <p:cNvSpPr txBox="1">
            <a:spLocks noChangeArrowheads="1"/>
          </p:cNvSpPr>
          <p:nvPr/>
        </p:nvSpPr>
        <p:spPr bwMode="auto">
          <a:xfrm>
            <a:off x="5948362" y="209013"/>
            <a:ext cx="4267201" cy="461665"/>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sz="2400" b="1" dirty="0">
                <a:latin typeface="Times New Roman" panose="02020603050405020304" pitchFamily="18" charset="0"/>
                <a:cs typeface="Times New Roman" panose="02020603050405020304" pitchFamily="18" charset="0"/>
              </a:rPr>
              <a:t>PHIẾU HỌC TẬP SỐ </a:t>
            </a:r>
            <a:r>
              <a:rPr lang="vi-VN" sz="2400" b="1" dirty="0">
                <a:latin typeface="Times New Roman" panose="02020603050405020304" pitchFamily="18" charset="0"/>
                <a:cs typeface="Times New Roman" panose="02020603050405020304" pitchFamily="18" charset="0"/>
              </a:rPr>
              <a:t>1</a:t>
            </a:r>
            <a:endPar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EE91C98-3A88-3649-8937-99F3FDC7CCA3}"/>
              </a:ext>
            </a:extLst>
          </p:cNvPr>
          <p:cNvGraphicFramePr>
            <a:graphicFrameLocks noGrp="1"/>
          </p:cNvGraphicFramePr>
          <p:nvPr>
            <p:extLst>
              <p:ext uri="{D42A27DB-BD31-4B8C-83A1-F6EECF244321}">
                <p14:modId xmlns:p14="http://schemas.microsoft.com/office/powerpoint/2010/main" val="222259865"/>
              </p:ext>
            </p:extLst>
          </p:nvPr>
        </p:nvGraphicFramePr>
        <p:xfrm>
          <a:off x="3834417" y="817067"/>
          <a:ext cx="8358566" cy="5669026"/>
        </p:xfrm>
        <a:graphic>
          <a:graphicData uri="http://schemas.openxmlformats.org/drawingml/2006/table">
            <a:tbl>
              <a:tblPr firstRow="1" firstCol="1" bandRow="1">
                <a:tableStyleId>{5C22544A-7EE6-4342-B048-85BDC9FD1C3A}</a:tableStyleId>
              </a:tblPr>
              <a:tblGrid>
                <a:gridCol w="1118583">
                  <a:extLst>
                    <a:ext uri="{9D8B030D-6E8A-4147-A177-3AD203B41FA5}">
                      <a16:colId xmlns:a16="http://schemas.microsoft.com/office/drawing/2014/main" val="4292191275"/>
                    </a:ext>
                  </a:extLst>
                </a:gridCol>
                <a:gridCol w="4419600">
                  <a:extLst>
                    <a:ext uri="{9D8B030D-6E8A-4147-A177-3AD203B41FA5}">
                      <a16:colId xmlns:a16="http://schemas.microsoft.com/office/drawing/2014/main" val="2093932174"/>
                    </a:ext>
                  </a:extLst>
                </a:gridCol>
                <a:gridCol w="990600">
                  <a:extLst>
                    <a:ext uri="{9D8B030D-6E8A-4147-A177-3AD203B41FA5}">
                      <a16:colId xmlns:a16="http://schemas.microsoft.com/office/drawing/2014/main" val="605171673"/>
                    </a:ext>
                  </a:extLst>
                </a:gridCol>
                <a:gridCol w="914400">
                  <a:extLst>
                    <a:ext uri="{9D8B030D-6E8A-4147-A177-3AD203B41FA5}">
                      <a16:colId xmlns:a16="http://schemas.microsoft.com/office/drawing/2014/main" val="4093871925"/>
                    </a:ext>
                  </a:extLst>
                </a:gridCol>
                <a:gridCol w="915383">
                  <a:extLst>
                    <a:ext uri="{9D8B030D-6E8A-4147-A177-3AD203B41FA5}">
                      <a16:colId xmlns:a16="http://schemas.microsoft.com/office/drawing/2014/main" val="800411215"/>
                    </a:ext>
                  </a:extLst>
                </a:gridCol>
              </a:tblGrid>
              <a:tr h="176748">
                <a:tc rowSpan="2">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Thí nghiệm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Hiện tượng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Lĩnh vực KHTN</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829682"/>
                  </a:ext>
                </a:extLst>
              </a:tr>
              <a:tr h="687311">
                <a:tc vMerge="1">
                  <a:txBody>
                    <a:bodyPr/>
                    <a:lstStyle/>
                    <a:p>
                      <a:endParaRPr lang="en-US"/>
                    </a:p>
                  </a:txBody>
                  <a:tcPr/>
                </a:tc>
                <a:tc vMerge="1">
                  <a:txBody>
                    <a:bodyPr/>
                    <a:lstStyle/>
                    <a:p>
                      <a:endParaRPr lang="en-US"/>
                    </a:p>
                  </a:txBody>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Sinh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Hoá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Vật lí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618738"/>
                  </a:ext>
                </a:extLst>
              </a:tr>
              <a:tr h="1631107">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a</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9135359"/>
                  </a:ext>
                </a:extLst>
              </a:tr>
              <a:tr h="827187">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b</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424400"/>
                  </a:ext>
                </a:extLst>
              </a:tr>
              <a:tr h="1129801">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566134"/>
                  </a:ext>
                </a:extLst>
              </a:tr>
              <a:tr h="840775">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d</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295857"/>
                  </a:ext>
                </a:extLst>
              </a:tr>
            </a:tbl>
          </a:graphicData>
        </a:graphic>
      </p:graphicFrame>
      <p:sp>
        <p:nvSpPr>
          <p:cNvPr id="9" name="TextBox 8">
            <a:extLst>
              <a:ext uri="{FF2B5EF4-FFF2-40B4-BE49-F238E27FC236}">
                <a16:creationId xmlns:a16="http://schemas.microsoft.com/office/drawing/2014/main" id="{1BE5785F-8BBE-D540-AF91-41B7C43F0140}"/>
              </a:ext>
            </a:extLst>
          </p:cNvPr>
          <p:cNvSpPr txBox="1"/>
          <p:nvPr/>
        </p:nvSpPr>
        <p:spPr>
          <a:xfrm>
            <a:off x="4953001" y="2135623"/>
            <a:ext cx="4312443" cy="1569660"/>
          </a:xfrm>
          <a:prstGeom prst="rect">
            <a:avLst/>
          </a:prstGeom>
          <a:noFill/>
        </p:spPr>
        <p:txBody>
          <a:bodyPr wrap="square" rtlCol="0">
            <a:spAutoFit/>
          </a:bodyPr>
          <a:lstStyle/>
          <a:p>
            <a:pPr algn="just"/>
            <a:r>
              <a:rPr lang="en-US" sz="2400">
                <a:latin typeface="Times New Roman" panose="02020603050405020304" pitchFamily="18" charset="0"/>
                <a:ea typeface="Calibri" panose="020F0502020204030204" pitchFamily="34" charset="0"/>
                <a:cs typeface="Times New Roman" panose="02020603050405020304" pitchFamily="18" charset="0"/>
              </a:rPr>
              <a:t>Khi đ</a:t>
            </a:r>
            <a:r>
              <a:rPr lang="vi-VN" sz="2400">
                <a:latin typeface="Times New Roman" panose="02020603050405020304" pitchFamily="18" charset="0"/>
                <a:ea typeface="Calibri" panose="020F0502020204030204" pitchFamily="34" charset="0"/>
                <a:cs typeface="Times New Roman" panose="02020603050405020304" pitchFamily="18" charset="0"/>
              </a:rPr>
              <a:t>ưa </a:t>
            </a:r>
            <a:r>
              <a:rPr lang="vi-VN" sz="2400" dirty="0">
                <a:latin typeface="Times New Roman" panose="02020603050405020304" pitchFamily="18" charset="0"/>
                <a:ea typeface="Calibri" panose="020F0502020204030204" pitchFamily="34" charset="0"/>
                <a:cs typeface="Times New Roman" panose="02020603050405020304" pitchFamily="18" charset="0"/>
              </a:rPr>
              <a:t>hai đầu của hai thanh nam châm lại </a:t>
            </a:r>
            <a:r>
              <a:rPr lang="vi-VN" sz="2400">
                <a:latin typeface="Times New Roman" panose="02020603050405020304" pitchFamily="18" charset="0"/>
                <a:ea typeface="Calibri" panose="020F0502020204030204" pitchFamily="34" charset="0"/>
                <a:cs typeface="Times New Roman" panose="02020603050405020304" pitchFamily="18" charset="0"/>
              </a:rPr>
              <a:t>gần nhau</a:t>
            </a:r>
            <a:r>
              <a:rPr lang="en-US" sz="240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400" dirty="0">
                <a:latin typeface="Times New Roman" panose="02020603050405020304" pitchFamily="18" charset="0"/>
                <a:ea typeface="Calibri" panose="020F0502020204030204" pitchFamily="34" charset="0"/>
                <a:cs typeface="Times New Roman" panose="02020603050405020304" pitchFamily="18" charset="0"/>
              </a:rPr>
              <a:t>+ Cùng cực: chúng đẩy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400" dirty="0">
                <a:latin typeface="Times New Roman" panose="02020603050405020304" pitchFamily="18" charset="0"/>
                <a:ea typeface="Calibri" panose="020F0502020204030204" pitchFamily="34" charset="0"/>
                <a:cs typeface="Times New Roman" panose="02020603050405020304" pitchFamily="18" charset="0"/>
              </a:rPr>
              <a:t>+ Khác cực: chúng hút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2A6DD6A-01B8-F348-8602-54F503348E46}"/>
              </a:ext>
            </a:extLst>
          </p:cNvPr>
          <p:cNvSpPr txBox="1"/>
          <p:nvPr/>
        </p:nvSpPr>
        <p:spPr>
          <a:xfrm>
            <a:off x="11358563" y="2706485"/>
            <a:ext cx="400050" cy="395686"/>
          </a:xfrm>
          <a:prstGeom prst="rect">
            <a:avLst/>
          </a:prstGeom>
          <a:noFill/>
        </p:spPr>
        <p:txBody>
          <a:bodyPr wrap="square" rtlCol="0">
            <a:spAutoFit/>
          </a:bodyPr>
          <a:lstStyle/>
          <a:p>
            <a:pPr algn="ctr">
              <a:lnSpc>
                <a:spcPct val="120000"/>
              </a:lnSpc>
            </a:pPr>
            <a:r>
              <a:rPr lang="vi-VN" dirty="0">
                <a:latin typeface="Times New Roman" panose="02020603050405020304" pitchFamily="18" charset="0"/>
                <a:ea typeface="Calibri" panose="020F0502020204030204" pitchFamily="34" charset="0"/>
                <a:cs typeface="Times New Roman" panose="02020603050405020304" pitchFamily="18" charset="0"/>
              </a:rPr>
              <a:t>X</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95E8F36-E95D-D84D-869A-5ACA8780EA99}"/>
              </a:ext>
            </a:extLst>
          </p:cNvPr>
          <p:cNvSpPr txBox="1"/>
          <p:nvPr/>
        </p:nvSpPr>
        <p:spPr>
          <a:xfrm>
            <a:off x="4953000" y="3733800"/>
            <a:ext cx="4377418" cy="1138773"/>
          </a:xfrm>
          <a:prstGeom prst="rect">
            <a:avLst/>
          </a:prstGeom>
          <a:noFill/>
        </p:spPr>
        <p:txBody>
          <a:bodyPr wrap="square" rtlCol="0">
            <a:spAutoFit/>
          </a:bodyPr>
          <a:lstStyle/>
          <a:p>
            <a:r>
              <a:rPr lang="vi-VN" sz="2400" dirty="0">
                <a:latin typeface="Times New Roman" panose="02020603050405020304" pitchFamily="18" charset="0"/>
                <a:ea typeface="Calibri" panose="020F0502020204030204" pitchFamily="34" charset="0"/>
                <a:cs typeface="Times New Roman" panose="02020603050405020304" pitchFamily="18" charset="0"/>
              </a:rPr>
              <a:t>Khi đun nóng đường thì đường bị biến đổi thành chất khác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2" name="TextBox 11">
            <a:extLst>
              <a:ext uri="{FF2B5EF4-FFF2-40B4-BE49-F238E27FC236}">
                <a16:creationId xmlns:a16="http://schemas.microsoft.com/office/drawing/2014/main" id="{9EB8FE99-69EF-CC4B-8109-7315D388D28A}"/>
              </a:ext>
            </a:extLst>
          </p:cNvPr>
          <p:cNvSpPr txBox="1"/>
          <p:nvPr/>
        </p:nvSpPr>
        <p:spPr>
          <a:xfrm>
            <a:off x="10634663" y="3854071"/>
            <a:ext cx="642937" cy="646331"/>
          </a:xfrm>
          <a:prstGeom prst="rect">
            <a:avLst/>
          </a:prstGeom>
          <a:noFill/>
        </p:spPr>
        <p:txBody>
          <a:bodyPr wrap="square" rtlCol="0">
            <a:spAutoFit/>
          </a:bodyPr>
          <a:lstStyle/>
          <a:p>
            <a:r>
              <a:rPr lang="vi-VN" dirty="0">
                <a:latin typeface="Times New Roman" panose="02020603050405020304" pitchFamily="18" charset="0"/>
                <a:ea typeface="Calibri" panose="020F0502020204030204" pitchFamily="34" charset="0"/>
                <a:cs typeface="Times New Roman" panose="02020603050405020304" pitchFamily="18" charset="0"/>
              </a:rPr>
              <a:t>X</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id="{DD42FB5F-ED83-FA45-91D0-1DC47F77A440}"/>
              </a:ext>
            </a:extLst>
          </p:cNvPr>
          <p:cNvSpPr txBox="1"/>
          <p:nvPr/>
        </p:nvSpPr>
        <p:spPr>
          <a:xfrm>
            <a:off x="4953000" y="4636646"/>
            <a:ext cx="4377417" cy="1138773"/>
          </a:xfrm>
          <a:prstGeom prst="rect">
            <a:avLst/>
          </a:prstGeom>
          <a:noFill/>
        </p:spPr>
        <p:txBody>
          <a:bodyPr wrap="square" rtlCol="0">
            <a:spAutoFit/>
          </a:bodyPr>
          <a:lstStyle/>
          <a:p>
            <a:r>
              <a:rPr lang="vi-VN" sz="2400" dirty="0">
                <a:latin typeface="Times New Roman" panose="02020603050405020304" pitchFamily="18" charset="0"/>
                <a:ea typeface="Calibri" panose="020F0502020204030204" pitchFamily="34" charset="0"/>
                <a:cs typeface="Times New Roman" panose="02020603050405020304" pitchFamily="18" charset="0"/>
              </a:rPr>
              <a:t>Khi </a:t>
            </a:r>
            <a:r>
              <a:rPr lang="vi-VN" sz="2400">
                <a:latin typeface="Times New Roman" panose="02020603050405020304" pitchFamily="18" charset="0"/>
                <a:ea typeface="Calibri" panose="020F0502020204030204" pitchFamily="34" charset="0"/>
                <a:cs typeface="Times New Roman" panose="02020603050405020304" pitchFamily="18" charset="0"/>
              </a:rPr>
              <a:t>nhúng đũa </a:t>
            </a:r>
            <a:r>
              <a:rPr lang="vi-VN" sz="2400" dirty="0">
                <a:latin typeface="Times New Roman" panose="02020603050405020304" pitchFamily="18" charset="0"/>
                <a:ea typeface="Calibri" panose="020F0502020204030204" pitchFamily="34" charset="0"/>
                <a:cs typeface="Times New Roman" panose="02020603050405020304" pitchFamily="18" charset="0"/>
              </a:rPr>
              <a:t>vào cốc nước thì đũa như bị gãy ở mặt nước.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4" name="TextBox 13">
            <a:extLst>
              <a:ext uri="{FF2B5EF4-FFF2-40B4-BE49-F238E27FC236}">
                <a16:creationId xmlns:a16="http://schemas.microsoft.com/office/drawing/2014/main" id="{7C4C1870-62B7-4747-B30A-D472EF690205}"/>
              </a:ext>
            </a:extLst>
          </p:cNvPr>
          <p:cNvSpPr txBox="1"/>
          <p:nvPr/>
        </p:nvSpPr>
        <p:spPr>
          <a:xfrm>
            <a:off x="11525250" y="4929034"/>
            <a:ext cx="514350" cy="369332"/>
          </a:xfrm>
          <a:prstGeom prst="rect">
            <a:avLst/>
          </a:prstGeom>
          <a:noFill/>
        </p:spPr>
        <p:txBody>
          <a:bodyPr wrap="square" rtlCol="0">
            <a:spAutoFit/>
          </a:bodyPr>
          <a:lstStyle/>
          <a:p>
            <a:r>
              <a:rPr lang="vi-VN" dirty="0">
                <a:latin typeface="Times New Roman" panose="02020603050405020304" pitchFamily="18" charset="0"/>
                <a:ea typeface="Calibri" panose="020F0502020204030204" pitchFamily="34" charset="0"/>
                <a:cs typeface="Times New Roman" panose="02020603050405020304" pitchFamily="18" charset="0"/>
              </a:rPr>
              <a:t>X</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7CA0955-0AC4-7845-9410-31846D7EF7D2}"/>
              </a:ext>
            </a:extLst>
          </p:cNvPr>
          <p:cNvSpPr txBox="1"/>
          <p:nvPr/>
        </p:nvSpPr>
        <p:spPr>
          <a:xfrm>
            <a:off x="4953001" y="5649014"/>
            <a:ext cx="4377417" cy="1138773"/>
          </a:xfrm>
          <a:prstGeom prst="rect">
            <a:avLst/>
          </a:prstGeom>
          <a:noFill/>
        </p:spPr>
        <p:txBody>
          <a:bodyPr wrap="square" rtlCol="0">
            <a:spAutoFit/>
          </a:bodyPr>
          <a:lstStyle/>
          <a:p>
            <a:r>
              <a:rPr lang="vi-VN" sz="2400" dirty="0">
                <a:latin typeface="Times New Roman" panose="02020603050405020304" pitchFamily="18" charset="0"/>
                <a:ea typeface="Calibri" panose="020F0502020204030204" pitchFamily="34" charset="0"/>
                <a:cs typeface="Times New Roman" panose="02020603050405020304" pitchFamily="18" charset="0"/>
              </a:rPr>
              <a:t>Đem bình thuỷ tinh chụp kín cây thì cây bị héo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6" name="TextBox 15">
            <a:extLst>
              <a:ext uri="{FF2B5EF4-FFF2-40B4-BE49-F238E27FC236}">
                <a16:creationId xmlns:a16="http://schemas.microsoft.com/office/drawing/2014/main" id="{929F72CA-7CD1-3B44-9406-BF0CCF617C6A}"/>
              </a:ext>
            </a:extLst>
          </p:cNvPr>
          <p:cNvSpPr txBox="1"/>
          <p:nvPr/>
        </p:nvSpPr>
        <p:spPr>
          <a:xfrm>
            <a:off x="9515475" y="5972180"/>
            <a:ext cx="500062" cy="369332"/>
          </a:xfrm>
          <a:prstGeom prst="rect">
            <a:avLst/>
          </a:prstGeom>
          <a:noFill/>
        </p:spPr>
        <p:txBody>
          <a:bodyPr wrap="square" rtlCol="0">
            <a:spAutoFit/>
          </a:bodyPr>
          <a:lstStyle/>
          <a:p>
            <a:r>
              <a:rPr lang="vi-VN" dirty="0">
                <a:latin typeface="Times New Roman" panose="02020603050405020304" pitchFamily="18" charset="0"/>
                <a:ea typeface="Calibri" panose="020F0502020204030204" pitchFamily="34" charset="0"/>
                <a:cs typeface="Times New Roman" panose="02020603050405020304" pitchFamily="18" charset="0"/>
              </a:rPr>
              <a:t>X</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18" name="TextBox 17"/>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20" name="TextBox 19"/>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linds(horizont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solidFill>
                  <a:srgbClr val="000000"/>
                </a:solidFill>
              </a:rPr>
              <a:pPr/>
              <a:t>21</a:t>
            </a:fld>
            <a:endParaRPr lang="en-US">
              <a:solidFill>
                <a:srgbClr val="000000"/>
              </a:solidFill>
            </a:endParaRPr>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pic>
        <p:nvPicPr>
          <p:cNvPr id="7" name="Picture 6">
            <a:extLst>
              <a:ext uri="{FF2B5EF4-FFF2-40B4-BE49-F238E27FC236}">
                <a16:creationId xmlns:a16="http://schemas.microsoft.com/office/drawing/2014/main" id="{950C32C4-7CCB-7F44-A81D-DF6811DA1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203" y="1221612"/>
            <a:ext cx="3724772" cy="2028825"/>
          </a:xfrm>
          <a:prstGeom prst="rect">
            <a:avLst/>
          </a:prstGeom>
        </p:spPr>
      </p:pic>
      <p:sp>
        <p:nvSpPr>
          <p:cNvPr id="8" name="TextBox 7">
            <a:extLst>
              <a:ext uri="{FF2B5EF4-FFF2-40B4-BE49-F238E27FC236}">
                <a16:creationId xmlns:a16="http://schemas.microsoft.com/office/drawing/2014/main" id="{D33FE550-2539-EC42-98DB-2FBFF6A5387A}"/>
              </a:ext>
            </a:extLst>
          </p:cNvPr>
          <p:cNvSpPr txBox="1"/>
          <p:nvPr/>
        </p:nvSpPr>
        <p:spPr>
          <a:xfrm>
            <a:off x="4900613" y="3275395"/>
            <a:ext cx="3043238"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vồng</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endParaRPr lang="en-US" sz="2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5B18BA4-FCEE-394B-A9B1-F8E7A50EC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75505"/>
            <a:ext cx="5080000" cy="2696720"/>
          </a:xfrm>
          <a:prstGeom prst="rect">
            <a:avLst/>
          </a:prstGeom>
        </p:spPr>
      </p:pic>
      <p:sp>
        <p:nvSpPr>
          <p:cNvPr id="10" name="TextBox 9">
            <a:extLst>
              <a:ext uri="{FF2B5EF4-FFF2-40B4-BE49-F238E27FC236}">
                <a16:creationId xmlns:a16="http://schemas.microsoft.com/office/drawing/2014/main" id="{41B59822-E5C3-0B43-989F-AF54AAD970AE}"/>
              </a:ext>
            </a:extLst>
          </p:cNvPr>
          <p:cNvSpPr txBox="1"/>
          <p:nvPr/>
        </p:nvSpPr>
        <p:spPr>
          <a:xfrm>
            <a:off x="6367470" y="6342445"/>
            <a:ext cx="547687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Virus corona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Sinh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endParaRPr lang="en-US" sz="20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182CD94-D955-3249-A33F-078351898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0086" y="1221611"/>
            <a:ext cx="3871914" cy="2028825"/>
          </a:xfrm>
          <a:prstGeom prst="rect">
            <a:avLst/>
          </a:prstGeom>
        </p:spPr>
      </p:pic>
      <p:sp>
        <p:nvSpPr>
          <p:cNvPr id="12" name="TextBox 11">
            <a:extLst>
              <a:ext uri="{FF2B5EF4-FFF2-40B4-BE49-F238E27FC236}">
                <a16:creationId xmlns:a16="http://schemas.microsoft.com/office/drawing/2014/main" id="{AFFFA175-0E84-5546-9088-F04A0258C5CB}"/>
              </a:ext>
            </a:extLst>
          </p:cNvPr>
          <p:cNvSpPr txBox="1"/>
          <p:nvPr/>
        </p:nvSpPr>
        <p:spPr>
          <a:xfrm>
            <a:off x="8243893" y="3276027"/>
            <a:ext cx="547687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cháy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khí</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Hoá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endParaRPr lang="en-US" sz="2000" b="1" dirty="0">
              <a:latin typeface="Times New Roman" panose="02020603050405020304" pitchFamily="18" charset="0"/>
              <a:cs typeface="Times New Roman" panose="02020603050405020304" pitchFamily="18" charset="0"/>
            </a:endParaRPr>
          </a:p>
        </p:txBody>
      </p:sp>
      <p:sp>
        <p:nvSpPr>
          <p:cNvPr id="13"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14" name="TextBox 13"/>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6" name="TextBox 15"/>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sp>
        <p:nvSpPr>
          <p:cNvPr id="17" name="TextBox 16"/>
          <p:cNvSpPr txBox="1"/>
          <p:nvPr/>
        </p:nvSpPr>
        <p:spPr>
          <a:xfrm>
            <a:off x="4747277" y="76200"/>
            <a:ext cx="7261646"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eaLnBrk="1" hangingPunct="1">
              <a:spcBef>
                <a:spcPct val="50000"/>
              </a:spcBef>
            </a:pPr>
            <a:r>
              <a:rPr lang="vi-VN" sz="2400" b="1">
                <a:solidFill>
                  <a:schemeClr val="tx1"/>
                </a:solidFill>
                <a:latin typeface="Times New Roman" panose="02020603050405020304" pitchFamily="18" charset="0"/>
                <a:ea typeface="Calibri" panose="020F0502020204030204" pitchFamily="34" charset="0"/>
              </a:rPr>
              <a:t>Em hãy lấy 1 số VD khác</a:t>
            </a:r>
            <a:r>
              <a:rPr lang="en-US" sz="2400" b="1">
                <a:solidFill>
                  <a:schemeClr val="tx1"/>
                </a:solidFill>
                <a:latin typeface="Times New Roman" panose="02020603050405020304" pitchFamily="18" charset="0"/>
                <a:ea typeface="Arial" panose="020B0604020202020204" pitchFamily="34" charset="0"/>
              </a:rPr>
              <a:t> về các hiện tượng tự nhiên và phân loại chúng</a:t>
            </a:r>
            <a:r>
              <a:rPr lang="vi-VN" sz="2400" b="1">
                <a:solidFill>
                  <a:schemeClr val="tx1"/>
                </a:solidFill>
                <a:latin typeface="Times New Roman" panose="02020603050405020304" pitchFamily="18" charset="0"/>
                <a:cs typeface="Times New Roman" panose="02020603050405020304" pitchFamily="18" charset="0"/>
              </a:rPr>
              <a:t>?</a:t>
            </a:r>
            <a:r>
              <a:rPr lang="en-US" altLang="en-US" sz="2400" b="1">
                <a:solidFill>
                  <a:schemeClr val="tx1"/>
                </a:solidFill>
                <a:latin typeface="Times New Roman" panose="02020603050405020304" pitchFamily="18" charset="0"/>
                <a:cs typeface="Times New Roman" panose="02020603050405020304" pitchFamily="18" charset="0"/>
              </a:rPr>
              <a:t> </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8" name="Picture 12" descr="Cartoon question mark and speech bubble sticker - Stock Vector ,  #AFFILIATE, #mark, #speech, #Cartoon,… | Cartoon question mark, Cartoons  questions, Bubble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385" y="-1"/>
            <a:ext cx="995601" cy="9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Text Box 25"/>
          <p:cNvSpPr txBox="1">
            <a:spLocks noChangeArrowheads="1"/>
          </p:cNvSpPr>
          <p:nvPr/>
        </p:nvSpPr>
        <p:spPr bwMode="auto">
          <a:xfrm>
            <a:off x="119628" y="2971800"/>
            <a:ext cx="3555104" cy="108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2200" b="1">
                <a:solidFill>
                  <a:srgbClr val="FF0000"/>
                </a:solidFill>
                <a:latin typeface="Times New Roman" pitchFamily="18" charset="0"/>
                <a:cs typeface="Times New Roman" pitchFamily="18" charset="0"/>
              </a:rPr>
              <a:t>IV. KHOA HỌC TỰ NHIÊN VỚI CÔNG NGHỆ VÀ ĐỜI SỐNG</a:t>
            </a:r>
            <a:endParaRPr lang="vi-VN" sz="2200" dirty="0">
              <a:solidFill>
                <a:srgbClr val="FF0000"/>
              </a:solidFill>
              <a:latin typeface="Times New Roman" pitchFamily="18" charset="0"/>
              <a:cs typeface="Times New Roman" pitchFamily="18" charset="0"/>
            </a:endParaRPr>
          </a:p>
        </p:txBody>
      </p:sp>
      <p:sp>
        <p:nvSpPr>
          <p:cNvPr id="6" name="Rectangle 36"/>
          <p:cNvSpPr>
            <a:spLocks noChangeArrowheads="1"/>
          </p:cNvSpPr>
          <p:nvPr/>
        </p:nvSpPr>
        <p:spPr bwMode="auto">
          <a:xfrm>
            <a:off x="8648700"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9" name="TextBox 8"/>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1" name="TextBox 10"/>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pic>
        <p:nvPicPr>
          <p:cNvPr id="2051" name="Picture 3" descr="C:\Users\Administrator\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732" y="1201787"/>
            <a:ext cx="8517267" cy="56451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47277" y="76200"/>
            <a:ext cx="7261646"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eaLnBrk="1" hangingPunct="1">
              <a:spcBef>
                <a:spcPct val="50000"/>
              </a:spcBef>
            </a:pPr>
            <a:r>
              <a:rPr lang="en-US" sz="2400" b="1">
                <a:solidFill>
                  <a:schemeClr val="tx1"/>
                </a:solidFill>
                <a:latin typeface="Times New Roman" panose="02020603050405020304" pitchFamily="18" charset="0"/>
                <a:ea typeface="Calibri" panose="020F0502020204030204" pitchFamily="34" charset="0"/>
              </a:rPr>
              <a:t>Quan sát hình ảnh bên dưới và hoàn thành phiếu học tập số 2</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2" descr="Cartoon question mark and speech bubble sticker - Stock Vector ,  #AFFILIATE, #mark, #speech, #Cartoon,… | Cartoon question mark, Cartoons  questions, Bubble sti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7620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Rectangle 36"/>
          <p:cNvSpPr>
            <a:spLocks noChangeArrowheads="1"/>
          </p:cNvSpPr>
          <p:nvPr/>
        </p:nvSpPr>
        <p:spPr bwMode="auto">
          <a:xfrm>
            <a:off x="8319893" y="724193"/>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6" name="Rectangle 2"/>
          <p:cNvSpPr>
            <a:spLocks noChangeArrowheads="1"/>
          </p:cNvSpPr>
          <p:nvPr/>
        </p:nvSpPr>
        <p:spPr bwMode="auto">
          <a:xfrm rot="5400000">
            <a:off x="8862972" y="2777110"/>
            <a:ext cx="821531"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p>
        </p:txBody>
      </p:sp>
      <p:graphicFrame>
        <p:nvGraphicFramePr>
          <p:cNvPr id="7" name="Bảng 1"/>
          <p:cNvGraphicFramePr>
            <a:graphicFrameLocks noGrp="1"/>
          </p:cNvGraphicFramePr>
          <p:nvPr>
            <p:extLst>
              <p:ext uri="{D42A27DB-BD31-4B8C-83A1-F6EECF244321}">
                <p14:modId xmlns:p14="http://schemas.microsoft.com/office/powerpoint/2010/main" val="1913983548"/>
              </p:ext>
            </p:extLst>
          </p:nvPr>
        </p:nvGraphicFramePr>
        <p:xfrm>
          <a:off x="3761818" y="1158958"/>
          <a:ext cx="8303182" cy="4860842"/>
        </p:xfrm>
        <a:graphic>
          <a:graphicData uri="http://schemas.openxmlformats.org/drawingml/2006/table">
            <a:tbl>
              <a:tblPr firstRow="1" firstCol="1" bandRow="1"/>
              <a:tblGrid>
                <a:gridCol w="2209799">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91316">
                  <a:extLst>
                    <a:ext uri="{9D8B030D-6E8A-4147-A177-3AD203B41FA5}">
                      <a16:colId xmlns:a16="http://schemas.microsoft.com/office/drawing/2014/main" val="20002"/>
                    </a:ext>
                  </a:extLst>
                </a:gridCol>
                <a:gridCol w="1820867">
                  <a:extLst>
                    <a:ext uri="{9D8B030D-6E8A-4147-A177-3AD203B41FA5}">
                      <a16:colId xmlns:a16="http://schemas.microsoft.com/office/drawing/2014/main" val="20003"/>
                    </a:ext>
                  </a:extLst>
                </a:gridCol>
              </a:tblGrid>
              <a:tr h="412300">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Lĩnh</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vực</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Ngày</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xưa</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Ngày</a:t>
                      </a:r>
                      <a:r>
                        <a:rPr lang="en-US" sz="2400" b="1" dirty="0">
                          <a:effectLst/>
                          <a:latin typeface="Times New Roman"/>
                          <a:ea typeface="Calibri"/>
                          <a:cs typeface="Times New Roman"/>
                        </a:rPr>
                        <a:t> nay</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Ví</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dụ</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khác</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07579">
                <a:tc>
                  <a:txBody>
                    <a:bodyPr/>
                    <a:lstStyle/>
                    <a:p>
                      <a:pPr algn="just">
                        <a:lnSpc>
                          <a:spcPct val="130000"/>
                        </a:lnSpc>
                        <a:spcBef>
                          <a:spcPts val="300"/>
                        </a:spcBef>
                        <a:spcAft>
                          <a:spcPts val="300"/>
                        </a:spcAft>
                      </a:pPr>
                      <a:r>
                        <a:rPr lang="en-US" sz="2400" b="1" dirty="0" err="1">
                          <a:effectLst/>
                          <a:latin typeface="Times New Roman"/>
                          <a:ea typeface="Calibri"/>
                          <a:cs typeface="Times New Roman"/>
                        </a:rPr>
                        <a:t>Thông</a:t>
                      </a:r>
                      <a:r>
                        <a:rPr lang="en-US" sz="2400" b="1" dirty="0">
                          <a:effectLst/>
                          <a:latin typeface="Times New Roman"/>
                          <a:ea typeface="Calibri"/>
                          <a:cs typeface="Times New Roman"/>
                        </a:rPr>
                        <a:t> tin </a:t>
                      </a:r>
                      <a:r>
                        <a:rPr lang="en-US" sz="2400" b="1" dirty="0" err="1">
                          <a:effectLst/>
                          <a:latin typeface="Times New Roman"/>
                          <a:ea typeface="Calibri"/>
                          <a:cs typeface="Times New Roman"/>
                        </a:rPr>
                        <a:t>liên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lạc</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en-US" sz="2400" dirty="0">
                        <a:effectLst/>
                        <a:latin typeface="Times New Roman"/>
                        <a:ea typeface="Calibri"/>
                        <a:cs typeface="Times New Roman"/>
                      </a:endParaRPr>
                    </a:p>
                    <a:p>
                      <a:pPr algn="ctr">
                        <a:lnSpc>
                          <a:spcPct val="130000"/>
                        </a:lnSpc>
                        <a:spcBef>
                          <a:spcPts val="300"/>
                        </a:spcBef>
                        <a:spcAft>
                          <a:spcPts val="300"/>
                        </a:spcAft>
                      </a:pPr>
                      <a:endParaRPr lang="en-US" sz="2400" dirty="0">
                        <a:effectLst/>
                        <a:latin typeface="Times New Roman"/>
                        <a:ea typeface="Calibri"/>
                        <a:cs typeface="Times New Roman"/>
                      </a:endParaRPr>
                    </a:p>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dirty="0">
                          <a:effectLst/>
                          <a:latin typeface="Times New Roman"/>
                          <a:ea typeface="Calibri"/>
                          <a:cs typeface="Times New Roman"/>
                        </a:rPr>
                        <a:t> </a:t>
                      </a: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20159">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Sản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xuất</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en-US" sz="2400" dirty="0">
                        <a:effectLst/>
                        <a:latin typeface="Times New Roman"/>
                        <a:ea typeface="Calibri"/>
                        <a:cs typeface="Times New Roman"/>
                      </a:endParaRPr>
                    </a:p>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81199">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Giao</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thông</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vận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tải</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en-US" sz="2400" dirty="0">
                        <a:effectLst/>
                        <a:latin typeface="Times New Roman"/>
                        <a:ea typeface="Calibri"/>
                        <a:cs typeface="Times New Roman"/>
                      </a:endParaRPr>
                    </a:p>
                    <a:p>
                      <a:pPr algn="ctr">
                        <a:lnSpc>
                          <a:spcPct val="130000"/>
                        </a:lnSpc>
                        <a:spcBef>
                          <a:spcPts val="300"/>
                        </a:spcBef>
                        <a:spcAft>
                          <a:spcPts val="300"/>
                        </a:spcAft>
                      </a:pPr>
                      <a:endParaRPr lang="en-US" sz="2400" dirty="0">
                        <a:effectLst/>
                        <a:latin typeface="Times New Roman"/>
                        <a:ea typeface="Calibri"/>
                        <a:cs typeface="Times New Roman"/>
                      </a:endParaRPr>
                    </a:p>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2" name="Bảng 13"/>
          <p:cNvGraphicFramePr>
            <a:graphicFrameLocks noGrp="1"/>
          </p:cNvGraphicFramePr>
          <p:nvPr>
            <p:extLst>
              <p:ext uri="{D42A27DB-BD31-4B8C-83A1-F6EECF244321}">
                <p14:modId xmlns:p14="http://schemas.microsoft.com/office/powerpoint/2010/main" val="255412224"/>
              </p:ext>
            </p:extLst>
          </p:nvPr>
        </p:nvGraphicFramePr>
        <p:xfrm>
          <a:off x="3810000" y="1143000"/>
          <a:ext cx="8335540" cy="4879555"/>
        </p:xfrm>
        <a:graphic>
          <a:graphicData uri="http://schemas.openxmlformats.org/drawingml/2006/table">
            <a:tbl>
              <a:tblPr firstRow="1" firstCol="1" bandRow="1"/>
              <a:tblGrid>
                <a:gridCol w="1111354">
                  <a:extLst>
                    <a:ext uri="{9D8B030D-6E8A-4147-A177-3AD203B41FA5}">
                      <a16:colId xmlns:a16="http://schemas.microsoft.com/office/drawing/2014/main" val="20000"/>
                    </a:ext>
                  </a:extLst>
                </a:gridCol>
                <a:gridCol w="1664261">
                  <a:extLst>
                    <a:ext uri="{9D8B030D-6E8A-4147-A177-3AD203B41FA5}">
                      <a16:colId xmlns:a16="http://schemas.microsoft.com/office/drawing/2014/main" val="20001"/>
                    </a:ext>
                  </a:extLst>
                </a:gridCol>
                <a:gridCol w="1688539">
                  <a:extLst>
                    <a:ext uri="{9D8B030D-6E8A-4147-A177-3AD203B41FA5}">
                      <a16:colId xmlns:a16="http://schemas.microsoft.com/office/drawing/2014/main" val="20002"/>
                    </a:ext>
                  </a:extLst>
                </a:gridCol>
                <a:gridCol w="3871386">
                  <a:extLst>
                    <a:ext uri="{9D8B030D-6E8A-4147-A177-3AD203B41FA5}">
                      <a16:colId xmlns:a16="http://schemas.microsoft.com/office/drawing/2014/main" val="20003"/>
                    </a:ext>
                  </a:extLst>
                </a:gridCol>
              </a:tblGrid>
              <a:tr h="647509">
                <a:tc>
                  <a:txBody>
                    <a:bodyPr/>
                    <a:lstStyle/>
                    <a:p>
                      <a:pPr algn="ctr">
                        <a:lnSpc>
                          <a:spcPct val="100000"/>
                        </a:lnSpc>
                        <a:spcBef>
                          <a:spcPts val="0"/>
                        </a:spcBef>
                        <a:spcAft>
                          <a:spcPts val="0"/>
                        </a:spcAft>
                      </a:pPr>
                      <a:r>
                        <a:rPr lang="en-US" sz="2400" b="1" dirty="0" err="1">
                          <a:effectLst/>
                          <a:latin typeface="Times New Roman"/>
                          <a:ea typeface="Calibri"/>
                          <a:cs typeface="Times New Roman"/>
                        </a:rPr>
                        <a:t>Lĩnh</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vực</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Ngày</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xưa</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Ngày</a:t>
                      </a:r>
                      <a:r>
                        <a:rPr lang="en-US" sz="2400" b="1" dirty="0">
                          <a:effectLst/>
                          <a:latin typeface="Times New Roman"/>
                          <a:ea typeface="Calibri"/>
                          <a:cs typeface="Times New Roman"/>
                        </a:rPr>
                        <a:t> nay</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Ví</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dụ</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khác</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4465">
                <a:tc>
                  <a:txBody>
                    <a:bodyPr/>
                    <a:lstStyle/>
                    <a:p>
                      <a:pPr algn="just">
                        <a:lnSpc>
                          <a:spcPct val="100000"/>
                        </a:lnSpc>
                        <a:spcBef>
                          <a:spcPts val="0"/>
                        </a:spcBef>
                        <a:spcAft>
                          <a:spcPts val="0"/>
                        </a:spcAft>
                      </a:pPr>
                      <a:r>
                        <a:rPr lang="en-US" sz="2400" b="1">
                          <a:effectLst/>
                          <a:latin typeface="Times New Roman"/>
                          <a:ea typeface="Calibri"/>
                          <a:cs typeface="Times New Roman"/>
                        </a:rPr>
                        <a:t>Thông tin liên lạc</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2400" dirty="0">
                          <a:effectLst/>
                          <a:latin typeface="Times New Roman"/>
                          <a:ea typeface="Calibri"/>
                          <a:cs typeface="Times New Roman"/>
                        </a:rPr>
                        <a:t> </a:t>
                      </a:r>
                      <a:r>
                        <a:rPr lang="en-US" sz="2400" dirty="0" err="1">
                          <a:effectLst/>
                          <a:latin typeface="Times New Roman"/>
                          <a:ea typeface="Calibri"/>
                          <a:cs typeface="Times New Roman"/>
                        </a:rPr>
                        <a:t>Dùng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ngựa</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để</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gửi</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thư</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liên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lạc</a:t>
                      </a:r>
                      <a:r>
                        <a:rPr lang="en-US" sz="2400" baseline="0" dirty="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2400" dirty="0">
                          <a:effectLst/>
                          <a:latin typeface="Times New Roman"/>
                          <a:ea typeface="Calibri"/>
                          <a:cs typeface="Times New Roman"/>
                        </a:rPr>
                        <a:t> </a:t>
                      </a:r>
                      <a:r>
                        <a:rPr lang="en-US" sz="2400" dirty="0" err="1">
                          <a:effectLst/>
                          <a:latin typeface="Times New Roman"/>
                          <a:ea typeface="Calibri"/>
                          <a:cs typeface="Times New Roman"/>
                        </a:rPr>
                        <a:t>Dùng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điện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thoại</a:t>
                      </a:r>
                      <a:r>
                        <a:rPr lang="en-US" sz="2400" baseline="0" dirty="0">
                          <a:effectLst/>
                          <a:latin typeface="Times New Roman"/>
                          <a:ea typeface="Calibri"/>
                          <a:cs typeface="Times New Roman"/>
                        </a:rPr>
                        <a:t> di </a:t>
                      </a:r>
                      <a:r>
                        <a:rPr lang="en-US" sz="2400" baseline="0" dirty="0" err="1">
                          <a:effectLst/>
                          <a:latin typeface="Times New Roman"/>
                          <a:ea typeface="Calibri"/>
                          <a:cs typeface="Times New Roman"/>
                        </a:rPr>
                        <a:t>động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để</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liên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lạc</a:t>
                      </a:r>
                      <a:r>
                        <a:rPr lang="en-US" sz="2400" baseline="0" dirty="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a:effectLst/>
                          <a:latin typeface="Times New Roman"/>
                          <a:ea typeface="Calibri"/>
                          <a:cs typeface="Times New Roman"/>
                        </a:rPr>
                        <a:t>Ngày</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xưa</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liên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lạc</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bằng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đường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vận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chuyển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ngày</a:t>
                      </a:r>
                      <a:r>
                        <a:rPr lang="en-US" sz="2400" baseline="0" dirty="0">
                          <a:effectLst/>
                          <a:latin typeface="Times New Roman"/>
                          <a:ea typeface="Calibri"/>
                          <a:cs typeface="Times New Roman"/>
                        </a:rPr>
                        <a:t> nay </a:t>
                      </a:r>
                      <a:r>
                        <a:rPr lang="en-US" sz="2400" baseline="0" dirty="0" err="1">
                          <a:effectLst/>
                          <a:latin typeface="Times New Roman"/>
                          <a:ea typeface="Calibri"/>
                          <a:cs typeface="Times New Roman"/>
                        </a:rPr>
                        <a:t>liên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lạc</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bằng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công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nghệ</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thông</a:t>
                      </a:r>
                      <a:r>
                        <a:rPr lang="en-US" sz="2400" baseline="0" dirty="0">
                          <a:effectLst/>
                          <a:latin typeface="Times New Roman"/>
                          <a:ea typeface="Calibri"/>
                          <a:cs typeface="Times New Roman"/>
                        </a:rPr>
                        <a:t> tin.</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4465">
                <a:tc>
                  <a:txBody>
                    <a:bodyPr/>
                    <a:lstStyle/>
                    <a:p>
                      <a:pPr algn="just">
                        <a:lnSpc>
                          <a:spcPct val="130000"/>
                        </a:lnSpc>
                        <a:spcBef>
                          <a:spcPts val="300"/>
                        </a:spcBef>
                        <a:spcAft>
                          <a:spcPts val="300"/>
                        </a:spcAft>
                      </a:pPr>
                      <a:r>
                        <a:rPr lang="en-US" sz="2400" b="1" dirty="0" err="1">
                          <a:effectLst/>
                          <a:latin typeface="Times New Roman"/>
                          <a:ea typeface="Calibri"/>
                          <a:cs typeface="Times New Roman"/>
                        </a:rPr>
                        <a:t>Sản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xuất</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a:effectLst/>
                          <a:latin typeface="Times New Roman"/>
                          <a:ea typeface="Calibri"/>
                          <a:cs typeface="Times New Roman"/>
                        </a:rPr>
                        <a:t>Dùng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trâu</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để</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cày</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ruộng</a:t>
                      </a:r>
                      <a:r>
                        <a:rPr lang="en-US" sz="2400" baseline="0" dirty="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a:effectLst/>
                          <a:latin typeface="Times New Roman"/>
                          <a:ea typeface="Calibri"/>
                          <a:cs typeface="Times New Roman"/>
                        </a:rPr>
                        <a:t>Dùng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máy</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cày</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để</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cày</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ruộng</a:t>
                      </a:r>
                      <a:r>
                        <a:rPr lang="en-US" sz="2400" baseline="0" dirty="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a:effectLst/>
                          <a:latin typeface="Times New Roman"/>
                          <a:ea typeface="Calibri"/>
                          <a:cs typeface="Times New Roman"/>
                        </a:rPr>
                        <a:t>Ngày</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xưa</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nấu</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cơn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bằng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rơm</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củi</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ngày</a:t>
                      </a:r>
                      <a:r>
                        <a:rPr lang="en-US" sz="2400" baseline="0" dirty="0">
                          <a:effectLst/>
                          <a:latin typeface="Times New Roman"/>
                          <a:ea typeface="Calibri"/>
                          <a:cs typeface="Times New Roman"/>
                        </a:rPr>
                        <a:t> nay </a:t>
                      </a:r>
                      <a:r>
                        <a:rPr lang="en-US" sz="2400" baseline="0" dirty="0" err="1">
                          <a:effectLst/>
                          <a:latin typeface="Times New Roman"/>
                          <a:ea typeface="Calibri"/>
                          <a:cs typeface="Times New Roman"/>
                        </a:rPr>
                        <a:t>nấu</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bằng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bếp</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từ</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bếp</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ga</a:t>
                      </a:r>
                      <a:r>
                        <a:rPr lang="en-US" sz="2400" baseline="0" dirty="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87715">
                <a:tc>
                  <a:txBody>
                    <a:bodyPr/>
                    <a:lstStyle/>
                    <a:p>
                      <a:pPr algn="just">
                        <a:lnSpc>
                          <a:spcPct val="130000"/>
                        </a:lnSpc>
                        <a:spcBef>
                          <a:spcPts val="300"/>
                        </a:spcBef>
                        <a:spcAft>
                          <a:spcPts val="300"/>
                        </a:spcAft>
                      </a:pPr>
                      <a:r>
                        <a:rPr lang="en-US" sz="2400" b="1" dirty="0" err="1">
                          <a:effectLst/>
                          <a:latin typeface="Times New Roman"/>
                          <a:ea typeface="Calibri"/>
                          <a:cs typeface="Times New Roman"/>
                        </a:rPr>
                        <a:t>Giao</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thông</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vận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tải</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a:effectLst/>
                          <a:latin typeface="Times New Roman"/>
                          <a:ea typeface="Calibri"/>
                          <a:cs typeface="Times New Roman"/>
                        </a:rPr>
                        <a:t>Dùng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võng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chèo</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thuyền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để</a:t>
                      </a:r>
                      <a:r>
                        <a:rPr lang="en-US" sz="2400" baseline="0" dirty="0">
                          <a:effectLst/>
                          <a:latin typeface="Times New Roman"/>
                          <a:ea typeface="Calibri"/>
                          <a:cs typeface="Times New Roman"/>
                        </a:rPr>
                        <a:t> di </a:t>
                      </a:r>
                      <a:r>
                        <a:rPr lang="en-US" sz="2400" baseline="0" dirty="0" err="1">
                          <a:effectLst/>
                          <a:latin typeface="Times New Roman"/>
                          <a:ea typeface="Calibri"/>
                          <a:cs typeface="Times New Roman"/>
                        </a:rPr>
                        <a:t>chuyển</a:t>
                      </a:r>
                      <a:r>
                        <a:rPr lang="en-US" sz="2400" baseline="0" dirty="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a:effectLst/>
                          <a:latin typeface="Times New Roman"/>
                          <a:ea typeface="Calibri"/>
                          <a:cs typeface="Times New Roman"/>
                        </a:rPr>
                        <a:t>Dùng</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tàu</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thuyền</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tàu</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siêu</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tốc</a:t>
                      </a:r>
                      <a:r>
                        <a:rPr lang="en-US" sz="2400" baseline="0" dirty="0">
                          <a:effectLst/>
                          <a:latin typeface="Times New Roman"/>
                          <a:ea typeface="Calibri"/>
                          <a:cs typeface="Times New Roman"/>
                        </a:rPr>
                        <a:t> </a:t>
                      </a:r>
                      <a:r>
                        <a:rPr lang="en-US" sz="2400" baseline="0" dirty="0" err="1">
                          <a:effectLst/>
                          <a:latin typeface="Times New Roman"/>
                          <a:ea typeface="Calibri"/>
                          <a:cs typeface="Times New Roman"/>
                        </a:rPr>
                        <a:t>để</a:t>
                      </a:r>
                      <a:r>
                        <a:rPr lang="en-US" sz="2400" baseline="0" dirty="0">
                          <a:effectLst/>
                          <a:latin typeface="Times New Roman"/>
                          <a:ea typeface="Calibri"/>
                          <a:cs typeface="Times New Roman"/>
                        </a:rPr>
                        <a:t> di </a:t>
                      </a:r>
                      <a:r>
                        <a:rPr lang="en-US" sz="2400" baseline="0" dirty="0" err="1">
                          <a:effectLst/>
                          <a:latin typeface="Times New Roman"/>
                          <a:ea typeface="Calibri"/>
                          <a:cs typeface="Times New Roman"/>
                        </a:rPr>
                        <a:t>chuyển</a:t>
                      </a:r>
                      <a:r>
                        <a:rPr lang="en-US" sz="2400" baseline="0" dirty="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a:effectLst/>
                          <a:latin typeface="Times New Roman"/>
                          <a:ea typeface="Calibri"/>
                          <a:cs typeface="Times New Roman"/>
                        </a:rPr>
                        <a:t> Ngày</a:t>
                      </a:r>
                      <a:r>
                        <a:rPr lang="en-US" sz="2400" baseline="0">
                          <a:effectLst/>
                          <a:latin typeface="Times New Roman"/>
                          <a:ea typeface="Calibri"/>
                          <a:cs typeface="Times New Roman"/>
                        </a:rPr>
                        <a:t> xưa đi bộ là chủ yếu, ngày nay có xe máy, ô tô, máy bay…đi lại thuận tiện hơn.</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Text Box 25"/>
          <p:cNvSpPr txBox="1">
            <a:spLocks noChangeArrowheads="1"/>
          </p:cNvSpPr>
          <p:nvPr/>
        </p:nvSpPr>
        <p:spPr bwMode="auto">
          <a:xfrm>
            <a:off x="119628" y="2971800"/>
            <a:ext cx="3555104" cy="108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2200" b="1">
                <a:solidFill>
                  <a:srgbClr val="FF0000"/>
                </a:solidFill>
                <a:latin typeface="Times New Roman" pitchFamily="18" charset="0"/>
                <a:cs typeface="Times New Roman" pitchFamily="18" charset="0"/>
              </a:rPr>
              <a:t>IV. KHOA HỌC TỰ NHIÊN VỚI CÔNG NGHỆ VÀ ĐỜI SỐNG</a:t>
            </a:r>
            <a:endParaRPr lang="vi-VN" sz="2200" dirty="0">
              <a:solidFill>
                <a:srgbClr val="FF0000"/>
              </a:solidFill>
              <a:latin typeface="Times New Roman" pitchFamily="18" charset="0"/>
              <a:cs typeface="Times New Roman" pitchFamily="18" charset="0"/>
            </a:endParaRPr>
          </a:p>
        </p:txBody>
      </p:sp>
      <p:sp>
        <p:nvSpPr>
          <p:cNvPr id="14" name="TextBox 13"/>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6" name="TextBox 15"/>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sp>
        <p:nvSpPr>
          <p:cNvPr id="17" name="Text Box 9">
            <a:extLst>
              <a:ext uri="{FF2B5EF4-FFF2-40B4-BE49-F238E27FC236}">
                <a16:creationId xmlns:a16="http://schemas.microsoft.com/office/drawing/2014/main" id="{48B2375B-1A86-4845-9D8E-3ED4EA74F9E6}"/>
              </a:ext>
            </a:extLst>
          </p:cNvPr>
          <p:cNvSpPr txBox="1">
            <a:spLocks noChangeArrowheads="1"/>
          </p:cNvSpPr>
          <p:nvPr/>
        </p:nvSpPr>
        <p:spPr bwMode="auto">
          <a:xfrm>
            <a:off x="5948362" y="209013"/>
            <a:ext cx="4267201" cy="461665"/>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sz="2400" b="1" dirty="0">
                <a:latin typeface="Times New Roman" panose="02020603050405020304" pitchFamily="18" charset="0"/>
                <a:cs typeface="Times New Roman" panose="02020603050405020304" pitchFamily="18" charset="0"/>
              </a:rPr>
              <a:t>PHIẾU HỌC TẬP </a:t>
            </a:r>
            <a:r>
              <a:rPr lang="en-US" sz="2400" b="1">
                <a:latin typeface="Times New Roman" panose="02020603050405020304" pitchFamily="18" charset="0"/>
                <a:cs typeface="Times New Roman" panose="02020603050405020304" pitchFamily="18" charset="0"/>
              </a:rPr>
              <a:t>SỐ </a:t>
            </a:r>
            <a:r>
              <a:rPr lang="en-US" sz="2400" b="1" dirty="0">
                <a:latin typeface="Times New Roman" panose="02020603050405020304" pitchFamily="18" charset="0"/>
                <a:cs typeface="Times New Roman" panose="02020603050405020304" pitchFamily="18" charset="0"/>
              </a:rPr>
              <a:t>2</a:t>
            </a:r>
            <a:endPar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3000"/>
                                        <p:tgtEl>
                                          <p:spTgt spid="7"/>
                                        </p:tgtEl>
                                      </p:cBhvr>
                                    </p:animEffect>
                                    <p:set>
                                      <p:cBhvr>
                                        <p:cTn id="14" dur="1" fill="hold">
                                          <p:stCondLst>
                                            <p:cond delay="2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3000" fill="hold"/>
                                        <p:tgtEl>
                                          <p:spTgt spid="12"/>
                                        </p:tgtEl>
                                        <p:attrNameLst>
                                          <p:attrName>ppt_x</p:attrName>
                                        </p:attrNameLst>
                                      </p:cBhvr>
                                      <p:tavLst>
                                        <p:tav tm="0">
                                          <p:val>
                                            <p:strVal val="#ppt_x"/>
                                          </p:val>
                                        </p:tav>
                                        <p:tav tm="100000">
                                          <p:val>
                                            <p:strVal val="#ppt_x"/>
                                          </p:val>
                                        </p:tav>
                                      </p:tavLst>
                                    </p:anim>
                                    <p:anim calcmode="lin" valueType="num">
                                      <p:cBhvr additive="base">
                                        <p:cTn id="20"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24</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4" name="Text Box 9"/>
          <p:cNvSpPr txBox="1">
            <a:spLocks noChangeArrowheads="1"/>
          </p:cNvSpPr>
          <p:nvPr/>
        </p:nvSpPr>
        <p:spPr bwMode="auto">
          <a:xfrm>
            <a:off x="18888" y="3927917"/>
            <a:ext cx="3655844" cy="2777683"/>
          </a:xfrm>
          <a:prstGeom prst="rect">
            <a:avLst/>
          </a:prstGeom>
          <a:noFill/>
          <a:ln w="9525">
            <a:noFill/>
            <a:miter lim="800000"/>
            <a:headEnd/>
            <a:tailEnd/>
          </a:ln>
          <a:effec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a:solidFill>
                  <a:srgbClr val="0000FF"/>
                </a:solidFill>
                <a:latin typeface="Times New Roman" pitchFamily="18" charset="0"/>
                <a:cs typeface="Times New Roman" panose="02020603050405020304" pitchFamily="18" charset="0"/>
              </a:rPr>
              <a:t>  </a:t>
            </a:r>
            <a:r>
              <a:rPr lang="en-US" altLang="en-US" sz="2200">
                <a:latin typeface="Times New Roman" pitchFamily="18" charset="0"/>
                <a:cs typeface="Times New Roman" panose="02020603050405020304" pitchFamily="18" charset="0"/>
              </a:rPr>
              <a:t>Các </a:t>
            </a:r>
            <a:r>
              <a:rPr lang="en-US" altLang="en-US" sz="2200" dirty="0" err="1">
                <a:latin typeface="Times New Roman" panose="02020603050405020304" pitchFamily="18" charset="0"/>
                <a:cs typeface="Times New Roman" panose="02020603050405020304" pitchFamily="18" charset="0"/>
              </a:rPr>
              <a:t>thành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tựu</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của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KHTN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áp</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dụng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vào</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công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nghệ</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để</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chế</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tạo</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ra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các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phương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tiện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phục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vụ</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cho</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mọi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lĩnh</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vực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của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đời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sống</a:t>
            </a:r>
            <a:r>
              <a:rPr lang="en-US" altLang="en-US" sz="2200" dirty="0">
                <a:latin typeface="Times New Roman" panose="02020603050405020304" pitchFamily="18" charset="0"/>
                <a:cs typeface="Times New Roman" panose="02020603050405020304" pitchFamily="18" charset="0"/>
              </a:rPr>
              <a:t> con </a:t>
            </a:r>
            <a:r>
              <a:rPr lang="en-US" altLang="en-US" sz="2200" dirty="0" err="1">
                <a:latin typeface="Times New Roman" panose="02020603050405020304" pitchFamily="18" charset="0"/>
                <a:cs typeface="Times New Roman" panose="02020603050405020304" pitchFamily="18" charset="0"/>
              </a:rPr>
              <a:t>người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Khoa</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học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công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nghệ</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càng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tiến</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bộ</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thì</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đời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sống</a:t>
            </a:r>
            <a:r>
              <a:rPr lang="en-US" altLang="en-US" sz="2200" dirty="0">
                <a:latin typeface="Times New Roman" panose="02020603050405020304" pitchFamily="18" charset="0"/>
                <a:cs typeface="Times New Roman" panose="02020603050405020304" pitchFamily="18" charset="0"/>
              </a:rPr>
              <a:t> con </a:t>
            </a:r>
            <a:r>
              <a:rPr lang="en-US" altLang="en-US" sz="2200" dirty="0" err="1">
                <a:latin typeface="Times New Roman" panose="02020603050405020304" pitchFamily="18" charset="0"/>
                <a:cs typeface="Times New Roman" panose="02020603050405020304" pitchFamily="18" charset="0"/>
              </a:rPr>
              <a:t>người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càng</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được</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cải</a:t>
            </a:r>
            <a:r>
              <a:rPr lang="en-US" altLang="en-US" sz="2200" dirty="0">
                <a:latin typeface="Times New Roman" panose="02020603050405020304" pitchFamily="18" charset="0"/>
                <a:cs typeface="Times New Roman" panose="02020603050405020304" pitchFamily="18" charset="0"/>
              </a:rPr>
              <a:t> </a:t>
            </a:r>
            <a:r>
              <a:rPr lang="en-US" altLang="en-US" sz="2200" dirty="0" err="1">
                <a:latin typeface="Times New Roman" panose="02020603050405020304" pitchFamily="18" charset="0"/>
                <a:cs typeface="Times New Roman" panose="02020603050405020304" pitchFamily="18" charset="0"/>
              </a:rPr>
              <a:t>thiện</a:t>
            </a:r>
            <a:r>
              <a:rPr lang="en-US" altLang="en-US" sz="2200" dirty="0">
                <a:latin typeface="Times New Roman" panose="02020603050405020304" pitchFamily="18" charset="0"/>
                <a:cs typeface="Times New Roman" panose="02020603050405020304" pitchFamily="18" charset="0"/>
              </a:rPr>
              <a:t>.</a:t>
            </a:r>
            <a:endParaRPr lang="en-US" altLang="en-US" sz="2200" baseline="30000" dirty="0">
              <a:latin typeface="Times New Roman" panose="02020603050405020304" pitchFamily="18" charset="0"/>
              <a:cs typeface="Times New Roman" panose="02020603050405020304" pitchFamily="18" charset="0"/>
            </a:endParaRPr>
          </a:p>
        </p:txBody>
      </p:sp>
      <p:sp>
        <p:nvSpPr>
          <p:cNvPr id="5" name="Text Box 25"/>
          <p:cNvSpPr txBox="1">
            <a:spLocks noChangeArrowheads="1"/>
          </p:cNvSpPr>
          <p:nvPr/>
        </p:nvSpPr>
        <p:spPr bwMode="auto">
          <a:xfrm>
            <a:off x="119628" y="2971800"/>
            <a:ext cx="3555104" cy="108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2200" b="1">
                <a:solidFill>
                  <a:srgbClr val="FF0000"/>
                </a:solidFill>
                <a:latin typeface="Times New Roman" pitchFamily="18" charset="0"/>
                <a:cs typeface="Times New Roman" pitchFamily="18" charset="0"/>
              </a:rPr>
              <a:t>IV. KHOA HỌC TỰ NHIÊN VỚI CÔNG NGHỆ VÀ ĐỜI SỐNG</a:t>
            </a:r>
            <a:endParaRPr lang="vi-VN" sz="2200" dirty="0">
              <a:solidFill>
                <a:srgbClr val="FF0000"/>
              </a:solidFill>
              <a:latin typeface="Times New Roman" pitchFamily="18" charset="0"/>
              <a:cs typeface="Times New Roman" pitchFamily="18" charset="0"/>
            </a:endParaRPr>
          </a:p>
        </p:txBody>
      </p:sp>
      <p:sp>
        <p:nvSpPr>
          <p:cNvPr id="6" name="TextBox 5"/>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II. VẬT SỐNG VÀ VẬT </a:t>
            </a:r>
            <a:r>
              <a:rPr lang="en-US" sz="2200"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a:solidFill>
                  <a:srgbClr val="FF0000"/>
                </a:solidFill>
                <a:latin typeface="Times New Roman" panose="02020603050405020304" pitchFamily="18" charset="0"/>
              </a:rPr>
              <a:t>III</a:t>
            </a:r>
            <a:r>
              <a:rPr lang="en-US" altLang="en-US" sz="2200" b="1">
                <a:solidFill>
                  <a:srgbClr val="FF0000"/>
                </a:solidFill>
                <a:latin typeface="Times New Roman" panose="02020603050405020304" pitchFamily="18" charset="0"/>
                <a:cs typeface="Times New Roman" panose="02020603050405020304" pitchFamily="18" charset="0"/>
              </a:rPr>
              <a:t>. </a:t>
            </a:r>
            <a:r>
              <a:rPr lang="de-DE" sz="2200" b="1">
                <a:solidFill>
                  <a:srgbClr val="FF0000"/>
                </a:solidFill>
                <a:latin typeface="Times New Roman" panose="02020603050405020304" pitchFamily="18" charset="0"/>
                <a:cs typeface="Times New Roman" panose="02020603050405020304" pitchFamily="18" charset="0"/>
              </a:rPr>
              <a:t>CÁC</a:t>
            </a:r>
            <a:r>
              <a:rPr lang="vi-VN" sz="2200"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8" name="TextBox 7"/>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p:txBody>
      </p:sp>
      <p:pic>
        <p:nvPicPr>
          <p:cNvPr id="10" name="Picture 4" descr="Dấu hỏi, s của những người sử dụng máy tính, Biểu tượng máy tính, Máy vi  tính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2819400" y="1256008"/>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5486400" y="347583"/>
            <a:ext cx="6096000" cy="1816850"/>
          </a:xfrm>
          <a:prstGeom prst="cloudCallout">
            <a:avLst>
              <a:gd name="adj1" fmla="val -48295"/>
              <a:gd name="adj2" fmla="val 47014"/>
            </a:avLst>
          </a:prstGeom>
          <a:ln>
            <a:solidFill>
              <a:srgbClr val="CC0000"/>
            </a:solid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endParaRPr lang="en-US" sz="2400" b="1">
              <a:latin typeface="Times New Roman" pitchFamily="18" charset="0"/>
              <a:cs typeface="Times New Roman" pitchFamily="18" charset="0"/>
            </a:endParaRPr>
          </a:p>
          <a:p>
            <a:pPr algn="just"/>
            <a:r>
              <a:rPr lang="en-US" sz="2400" b="1">
                <a:latin typeface="Times New Roman" pitchFamily="18" charset="0"/>
                <a:cs typeface="Times New Roman" pitchFamily="18" charset="0"/>
              </a:rPr>
              <a:t>Từ phiếu học tập số 2 em hãy rút ra vai trò của ứng dụng KHTN đối với đời sống?</a:t>
            </a:r>
            <a:endParaRPr lang="en-US" altLang="en-US" sz="2400" b="1">
              <a:solidFill>
                <a:srgbClr val="0000FF"/>
              </a:solidFill>
              <a:latin typeface="Times New Roman" panose="02020603050405020304" pitchFamily="18" charset="0"/>
              <a:cs typeface="Times New Roman" panose="02020603050405020304" pitchFamily="18" charset="0"/>
            </a:endParaRPr>
          </a:p>
          <a:p>
            <a:pPr algn="just"/>
            <a:endParaRPr lang="en-US" altLang="en-US" sz="2000" b="1" dirty="0">
              <a:solidFill>
                <a:schemeClr val="tx1"/>
              </a:solidFill>
              <a:latin typeface="Times New Roman" pitchFamily="18" charset="0"/>
              <a:cs typeface="Times New Roman" pitchFamily="18" charset="0"/>
            </a:endParaRPr>
          </a:p>
        </p:txBody>
      </p:sp>
      <p:sp>
        <p:nvSpPr>
          <p:cNvPr id="12" name="Text Box 9"/>
          <p:cNvSpPr txBox="1">
            <a:spLocks noChangeArrowheads="1"/>
          </p:cNvSpPr>
          <p:nvPr/>
        </p:nvSpPr>
        <p:spPr bwMode="auto">
          <a:xfrm>
            <a:off x="6135914" y="2908439"/>
            <a:ext cx="5715000" cy="1938992"/>
          </a:xfrm>
          <a:prstGeom prst="rect">
            <a:avLst/>
          </a:prstGeom>
          <a:solidFill>
            <a:srgbClr val="FFFFFF"/>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pPr>
            <a:r>
              <a:rPr lang="en-US" altLang="en-US" sz="2400">
                <a:latin typeface="Times New Roman" pitchFamily="18" charset="0"/>
                <a:cs typeface="Times New Roman" panose="02020603050405020304" pitchFamily="18" charset="0"/>
              </a:rPr>
              <a:t>Các thành tựu của KHTN được áp dụng vào công nghệ để chế tạo ra các phương tiện phục vụ cho mọi lĩnh vực của đời sống con người. Khoa học công nghệ càng tiến bộ thì đời sống con người càng được cải thiện.</a:t>
            </a:r>
            <a:endParaRPr lang="en-US" altLang="en-US" sz="24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4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Rectangle 36"/>
          <p:cNvSpPr>
            <a:spLocks noChangeArrowheads="1"/>
          </p:cNvSpPr>
          <p:nvPr/>
        </p:nvSpPr>
        <p:spPr bwMode="auto">
          <a:xfrm>
            <a:off x="5600700"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6" name="Text Box 9"/>
          <p:cNvSpPr txBox="1">
            <a:spLocks noChangeArrowheads="1"/>
          </p:cNvSpPr>
          <p:nvPr/>
        </p:nvSpPr>
        <p:spPr bwMode="auto">
          <a:xfrm>
            <a:off x="106734" y="2971800"/>
            <a:ext cx="3604274" cy="3793346"/>
          </a:xfrm>
          <a:prstGeom prst="rect">
            <a:avLst/>
          </a:prstGeom>
          <a:noFill/>
          <a:ln w="9525">
            <a:noFill/>
            <a:miter lim="800000"/>
            <a:headEnd/>
            <a:tailEnd/>
          </a:ln>
          <a:effec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KHTN</a:t>
            </a:r>
            <a:endParaRPr lang="vi-VN"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nghiệp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sống</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nâng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tầm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mới</a:t>
            </a:r>
            <a:r>
              <a:rPr lang="en-US" sz="2200" dirty="0">
                <a:latin typeface="Times New Roman" pitchFamily="18" charset="0"/>
                <a:cs typeface="Times New Roman" pitchFamily="18" charset="0"/>
              </a:rPr>
              <a:t>…..</a:t>
            </a:r>
            <a:endParaRPr lang="vi-VN"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KHTN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môi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càng</a:t>
            </a:r>
            <a:r>
              <a:rPr lang="en-US" sz="2200" dirty="0">
                <a:latin typeface="Times New Roman" pitchFamily="18" charset="0"/>
                <a:cs typeface="Times New Roman" pitchFamily="18" charset="0"/>
              </a:rPr>
              <a:t> ô </a:t>
            </a:r>
            <a:r>
              <a:rPr lang="en-US" sz="2200" dirty="0" err="1">
                <a:latin typeface="Times New Roman" pitchFamily="18" charset="0"/>
                <a:cs typeface="Times New Roman" pitchFamily="18" charset="0"/>
              </a:rPr>
              <a:t>nhiễm</a:t>
            </a:r>
            <a:r>
              <a:rPr lang="en-US" sz="2200" dirty="0">
                <a:latin typeface="Times New Roman" pitchFamily="18" charset="0"/>
                <a:cs typeface="Times New Roman" pitchFamily="18" charset="0"/>
              </a:rPr>
              <a:t> do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mục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đích</a:t>
            </a:r>
            <a:r>
              <a:rPr lang="en-US" sz="2200" dirty="0">
                <a:latin typeface="Times New Roman" pitchFamily="18" charset="0"/>
                <a:cs typeface="Times New Roman" pitchFamily="18" charset="0"/>
              </a:rPr>
              <a:t>.</a:t>
            </a:r>
            <a:endParaRPr lang="en-US" altLang="en-US" sz="2200" b="1" baseline="30000" dirty="0">
              <a:latin typeface="Times New Roman" panose="02020603050405020304" pitchFamily="18" charset="0"/>
              <a:cs typeface="Times New Roman" panose="02020603050405020304" pitchFamily="18" charset="0"/>
            </a:endParaRPr>
          </a:p>
        </p:txBody>
      </p:sp>
      <p:sp>
        <p:nvSpPr>
          <p:cNvPr id="8" name="Text Box 9"/>
          <p:cNvSpPr txBox="1">
            <a:spLocks noChangeArrowheads="1"/>
          </p:cNvSpPr>
          <p:nvPr/>
        </p:nvSpPr>
        <p:spPr bwMode="auto">
          <a:xfrm>
            <a:off x="3657600" y="3949796"/>
            <a:ext cx="8415679" cy="2689775"/>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pPr>
            <a:r>
              <a:rPr lang="en-US" sz="2400" b="1" dirty="0">
                <a:latin typeface="Times New Roman" pitchFamily="18" charset="0"/>
                <a:cs typeface="Times New Roman" pitchFamily="18" charset="0"/>
              </a:rPr>
              <a:t>?2: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p>
            <a:pPr>
              <a:lnSpc>
                <a:spcPct val="120000"/>
              </a:lnSpc>
            </a:pPr>
            <a:r>
              <a:rPr lang="en-US" sz="2400">
                <a:latin typeface="Times New Roman" pitchFamily="18" charset="0"/>
                <a:cs typeface="Times New Roman" pitchFamily="18" charset="0"/>
              </a:rPr>
              <a:t>- Lợi </a:t>
            </a:r>
            <a:r>
              <a:rPr lang="en-US" sz="2400" err="1">
                <a:latin typeface="Times New Roman" pitchFamily="18" charset="0"/>
                <a:cs typeface="Times New Roman" pitchFamily="18" charset="0"/>
              </a:rPr>
              <a:t>ích</a:t>
            </a:r>
            <a:r>
              <a:rPr lang="en-US" sz="2400">
                <a:latin typeface="Times New Roman" pitchFamily="18" charset="0"/>
                <a:cs typeface="Times New Roman" pitchFamily="18" charset="0"/>
              </a:rPr>
              <a:t>: ………………………………………………………….</a:t>
            </a:r>
          </a:p>
          <a:p>
            <a:pPr>
              <a:lnSpc>
                <a:spcPct val="120000"/>
              </a:lnSpc>
            </a:pPr>
            <a:r>
              <a:rPr lang="en-US" sz="2400">
                <a:latin typeface="Times New Roman" pitchFamily="18" charset="0"/>
                <a:cs typeface="Times New Roman" pitchFamily="18" charset="0"/>
              </a:rPr>
              <a:t>                …………………………………………………………</a:t>
            </a:r>
          </a:p>
          <a:p>
            <a:pPr>
              <a:lnSpc>
                <a:spcPct val="120000"/>
              </a:lnSpc>
            </a:pPr>
            <a:r>
              <a:rPr lang="en-US" sz="2400">
                <a:latin typeface="Times New Roman" pitchFamily="18" charset="0"/>
                <a:cs typeface="Times New Roman" pitchFamily="18" charset="0"/>
              </a:rPr>
              <a:t>- Tác hại: ………………………………………………………….</a:t>
            </a:r>
          </a:p>
          <a:p>
            <a:pPr>
              <a:lnSpc>
                <a:spcPct val="120000"/>
              </a:lnSpc>
            </a:pPr>
            <a:r>
              <a:rPr lang="en-US" sz="2400">
                <a:latin typeface="Times New Roman" pitchFamily="18" charset="0"/>
                <a:cs typeface="Times New Roman" pitchFamily="18" charset="0"/>
              </a:rPr>
              <a:t>                …………………………………………………………</a:t>
            </a:r>
          </a:p>
        </p:txBody>
      </p:sp>
      <p:sp>
        <p:nvSpPr>
          <p:cNvPr id="11" name="Text Box 25"/>
          <p:cNvSpPr txBox="1">
            <a:spLocks noChangeArrowheads="1"/>
          </p:cNvSpPr>
          <p:nvPr/>
        </p:nvSpPr>
        <p:spPr bwMode="auto">
          <a:xfrm>
            <a:off x="119628" y="2424752"/>
            <a:ext cx="3555104" cy="623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1800" b="1">
                <a:solidFill>
                  <a:srgbClr val="FF0000"/>
                </a:solidFill>
                <a:latin typeface="Times New Roman" pitchFamily="18" charset="0"/>
                <a:cs typeface="Times New Roman" pitchFamily="18" charset="0"/>
              </a:rPr>
              <a:t>IV. KHOA HỌC TỰ NHIÊN VỚI CÔNG NGHỆ VÀ ĐỜI SỐNG</a:t>
            </a:r>
            <a:endParaRPr lang="vi-VN" sz="1800" dirty="0">
              <a:solidFill>
                <a:srgbClr val="FF0000"/>
              </a:solidFill>
              <a:latin typeface="Times New Roman" pitchFamily="18" charset="0"/>
              <a:cs typeface="Times New Roman" pitchFamily="18" charset="0"/>
            </a:endParaRPr>
          </a:p>
        </p:txBody>
      </p:sp>
      <p:sp>
        <p:nvSpPr>
          <p:cNvPr id="12" name="TextBox 11"/>
          <p:cNvSpPr txBox="1"/>
          <p:nvPr/>
        </p:nvSpPr>
        <p:spPr>
          <a:xfrm>
            <a:off x="119627" y="1219200"/>
            <a:ext cx="3390901" cy="1631216"/>
          </a:xfrm>
          <a:prstGeom prst="rect">
            <a:avLst/>
          </a:prstGeom>
          <a:noFill/>
        </p:spPr>
        <p:txBody>
          <a:bodyPr wrap="square" rtlCol="0">
            <a:spAutoFit/>
          </a:bodyPr>
          <a:lstStyle/>
          <a:p>
            <a:pPr algn="just">
              <a:spcBef>
                <a:spcPts val="600"/>
              </a:spcBef>
            </a:pPr>
            <a:r>
              <a:rPr lang="en-US" b="1" dirty="0">
                <a:solidFill>
                  <a:srgbClr val="FF0000"/>
                </a:solidFill>
                <a:latin typeface="Times New Roman" panose="02020603050405020304" pitchFamily="18" charset="0"/>
                <a:cs typeface="Times New Roman" panose="02020603050405020304" pitchFamily="18" charset="0"/>
              </a:rPr>
              <a:t>II. VẬT SỐNG VÀ VẬT </a:t>
            </a:r>
            <a:r>
              <a:rPr lang="en-US"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b="1">
                <a:solidFill>
                  <a:srgbClr val="FF0000"/>
                </a:solidFill>
                <a:latin typeface="Times New Roman" panose="02020603050405020304" pitchFamily="18" charset="0"/>
              </a:rPr>
              <a:t>III</a:t>
            </a:r>
            <a:r>
              <a:rPr lang="en-US" altLang="en-US" b="1">
                <a:solidFill>
                  <a:srgbClr val="FF0000"/>
                </a:solidFill>
                <a:latin typeface="Times New Roman" panose="02020603050405020304" pitchFamily="18" charset="0"/>
                <a:cs typeface="Times New Roman" panose="02020603050405020304" pitchFamily="18" charset="0"/>
              </a:rPr>
              <a:t>. </a:t>
            </a:r>
            <a:r>
              <a:rPr lang="de-DE" b="1">
                <a:solidFill>
                  <a:srgbClr val="FF0000"/>
                </a:solidFill>
                <a:latin typeface="Times New Roman" panose="02020603050405020304" pitchFamily="18" charset="0"/>
                <a:cs typeface="Times New Roman" panose="02020603050405020304" pitchFamily="18" charset="0"/>
              </a:rPr>
              <a:t>CÁC</a:t>
            </a:r>
            <a:r>
              <a:rPr lang="vi-VN"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08442" y="24348"/>
            <a:ext cx="4447042" cy="769441"/>
          </a:xfrm>
          <a:prstGeom prst="rect">
            <a:avLst/>
          </a:prstGeom>
          <a:noFill/>
        </p:spPr>
        <p:txBody>
          <a:bodyPr wrap="square" lIns="91440" tIns="45720" rIns="91440" bIns="45720">
            <a:spAutoFit/>
          </a:bodyPr>
          <a:lstStyle/>
          <a:p>
            <a:pPr algn="ctr"/>
            <a:r>
              <a:rPr lang="en-US" sz="22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2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2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4" name="TextBox 13"/>
          <p:cNvSpPr txBox="1"/>
          <p:nvPr/>
        </p:nvSpPr>
        <p:spPr>
          <a:xfrm>
            <a:off x="119628" y="685800"/>
            <a:ext cx="3390901" cy="646331"/>
          </a:xfrm>
          <a:prstGeom prst="rect">
            <a:avLst/>
          </a:prstGeom>
          <a:noFill/>
        </p:spPr>
        <p:txBody>
          <a:bodyPr wrap="square" rtlCol="0">
            <a:spAutoFit/>
          </a:bodyPr>
          <a:lstStyle/>
          <a:p>
            <a:pPr algn="just">
              <a:spcBef>
                <a:spcPts val="600"/>
              </a:spcBef>
            </a:pPr>
            <a:r>
              <a:rPr lang="en-US" altLang="en-US" b="1">
                <a:solidFill>
                  <a:srgbClr val="FF0000"/>
                </a:solidFill>
                <a:latin typeface="Times New Roman" pitchFamily="18" charset="0"/>
                <a:cs typeface="Times New Roman" pitchFamily="18" charset="0"/>
              </a:rPr>
              <a:t>I. </a:t>
            </a:r>
            <a:r>
              <a:rPr lang="vi-VN" altLang="en-US" b="1">
                <a:solidFill>
                  <a:srgbClr val="FF0000"/>
                </a:solidFill>
                <a:latin typeface="Times New Roman" pitchFamily="18" charset="0"/>
                <a:cs typeface="Times New Roman" pitchFamily="18" charset="0"/>
              </a:rPr>
              <a:t>KHÁI NIỆM KHOA HỌC TỰ NHIÊN</a:t>
            </a:r>
            <a:endParaRPr lang="en-US" altLang="en-US" b="1">
              <a:solidFill>
                <a:srgbClr val="FF0000"/>
              </a:solidFill>
              <a:latin typeface="Times New Roman" pitchFamily="18" charset="0"/>
              <a:cs typeface="Times New Roman" pitchFamily="18" charset="0"/>
            </a:endParaRPr>
          </a:p>
        </p:txBody>
      </p:sp>
      <p:pic>
        <p:nvPicPr>
          <p:cNvPr id="3074" name="Picture 2" descr="C:\Users\Administrator\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732" y="-10248"/>
            <a:ext cx="8517268" cy="34164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450277" y="3429000"/>
            <a:ext cx="7665523" cy="510778"/>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eaLnBrk="1" hangingPunct="1">
              <a:spcBef>
                <a:spcPct val="50000"/>
              </a:spcBef>
            </a:pPr>
            <a:r>
              <a:rPr lang="en-US" sz="2400" b="1">
                <a:solidFill>
                  <a:schemeClr val="tx1"/>
                </a:solidFill>
                <a:latin typeface="Times New Roman" panose="02020603050405020304" pitchFamily="18" charset="0"/>
                <a:ea typeface="Calibri" panose="020F0502020204030204" pitchFamily="34" charset="0"/>
              </a:rPr>
              <a:t>Quan sát hình ảnh bên trên và hoàn thành phiếu học tập </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7" name="Picture 12" descr="Cartoon question mark and speech bubble sticker - Stock Vector ,  #AFFILIATE, #mark, #speech, #Cartoon,… | Cartoon question mark, Cartoons  questions, Bubble sti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008" y="3276600"/>
            <a:ext cx="739269" cy="73926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876800" y="4775319"/>
            <a:ext cx="7239000" cy="939681"/>
          </a:xfrm>
          <a:prstGeom prst="rect">
            <a:avLst/>
          </a:prstGeom>
          <a:noFill/>
        </p:spPr>
        <p:txBody>
          <a:bodyPr wrap="square" rtlCol="0">
            <a:spAutoFit/>
          </a:bodyPr>
          <a:lstStyle/>
          <a:p>
            <a:pPr>
              <a:lnSpc>
                <a:spcPct val="120000"/>
              </a:lnSpc>
            </a:pPr>
            <a:r>
              <a:rPr lang="en-US" sz="2400" b="1">
                <a:solidFill>
                  <a:srgbClr val="FF0000"/>
                </a:solidFill>
                <a:latin typeface="Times New Roman" pitchFamily="18" charset="0"/>
                <a:cs typeface="Times New Roman" pitchFamily="18" charset="0"/>
              </a:rPr>
              <a:t>Công nghiệp phát triển, phương tiện giao thông hiện đại, đời sống con người được nâng lên tầm cao mới</a:t>
            </a:r>
            <a:endParaRPr lang="en-US" sz="2400" b="1">
              <a:solidFill>
                <a:srgbClr val="FF0000"/>
              </a:solidFill>
            </a:endParaRPr>
          </a:p>
        </p:txBody>
      </p:sp>
      <p:sp>
        <p:nvSpPr>
          <p:cNvPr id="20" name="TextBox 19"/>
          <p:cNvSpPr txBox="1"/>
          <p:nvPr/>
        </p:nvSpPr>
        <p:spPr>
          <a:xfrm>
            <a:off x="4876800" y="5657671"/>
            <a:ext cx="7315200" cy="978729"/>
          </a:xfrm>
          <a:prstGeom prst="rect">
            <a:avLst/>
          </a:prstGeom>
          <a:noFill/>
        </p:spPr>
        <p:txBody>
          <a:bodyPr wrap="square" rtlCol="0">
            <a:spAutoFit/>
          </a:bodyPr>
          <a:lstStyle/>
          <a:p>
            <a:pPr>
              <a:lnSpc>
                <a:spcPct val="120000"/>
              </a:lnSpc>
            </a:pPr>
            <a:r>
              <a:rPr lang="en-US" sz="2400" b="1">
                <a:solidFill>
                  <a:srgbClr val="FF0000"/>
                </a:solidFill>
                <a:latin typeface="Times New Roman" pitchFamily="18" charset="0"/>
                <a:cs typeface="Times New Roman" pitchFamily="18" charset="0"/>
              </a:rPr>
              <a:t>KHTN càng phát triển môi trường càng ô nhiễm do con người sử dụng chưa đúng phương pháp, mục đích.</a:t>
            </a:r>
            <a:endParaRPr lang="en-US" altLang="en-US" sz="2400" b="1" baseline="30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6" grpId="0" animBg="1"/>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0" y="87312"/>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Rectangle 36"/>
          <p:cNvSpPr>
            <a:spLocks noChangeArrowheads="1"/>
          </p:cNvSpPr>
          <p:nvPr/>
        </p:nvSpPr>
        <p:spPr bwMode="auto">
          <a:xfrm>
            <a:off x="5600700"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pic>
        <p:nvPicPr>
          <p:cNvPr id="18" name="Picture 4" descr="Dấu hỏi, s của những người sử dụng máy tính, Biểu tượng máy tính, Máy vi  tính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2590800" y="2229348"/>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19" name="Cloud Callout 18"/>
          <p:cNvSpPr/>
          <p:nvPr/>
        </p:nvSpPr>
        <p:spPr>
          <a:xfrm>
            <a:off x="5257800" y="-86796"/>
            <a:ext cx="6934200" cy="3384351"/>
          </a:xfrm>
          <a:prstGeom prst="cloudCallout">
            <a:avLst>
              <a:gd name="adj1" fmla="val -56419"/>
              <a:gd name="adj2" fmla="val 35431"/>
            </a:avLst>
          </a:prstGeom>
          <a:ln>
            <a:solidFill>
              <a:srgbClr val="CC0000"/>
            </a:solid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endParaRPr lang="en-US" sz="2200" dirty="0">
              <a:latin typeface="Times New Roman" pitchFamily="18" charset="0"/>
              <a:cs typeface="Times New Roman" pitchFamily="18" charset="0"/>
            </a:endParaRPr>
          </a:p>
          <a:p>
            <a:pPr algn="just"/>
            <a:r>
              <a:rPr lang="en-US" sz="2000" dirty="0" err="1">
                <a:latin typeface="Times New Roman" pitchFamily="18" charset="0"/>
                <a:cs typeface="Times New Roman" pitchFamily="18" charset="0"/>
              </a:rPr>
              <a:t>Mỗi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bạn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tìm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sử</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a:t>
            </a:r>
            <a:r>
              <a:rPr lang="en-US" sz="2000" dirty="0">
                <a:latin typeface="Times New Roman" pitchFamily="18" charset="0"/>
                <a:cs typeface="Times New Roman" pitchFamily="18" charset="0"/>
              </a:rPr>
              <a:t> khoa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nổi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tiếng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dưới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rồi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viết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tóm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quốc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tịch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quan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trọng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điều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em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nhà</a:t>
            </a:r>
            <a:r>
              <a:rPr lang="en-US" sz="2000" dirty="0">
                <a:latin typeface="Times New Roman" pitchFamily="18" charset="0"/>
                <a:cs typeface="Times New Roman" pitchFamily="18" charset="0"/>
              </a:rPr>
              <a:t> khoa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 1. </a:t>
            </a:r>
            <a:r>
              <a:rPr lang="en-US" sz="2000" dirty="0" err="1">
                <a:latin typeface="Times New Roman" pitchFamily="18" charset="0"/>
                <a:cs typeface="Times New Roman" pitchFamily="18" charset="0"/>
              </a:rPr>
              <a:t>Niu-tơn</a:t>
            </a:r>
            <a:r>
              <a:rPr lang="en-US" sz="2000" dirty="0">
                <a:latin typeface="Times New Roman" pitchFamily="18" charset="0"/>
                <a:cs typeface="Times New Roman" pitchFamily="18" charset="0"/>
              </a:rPr>
              <a:t> (Newton); 2. </a:t>
            </a:r>
            <a:r>
              <a:rPr lang="en-US" sz="2000" dirty="0" err="1">
                <a:latin typeface="Times New Roman" pitchFamily="18" charset="0"/>
                <a:cs typeface="Times New Roman" pitchFamily="18" charset="0"/>
              </a:rPr>
              <a:t>Đác-uyn</a:t>
            </a:r>
            <a:r>
              <a:rPr lang="en-US" sz="2000" dirty="0">
                <a:latin typeface="Times New Roman" pitchFamily="18" charset="0"/>
                <a:cs typeface="Times New Roman" pitchFamily="18" charset="0"/>
              </a:rPr>
              <a:t> (Darwin); 3. Pa-</a:t>
            </a:r>
            <a:r>
              <a:rPr lang="en-US" sz="2000" dirty="0" err="1">
                <a:latin typeface="Times New Roman" pitchFamily="18" charset="0"/>
                <a:cs typeface="Times New Roman" pitchFamily="18" charset="0"/>
              </a:rPr>
              <a:t>Xtơ</a:t>
            </a:r>
            <a:r>
              <a:rPr lang="en-US" sz="2000" dirty="0">
                <a:latin typeface="Times New Roman" pitchFamily="18" charset="0"/>
                <a:cs typeface="Times New Roman" pitchFamily="18" charset="0"/>
              </a:rPr>
              <a:t> (Pasteur); 4. Ma-</a:t>
            </a:r>
            <a:r>
              <a:rPr lang="en-US" sz="2000" dirty="0" err="1">
                <a:latin typeface="Times New Roman" pitchFamily="18" charset="0"/>
                <a:cs typeface="Times New Roman" pitchFamily="18" charset="0"/>
              </a:rPr>
              <a:t>riQuy</a:t>
            </a:r>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ri</a:t>
            </a:r>
            <a:r>
              <a:rPr lang="en-US" sz="2000" dirty="0">
                <a:latin typeface="Times New Roman" pitchFamily="18" charset="0"/>
                <a:cs typeface="Times New Roman" pitchFamily="18" charset="0"/>
              </a:rPr>
              <a:t> (Marie Curie); 5. Anh-</a:t>
            </a:r>
            <a:r>
              <a:rPr lang="en-US" sz="2000" dirty="0" err="1">
                <a:latin typeface="Times New Roman" pitchFamily="18" charset="0"/>
                <a:cs typeface="Times New Roman" pitchFamily="18" charset="0"/>
              </a:rPr>
              <a:t>xtanh</a:t>
            </a:r>
            <a:r>
              <a:rPr lang="en-US" sz="2000" dirty="0">
                <a:latin typeface="Times New Roman" pitchFamily="18" charset="0"/>
                <a:cs typeface="Times New Roman" pitchFamily="18" charset="0"/>
              </a:rPr>
              <a:t>(Einstein). </a:t>
            </a:r>
            <a:endParaRPr lang="vi-VN" sz="2000" dirty="0">
              <a:latin typeface="Times New Roman" pitchFamily="18" charset="0"/>
              <a:cs typeface="Times New Roman" pitchFamily="18" charset="0"/>
            </a:endParaRPr>
          </a:p>
          <a:p>
            <a:pPr algn="just"/>
            <a:endParaRPr lang="en-US" altLang="en-US" sz="2000" b="1" dirty="0">
              <a:solidFill>
                <a:schemeClr val="tx1"/>
              </a:solidFill>
              <a:latin typeface="Times New Roman" pitchFamily="18" charset="0"/>
              <a:cs typeface="Times New Roman" pitchFamily="18" charset="0"/>
            </a:endParaRPr>
          </a:p>
        </p:txBody>
      </p:sp>
      <p:sp>
        <p:nvSpPr>
          <p:cNvPr id="21" name="Text Box 9"/>
          <p:cNvSpPr txBox="1">
            <a:spLocks noChangeArrowheads="1"/>
          </p:cNvSpPr>
          <p:nvPr/>
        </p:nvSpPr>
        <p:spPr bwMode="auto">
          <a:xfrm>
            <a:off x="106734" y="2971800"/>
            <a:ext cx="3604274" cy="3793346"/>
          </a:xfrm>
          <a:prstGeom prst="rect">
            <a:avLst/>
          </a:prstGeom>
          <a:noFill/>
          <a:ln w="9525">
            <a:noFill/>
            <a:miter lim="800000"/>
            <a:headEnd/>
            <a:tailEnd/>
          </a:ln>
          <a:effec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KHTN</a:t>
            </a:r>
            <a:endParaRPr lang="vi-VN"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nghiệp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sống</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nâng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tầm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mới</a:t>
            </a:r>
            <a:r>
              <a:rPr lang="en-US" sz="2200" dirty="0">
                <a:latin typeface="Times New Roman" pitchFamily="18" charset="0"/>
                <a:cs typeface="Times New Roman" pitchFamily="18" charset="0"/>
              </a:rPr>
              <a:t>…..</a:t>
            </a:r>
            <a:endParaRPr lang="vi-VN"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KHTN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môi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càng</a:t>
            </a:r>
            <a:r>
              <a:rPr lang="en-US" sz="2200" dirty="0">
                <a:latin typeface="Times New Roman" pitchFamily="18" charset="0"/>
                <a:cs typeface="Times New Roman" pitchFamily="18" charset="0"/>
              </a:rPr>
              <a:t> ô </a:t>
            </a:r>
            <a:r>
              <a:rPr lang="en-US" sz="2200" dirty="0" err="1">
                <a:latin typeface="Times New Roman" pitchFamily="18" charset="0"/>
                <a:cs typeface="Times New Roman" pitchFamily="18" charset="0"/>
              </a:rPr>
              <a:t>nhiễm</a:t>
            </a:r>
            <a:r>
              <a:rPr lang="en-US" sz="2200" dirty="0">
                <a:latin typeface="Times New Roman" pitchFamily="18" charset="0"/>
                <a:cs typeface="Times New Roman" pitchFamily="18" charset="0"/>
              </a:rPr>
              <a:t> do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mục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đích</a:t>
            </a:r>
            <a:r>
              <a:rPr lang="en-US" sz="2200" dirty="0">
                <a:latin typeface="Times New Roman" pitchFamily="18" charset="0"/>
                <a:cs typeface="Times New Roman" pitchFamily="18" charset="0"/>
              </a:rPr>
              <a:t>.</a:t>
            </a:r>
            <a:endParaRPr lang="en-US" altLang="en-US" sz="2200" b="1" baseline="30000" dirty="0">
              <a:latin typeface="Times New Roman" panose="02020603050405020304" pitchFamily="18" charset="0"/>
              <a:cs typeface="Times New Roman" panose="02020603050405020304" pitchFamily="18" charset="0"/>
            </a:endParaRPr>
          </a:p>
        </p:txBody>
      </p:sp>
      <p:sp>
        <p:nvSpPr>
          <p:cNvPr id="22" name="Text Box 25"/>
          <p:cNvSpPr txBox="1">
            <a:spLocks noChangeArrowheads="1"/>
          </p:cNvSpPr>
          <p:nvPr/>
        </p:nvSpPr>
        <p:spPr bwMode="auto">
          <a:xfrm>
            <a:off x="119628" y="2424752"/>
            <a:ext cx="3555104" cy="623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1800" b="1">
                <a:solidFill>
                  <a:srgbClr val="FF0000"/>
                </a:solidFill>
                <a:latin typeface="Times New Roman" pitchFamily="18" charset="0"/>
                <a:cs typeface="Times New Roman" pitchFamily="18" charset="0"/>
              </a:rPr>
              <a:t>IV. KHOA HỌC TỰ NHIÊN VỚI CÔNG NGHỆ VÀ ĐỜI SỐNG</a:t>
            </a:r>
            <a:endParaRPr lang="vi-VN" sz="1800" dirty="0">
              <a:solidFill>
                <a:srgbClr val="FF0000"/>
              </a:solidFill>
              <a:latin typeface="Times New Roman" pitchFamily="18" charset="0"/>
              <a:cs typeface="Times New Roman" pitchFamily="18" charset="0"/>
            </a:endParaRPr>
          </a:p>
        </p:txBody>
      </p:sp>
      <p:sp>
        <p:nvSpPr>
          <p:cNvPr id="23" name="TextBox 22"/>
          <p:cNvSpPr txBox="1"/>
          <p:nvPr/>
        </p:nvSpPr>
        <p:spPr>
          <a:xfrm>
            <a:off x="119627" y="1219200"/>
            <a:ext cx="3390901" cy="1631216"/>
          </a:xfrm>
          <a:prstGeom prst="rect">
            <a:avLst/>
          </a:prstGeom>
          <a:noFill/>
        </p:spPr>
        <p:txBody>
          <a:bodyPr wrap="square" rtlCol="0">
            <a:spAutoFit/>
          </a:bodyPr>
          <a:lstStyle/>
          <a:p>
            <a:pPr algn="just">
              <a:spcBef>
                <a:spcPts val="600"/>
              </a:spcBef>
            </a:pPr>
            <a:r>
              <a:rPr lang="en-US" b="1" dirty="0">
                <a:solidFill>
                  <a:srgbClr val="FF0000"/>
                </a:solidFill>
                <a:latin typeface="Times New Roman" panose="02020603050405020304" pitchFamily="18" charset="0"/>
                <a:cs typeface="Times New Roman" panose="02020603050405020304" pitchFamily="18" charset="0"/>
              </a:rPr>
              <a:t>II. VẬT SỐNG VÀ VẬT </a:t>
            </a:r>
            <a:r>
              <a:rPr lang="en-US" b="1">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b="1">
                <a:solidFill>
                  <a:srgbClr val="FF0000"/>
                </a:solidFill>
                <a:latin typeface="Times New Roman" panose="02020603050405020304" pitchFamily="18" charset="0"/>
              </a:rPr>
              <a:t>III</a:t>
            </a:r>
            <a:r>
              <a:rPr lang="en-US" altLang="en-US" b="1">
                <a:solidFill>
                  <a:srgbClr val="FF0000"/>
                </a:solidFill>
                <a:latin typeface="Times New Roman" panose="02020603050405020304" pitchFamily="18" charset="0"/>
                <a:cs typeface="Times New Roman" panose="02020603050405020304" pitchFamily="18" charset="0"/>
              </a:rPr>
              <a:t>. </a:t>
            </a:r>
            <a:r>
              <a:rPr lang="de-DE" b="1">
                <a:solidFill>
                  <a:srgbClr val="FF0000"/>
                </a:solidFill>
                <a:latin typeface="Times New Roman" panose="02020603050405020304" pitchFamily="18" charset="0"/>
                <a:cs typeface="Times New Roman" panose="02020603050405020304" pitchFamily="18" charset="0"/>
              </a:rPr>
              <a:t>CÁC</a:t>
            </a:r>
            <a:r>
              <a:rPr lang="vi-VN" b="1">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dirty="0">
              <a:solidFill>
                <a:srgbClr val="FF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408442" y="24348"/>
            <a:ext cx="4447042" cy="769441"/>
          </a:xfrm>
          <a:prstGeom prst="rect">
            <a:avLst/>
          </a:prstGeom>
          <a:noFill/>
        </p:spPr>
        <p:txBody>
          <a:bodyPr wrap="square" lIns="91440" tIns="45720" rIns="91440" bIns="45720">
            <a:spAutoFit/>
          </a:bodyPr>
          <a:lstStyle/>
          <a:p>
            <a:pPr algn="ctr"/>
            <a:r>
              <a:rPr lang="en-US" sz="22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2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2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25" name="TextBox 24"/>
          <p:cNvSpPr txBox="1"/>
          <p:nvPr/>
        </p:nvSpPr>
        <p:spPr>
          <a:xfrm>
            <a:off x="119628" y="685800"/>
            <a:ext cx="3390901" cy="646331"/>
          </a:xfrm>
          <a:prstGeom prst="rect">
            <a:avLst/>
          </a:prstGeom>
          <a:noFill/>
        </p:spPr>
        <p:txBody>
          <a:bodyPr wrap="square" rtlCol="0">
            <a:spAutoFit/>
          </a:bodyPr>
          <a:lstStyle/>
          <a:p>
            <a:pPr algn="just">
              <a:spcBef>
                <a:spcPts val="600"/>
              </a:spcBef>
            </a:pPr>
            <a:r>
              <a:rPr lang="en-US" altLang="en-US" b="1">
                <a:solidFill>
                  <a:srgbClr val="FF0000"/>
                </a:solidFill>
                <a:latin typeface="Times New Roman" pitchFamily="18" charset="0"/>
                <a:cs typeface="Times New Roman" pitchFamily="18" charset="0"/>
              </a:rPr>
              <a:t>I. </a:t>
            </a:r>
            <a:r>
              <a:rPr lang="vi-VN" altLang="en-US" b="1">
                <a:solidFill>
                  <a:srgbClr val="FF0000"/>
                </a:solidFill>
                <a:latin typeface="Times New Roman" pitchFamily="18" charset="0"/>
                <a:cs typeface="Times New Roman" pitchFamily="18" charset="0"/>
              </a:rPr>
              <a:t>KHÁI NIỆM KHOA HỌC TỰ NHIÊN</a:t>
            </a:r>
            <a:endParaRPr lang="en-US" altLang="en-US"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55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57907"/>
            <a:ext cx="3581400" cy="46166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latin typeface="Times New Roman" pitchFamily="18" charset="0"/>
                <a:cs typeface="Times New Roman" pitchFamily="18" charset="0"/>
              </a:rPr>
              <a:t>CÓ THỂ EM CHƯA BIẾT</a:t>
            </a:r>
          </a:p>
        </p:txBody>
      </p:sp>
      <p:graphicFrame>
        <p:nvGraphicFramePr>
          <p:cNvPr id="5" name="Diagram 4"/>
          <p:cNvGraphicFramePr/>
          <p:nvPr>
            <p:extLst>
              <p:ext uri="{D42A27DB-BD31-4B8C-83A1-F6EECF244321}">
                <p14:modId xmlns:p14="http://schemas.microsoft.com/office/powerpoint/2010/main" val="610910751"/>
              </p:ext>
            </p:extLst>
          </p:nvPr>
        </p:nvGraphicFramePr>
        <p:xfrm>
          <a:off x="431800" y="-76200"/>
          <a:ext cx="112268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5166815" y="2057400"/>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itchFamily="18" charset="0"/>
                <a:cs typeface="Times New Roman" pitchFamily="18" charset="0"/>
              </a:rPr>
              <a:t>1969</a:t>
            </a:r>
          </a:p>
        </p:txBody>
      </p:sp>
      <p:cxnSp>
        <p:nvCxnSpPr>
          <p:cNvPr id="8" name="Straight Arrow Connector 7"/>
          <p:cNvCxnSpPr/>
          <p:nvPr/>
        </p:nvCxnSpPr>
        <p:spPr>
          <a:xfrm flipV="1">
            <a:off x="5643065" y="1744102"/>
            <a:ext cx="0" cy="656198"/>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381250" y="1866900"/>
            <a:ext cx="0" cy="626598"/>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296400" y="2209800"/>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itchFamily="18" charset="0"/>
                <a:cs typeface="Times New Roman" pitchFamily="18" charset="0"/>
              </a:rPr>
              <a:t>1980</a:t>
            </a:r>
          </a:p>
        </p:txBody>
      </p:sp>
      <p:cxnSp>
        <p:nvCxnSpPr>
          <p:cNvPr id="14" name="Straight Arrow Connector 13"/>
          <p:cNvCxnSpPr/>
          <p:nvPr/>
        </p:nvCxnSpPr>
        <p:spPr>
          <a:xfrm flipV="1">
            <a:off x="9787011" y="1866900"/>
            <a:ext cx="0" cy="626598"/>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381500" y="257907"/>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itchFamily="18" charset="0"/>
                <a:cs typeface="Times New Roman" pitchFamily="18" charset="0"/>
              </a:rPr>
              <a:t>1961</a:t>
            </a:r>
          </a:p>
        </p:txBody>
      </p:sp>
      <p:cxnSp>
        <p:nvCxnSpPr>
          <p:cNvPr id="16" name="Straight Arrow Connector 15"/>
          <p:cNvCxnSpPr/>
          <p:nvPr/>
        </p:nvCxnSpPr>
        <p:spPr>
          <a:xfrm>
            <a:off x="4800600" y="690265"/>
            <a:ext cx="0" cy="681335"/>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239000" y="257907"/>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itchFamily="18" charset="0"/>
                <a:cs typeface="Times New Roman" pitchFamily="18" charset="0"/>
              </a:rPr>
              <a:t>1971</a:t>
            </a:r>
          </a:p>
        </p:txBody>
      </p:sp>
      <p:cxnSp>
        <p:nvCxnSpPr>
          <p:cNvPr id="19" name="Straight Arrow Connector 18"/>
          <p:cNvCxnSpPr/>
          <p:nvPr/>
        </p:nvCxnSpPr>
        <p:spPr>
          <a:xfrm>
            <a:off x="7715250" y="690265"/>
            <a:ext cx="0" cy="681335"/>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248900" y="609600"/>
            <a:ext cx="14478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latin typeface="Times New Roman" pitchFamily="18" charset="0"/>
                <a:cs typeface="Times New Roman" pitchFamily="18" charset="0"/>
              </a:rPr>
              <a:t>Ngày nay</a:t>
            </a:r>
          </a:p>
        </p:txBody>
      </p:sp>
      <p:cxnSp>
        <p:nvCxnSpPr>
          <p:cNvPr id="21" name="Straight Arrow Connector 20"/>
          <p:cNvCxnSpPr/>
          <p:nvPr/>
        </p:nvCxnSpPr>
        <p:spPr>
          <a:xfrm>
            <a:off x="11049000" y="1066800"/>
            <a:ext cx="0" cy="427892"/>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905000" y="2180199"/>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itchFamily="18" charset="0"/>
                <a:cs typeface="Times New Roman" pitchFamily="18" charset="0"/>
              </a:rPr>
              <a:t>1957</a:t>
            </a:r>
          </a:p>
        </p:txBody>
      </p:sp>
      <p:sp>
        <p:nvSpPr>
          <p:cNvPr id="26" name="TextBox 25"/>
          <p:cNvSpPr txBox="1"/>
          <p:nvPr/>
        </p:nvSpPr>
        <p:spPr>
          <a:xfrm>
            <a:off x="304800" y="3444081"/>
            <a:ext cx="5143500" cy="1938992"/>
          </a:xfrm>
          <a:prstGeom prst="rect">
            <a:avLst/>
          </a:prstGeom>
          <a:noFill/>
          <a:ln>
            <a:solidFill>
              <a:srgbClr val="008000"/>
            </a:solidFill>
          </a:ln>
        </p:spPr>
        <p:txBody>
          <a:bodyPr wrap="square" rtlCol="0">
            <a:spAutoFit/>
          </a:bodyPr>
          <a:lstStyle/>
          <a:p>
            <a:pPr algn="just"/>
            <a:r>
              <a:rPr lang="en-US" sz="2400">
                <a:latin typeface="Times New Roman" pitchFamily="18" charset="0"/>
                <a:cs typeface="Times New Roman" pitchFamily="18" charset="0"/>
              </a:rPr>
              <a:t>Năm 1961, Ga-ga-rin (Gagarin), người Nga phi công vũ trụ đầu tiên của loài người bay vòng quanh Trái Đất trên tàu vũ trụ Vô-xtốc (Vostok) 1 (Phương Đông 1).</a:t>
            </a:r>
          </a:p>
        </p:txBody>
      </p:sp>
      <p:pic>
        <p:nvPicPr>
          <p:cNvPr id="5122" name="Picture 2" descr="04-10-1957-sputnik-launch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5043" y="2775044"/>
            <a:ext cx="5905500" cy="384375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49769" y="3441134"/>
            <a:ext cx="3893631" cy="1569660"/>
          </a:xfrm>
          <a:prstGeom prst="rect">
            <a:avLst/>
          </a:prstGeom>
          <a:noFill/>
          <a:ln>
            <a:solidFill>
              <a:srgbClr val="008000"/>
            </a:solidFill>
          </a:ln>
        </p:spPr>
        <p:txBody>
          <a:bodyPr wrap="square" rtlCol="0">
            <a:spAutoFit/>
          </a:bodyPr>
          <a:lstStyle/>
          <a:p>
            <a:pPr lvl="0"/>
            <a:r>
              <a:rPr lang="en-US" sz="2400">
                <a:latin typeface="Times New Roman" pitchFamily="18" charset="0"/>
                <a:cs typeface="Times New Roman" pitchFamily="18" charset="0"/>
              </a:rPr>
              <a:t>Năm 1969, Am-xtrong (Amstrong), người Mĩ, là người đầu tiên đặt chân trên mặt Trăng</a:t>
            </a:r>
          </a:p>
        </p:txBody>
      </p:sp>
      <p:pic>
        <p:nvPicPr>
          <p:cNvPr id="5126" name="Picture 6" descr="Funland] - 60 năm trước, 12/4/1961, Yuri Gagarin bay vào không gian và cuộc  chạy đua không gian Liên Xô-Hoa Kỳ | Page 7 | OTOFUN | CỘNG ĐỒNG OTO XE MÁY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2555" y="2703197"/>
            <a:ext cx="4786345" cy="40753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Nửa thế kỷ vệ tinh vũ trụ đầu tiên - Báo Nhân D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9184" y="2673817"/>
            <a:ext cx="3802816" cy="410474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499565" y="3440208"/>
            <a:ext cx="5143500" cy="1938992"/>
          </a:xfrm>
          <a:prstGeom prst="rect">
            <a:avLst/>
          </a:prstGeom>
          <a:noFill/>
          <a:ln>
            <a:solidFill>
              <a:srgbClr val="008000"/>
            </a:solidFill>
          </a:ln>
        </p:spPr>
        <p:txBody>
          <a:bodyPr wrap="square" rtlCol="0">
            <a:spAutoFit/>
          </a:bodyPr>
          <a:lstStyle/>
          <a:p>
            <a:pPr algn="just"/>
            <a:r>
              <a:rPr lang="en-US" sz="2400">
                <a:latin typeface="Times New Roman" pitchFamily="18" charset="0"/>
                <a:cs typeface="Times New Roman" pitchFamily="18" charset="0"/>
              </a:rPr>
              <a:t>Năm 1957, nước Nga (Liên Xô cũ) phóng thành công vệ tinh nhân tạo đầu tiên của Trái Đất Spút-nhích (Sputnik), mở đầu cho thời kì chinh phục vũ trụ của con người.</a:t>
            </a:r>
          </a:p>
        </p:txBody>
      </p:sp>
      <p:pic>
        <p:nvPicPr>
          <p:cNvPr id="5130" name="Picture 10" descr="50 năm con người đặt chân lên Mặt Tră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5103" y="2667000"/>
            <a:ext cx="5841097" cy="406138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01792" y="3730229"/>
            <a:ext cx="5619751" cy="1569660"/>
          </a:xfrm>
          <a:prstGeom prst="rect">
            <a:avLst/>
          </a:prstGeom>
          <a:noFill/>
          <a:ln>
            <a:solidFill>
              <a:srgbClr val="008000"/>
            </a:solidFill>
          </a:ln>
        </p:spPr>
        <p:txBody>
          <a:bodyPr wrap="square" rtlCol="0">
            <a:spAutoFit/>
          </a:bodyPr>
          <a:lstStyle/>
          <a:p>
            <a:pPr algn="just"/>
            <a:r>
              <a:rPr lang="en-US" sz="2400">
                <a:latin typeface="Times New Roman" pitchFamily="18" charset="0"/>
                <a:cs typeface="Times New Roman" pitchFamily="18" charset="0"/>
              </a:rPr>
              <a:t>Từ năm 1971 tới nay, con người không ngừng đưa lên vũ trụ các trạm không gian, tạo điều kiện cho các nhà khoa học có thể sống và làm việc lâu ngày trong vũ trụ.</a:t>
            </a:r>
          </a:p>
        </p:txBody>
      </p:sp>
      <p:sp>
        <p:nvSpPr>
          <p:cNvPr id="5131" name="AutoShape 12" descr="Anh hùng Phạm Tuân đưa cờ Việt Nam lên vũ trụ -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01572" y="2704434"/>
            <a:ext cx="5176028" cy="403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61439" y="3421117"/>
            <a:ext cx="5619751" cy="1200329"/>
          </a:xfrm>
          <a:prstGeom prst="rect">
            <a:avLst/>
          </a:prstGeom>
          <a:noFill/>
          <a:ln>
            <a:solidFill>
              <a:srgbClr val="008000"/>
            </a:solidFill>
          </a:ln>
        </p:spPr>
        <p:txBody>
          <a:bodyPr wrap="square" rtlCol="0">
            <a:spAutoFit/>
          </a:bodyPr>
          <a:lstStyle/>
          <a:p>
            <a:pPr algn="just"/>
            <a:r>
              <a:rPr lang="en-US" sz="2400">
                <a:latin typeface="Times New Roman" pitchFamily="18" charset="0"/>
                <a:cs typeface="Times New Roman" pitchFamily="18" charset="0"/>
              </a:rPr>
              <a:t>Năm 1980, Phạm Tuân người Châu Á đầu tiên bay vào vũ trụ trên con tàu Xôi-uýt (Soyuz) 37 (Liên hiệp 37) trong 8 ngày</a:t>
            </a:r>
          </a:p>
        </p:txBody>
      </p:sp>
      <p:pic>
        <p:nvPicPr>
          <p:cNvPr id="513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7443" y="2843907"/>
            <a:ext cx="5635957" cy="389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descr="Em Bé Học Bài, Học Sinh Mầm Non 1 - KhoThietKe.Ne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44599" y="0"/>
            <a:ext cx="714387" cy="114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97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122"/>
                                        </p:tgtEl>
                                      </p:cBhvr>
                                    </p:animEffect>
                                    <p:set>
                                      <p:cBhvr>
                                        <p:cTn id="24" dur="1" fill="hold">
                                          <p:stCondLst>
                                            <p:cond delay="499"/>
                                          </p:stCondLst>
                                        </p:cTn>
                                        <p:tgtEl>
                                          <p:spTgt spid="5122"/>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5126"/>
                                        </p:tgtEl>
                                        <p:attrNameLst>
                                          <p:attrName>style.visibility</p:attrName>
                                        </p:attrNameLst>
                                      </p:cBhvr>
                                      <p:to>
                                        <p:strVal val="visible"/>
                                      </p:to>
                                    </p:set>
                                    <p:animEffect transition="in" filter="fade">
                                      <p:cBhvr>
                                        <p:cTn id="37" dur="500"/>
                                        <p:tgtEl>
                                          <p:spTgt spid="5126"/>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5126"/>
                                        </p:tgtEl>
                                      </p:cBhvr>
                                    </p:animEffect>
                                    <p:set>
                                      <p:cBhvr>
                                        <p:cTn id="48" dur="1" fill="hold">
                                          <p:stCondLst>
                                            <p:cond delay="499"/>
                                          </p:stCondLst>
                                        </p:cTn>
                                        <p:tgtEl>
                                          <p:spTgt spid="512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5130"/>
                                        </p:tgtEl>
                                        <p:attrNameLst>
                                          <p:attrName>style.visibility</p:attrName>
                                        </p:attrNameLst>
                                      </p:cBhvr>
                                      <p:to>
                                        <p:strVal val="visible"/>
                                      </p:to>
                                    </p:set>
                                    <p:animEffect transition="in" filter="fade">
                                      <p:cBhvr>
                                        <p:cTn id="64" dur="500"/>
                                        <p:tgtEl>
                                          <p:spTgt spid="513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130"/>
                                        </p:tgtEl>
                                      </p:cBhvr>
                                    </p:animEffect>
                                    <p:set>
                                      <p:cBhvr>
                                        <p:cTn id="72" dur="1" fill="hold">
                                          <p:stCondLst>
                                            <p:cond delay="499"/>
                                          </p:stCondLst>
                                        </p:cTn>
                                        <p:tgtEl>
                                          <p:spTgt spid="5130"/>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par>
                                <p:cTn id="83" presetID="10" presetClass="entr" presetSubtype="0" fill="hold" nodeType="withEffect">
                                  <p:stCondLst>
                                    <p:cond delay="0"/>
                                  </p:stCondLst>
                                  <p:childTnLst>
                                    <p:set>
                                      <p:cBhvr>
                                        <p:cTn id="84" dur="1" fill="hold">
                                          <p:stCondLst>
                                            <p:cond delay="0"/>
                                          </p:stCondLst>
                                        </p:cTn>
                                        <p:tgtEl>
                                          <p:spTgt spid="5133"/>
                                        </p:tgtEl>
                                        <p:attrNameLst>
                                          <p:attrName>style.visibility</p:attrName>
                                        </p:attrNameLst>
                                      </p:cBhvr>
                                      <p:to>
                                        <p:strVal val="visible"/>
                                      </p:to>
                                    </p:set>
                                    <p:animEffect transition="in" filter="fade">
                                      <p:cBhvr>
                                        <p:cTn id="85" dur="500"/>
                                        <p:tgtEl>
                                          <p:spTgt spid="513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133"/>
                                        </p:tgtEl>
                                      </p:cBhvr>
                                    </p:animEffect>
                                    <p:set>
                                      <p:cBhvr>
                                        <p:cTn id="93" dur="1" fill="hold">
                                          <p:stCondLst>
                                            <p:cond delay="499"/>
                                          </p:stCondLst>
                                        </p:cTn>
                                        <p:tgtEl>
                                          <p:spTgt spid="5133"/>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500"/>
                                        <p:tgtEl>
                                          <p:spTgt spid="1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10" presetClass="entr" presetSubtype="0" fill="hold" nodeType="withEffect">
                                  <p:stCondLst>
                                    <p:cond delay="0"/>
                                  </p:stCondLst>
                                  <p:childTnLst>
                                    <p:set>
                                      <p:cBhvr>
                                        <p:cTn id="105" dur="1" fill="hold">
                                          <p:stCondLst>
                                            <p:cond delay="0"/>
                                          </p:stCondLst>
                                        </p:cTn>
                                        <p:tgtEl>
                                          <p:spTgt spid="5134"/>
                                        </p:tgtEl>
                                        <p:attrNameLst>
                                          <p:attrName>style.visibility</p:attrName>
                                        </p:attrNameLst>
                                      </p:cBhvr>
                                      <p:to>
                                        <p:strVal val="visible"/>
                                      </p:to>
                                    </p:set>
                                    <p:animEffect transition="in" filter="fade">
                                      <p:cBhvr>
                                        <p:cTn id="106"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8" grpId="0"/>
      <p:bldP spid="25" grpId="0"/>
      <p:bldP spid="26" grpId="0" animBg="1"/>
      <p:bldP spid="26" grpId="1" animBg="1"/>
      <p:bldP spid="28" grpId="0" animBg="1"/>
      <p:bldP spid="28" grpId="1" animBg="1"/>
      <p:bldP spid="41" grpId="0" animBg="1"/>
      <p:bldP spid="41" grpId="1" animBg="1"/>
      <p:bldP spid="44" grpId="0" animBg="1"/>
      <p:bldP spid="47" grpId="0" animBg="1"/>
      <p:bldP spid="4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1. </a:t>
            </a:r>
            <a:r>
              <a:rPr lang="en-US" sz="2400" b="1" dirty="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GIỚI THIỆU VỀ </a:t>
            </a:r>
          </a:p>
          <a:p>
            <a:pPr algn="ctr"/>
            <a:r>
              <a:rPr lang="en-US" sz="2400" b="1" dirty="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KHOA HỌC TỰ NHIÊN</a:t>
            </a:r>
          </a:p>
        </p:txBody>
      </p:sp>
      <p:sp>
        <p:nvSpPr>
          <p:cNvPr id="5" name="Text Box 6"/>
          <p:cNvSpPr txBox="1">
            <a:spLocks noChangeArrowheads="1"/>
          </p:cNvSpPr>
          <p:nvPr/>
        </p:nvSpPr>
        <p:spPr bwMode="auto">
          <a:xfrm>
            <a:off x="206209" y="899434"/>
            <a:ext cx="3993367" cy="39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a:solidFill>
                  <a:srgbClr val="FF0000"/>
                </a:solidFill>
                <a:latin typeface="Times New Roman" panose="02020603050405020304" pitchFamily="18" charset="0"/>
              </a:rPr>
              <a:t>I. </a:t>
            </a:r>
            <a:r>
              <a:rPr lang="vi-VN" altLang="en-US" b="1" dirty="0">
                <a:solidFill>
                  <a:srgbClr val="FF0000"/>
                </a:solidFill>
                <a:latin typeface="Times New Roman" panose="02020603050405020304" pitchFamily="18" charset="0"/>
              </a:rPr>
              <a:t>KHÁI NIỆM KHTN</a:t>
            </a:r>
          </a:p>
        </p:txBody>
      </p:sp>
      <p:sp>
        <p:nvSpPr>
          <p:cNvPr id="6" name="Rectangle 36"/>
          <p:cNvSpPr>
            <a:spLocks noChangeArrowheads="1"/>
          </p:cNvSpPr>
          <p:nvPr/>
        </p:nvSpPr>
        <p:spPr bwMode="auto">
          <a:xfrm>
            <a:off x="7467431" y="991078"/>
            <a:ext cx="546033" cy="91428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7" name="Rectangle 77"/>
          <p:cNvSpPr>
            <a:spLocks noChangeArrowheads="1"/>
          </p:cNvSpPr>
          <p:nvPr/>
        </p:nvSpPr>
        <p:spPr bwMode="auto">
          <a:xfrm>
            <a:off x="207870" y="1338620"/>
            <a:ext cx="3466862"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II. </a:t>
            </a:r>
            <a:r>
              <a:rPr lang="vi-VN" altLang="en-US" sz="2000" b="1" dirty="0">
                <a:solidFill>
                  <a:srgbClr val="FF0000"/>
                </a:solidFill>
                <a:cs typeface="Times New Roman" panose="02020603050405020304" pitchFamily="18" charset="0"/>
              </a:rPr>
              <a:t>VẬT SỐNG VÀ VẬT KHÔNG SỐNG</a:t>
            </a:r>
          </a:p>
        </p:txBody>
      </p:sp>
      <p:sp>
        <p:nvSpPr>
          <p:cNvPr id="8" name="Rectangle 7"/>
          <p:cNvSpPr>
            <a:spLocks noChangeArrowheads="1"/>
          </p:cNvSpPr>
          <p:nvPr/>
        </p:nvSpPr>
        <p:spPr bwMode="auto">
          <a:xfrm>
            <a:off x="79600" y="3347121"/>
            <a:ext cx="408141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000" b="1" dirty="0">
                <a:solidFill>
                  <a:srgbClr val="0000FF"/>
                </a:solidFill>
                <a:cs typeface="Times New Roman" panose="02020603050405020304" pitchFamily="18" charset="0"/>
              </a:rPr>
              <a:t> </a:t>
            </a:r>
          </a:p>
        </p:txBody>
      </p:sp>
      <p:sp>
        <p:nvSpPr>
          <p:cNvPr id="9" name="Rectangle 8"/>
          <p:cNvSpPr>
            <a:spLocks noChangeArrowheads="1"/>
          </p:cNvSpPr>
          <p:nvPr/>
        </p:nvSpPr>
        <p:spPr bwMode="auto">
          <a:xfrm>
            <a:off x="185787" y="3659502"/>
            <a:ext cx="408141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vi-VN" altLang="en-US" sz="2000" b="1" dirty="0">
                <a:solidFill>
                  <a:srgbClr val="FF0000"/>
                </a:solidFill>
                <a:cs typeface="Times New Roman" panose="02020603050405020304" pitchFamily="18" charset="0"/>
              </a:rPr>
              <a:t>V. LUYỆN TẬP</a:t>
            </a:r>
            <a:r>
              <a:rPr lang="en-US" altLang="en-US" sz="2000" b="1" dirty="0">
                <a:solidFill>
                  <a:srgbClr val="0000FF"/>
                </a:solidFill>
                <a:cs typeface="Times New Roman" panose="02020603050405020304" pitchFamily="18" charset="0"/>
              </a:rPr>
              <a:t> </a:t>
            </a:r>
          </a:p>
        </p:txBody>
      </p:sp>
      <p:sp>
        <p:nvSpPr>
          <p:cNvPr id="10" name="Text Box 9"/>
          <p:cNvSpPr txBox="1">
            <a:spLocks noChangeArrowheads="1"/>
          </p:cNvSpPr>
          <p:nvPr/>
        </p:nvSpPr>
        <p:spPr bwMode="auto">
          <a:xfrm>
            <a:off x="4308396" y="6782"/>
            <a:ext cx="7876134" cy="953135"/>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Tx/>
              <a:buFontTx/>
              <a:buNone/>
            </a:pPr>
            <a:r>
              <a:rPr lang="vi-VN" altLang="en-US" sz="2800" b="1" dirty="0">
                <a:solidFill>
                  <a:srgbClr val="FF0000"/>
                </a:solidFill>
                <a:latin typeface="Times New Roman" panose="02020603050405020304" pitchFamily="18" charset="0"/>
                <a:cs typeface="Times New Roman" panose="02020603050405020304" pitchFamily="18" charset="0"/>
              </a:rPr>
              <a:t>Hãy điền vào ô “Con đã học được trong giờ học” trên phiếu học tập KWL ?</a:t>
            </a:r>
          </a:p>
        </p:txBody>
      </p:sp>
      <p:sp>
        <p:nvSpPr>
          <p:cNvPr id="11" name="Rectangle 77"/>
          <p:cNvSpPr>
            <a:spLocks noChangeArrowheads="1"/>
          </p:cNvSpPr>
          <p:nvPr/>
        </p:nvSpPr>
        <p:spPr bwMode="auto">
          <a:xfrm>
            <a:off x="136812" y="2054477"/>
            <a:ext cx="344458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I</a:t>
            </a:r>
            <a:r>
              <a:rPr lang="vi-VN" altLang="en-US" sz="2000" b="1" dirty="0">
                <a:solidFill>
                  <a:srgbClr val="FF0000"/>
                </a:solidFill>
                <a:cs typeface="Times New Roman" panose="02020603050405020304" pitchFamily="18" charset="0"/>
              </a:rPr>
              <a:t>I</a:t>
            </a:r>
            <a:r>
              <a:rPr lang="en-US" altLang="en-US" sz="2000" b="1" dirty="0">
                <a:solidFill>
                  <a:srgbClr val="FF0000"/>
                </a:solidFill>
                <a:cs typeface="Times New Roman" panose="02020603050405020304" pitchFamily="18" charset="0"/>
              </a:rPr>
              <a:t>I. </a:t>
            </a:r>
            <a:r>
              <a:rPr lang="vi-VN" altLang="en-US" sz="2000" b="1" dirty="0">
                <a:solidFill>
                  <a:srgbClr val="FF0000"/>
                </a:solidFill>
                <a:cs typeface="Times New Roman" panose="02020603050405020304" pitchFamily="18" charset="0"/>
              </a:rPr>
              <a:t>CÁC LĨNH VỰC CHÍNH CỦA KHTN</a:t>
            </a:r>
          </a:p>
        </p:txBody>
      </p:sp>
      <p:sp>
        <p:nvSpPr>
          <p:cNvPr id="12" name="Rectangle 77"/>
          <p:cNvSpPr>
            <a:spLocks noChangeArrowheads="1"/>
          </p:cNvSpPr>
          <p:nvPr/>
        </p:nvSpPr>
        <p:spPr bwMode="auto">
          <a:xfrm>
            <a:off x="166674" y="2830508"/>
            <a:ext cx="350805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a:solidFill>
                  <a:srgbClr val="FF0000"/>
                </a:solidFill>
                <a:cs typeface="Times New Roman" panose="02020603050405020304" pitchFamily="18" charset="0"/>
              </a:rPr>
              <a:t>IV. </a:t>
            </a:r>
            <a:r>
              <a:rPr lang="vi-VN" altLang="en-US" sz="2000" b="1" dirty="0">
                <a:solidFill>
                  <a:srgbClr val="FF0000"/>
                </a:solidFill>
                <a:cs typeface="Times New Roman" panose="02020603050405020304" pitchFamily="18" charset="0"/>
              </a:rPr>
              <a:t>KHTN VỚI CÔNG NGHỆ VÀ ĐỜI SỐNG </a:t>
            </a:r>
          </a:p>
        </p:txBody>
      </p:sp>
      <p:graphicFrame>
        <p:nvGraphicFramePr>
          <p:cNvPr id="14" name="Table 13"/>
          <p:cNvGraphicFramePr>
            <a:graphicFrameLocks noGrp="1"/>
          </p:cNvGraphicFramePr>
          <p:nvPr>
            <p:extLst>
              <p:ext uri="{D42A27DB-BD31-4B8C-83A1-F6EECF244321}">
                <p14:modId xmlns:p14="http://schemas.microsoft.com/office/powerpoint/2010/main" val="3297799012"/>
              </p:ext>
            </p:extLst>
          </p:nvPr>
        </p:nvGraphicFramePr>
        <p:xfrm>
          <a:off x="3847945" y="1071241"/>
          <a:ext cx="8420255" cy="5634359"/>
        </p:xfrm>
        <a:graphic>
          <a:graphicData uri="http://schemas.openxmlformats.org/drawingml/2006/table">
            <a:tbl>
              <a:tblPr firstRow="1" bandRow="1">
                <a:tableStyleId>{08FB837D-C827-4EFA-A057-4D05807E0F7C}</a:tableStyleId>
              </a:tblPr>
              <a:tblGrid>
                <a:gridCol w="2705109">
                  <a:extLst>
                    <a:ext uri="{9D8B030D-6E8A-4147-A177-3AD203B41FA5}">
                      <a16:colId xmlns:a16="http://schemas.microsoft.com/office/drawing/2014/main" val="20000"/>
                    </a:ext>
                  </a:extLst>
                </a:gridCol>
                <a:gridCol w="2869062">
                  <a:extLst>
                    <a:ext uri="{9D8B030D-6E8A-4147-A177-3AD203B41FA5}">
                      <a16:colId xmlns:a16="http://schemas.microsoft.com/office/drawing/2014/main" val="20001"/>
                    </a:ext>
                  </a:extLst>
                </a:gridCol>
                <a:gridCol w="2846084">
                  <a:extLst>
                    <a:ext uri="{9D8B030D-6E8A-4147-A177-3AD203B41FA5}">
                      <a16:colId xmlns:a16="http://schemas.microsoft.com/office/drawing/2014/main" val="20002"/>
                    </a:ext>
                  </a:extLst>
                </a:gridCol>
              </a:tblGrid>
              <a:tr h="370840">
                <a:tc gridSpan="3">
                  <a:txBody>
                    <a:bodyPr/>
                    <a:lstStyle/>
                    <a:p>
                      <a:pPr algn="ctr"/>
                      <a:r>
                        <a:rPr lang="en-US" sz="3200">
                          <a:latin typeface="Times New Roman" pitchFamily="18" charset="0"/>
                          <a:cs typeface="Times New Roman" pitchFamily="18" charset="0"/>
                        </a:rPr>
                        <a:t>PHIẾU</a:t>
                      </a:r>
                      <a:r>
                        <a:rPr lang="en-US" sz="3200" baseline="0">
                          <a:latin typeface="Times New Roman" pitchFamily="18" charset="0"/>
                          <a:cs typeface="Times New Roman" pitchFamily="18" charset="0"/>
                        </a:rPr>
                        <a:t> HỌC TẬP KWL</a:t>
                      </a:r>
                      <a:endParaRPr lang="en-US" sz="3200" b="1">
                        <a:latin typeface="Times New Roman" pitchFamily="18" charset="0"/>
                        <a:cs typeface="Times New Roman"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gridSpan="3">
                  <a:txBody>
                    <a:bodyPr/>
                    <a:lstStyle/>
                    <a:p>
                      <a:pPr algn="ctr"/>
                      <a:r>
                        <a:rPr lang="en-US" sz="2400">
                          <a:latin typeface="Times New Roman" pitchFamily="18" charset="0"/>
                          <a:cs typeface="Times New Roman" pitchFamily="18" charset="0"/>
                        </a:rPr>
                        <a:t>GIỚI</a:t>
                      </a:r>
                      <a:r>
                        <a:rPr lang="en-US" sz="2400" baseline="0">
                          <a:latin typeface="Times New Roman" pitchFamily="18" charset="0"/>
                          <a:cs typeface="Times New Roman" pitchFamily="18" charset="0"/>
                        </a:rPr>
                        <a:t> THIỆU VỀ KHOA HỌC TỰ NHIÊN</a:t>
                      </a:r>
                      <a:endParaRPr lang="en-US" sz="2400" b="1">
                        <a:latin typeface="Times New Roman" pitchFamily="18" charset="0"/>
                        <a:cs typeface="Times New Roman"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40">
                <a:tc gridSpan="3">
                  <a:txBody>
                    <a:bodyPr/>
                    <a:lstStyle/>
                    <a:p>
                      <a:r>
                        <a:rPr lang="en-US" sz="2400">
                          <a:latin typeface="Times New Roman" pitchFamily="18" charset="0"/>
                          <a:cs typeface="Times New Roman" pitchFamily="18" charset="0"/>
                        </a:rPr>
                        <a:t>Họ</a:t>
                      </a:r>
                      <a:r>
                        <a:rPr lang="en-US" sz="2400" baseline="0">
                          <a:latin typeface="Times New Roman" pitchFamily="18" charset="0"/>
                          <a:cs typeface="Times New Roman" pitchFamily="18" charset="0"/>
                        </a:rPr>
                        <a:t> và tên: ……………………………………..Lớp:………….</a:t>
                      </a:r>
                      <a:endParaRPr lang="en-US" sz="2400" b="1">
                        <a:latin typeface="Times New Roman" pitchFamily="18" charset="0"/>
                        <a:cs typeface="Times New Roman"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64532">
                <a:tc gridSpan="3">
                  <a:txBody>
                    <a:bodyPr/>
                    <a:lstStyle/>
                    <a:p>
                      <a:r>
                        <a:rPr lang="en-US" sz="2400">
                          <a:latin typeface="Times New Roman" pitchFamily="18" charset="0"/>
                          <a:cs typeface="Times New Roman" pitchFamily="18" charset="0"/>
                        </a:rPr>
                        <a:t>Con</a:t>
                      </a:r>
                      <a:r>
                        <a:rPr lang="en-US" sz="2400" baseline="0">
                          <a:latin typeface="Times New Roman" pitchFamily="18" charset="0"/>
                          <a:cs typeface="Times New Roman" pitchFamily="18" charset="0"/>
                        </a:rPr>
                        <a:t> hãy viết ít nhất 2 điều con đã biết và 2 điều con chưa biết (muốn được học) về khoa học tự nhiên</a:t>
                      </a:r>
                      <a:endParaRPr lang="en-US" sz="2400">
                        <a:latin typeface="Times New Roman" pitchFamily="18" charset="0"/>
                        <a:cs typeface="Times New Roman" pitchFamily="18" charset="0"/>
                      </a:endParaRPr>
                    </a:p>
                  </a:txBody>
                  <a:tcP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0840">
                <a:tc>
                  <a:txBody>
                    <a:bodyPr/>
                    <a:lstStyle/>
                    <a:p>
                      <a:pPr algn="ctr"/>
                      <a:r>
                        <a:rPr lang="en-US" sz="2000">
                          <a:latin typeface="Times New Roman" pitchFamily="18" charset="0"/>
                          <a:cs typeface="Times New Roman" pitchFamily="18" charset="0"/>
                        </a:rPr>
                        <a:t>CON ĐÃ</a:t>
                      </a:r>
                      <a:r>
                        <a:rPr lang="en-US" sz="2000" baseline="0">
                          <a:latin typeface="Times New Roman" pitchFamily="18" charset="0"/>
                          <a:cs typeface="Times New Roman" pitchFamily="18" charset="0"/>
                        </a:rPr>
                        <a:t> BIẾT</a:t>
                      </a:r>
                      <a:endParaRPr lang="en-US" sz="2000">
                        <a:latin typeface="Times New Roman" pitchFamily="18" charset="0"/>
                        <a:cs typeface="Times New Roman" pitchFamily="18" charset="0"/>
                      </a:endParaRPr>
                    </a:p>
                  </a:txBody>
                  <a:tcPr>
                    <a:solidFill>
                      <a:srgbClr val="00B050"/>
                    </a:solidFill>
                  </a:tcPr>
                </a:tc>
                <a:tc>
                  <a:txBody>
                    <a:bodyPr/>
                    <a:lstStyle/>
                    <a:p>
                      <a:pPr algn="ctr"/>
                      <a:r>
                        <a:rPr lang="en-US" sz="2000">
                          <a:latin typeface="Times New Roman" pitchFamily="18" charset="0"/>
                          <a:cs typeface="Times New Roman" pitchFamily="18" charset="0"/>
                        </a:rPr>
                        <a:t>CON CHƯA</a:t>
                      </a:r>
                      <a:r>
                        <a:rPr lang="en-US" sz="2000" baseline="0">
                          <a:latin typeface="Times New Roman" pitchFamily="18" charset="0"/>
                          <a:cs typeface="Times New Roman" pitchFamily="18" charset="0"/>
                        </a:rPr>
                        <a:t> BIẾT/</a:t>
                      </a:r>
                    </a:p>
                    <a:p>
                      <a:pPr algn="ctr"/>
                      <a:r>
                        <a:rPr lang="en-US" sz="2000" baseline="0">
                          <a:latin typeface="Times New Roman" pitchFamily="18" charset="0"/>
                          <a:cs typeface="Times New Roman" pitchFamily="18" charset="0"/>
                        </a:rPr>
                        <a:t>MUỐN ĐƯỢC HOC</a:t>
                      </a:r>
                      <a:endParaRPr lang="en-US" sz="2000">
                        <a:latin typeface="Times New Roman" pitchFamily="18" charset="0"/>
                        <a:cs typeface="Times New Roman" pitchFamily="18" charset="0"/>
                      </a:endParaRPr>
                    </a:p>
                  </a:txBody>
                  <a:tcPr>
                    <a:solidFill>
                      <a:srgbClr val="00B050"/>
                    </a:solidFill>
                  </a:tcPr>
                </a:tc>
                <a:tc>
                  <a:txBody>
                    <a:bodyPr/>
                    <a:lstStyle/>
                    <a:p>
                      <a:pPr algn="ctr"/>
                      <a:r>
                        <a:rPr lang="en-US" sz="2000">
                          <a:latin typeface="Times New Roman" pitchFamily="18" charset="0"/>
                          <a:cs typeface="Times New Roman" pitchFamily="18" charset="0"/>
                        </a:rPr>
                        <a:t>CON ĐÃ</a:t>
                      </a:r>
                      <a:r>
                        <a:rPr lang="en-US" sz="2000" baseline="0">
                          <a:latin typeface="Times New Roman" pitchFamily="18" charset="0"/>
                          <a:cs typeface="Times New Roman" pitchFamily="18" charset="0"/>
                        </a:rPr>
                        <a:t> HỌC ĐƯỢC TRONG GIỜ HỌC</a:t>
                      </a:r>
                      <a:endParaRPr lang="en-US" sz="2000">
                        <a:latin typeface="Times New Roman" pitchFamily="18" charset="0"/>
                        <a:cs typeface="Times New Roman" pitchFamily="18" charset="0"/>
                      </a:endParaRPr>
                    </a:p>
                  </a:txBody>
                  <a:tcPr>
                    <a:solidFill>
                      <a:srgbClr val="00B050"/>
                    </a:solidFill>
                  </a:tcPr>
                </a:tc>
                <a:extLst>
                  <a:ext uri="{0D108BD9-81ED-4DB2-BD59-A6C34878D82A}">
                    <a16:rowId xmlns:a16="http://schemas.microsoft.com/office/drawing/2014/main" val="10004"/>
                  </a:ext>
                </a:extLst>
              </a:tr>
              <a:tr h="2616839">
                <a:tc>
                  <a:txBody>
                    <a:bodyPr/>
                    <a:lstStyle/>
                    <a:p>
                      <a:endParaRPr lang="en-US" sz="2000">
                        <a:latin typeface="Times New Roman" pitchFamily="18" charset="0"/>
                        <a:cs typeface="Times New Roman" pitchFamily="18" charset="0"/>
                      </a:endParaRPr>
                    </a:p>
                  </a:txBody>
                  <a:tcPr>
                    <a:noFill/>
                  </a:tcPr>
                </a:tc>
                <a:tc>
                  <a:txBody>
                    <a:bodyPr/>
                    <a:lstStyle/>
                    <a:p>
                      <a:endParaRPr lang="en-US" sz="2000">
                        <a:latin typeface="Times New Roman" pitchFamily="18" charset="0"/>
                        <a:cs typeface="Times New Roman" pitchFamily="18" charset="0"/>
                      </a:endParaRPr>
                    </a:p>
                  </a:txBody>
                  <a:tcPr>
                    <a:noFill/>
                  </a:tcPr>
                </a:tc>
                <a:tc>
                  <a:txBody>
                    <a:bodyPr/>
                    <a:lstStyle/>
                    <a:p>
                      <a:endParaRPr lang="en-US" sz="2000">
                        <a:latin typeface="Times New Roman" pitchFamily="18" charset="0"/>
                        <a:cs typeface="Times New Roman" pitchFamily="18" charset="0"/>
                      </a:endParaRPr>
                    </a:p>
                  </a:txBody>
                  <a:tcP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29</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dirty="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1 GIỚI THIỆU VỀ </a:t>
            </a:r>
          </a:p>
          <a:p>
            <a:pPr algn="ctr"/>
            <a:r>
              <a:rPr lang="en-US" sz="2400" b="1" dirty="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KHOA HỌC TỰ NHIÊN</a:t>
            </a:r>
          </a:p>
        </p:txBody>
      </p:sp>
      <p:grpSp>
        <p:nvGrpSpPr>
          <p:cNvPr id="5" name="Group 3"/>
          <p:cNvGrpSpPr/>
          <p:nvPr/>
        </p:nvGrpSpPr>
        <p:grpSpPr bwMode="auto">
          <a:xfrm>
            <a:off x="-13217" y="11393"/>
            <a:ext cx="4179374" cy="6846043"/>
            <a:chOff x="-41564" y="-317"/>
            <a:chExt cx="3886200" cy="6846888"/>
          </a:xfrm>
        </p:grpSpPr>
        <p:sp>
          <p:nvSpPr>
            <p:cNvPr id="6" name="AutoShape 4" descr="20%"/>
            <p:cNvSpPr>
              <a:spLocks noChangeArrowheads="1"/>
            </p:cNvSpPr>
            <p:nvPr/>
          </p:nvSpPr>
          <p:spPr bwMode="auto">
            <a:xfrm>
              <a:off x="-41564" y="-317"/>
              <a:ext cx="3886200" cy="6846888"/>
            </a:xfrm>
            <a:prstGeom prst="foldedCorner">
              <a:avLst>
                <a:gd name="adj" fmla="val 12500"/>
              </a:avLst>
            </a:prstGeom>
            <a:pattFill prst="pct20">
              <a:fgClr>
                <a:srgbClr val="CCECFF"/>
              </a:fgClr>
              <a:bgClr>
                <a:schemeClr val="bg1"/>
              </a:bgClr>
            </a:pattFill>
            <a:ln w="9525">
              <a:solidFill>
                <a:srgbClr val="FF0000"/>
              </a:solidFill>
              <a:rou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a:solidFill>
                  <a:srgbClr val="000000"/>
                </a:solidFill>
                <a:latin typeface="VNI-Swiss-Condense" pitchFamily="2" charset="0"/>
              </a:endParaRPr>
            </a:p>
          </p:txBody>
        </p:sp>
        <p:sp>
          <p:nvSpPr>
            <p:cNvPr id="7"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6000" b="1" kern="10" dirty="0" err="1">
                  <a:solidFill>
                    <a:srgbClr val="FF00FF"/>
                  </a:solidFill>
                  <a:latin typeface="Times New Roman" panose="02020603050405020304" pitchFamily="18" charset="0"/>
                  <a:cs typeface="Times New Roman" panose="02020603050405020304" pitchFamily="18" charset="0"/>
                </a:rPr>
                <a:t>Bài</a:t>
              </a:r>
              <a:r>
                <a:rPr lang="en-US" sz="6000" b="1" kern="10" dirty="0">
                  <a:solidFill>
                    <a:srgbClr val="FF00FF"/>
                  </a:solidFill>
                  <a:latin typeface="Times New Roman" panose="02020603050405020304" pitchFamily="18" charset="0"/>
                  <a:cs typeface="Times New Roman" panose="02020603050405020304" pitchFamily="18" charset="0"/>
                </a:rPr>
                <a:t> 1</a:t>
              </a:r>
              <a:r>
                <a:rPr lang="vi-VN" altLang="en-US" sz="6000" b="1" kern="10" dirty="0">
                  <a:solidFill>
                    <a:srgbClr val="FF00FF"/>
                  </a:solidFill>
                  <a:latin typeface="Times New Roman" panose="02020603050405020304" pitchFamily="18" charset="0"/>
                  <a:cs typeface="Times New Roman" panose="02020603050405020304" pitchFamily="18" charset="0"/>
                </a:rPr>
                <a:t>: GIỚI THIỆU VỀ KHTN</a:t>
              </a:r>
              <a:endParaRPr lang="en-US" sz="6000" b="1" kern="10" dirty="0">
                <a:solidFill>
                  <a:srgbClr val="FF00FF"/>
                </a:solidFill>
                <a:latin typeface="Times New Roman" panose="02020603050405020304" pitchFamily="18" charset="0"/>
                <a:cs typeface="Times New Roman" panose="02020603050405020304" pitchFamily="18" charset="0"/>
              </a:endParaRPr>
            </a:p>
          </p:txBody>
        </p:sp>
        <p:sp>
          <p:nvSpPr>
            <p:cNvPr id="8" name="Line 22"/>
            <p:cNvSpPr>
              <a:spLocks noChangeShapeType="1"/>
            </p:cNvSpPr>
            <p:nvPr/>
          </p:nvSpPr>
          <p:spPr bwMode="auto">
            <a:xfrm>
              <a:off x="566251" y="487244"/>
              <a:ext cx="2696547" cy="0"/>
            </a:xfrm>
            <a:prstGeom prst="line">
              <a:avLst/>
            </a:prstGeom>
            <a:noFill/>
            <a:ln w="28575">
              <a:solidFill>
                <a:srgbClr val="FF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a:solidFill>
                  <a:srgbClr val="000000"/>
                </a:solidFill>
              </a:endParaRPr>
            </a:p>
          </p:txBody>
        </p:sp>
      </p:grpSp>
      <p:sp>
        <p:nvSpPr>
          <p:cNvPr id="9" name="Text Box 6"/>
          <p:cNvSpPr txBox="1">
            <a:spLocks noChangeArrowheads="1"/>
          </p:cNvSpPr>
          <p:nvPr/>
        </p:nvSpPr>
        <p:spPr bwMode="auto">
          <a:xfrm>
            <a:off x="79600" y="660283"/>
            <a:ext cx="3993367" cy="39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a:solidFill>
                  <a:srgbClr val="FF0000"/>
                </a:solidFill>
                <a:latin typeface="Times New Roman" panose="02020603050405020304" pitchFamily="18" charset="0"/>
              </a:rPr>
              <a:t>I. </a:t>
            </a:r>
            <a:r>
              <a:rPr lang="vi-VN" altLang="en-US" b="1" dirty="0">
                <a:solidFill>
                  <a:srgbClr val="FF0000"/>
                </a:solidFill>
                <a:latin typeface="Times New Roman" panose="02020603050405020304" pitchFamily="18" charset="0"/>
              </a:rPr>
              <a:t>KHÁI NIỆM KHTN</a:t>
            </a:r>
          </a:p>
        </p:txBody>
      </p:sp>
      <p:sp>
        <p:nvSpPr>
          <p:cNvPr id="10" name="Rectangle 36"/>
          <p:cNvSpPr>
            <a:spLocks noChangeArrowheads="1"/>
          </p:cNvSpPr>
          <p:nvPr/>
        </p:nvSpPr>
        <p:spPr bwMode="auto">
          <a:xfrm>
            <a:off x="7467431" y="991078"/>
            <a:ext cx="546033" cy="91428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11" name="Rectangle 77"/>
          <p:cNvSpPr>
            <a:spLocks noChangeArrowheads="1"/>
          </p:cNvSpPr>
          <p:nvPr/>
        </p:nvSpPr>
        <p:spPr bwMode="auto">
          <a:xfrm>
            <a:off x="79600" y="1220347"/>
            <a:ext cx="410052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II. </a:t>
            </a:r>
            <a:r>
              <a:rPr lang="vi-VN" altLang="en-US" sz="2000" b="1" dirty="0">
                <a:solidFill>
                  <a:srgbClr val="FF0000"/>
                </a:solidFill>
                <a:cs typeface="Times New Roman" panose="02020603050405020304" pitchFamily="18" charset="0"/>
              </a:rPr>
              <a:t>VẬT SỐNG VÀ VẬT KHÔNG SỐNG</a:t>
            </a:r>
          </a:p>
        </p:txBody>
      </p:sp>
      <p:sp>
        <p:nvSpPr>
          <p:cNvPr id="12" name="Rectangle 11"/>
          <p:cNvSpPr>
            <a:spLocks noChangeArrowheads="1"/>
          </p:cNvSpPr>
          <p:nvPr/>
        </p:nvSpPr>
        <p:spPr bwMode="auto">
          <a:xfrm>
            <a:off x="79600" y="3347121"/>
            <a:ext cx="408141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000" b="1" dirty="0">
                <a:solidFill>
                  <a:srgbClr val="0000FF"/>
                </a:solidFill>
                <a:cs typeface="Times New Roman" panose="02020603050405020304" pitchFamily="18" charset="0"/>
              </a:rPr>
              <a:t> </a:t>
            </a:r>
          </a:p>
        </p:txBody>
      </p:sp>
      <p:sp>
        <p:nvSpPr>
          <p:cNvPr id="13" name="Rectangle 12"/>
          <p:cNvSpPr>
            <a:spLocks noChangeArrowheads="1"/>
          </p:cNvSpPr>
          <p:nvPr/>
        </p:nvSpPr>
        <p:spPr bwMode="auto">
          <a:xfrm>
            <a:off x="67536" y="3659502"/>
            <a:ext cx="408141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vi-VN" altLang="en-US" sz="2000" b="1" dirty="0">
                <a:solidFill>
                  <a:srgbClr val="FF0000"/>
                </a:solidFill>
                <a:cs typeface="Times New Roman" panose="02020603050405020304" pitchFamily="18" charset="0"/>
              </a:rPr>
              <a:t>V. LUYỆN TẬP</a:t>
            </a:r>
            <a:r>
              <a:rPr lang="en-US" altLang="en-US" sz="2000" b="1" dirty="0">
                <a:solidFill>
                  <a:srgbClr val="0000FF"/>
                </a:solidFill>
                <a:cs typeface="Times New Roman" panose="02020603050405020304" pitchFamily="18" charset="0"/>
              </a:rPr>
              <a:t> </a:t>
            </a:r>
          </a:p>
        </p:txBody>
      </p:sp>
      <p:sp>
        <p:nvSpPr>
          <p:cNvPr id="14" name="Text Box 9"/>
          <p:cNvSpPr txBox="1">
            <a:spLocks noChangeArrowheads="1"/>
          </p:cNvSpPr>
          <p:nvPr/>
        </p:nvSpPr>
        <p:spPr bwMode="auto">
          <a:xfrm>
            <a:off x="4314745" y="30909"/>
            <a:ext cx="7876134" cy="953135"/>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Tx/>
              <a:buFontTx/>
              <a:buNone/>
            </a:pPr>
            <a:r>
              <a:rPr lang="vi-VN" altLang="en-US" sz="2800" b="1" dirty="0">
                <a:solidFill>
                  <a:srgbClr val="FF0000"/>
                </a:solidFill>
                <a:latin typeface="Times New Roman" panose="02020603050405020304" pitchFamily="18" charset="0"/>
                <a:cs typeface="Times New Roman" panose="02020603050405020304" pitchFamily="18" charset="0"/>
              </a:rPr>
              <a:t>Hãy tóm tắt nội dung bài học dưới dạng sơ đồ tư duy vào vở.</a:t>
            </a:r>
          </a:p>
        </p:txBody>
      </p:sp>
      <p:sp>
        <p:nvSpPr>
          <p:cNvPr id="15" name="Rectangle 77"/>
          <p:cNvSpPr>
            <a:spLocks noChangeArrowheads="1"/>
          </p:cNvSpPr>
          <p:nvPr/>
        </p:nvSpPr>
        <p:spPr bwMode="auto">
          <a:xfrm>
            <a:off x="40235" y="2073682"/>
            <a:ext cx="410052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I</a:t>
            </a:r>
            <a:r>
              <a:rPr lang="vi-VN" altLang="en-US" sz="2000" b="1" dirty="0">
                <a:solidFill>
                  <a:srgbClr val="FF0000"/>
                </a:solidFill>
                <a:cs typeface="Times New Roman" panose="02020603050405020304" pitchFamily="18" charset="0"/>
              </a:rPr>
              <a:t>I</a:t>
            </a:r>
            <a:r>
              <a:rPr lang="en-US" altLang="en-US" sz="2000" b="1" dirty="0">
                <a:solidFill>
                  <a:srgbClr val="FF0000"/>
                </a:solidFill>
                <a:cs typeface="Times New Roman" panose="02020603050405020304" pitchFamily="18" charset="0"/>
              </a:rPr>
              <a:t>I. </a:t>
            </a:r>
            <a:r>
              <a:rPr lang="vi-VN" altLang="en-US" sz="2000" b="1" dirty="0">
                <a:solidFill>
                  <a:srgbClr val="FF0000"/>
                </a:solidFill>
                <a:cs typeface="Times New Roman" panose="02020603050405020304" pitchFamily="18" charset="0"/>
              </a:rPr>
              <a:t>CÁC LĨNH VỰC CHÍNH CỦA KHTN</a:t>
            </a:r>
          </a:p>
        </p:txBody>
      </p:sp>
      <p:sp>
        <p:nvSpPr>
          <p:cNvPr id="16" name="Rectangle 77"/>
          <p:cNvSpPr>
            <a:spLocks noChangeArrowheads="1"/>
          </p:cNvSpPr>
          <p:nvPr/>
        </p:nvSpPr>
        <p:spPr bwMode="auto">
          <a:xfrm>
            <a:off x="57378" y="2830508"/>
            <a:ext cx="410052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2000" b="1" dirty="0">
                <a:solidFill>
                  <a:srgbClr val="FF0000"/>
                </a:solidFill>
                <a:cs typeface="Times New Roman" panose="02020603050405020304" pitchFamily="18" charset="0"/>
              </a:rPr>
              <a:t>V</a:t>
            </a:r>
            <a:r>
              <a:rPr lang="en-US" altLang="en-US" sz="2000" b="1" dirty="0">
                <a:solidFill>
                  <a:srgbClr val="FF0000"/>
                </a:solidFill>
                <a:cs typeface="Times New Roman" panose="02020603050405020304" pitchFamily="18" charset="0"/>
              </a:rPr>
              <a:t>I. </a:t>
            </a:r>
            <a:r>
              <a:rPr lang="vi-VN" altLang="en-US" sz="2000" b="1" dirty="0">
                <a:solidFill>
                  <a:srgbClr val="FF0000"/>
                </a:solidFill>
                <a:cs typeface="Times New Roman" panose="02020603050405020304" pitchFamily="18" charset="0"/>
              </a:rPr>
              <a:t>KHTN VỚI CÔNG NGHỆ VÀ ĐỜI SỐNG </a:t>
            </a:r>
          </a:p>
        </p:txBody>
      </p:sp>
      <p:pic>
        <p:nvPicPr>
          <p:cNvPr id="1026" name="Picture 2" descr="C:\Users\Administrator\Desktop\GIỚI THIỆU  VỀ KHOA HỌC  TỰ NHIÊN.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2400" y="944969"/>
            <a:ext cx="7878479" cy="590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3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500"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37600" y="6473825"/>
            <a:ext cx="2844800" cy="476250"/>
          </a:xfrm>
        </p:spPr>
        <p:txBody>
          <a:bodyPr/>
          <a:lstStyle/>
          <a:p>
            <a:fld id="{DFE71DCB-1733-493A-B6A1-95E9E138F212}" type="slidenum">
              <a:rPr lang="en-US" smtClean="0">
                <a:latin typeface="Times New Roman" pitchFamily="18" charset="0"/>
                <a:cs typeface="Times New Roman" pitchFamily="18" charset="0"/>
              </a:rPr>
              <a:pPr/>
              <a:t>3</a:t>
            </a:fld>
            <a:endParaRPr lang="en-US">
              <a:latin typeface="Times New Roman" pitchFamily="18" charset="0"/>
              <a:cs typeface="Times New Roman" pitchFamily="18" charset="0"/>
            </a:endParaRPr>
          </a:p>
        </p:txBody>
      </p:sp>
      <p:sp>
        <p:nvSpPr>
          <p:cNvPr id="3" name="AutoShape 2" descr="Chemistry Thesis presentation template "/>
          <p:cNvSpPr>
            <a:spLocks noChangeAspect="1" noChangeArrowheads="1"/>
          </p:cNvSpPr>
          <p:nvPr/>
        </p:nvSpPr>
        <p:spPr bwMode="auto">
          <a:xfrm>
            <a:off x="155575" y="84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itchFamily="18" charset="0"/>
              <a:cs typeface="Times New Roman" pitchFamily="18" charset="0"/>
            </a:endParaRPr>
          </a:p>
        </p:txBody>
      </p:sp>
      <p:pic>
        <p:nvPicPr>
          <p:cNvPr id="2053" name="Picture 5" descr="C:\Users\Administrator\Downloads\physic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4657" cy="6876370"/>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pic>
      <p:sp>
        <p:nvSpPr>
          <p:cNvPr id="4" name="AutoShape 7" descr="Máy lạnh Gree Gwc12wa-k3dnb7i có tốt như quảng cáo không? -  digitrends.com.vn"/>
          <p:cNvSpPr>
            <a:spLocks noChangeAspect="1" noChangeArrowheads="1"/>
          </p:cNvSpPr>
          <p:nvPr/>
        </p:nvSpPr>
        <p:spPr bwMode="auto">
          <a:xfrm>
            <a:off x="307975" y="236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itchFamily="18" charset="0"/>
              <a:cs typeface="Times New Roman" pitchFamily="18" charset="0"/>
            </a:endParaRPr>
          </a:p>
        </p:txBody>
      </p:sp>
      <p:sp>
        <p:nvSpPr>
          <p:cNvPr id="5" name="AutoShape 10" descr="Điều hòa eCool “chào” thị trường với khả năng thanh lọc không khí ấn tượng  - Sơn Hà"/>
          <p:cNvSpPr>
            <a:spLocks noChangeAspect="1" noChangeArrowheads="1"/>
          </p:cNvSpPr>
          <p:nvPr/>
        </p:nvSpPr>
        <p:spPr bwMode="auto">
          <a:xfrm>
            <a:off x="460375" y="388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itchFamily="18" charset="0"/>
              <a:cs typeface="Times New Roman" pitchFamily="18" charset="0"/>
            </a:endParaRPr>
          </a:p>
        </p:txBody>
      </p:sp>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455" y="388937"/>
            <a:ext cx="2792145" cy="13636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2" name="Picture 14" descr="Smart TV HD 32 inch T4500 2020 | UA32T4500AKXXV | Samsung 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879" y="2201550"/>
            <a:ext cx="3070898" cy="2456718"/>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872" l="0" r="100000">
                        <a14:foregroundMark x1="18830" y1="87821" x2="18830" y2="87821"/>
                      </a14:backgroundRemoval>
                    </a14:imgEffect>
                  </a14:imgLayer>
                </a14:imgProps>
              </a:ext>
              <a:ext uri="{28A0092B-C50C-407E-A947-70E740481C1C}">
                <a14:useLocalDpi xmlns:a14="http://schemas.microsoft.com/office/drawing/2010/main" val="0"/>
              </a:ext>
            </a:extLst>
          </a:blip>
          <a:srcRect/>
          <a:stretch>
            <a:fillRect/>
          </a:stretch>
        </p:blipFill>
        <p:spPr bwMode="auto">
          <a:xfrm>
            <a:off x="9190699" y="2514600"/>
            <a:ext cx="2290197" cy="1526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5" name="Picture 17" descr="Quạt gió nhỏ Lifan GN-4 chính hãng | Fact-Depot | 100% vốn nhật bả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53" y="2276486"/>
            <a:ext cx="2306845" cy="230684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6" name="Picture 18"/>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488" b="89881" l="0" r="100000"/>
                    </a14:imgEffect>
                  </a14:imgLayer>
                </a14:imgProps>
              </a:ext>
              <a:ext uri="{28A0092B-C50C-407E-A947-70E740481C1C}">
                <a14:useLocalDpi xmlns:a14="http://schemas.microsoft.com/office/drawing/2010/main" val="0"/>
              </a:ext>
            </a:extLst>
          </a:blip>
          <a:srcRect/>
          <a:stretch>
            <a:fillRect/>
          </a:stretch>
        </p:blipFill>
        <p:spPr bwMode="auto">
          <a:xfrm>
            <a:off x="4047025" y="-9074"/>
            <a:ext cx="3953975"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500" b="90000" l="0" r="100000">
                        <a14:foregroundMark x1="50828" y1="24375" x2="50828" y2="24375"/>
                      </a14:backgroundRemoval>
                    </a14:imgEffect>
                  </a14:imgLayer>
                </a14:imgProps>
              </a:ext>
              <a:ext uri="{28A0092B-C50C-407E-A947-70E740481C1C}">
                <a14:useLocalDpi xmlns:a14="http://schemas.microsoft.com/office/drawing/2010/main" val="0"/>
              </a:ext>
            </a:extLst>
          </a:blip>
          <a:srcRect/>
          <a:stretch>
            <a:fillRect/>
          </a:stretch>
        </p:blipFill>
        <p:spPr bwMode="auto">
          <a:xfrm>
            <a:off x="426378" y="137087"/>
            <a:ext cx="2511425" cy="194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570062" y="5138948"/>
            <a:ext cx="10469538" cy="1055608"/>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b="1">
                <a:solidFill>
                  <a:schemeClr val="tx2">
                    <a:lumMod val="50000"/>
                  </a:schemeClr>
                </a:solidFill>
                <a:latin typeface="Times New Roman" pitchFamily="18" charset="0"/>
                <a:cs typeface="Times New Roman" pitchFamily="18" charset="0"/>
              </a:rPr>
              <a:t>Hãy nêu tên các phát minh khoa học và công nghệ được ứng dụng vào các vật dụng trên?</a:t>
            </a:r>
            <a:endParaRPr lang="en-US" sz="2800" b="1" dirty="0">
              <a:solidFill>
                <a:schemeClr val="tx2">
                  <a:lumMod val="50000"/>
                </a:schemeClr>
              </a:solidFill>
              <a:latin typeface="Times New Roman" pitchFamily="18" charset="0"/>
              <a:cs typeface="Times New Roman" pitchFamily="18" charset="0"/>
            </a:endParaRPr>
          </a:p>
        </p:txBody>
      </p:sp>
      <p:pic>
        <p:nvPicPr>
          <p:cNvPr id="21" name="Picture 12" descr="Cartoon question mark and speech bubble sticker - Stock Vector ,  #AFFILIATE, #mark, #speech, #Cartoon,… | Cartoon question mark, Cartoons  questions, Bubble stick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1045" y="5105400"/>
            <a:ext cx="1089155" cy="10891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55621" y="1906300"/>
            <a:ext cx="1882181" cy="4277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a:latin typeface="Times New Roman" pitchFamily="18" charset="0"/>
                <a:cs typeface="Times New Roman" pitchFamily="18" charset="0"/>
              </a:rPr>
              <a:t>MÁY GIẶT</a:t>
            </a:r>
          </a:p>
        </p:txBody>
      </p:sp>
      <p:sp>
        <p:nvSpPr>
          <p:cNvPr id="23" name="Rectangle 22"/>
          <p:cNvSpPr/>
          <p:nvPr/>
        </p:nvSpPr>
        <p:spPr>
          <a:xfrm>
            <a:off x="4953209" y="1906300"/>
            <a:ext cx="2514600" cy="4277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a:latin typeface="Times New Roman" pitchFamily="18" charset="0"/>
                <a:cs typeface="Times New Roman" pitchFamily="18" charset="0"/>
              </a:rPr>
              <a:t>MÁY ĐIỀU HÒA</a:t>
            </a:r>
          </a:p>
        </p:txBody>
      </p:sp>
      <p:sp>
        <p:nvSpPr>
          <p:cNvPr id="24" name="Rectangle 23"/>
          <p:cNvSpPr/>
          <p:nvPr/>
        </p:nvSpPr>
        <p:spPr>
          <a:xfrm>
            <a:off x="9078498" y="1888314"/>
            <a:ext cx="2514600" cy="445772"/>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a:latin typeface="Times New Roman" pitchFamily="18" charset="0"/>
                <a:cs typeface="Times New Roman" pitchFamily="18" charset="0"/>
              </a:rPr>
              <a:t>BÓNG ĐÈN</a:t>
            </a:r>
          </a:p>
        </p:txBody>
      </p:sp>
      <p:sp>
        <p:nvSpPr>
          <p:cNvPr id="25" name="Rectangle 24"/>
          <p:cNvSpPr/>
          <p:nvPr/>
        </p:nvSpPr>
        <p:spPr>
          <a:xfrm>
            <a:off x="1095765" y="4346523"/>
            <a:ext cx="1907687" cy="5106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a:latin typeface="Times New Roman" pitchFamily="18" charset="0"/>
                <a:cs typeface="Times New Roman" pitchFamily="18" charset="0"/>
              </a:rPr>
              <a:t>QUẠT GIÓ</a:t>
            </a:r>
          </a:p>
        </p:txBody>
      </p:sp>
      <p:sp>
        <p:nvSpPr>
          <p:cNvPr id="26" name="Rectangle 25"/>
          <p:cNvSpPr/>
          <p:nvPr/>
        </p:nvSpPr>
        <p:spPr>
          <a:xfrm>
            <a:off x="5662056" y="4346523"/>
            <a:ext cx="1096906" cy="5106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a:latin typeface="Times New Roman" pitchFamily="18" charset="0"/>
                <a:cs typeface="Times New Roman" pitchFamily="18" charset="0"/>
              </a:rPr>
              <a:t>TI VI</a:t>
            </a:r>
          </a:p>
        </p:txBody>
      </p:sp>
      <p:sp>
        <p:nvSpPr>
          <p:cNvPr id="27" name="Rectangle 26"/>
          <p:cNvSpPr/>
          <p:nvPr/>
        </p:nvSpPr>
        <p:spPr>
          <a:xfrm>
            <a:off x="9393040" y="4323382"/>
            <a:ext cx="1738973" cy="5106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a:latin typeface="Times New Roman" pitchFamily="18" charset="0"/>
                <a:cs typeface="Times New Roman" pitchFamily="18" charset="0"/>
              </a:rPr>
              <a:t>BẾP GAS</a:t>
            </a:r>
          </a:p>
        </p:txBody>
      </p:sp>
      <p:sp>
        <p:nvSpPr>
          <p:cNvPr id="28" name="TextBox 27"/>
          <p:cNvSpPr txBox="1"/>
          <p:nvPr/>
        </p:nvSpPr>
        <p:spPr>
          <a:xfrm>
            <a:off x="1570062" y="5172115"/>
            <a:ext cx="10469538" cy="1055608"/>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solidFill>
                  <a:schemeClr val="tx2">
                    <a:lumMod val="50000"/>
                  </a:schemeClr>
                </a:solidFill>
                <a:latin typeface="Times New Roman" pitchFamily="18" charset="0"/>
                <a:cs typeface="Times New Roman" pitchFamily="18" charset="0"/>
              </a:rPr>
              <a:t>N</a:t>
            </a:r>
            <a:r>
              <a:rPr lang="en-US" sz="2800" b="1">
                <a:solidFill>
                  <a:schemeClr val="tx2">
                    <a:lumMod val="50000"/>
                  </a:schemeClr>
                </a:solidFill>
                <a:latin typeface="Times New Roman" pitchFamily="18" charset="0"/>
                <a:cs typeface="Times New Roman" pitchFamily="18" charset="0"/>
              </a:rPr>
              <a:t>ếu không có những phát minh này thì đời sống con người sẽ như thế nào?</a:t>
            </a:r>
            <a:endParaRPr lang="en-US" sz="2800" b="1" dirty="0">
              <a:solidFill>
                <a:schemeClr val="tx2">
                  <a:lumMod val="50000"/>
                </a:schemeClr>
              </a:solidFill>
              <a:latin typeface="Times New Roman" pitchFamily="18" charset="0"/>
              <a:cs typeface="Times New Roman" pitchFamily="18" charset="0"/>
            </a:endParaRPr>
          </a:p>
        </p:txBody>
      </p:sp>
      <p:pic>
        <p:nvPicPr>
          <p:cNvPr id="29" name="Picture 12" descr="Cartoon question mark and speech bubble sticker - Stock Vector ,  #AFFILIATE, #mark, #speech, #Cartoon,… | Cartoon question mark, Cartoons  questions, Bubble sticker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523" y="5172115"/>
            <a:ext cx="1281677" cy="105613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069975" y="5181600"/>
            <a:ext cx="11045825" cy="106517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Times New Roman" pitchFamily="18" charset="0"/>
                <a:cs typeface="Times New Roman" pitchFamily="18" charset="0"/>
              </a:rPr>
              <a:t>Nếu không có những phát minh khoa học và công nghệ thì đời sống con người sẽ không văn minh và tiến bộ như ngày nay.</a:t>
            </a:r>
          </a:p>
        </p:txBody>
      </p:sp>
    </p:spTree>
    <p:extLst>
      <p:ext uri="{BB962C8B-B14F-4D97-AF65-F5344CB8AC3E}">
        <p14:creationId xmlns:p14="http://schemas.microsoft.com/office/powerpoint/2010/main" val="165843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8"/>
                                        </p:tgtEl>
                                      </p:cBhvr>
                                    </p:animEffect>
                                    <p:set>
                                      <p:cBhvr>
                                        <p:cTn id="59" dur="1" fill="hold">
                                          <p:stCondLst>
                                            <p:cond delay="499"/>
                                          </p:stCondLst>
                                        </p:cTn>
                                        <p:tgtEl>
                                          <p:spTgt spid="2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8" grpId="0" animBg="1"/>
      <p:bldP spid="23" grpId="0" animBg="1"/>
      <p:bldP spid="24" grpId="0" animBg="1"/>
      <p:bldP spid="25" grpId="0" animBg="1"/>
      <p:bldP spid="26" grpId="0" animBg="1"/>
      <p:bldP spid="27" grpId="0" animBg="1"/>
      <p:bldP spid="28" grpId="0" animBg="1"/>
      <p:bldP spid="28" grpId="1"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676946" y="1754859"/>
            <a:ext cx="9015153" cy="3046988"/>
          </a:xfrm>
          <a:prstGeom prst="rect">
            <a:avLst/>
          </a:prstGeom>
          <a:solidFill>
            <a:srgbClr val="FFFFCC"/>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457200" indent="-457200" algn="l" eaLnBrk="1" hangingPunct="1">
              <a:spcBef>
                <a:spcPct val="50000"/>
              </a:spcBef>
              <a:buFontTx/>
              <a:buChar char="-"/>
            </a:pPr>
            <a:r>
              <a:rPr lang="en-US" sz="3200" b="1" dirty="0" err="1">
                <a:latin typeface="Times New Roman" panose="02020603050405020304" pitchFamily="18" charset="0"/>
                <a:cs typeface="Times New Roman" panose="02020603050405020304" pitchFamily="18" charset="0"/>
                <a:sym typeface="+mn-ea"/>
              </a:rPr>
              <a:t>Làm</a:t>
            </a:r>
            <a:r>
              <a:rPr lang="en-US" sz="3200" b="1" dirty="0">
                <a:latin typeface="Times New Roman" panose="02020603050405020304" pitchFamily="18" charset="0"/>
                <a:cs typeface="Times New Roman" panose="02020603050405020304" pitchFamily="18" charset="0"/>
                <a:sym typeface="+mn-ea"/>
              </a:rPr>
              <a:t> </a:t>
            </a:r>
            <a:r>
              <a:rPr lang="en-US" sz="3200" b="1" dirty="0" err="1">
                <a:latin typeface="Times New Roman" panose="02020603050405020304" pitchFamily="18" charset="0"/>
                <a:cs typeface="Times New Roman" panose="02020603050405020304" pitchFamily="18" charset="0"/>
                <a:sym typeface="+mn-ea"/>
              </a:rPr>
              <a:t>bài</a:t>
            </a:r>
            <a:r>
              <a:rPr lang="en-US" sz="3200" b="1" dirty="0">
                <a:latin typeface="Times New Roman" panose="02020603050405020304" pitchFamily="18" charset="0"/>
                <a:cs typeface="Times New Roman" panose="02020603050405020304" pitchFamily="18" charset="0"/>
                <a:sym typeface="+mn-ea"/>
              </a:rPr>
              <a:t> </a:t>
            </a:r>
            <a:r>
              <a:rPr lang="en-US" sz="3200" b="1" dirty="0" err="1">
                <a:latin typeface="Times New Roman" panose="02020603050405020304" pitchFamily="18" charset="0"/>
                <a:cs typeface="Times New Roman" panose="02020603050405020304" pitchFamily="18" charset="0"/>
                <a:sym typeface="+mn-ea"/>
              </a:rPr>
              <a:t>tập</a:t>
            </a:r>
            <a:r>
              <a:rPr lang="en-US" sz="3200" b="1" dirty="0">
                <a:latin typeface="Times New Roman" panose="02020603050405020304" pitchFamily="18" charset="0"/>
                <a:cs typeface="Times New Roman" panose="02020603050405020304" pitchFamily="18" charset="0"/>
                <a:sym typeface="+mn-ea"/>
              </a:rPr>
              <a:t> 1.1 – 1.5 </a:t>
            </a:r>
            <a:r>
              <a:rPr lang="en-US" sz="3200" b="1" dirty="0" err="1">
                <a:latin typeface="Times New Roman" panose="02020603050405020304" pitchFamily="18" charset="0"/>
                <a:cs typeface="Times New Roman" panose="02020603050405020304" pitchFamily="18" charset="0"/>
                <a:sym typeface="+mn-ea"/>
              </a:rPr>
              <a:t>sách</a:t>
            </a:r>
            <a:r>
              <a:rPr lang="en-US" sz="3200" b="1" dirty="0">
                <a:latin typeface="Times New Roman" panose="02020603050405020304" pitchFamily="18" charset="0"/>
                <a:cs typeface="Times New Roman" panose="02020603050405020304" pitchFamily="18" charset="0"/>
                <a:sym typeface="+mn-ea"/>
              </a:rPr>
              <a:t> </a:t>
            </a:r>
            <a:r>
              <a:rPr lang="en-US" sz="3200" b="1" dirty="0" err="1">
                <a:latin typeface="Times New Roman" panose="02020603050405020304" pitchFamily="18" charset="0"/>
                <a:cs typeface="Times New Roman" panose="02020603050405020304" pitchFamily="18" charset="0"/>
                <a:sym typeface="+mn-ea"/>
              </a:rPr>
              <a:t>bài</a:t>
            </a:r>
            <a:r>
              <a:rPr lang="en-US" sz="3200" b="1" dirty="0">
                <a:latin typeface="Times New Roman" panose="02020603050405020304" pitchFamily="18" charset="0"/>
                <a:cs typeface="Times New Roman" panose="02020603050405020304" pitchFamily="18" charset="0"/>
                <a:sym typeface="+mn-ea"/>
              </a:rPr>
              <a:t> </a:t>
            </a:r>
            <a:r>
              <a:rPr lang="en-US" sz="3200" b="1" dirty="0" err="1">
                <a:latin typeface="Times New Roman" panose="02020603050405020304" pitchFamily="18" charset="0"/>
                <a:cs typeface="Times New Roman" panose="02020603050405020304" pitchFamily="18" charset="0"/>
                <a:sym typeface="+mn-ea"/>
              </a:rPr>
              <a:t>tập</a:t>
            </a:r>
            <a:endParaRPr lang="en-US" sz="3200" b="1" dirty="0">
              <a:latin typeface="Times New Roman" panose="02020603050405020304" pitchFamily="18" charset="0"/>
              <a:cs typeface="Times New Roman" panose="02020603050405020304" pitchFamily="18" charset="0"/>
              <a:sym typeface="+mn-ea"/>
            </a:endParaRPr>
          </a:p>
          <a:p>
            <a:pPr marL="457200" indent="-457200" eaLnBrk="1" hangingPunct="1">
              <a:spcBef>
                <a:spcPct val="50000"/>
              </a:spcBef>
              <a:buFontTx/>
              <a:buChar char="-"/>
            </a:pPr>
            <a:r>
              <a:rPr lang="en-US" altLang="en-GB" sz="3200" b="1" dirty="0" err="1">
                <a:latin typeface="Times New Roman" panose="02020603050405020304" pitchFamily="18" charset="0"/>
                <a:cs typeface="Times New Roman" panose="02020603050405020304" pitchFamily="18" charset="0"/>
                <a:sym typeface="+mn-ea"/>
              </a:rPr>
              <a:t>Tìm</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hiểu</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các</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biển</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báo</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án</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toàn</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trong</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phòng</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thực</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hành</a:t>
            </a:r>
            <a:endParaRPr lang="en-US" altLang="en-GB" sz="3200" b="1" dirty="0">
              <a:latin typeface="Times New Roman" panose="02020603050405020304" pitchFamily="18" charset="0"/>
              <a:cs typeface="Times New Roman" panose="02020603050405020304" pitchFamily="18" charset="0"/>
              <a:sym typeface="+mn-ea"/>
            </a:endParaRPr>
          </a:p>
          <a:p>
            <a:pPr marL="457200" indent="-457200" eaLnBrk="1" hangingPunct="1">
              <a:spcBef>
                <a:spcPct val="50000"/>
              </a:spcBef>
              <a:buFontTx/>
              <a:buChar char="-"/>
            </a:pPr>
            <a:r>
              <a:rPr lang="en-US" altLang="en-GB" sz="3200" b="1" dirty="0" err="1">
                <a:latin typeface="Times New Roman" panose="02020603050405020304" pitchFamily="18" charset="0"/>
                <a:cs typeface="Times New Roman" panose="02020603050405020304" pitchFamily="18" charset="0"/>
                <a:sym typeface="+mn-ea"/>
              </a:rPr>
              <a:t>Phiếu</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tìm</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hiểu</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tiểu</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sử</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phát</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minh</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của</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các</a:t>
            </a:r>
            <a:r>
              <a:rPr lang="en-US" altLang="en-GB" sz="3200" b="1" dirty="0">
                <a:latin typeface="Times New Roman" panose="02020603050405020304" pitchFamily="18" charset="0"/>
                <a:cs typeface="Times New Roman" panose="02020603050405020304" pitchFamily="18" charset="0"/>
                <a:sym typeface="+mn-ea"/>
              </a:rPr>
              <a:t> </a:t>
            </a:r>
            <a:r>
              <a:rPr lang="en-US" altLang="en-GB" sz="3200" b="1" dirty="0" err="1">
                <a:latin typeface="Times New Roman" panose="02020603050405020304" pitchFamily="18" charset="0"/>
                <a:cs typeface="Times New Roman" panose="02020603050405020304" pitchFamily="18" charset="0"/>
                <a:sym typeface="+mn-ea"/>
              </a:rPr>
              <a:t>nhà</a:t>
            </a:r>
            <a:r>
              <a:rPr lang="en-US" altLang="en-GB" sz="3200" b="1" dirty="0">
                <a:latin typeface="Times New Roman" panose="02020603050405020304" pitchFamily="18" charset="0"/>
                <a:cs typeface="Times New Roman" panose="02020603050405020304" pitchFamily="18" charset="0"/>
                <a:sym typeface="+mn-ea"/>
              </a:rPr>
              <a:t> khoa </a:t>
            </a:r>
            <a:r>
              <a:rPr lang="en-US" altLang="en-GB" sz="3200" b="1" dirty="0" err="1">
                <a:latin typeface="Times New Roman" panose="02020603050405020304" pitchFamily="18" charset="0"/>
                <a:cs typeface="Times New Roman" panose="02020603050405020304" pitchFamily="18" charset="0"/>
                <a:sym typeface="+mn-ea"/>
              </a:rPr>
              <a:t>học</a:t>
            </a:r>
            <a:endParaRPr lang="vi-VN" altLang="en-GB" sz="3200" b="1" dirty="0">
              <a:latin typeface="Times New Roman" panose="02020603050405020304" pitchFamily="18" charset="0"/>
              <a:cs typeface="Times New Roman" panose="02020603050405020304" pitchFamily="18" charset="0"/>
              <a:sym typeface="+mn-ea"/>
            </a:endParaRPr>
          </a:p>
        </p:txBody>
      </p:sp>
      <p:sp>
        <p:nvSpPr>
          <p:cNvPr id="6" name="Text Box 3"/>
          <p:cNvSpPr txBox="1">
            <a:spLocks noChangeArrowheads="1"/>
          </p:cNvSpPr>
          <p:nvPr/>
        </p:nvSpPr>
        <p:spPr bwMode="auto">
          <a:xfrm>
            <a:off x="2591233" y="746634"/>
            <a:ext cx="7314297" cy="706755"/>
          </a:xfrm>
          <a:prstGeom prst="rect">
            <a:avLst/>
          </a:prstGeom>
          <a:noFill/>
          <a:ln>
            <a:noFill/>
          </a:ln>
          <a:effectLst/>
          <a:extLst>
            <a:ext uri="{909E8E84-426E-40DD-AFC4-6F175D3DCCD1}">
              <a14:hiddenFill xmlns:a14="http://schemas.microsoft.com/office/drawing/2010/main">
                <a:gradFill rotWithShape="1">
                  <a:gsLst>
                    <a:gs pos="0">
                      <a:schemeClr val="bg1"/>
                    </a:gs>
                    <a:gs pos="100000">
                      <a:srgbClr val="00FFFF"/>
                    </a:gs>
                  </a:gsLst>
                  <a:path path="shape">
                    <a:fillToRect l="50000" t="50000" r="50000" b="50000"/>
                  </a:path>
                </a:gra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4000" b="1" dirty="0">
                <a:solidFill>
                  <a:srgbClr val="FF0000"/>
                </a:solidFill>
                <a:effectLst>
                  <a:outerShdw blurRad="38100" dist="38100" dir="2700000" algn="tl">
                    <a:srgbClr val="000000"/>
                  </a:outerShdw>
                </a:effectLst>
                <a:latin typeface="Times New Roman" panose="02020603050405020304" pitchFamily="18" charset="0"/>
              </a:rPr>
              <a:t>CÔNG VIỆC VỀ NHÀ</a:t>
            </a:r>
          </a:p>
        </p:txBody>
      </p:sp>
      <p:pic>
        <p:nvPicPr>
          <p:cNvPr id="7" name="Picture 4" descr="PE00014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1" y="4790407"/>
            <a:ext cx="3047624" cy="207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19816" y="96273"/>
            <a:ext cx="1748779" cy="16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icture17"/>
          <p:cNvPicPr>
            <a:picLocks noChangeAspect="1" noChangeArrowheads="1" noCrop="1"/>
          </p:cNvPicPr>
          <p:nvPr/>
        </p:nvPicPr>
        <p:blipFill>
          <a:blip r:embed="rId4"/>
          <a:srcRect/>
          <a:stretch>
            <a:fillRect/>
          </a:stretch>
        </p:blipFill>
        <p:spPr bwMode="auto">
          <a:xfrm>
            <a:off x="162658" y="-256543"/>
            <a:ext cx="1428574" cy="14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Picture17"/>
          <p:cNvPicPr>
            <a:picLocks noChangeAspect="1" noChangeArrowheads="1" noCrop="1"/>
          </p:cNvPicPr>
          <p:nvPr/>
        </p:nvPicPr>
        <p:blipFill>
          <a:blip r:embed="rId4"/>
          <a:srcRect/>
          <a:stretch>
            <a:fillRect/>
          </a:stretch>
        </p:blipFill>
        <p:spPr bwMode="auto">
          <a:xfrm>
            <a:off x="9882878" y="4446640"/>
            <a:ext cx="1980955" cy="198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ULSTARS"/>
          <p:cNvPicPr>
            <a:picLocks noChangeAspect="1" noChangeArrowheads="1" noCrop="1"/>
          </p:cNvPicPr>
          <p:nvPr/>
        </p:nvPicPr>
        <p:blipFill>
          <a:blip r:embed="rId5"/>
          <a:srcRect/>
          <a:stretch>
            <a:fillRect/>
          </a:stretch>
        </p:blipFill>
        <p:spPr bwMode="auto">
          <a:xfrm>
            <a:off x="2076946" y="613301"/>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PULSTARS"/>
          <p:cNvPicPr>
            <a:picLocks noChangeAspect="1" noChangeArrowheads="1" noCrop="1"/>
          </p:cNvPicPr>
          <p:nvPr/>
        </p:nvPicPr>
        <p:blipFill>
          <a:blip r:embed="rId5"/>
          <a:srcRect/>
          <a:stretch>
            <a:fillRect/>
          </a:stretch>
        </p:blipFill>
        <p:spPr bwMode="auto">
          <a:xfrm>
            <a:off x="4191235" y="229172"/>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PULSTARS"/>
          <p:cNvPicPr>
            <a:picLocks noChangeAspect="1" noChangeArrowheads="1" noCrop="1"/>
          </p:cNvPicPr>
          <p:nvPr/>
        </p:nvPicPr>
        <p:blipFill>
          <a:blip r:embed="rId5"/>
          <a:srcRect/>
          <a:stretch>
            <a:fillRect/>
          </a:stretch>
        </p:blipFill>
        <p:spPr bwMode="auto">
          <a:xfrm>
            <a:off x="7162668" y="381553"/>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PULSTARS"/>
          <p:cNvPicPr>
            <a:picLocks noChangeAspect="1" noChangeArrowheads="1" noCrop="1"/>
          </p:cNvPicPr>
          <p:nvPr/>
        </p:nvPicPr>
        <p:blipFill>
          <a:blip r:embed="rId5"/>
          <a:srcRect/>
          <a:stretch>
            <a:fillRect/>
          </a:stretch>
        </p:blipFill>
        <p:spPr bwMode="auto">
          <a:xfrm>
            <a:off x="5791238" y="600"/>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PULSTARS"/>
          <p:cNvPicPr>
            <a:picLocks noChangeAspect="1" noChangeArrowheads="1" noCrop="1"/>
          </p:cNvPicPr>
          <p:nvPr/>
        </p:nvPicPr>
        <p:blipFill>
          <a:blip r:embed="rId5"/>
          <a:srcRect/>
          <a:stretch>
            <a:fillRect/>
          </a:stretch>
        </p:blipFill>
        <p:spPr bwMode="auto">
          <a:xfrm>
            <a:off x="3657901" y="5105370"/>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PULSTARS"/>
          <p:cNvPicPr>
            <a:picLocks noChangeAspect="1" noChangeArrowheads="1" noCrop="1"/>
          </p:cNvPicPr>
          <p:nvPr/>
        </p:nvPicPr>
        <p:blipFill>
          <a:blip r:embed="rId5"/>
          <a:srcRect/>
          <a:stretch>
            <a:fillRect/>
          </a:stretch>
        </p:blipFill>
        <p:spPr bwMode="auto">
          <a:xfrm>
            <a:off x="648373" y="1729174"/>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PULSTARS"/>
          <p:cNvPicPr>
            <a:picLocks noChangeAspect="1" noChangeArrowheads="1" noCrop="1"/>
          </p:cNvPicPr>
          <p:nvPr/>
        </p:nvPicPr>
        <p:blipFill>
          <a:blip r:embed="rId5"/>
          <a:srcRect/>
          <a:stretch>
            <a:fillRect/>
          </a:stretch>
        </p:blipFill>
        <p:spPr bwMode="auto">
          <a:xfrm>
            <a:off x="5181713" y="5333941"/>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PULSTARS"/>
          <p:cNvPicPr>
            <a:picLocks noChangeAspect="1" noChangeArrowheads="1" noCrop="1"/>
          </p:cNvPicPr>
          <p:nvPr/>
        </p:nvPicPr>
        <p:blipFill>
          <a:blip r:embed="rId5"/>
          <a:srcRect/>
          <a:stretch>
            <a:fillRect/>
          </a:stretch>
        </p:blipFill>
        <p:spPr bwMode="auto">
          <a:xfrm>
            <a:off x="6134095" y="1729491"/>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657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ctrTitle"/>
          </p:nvPr>
        </p:nvSpPr>
        <p:spPr>
          <a:xfrm>
            <a:off x="609600" y="2057400"/>
            <a:ext cx="8229600" cy="1470025"/>
          </a:xfrm>
        </p:spPr>
        <p:txBody>
          <a:bodyPr/>
          <a:lstStyle/>
          <a:p>
            <a:r>
              <a:rPr lang="en-US" sz="8800" dirty="0">
                <a:latin typeface="Times New Roman" pitchFamily="18" charset="0"/>
                <a:ea typeface="Tahoma" pitchFamily="34" charset="0"/>
                <a:cs typeface="Times New Roman" pitchFamily="18" charset="0"/>
              </a:rPr>
              <a:t>Thank You!</a:t>
            </a:r>
          </a:p>
        </p:txBody>
      </p:sp>
      <p:sp>
        <p:nvSpPr>
          <p:cNvPr id="2" name="Slide Number Placeholder 1"/>
          <p:cNvSpPr>
            <a:spLocks noGrp="1"/>
          </p:cNvSpPr>
          <p:nvPr>
            <p:ph type="sldNum" sz="quarter" idx="4"/>
          </p:nvPr>
        </p:nvSpPr>
        <p:spPr/>
        <p:txBody>
          <a:bodyPr/>
          <a:lstStyle/>
          <a:p>
            <a:fld id="{628EDB2F-3C67-4858-B57B-288B8BEF8CF3}" type="slidenum">
              <a:rPr lang="en-US" smtClean="0"/>
              <a:pPr/>
              <a:t>31</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628EDB2F-3C67-4858-B57B-288B8BEF8CF3}" type="slidenum">
              <a:rPr lang="en-US" smtClean="0"/>
              <a:pPr/>
              <a:t>4</a:t>
            </a:fld>
            <a:endParaRPr lang="en-US"/>
          </a:p>
        </p:txBody>
      </p:sp>
      <p:sp>
        <p:nvSpPr>
          <p:cNvPr id="3" name="Title 2"/>
          <p:cNvSpPr>
            <a:spLocks noGrp="1"/>
          </p:cNvSpPr>
          <p:nvPr>
            <p:ph type="ctrTitle"/>
          </p:nvPr>
        </p:nvSpPr>
        <p:spPr>
          <a:xfrm>
            <a:off x="381000" y="2438400"/>
            <a:ext cx="10972800" cy="1470025"/>
          </a:xfrm>
        </p:spPr>
        <p:txBody>
          <a:bodyPr/>
          <a:lstStyle/>
          <a:p>
            <a:r>
              <a:rPr lang="en-US">
                <a:latin typeface="Times New Roman" pitchFamily="18" charset="0"/>
                <a:cs typeface="Times New Roman" pitchFamily="18" charset="0"/>
              </a:rPr>
              <a:t>BÀI 1. </a:t>
            </a:r>
            <a:r>
              <a:rPr lang="en-US" dirty="0">
                <a:latin typeface="Times New Roman" pitchFamily="18" charset="0"/>
                <a:cs typeface="Times New Roman" pitchFamily="18" charset="0"/>
              </a:rPr>
              <a:t>GIỚI THIỆU VỀ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KHOA HỌC TỰ NHIÊN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57200" y="565533"/>
            <a:ext cx="11430000" cy="1470025"/>
          </a:xfrm>
          <a:prstGeom prst="rect">
            <a:avLst/>
          </a:prstGeom>
        </p:spPr>
        <p:txBody>
          <a:bodyPr/>
          <a:lst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a:lstStyle>
          <a:p>
            <a:pPr algn="ctr"/>
            <a:r>
              <a:rPr lang="en-US" sz="4800">
                <a:solidFill>
                  <a:srgbClr val="FF0000"/>
                </a:solidFill>
                <a:latin typeface="Times New Roman" pitchFamily="18" charset="0"/>
                <a:cs typeface="Times New Roman" pitchFamily="18" charset="0"/>
              </a:rPr>
              <a:t>BÀI 1 </a:t>
            </a:r>
          </a:p>
          <a:p>
            <a:pPr algn="ctr"/>
            <a:r>
              <a:rPr lang="en-US" sz="4800">
                <a:solidFill>
                  <a:srgbClr val="FF0000"/>
                </a:solidFill>
                <a:latin typeface="Times New Roman" pitchFamily="18" charset="0"/>
                <a:cs typeface="Times New Roman" pitchFamily="18" charset="0"/>
              </a:rPr>
              <a:t>GIỚI THIỆU VỀ KHOA HỌC TỰ NHIÊN</a:t>
            </a:r>
            <a:endParaRPr lang="en-US" sz="4800" dirty="0">
              <a:solidFill>
                <a:srgbClr val="FF0000"/>
              </a:solidFill>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68" r="99032"/>
                    </a14:imgEffect>
                  </a14:imgLayer>
                </a14:imgProps>
              </a:ext>
              <a:ext uri="{28A0092B-C50C-407E-A947-70E740481C1C}">
                <a14:useLocalDpi xmlns:a14="http://schemas.microsoft.com/office/drawing/2010/main" val="0"/>
              </a:ext>
            </a:extLst>
          </a:blip>
          <a:srcRect/>
          <a:stretch>
            <a:fillRect/>
          </a:stretch>
        </p:blipFill>
        <p:spPr bwMode="auto">
          <a:xfrm>
            <a:off x="1295400" y="3095874"/>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68" r="99032"/>
                    </a14:imgEffect>
                  </a14:imgLayer>
                </a14:imgProps>
              </a:ext>
              <a:ext uri="{28A0092B-C50C-407E-A947-70E740481C1C}">
                <a14:useLocalDpi xmlns:a14="http://schemas.microsoft.com/office/drawing/2010/main" val="0"/>
              </a:ext>
            </a:extLst>
          </a:blip>
          <a:srcRect/>
          <a:stretch>
            <a:fillRect/>
          </a:stretch>
        </p:blipFill>
        <p:spPr bwMode="auto">
          <a:xfrm>
            <a:off x="1219200" y="3844202"/>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68" r="99032"/>
                    </a14:imgEffect>
                  </a14:imgLayer>
                </a14:imgProps>
              </a:ext>
              <a:ext uri="{28A0092B-C50C-407E-A947-70E740481C1C}">
                <a14:useLocalDpi xmlns:a14="http://schemas.microsoft.com/office/drawing/2010/main" val="0"/>
              </a:ext>
            </a:extLst>
          </a:blip>
          <a:srcRect/>
          <a:stretch>
            <a:fillRect/>
          </a:stretch>
        </p:blipFill>
        <p:spPr bwMode="auto">
          <a:xfrm>
            <a:off x="1219200" y="4498995"/>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68" r="99032"/>
                    </a14:imgEffect>
                  </a14:imgLayer>
                </a14:imgProps>
              </a:ext>
              <a:ext uri="{28A0092B-C50C-407E-A947-70E740481C1C}">
                <a14:useLocalDpi xmlns:a14="http://schemas.microsoft.com/office/drawing/2010/main" val="0"/>
              </a:ext>
            </a:extLst>
          </a:blip>
          <a:srcRect/>
          <a:stretch>
            <a:fillRect/>
          </a:stretch>
        </p:blipFill>
        <p:spPr bwMode="auto">
          <a:xfrm>
            <a:off x="1219200" y="5257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21755" y="3298786"/>
            <a:ext cx="8046640" cy="646331"/>
          </a:xfrm>
          <a:prstGeom prst="rect">
            <a:avLst/>
          </a:prstGeom>
          <a:noFill/>
        </p:spPr>
        <p:txBody>
          <a:bodyPr wrap="square" rtlCol="0">
            <a:spAutoFit/>
          </a:bodyPr>
          <a:lstStyle/>
          <a:p>
            <a:r>
              <a:rPr lang="en-US" sz="3600" b="1">
                <a:solidFill>
                  <a:srgbClr val="7030A0"/>
                </a:solidFill>
                <a:latin typeface="Times New Roman" pitchFamily="18" charset="0"/>
                <a:cs typeface="Times New Roman" pitchFamily="18" charset="0"/>
              </a:rPr>
              <a:t>Khái niệm Khoa học tự nhiên</a:t>
            </a:r>
          </a:p>
        </p:txBody>
      </p:sp>
      <p:sp>
        <p:nvSpPr>
          <p:cNvPr id="20" name="TextBox 19"/>
          <p:cNvSpPr txBox="1"/>
          <p:nvPr/>
        </p:nvSpPr>
        <p:spPr>
          <a:xfrm>
            <a:off x="2286000" y="4047114"/>
            <a:ext cx="8046640" cy="646331"/>
          </a:xfrm>
          <a:prstGeom prst="rect">
            <a:avLst/>
          </a:prstGeom>
          <a:noFill/>
        </p:spPr>
        <p:txBody>
          <a:bodyPr wrap="square" rtlCol="0">
            <a:spAutoFit/>
          </a:bodyPr>
          <a:lstStyle/>
          <a:p>
            <a:r>
              <a:rPr lang="en-US" sz="3600" b="1">
                <a:solidFill>
                  <a:srgbClr val="7030A0"/>
                </a:solidFill>
                <a:latin typeface="Times New Roman" pitchFamily="18" charset="0"/>
                <a:cs typeface="Times New Roman" pitchFamily="18" charset="0"/>
              </a:rPr>
              <a:t>Vật sống và vật không sống</a:t>
            </a:r>
          </a:p>
        </p:txBody>
      </p:sp>
      <p:sp>
        <p:nvSpPr>
          <p:cNvPr id="21" name="TextBox 20"/>
          <p:cNvSpPr txBox="1"/>
          <p:nvPr/>
        </p:nvSpPr>
        <p:spPr>
          <a:xfrm>
            <a:off x="2286000" y="4749225"/>
            <a:ext cx="8686800" cy="646331"/>
          </a:xfrm>
          <a:prstGeom prst="rect">
            <a:avLst/>
          </a:prstGeom>
          <a:noFill/>
        </p:spPr>
        <p:txBody>
          <a:bodyPr wrap="square" rtlCol="0">
            <a:spAutoFit/>
          </a:bodyPr>
          <a:lstStyle/>
          <a:p>
            <a:r>
              <a:rPr lang="en-US" sz="3600" b="1">
                <a:solidFill>
                  <a:srgbClr val="7030A0"/>
                </a:solidFill>
                <a:latin typeface="Times New Roman" pitchFamily="18" charset="0"/>
                <a:cs typeface="Times New Roman" pitchFamily="18" charset="0"/>
              </a:rPr>
              <a:t>Các lĩnh vực chính của khoa học tự nhiên</a:t>
            </a:r>
          </a:p>
        </p:txBody>
      </p:sp>
      <p:sp>
        <p:nvSpPr>
          <p:cNvPr id="22" name="TextBox 21"/>
          <p:cNvSpPr txBox="1"/>
          <p:nvPr/>
        </p:nvSpPr>
        <p:spPr>
          <a:xfrm>
            <a:off x="2209800" y="5435025"/>
            <a:ext cx="9641645" cy="646331"/>
          </a:xfrm>
          <a:prstGeom prst="rect">
            <a:avLst/>
          </a:prstGeom>
          <a:noFill/>
        </p:spPr>
        <p:txBody>
          <a:bodyPr wrap="square" rtlCol="0">
            <a:spAutoFit/>
          </a:bodyPr>
          <a:lstStyle/>
          <a:p>
            <a:r>
              <a:rPr lang="en-US" sz="3600" b="1">
                <a:solidFill>
                  <a:srgbClr val="7030A0"/>
                </a:solidFill>
                <a:latin typeface="Times New Roman" pitchFamily="18" charset="0"/>
                <a:cs typeface="Times New Roman" pitchFamily="18" charset="0"/>
              </a:rPr>
              <a:t>Khoa học tự nhiên với công nghệ và đời sống</a:t>
            </a:r>
          </a:p>
        </p:txBody>
      </p:sp>
      <p:sp>
        <p:nvSpPr>
          <p:cNvPr id="5" name="Rectangle 4"/>
          <p:cNvSpPr/>
          <p:nvPr/>
        </p:nvSpPr>
        <p:spPr>
          <a:xfrm>
            <a:off x="2154043" y="2064603"/>
            <a:ext cx="4724371" cy="923330"/>
          </a:xfrm>
          <a:prstGeom prst="rect">
            <a:avLst/>
          </a:prstGeom>
        </p:spPr>
        <p:style>
          <a:lnRef idx="3">
            <a:schemeClr val="lt1"/>
          </a:lnRef>
          <a:fillRef idx="1">
            <a:schemeClr val="accent3"/>
          </a:fillRef>
          <a:effectRef idx="1">
            <a:schemeClr val="accent3"/>
          </a:effectRef>
          <a:fontRef idx="minor">
            <a:schemeClr val="lt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a:ln w="11430"/>
                <a:solidFill>
                  <a:srgbClr val="CC3300"/>
                </a:solidFill>
                <a:effectLst>
                  <a:outerShdw blurRad="50800" dist="39000" dir="5460000" algn="tl">
                    <a:srgbClr val="000000">
                      <a:alpha val="38000"/>
                    </a:srgbClr>
                  </a:outerShdw>
                </a:effectLst>
                <a:latin typeface="Times New Roman" pitchFamily="18" charset="0"/>
                <a:cs typeface="Times New Roman" pitchFamily="18" charset="0"/>
              </a:rPr>
              <a:t>Nội dung chính</a:t>
            </a:r>
          </a:p>
        </p:txBody>
      </p:sp>
    </p:spTree>
    <p:extLst>
      <p:ext uri="{BB962C8B-B14F-4D97-AF65-F5344CB8AC3E}">
        <p14:creationId xmlns:p14="http://schemas.microsoft.com/office/powerpoint/2010/main" val="271632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2"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latin typeface="Times New Roman" pitchFamily="18" charset="0"/>
                <a:cs typeface="Times New Roman" pitchFamily="18" charset="0"/>
              </a:rPr>
              <a:pPr/>
              <a:t>6</a:t>
            </a:fld>
            <a:endParaRPr lang="en-US">
              <a:latin typeface="Times New Roman" pitchFamily="18" charset="0"/>
              <a:cs typeface="Times New Roman" pitchFamily="18" charset="0"/>
            </a:endParaRPr>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Times New Roman" pitchFamily="18" charset="0"/>
              <a:cs typeface="Times New Roman" pitchFamily="18"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5" name="TextBox 4"/>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6" name="TextBox 5"/>
          <p:cNvSpPr txBox="1"/>
          <p:nvPr/>
        </p:nvSpPr>
        <p:spPr>
          <a:xfrm>
            <a:off x="4814356" y="113668"/>
            <a:ext cx="6920444" cy="919401"/>
          </a:xfrm>
          <a:prstGeom prst="round2Diag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altLang="en-US" sz="2400" b="1">
                <a:solidFill>
                  <a:schemeClr val="tx1"/>
                </a:solidFill>
                <a:latin typeface="Times New Roman" pitchFamily="18" charset="0"/>
                <a:cs typeface="Times New Roman" pitchFamily="18" charset="0"/>
              </a:rPr>
              <a:t>Trong các hiện tượng sau, hiện tượng nào </a:t>
            </a:r>
            <a:r>
              <a:rPr lang="en-US" altLang="en-US" sz="2400" b="1">
                <a:solidFill>
                  <a:schemeClr val="tx1"/>
                </a:solidFill>
                <a:latin typeface="Times New Roman" pitchFamily="18" charset="0"/>
                <a:cs typeface="Times New Roman" pitchFamily="18" charset="0"/>
              </a:rPr>
              <a:t>là hiện tượng</a:t>
            </a:r>
            <a:r>
              <a:rPr lang="vi-VN" altLang="en-US" sz="2400" b="1">
                <a:solidFill>
                  <a:schemeClr val="tx1"/>
                </a:solidFill>
                <a:latin typeface="Times New Roman" pitchFamily="18" charset="0"/>
                <a:cs typeface="Times New Roman" pitchFamily="18" charset="0"/>
              </a:rPr>
              <a:t> tự nhiên</a:t>
            </a:r>
            <a:r>
              <a:rPr lang="en-US" altLang="en-US" sz="2400" b="1">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pic>
        <p:nvPicPr>
          <p:cNvPr id="7"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45303"/>
            <a:ext cx="1087844" cy="10561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ầu Vồng Và Những Điều Thú Vị Xung Quanh Nó Mà Bạn Chưa Biế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1" y="1287745"/>
            <a:ext cx="2590800" cy="1810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Kỹ thuật an toàn trong phòng thí nghiệm hóa họ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328" y="1299175"/>
            <a:ext cx="2895357" cy="1798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Chuyện gì sẽ xảy ra nếu mặt trời mọc hướng Tâ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7401" y="3819567"/>
            <a:ext cx="2362199" cy="1743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Trẻ cần lưu ý gì khi chơi thể thao? - BaoHaiDuo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77401" y="1299175"/>
            <a:ext cx="2362200" cy="1798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Những điều cần biết khi trồng lúa ở vụ hè thu"/>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3702428"/>
            <a:ext cx="2769285" cy="1936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4 Mẹo Rửa Ly Thuỷ Tinh Sạch Bong Sáng Bó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3800" y="3772217"/>
            <a:ext cx="2590801" cy="1860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 Box 10"/>
          <p:cNvSpPr txBox="1"/>
          <p:nvPr/>
        </p:nvSpPr>
        <p:spPr>
          <a:xfrm>
            <a:off x="3886200" y="3200400"/>
            <a:ext cx="2617128"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a:effectLst/>
                <a:latin typeface="Times New Roman" pitchFamily="18" charset="0"/>
                <a:ea typeface="Calibri"/>
                <a:cs typeface="Times New Roman" pitchFamily="18" charset="0"/>
              </a:rPr>
              <a:t>H1. Cầu vồng</a:t>
            </a:r>
          </a:p>
        </p:txBody>
      </p:sp>
      <p:sp>
        <p:nvSpPr>
          <p:cNvPr id="15" name="Text Box 11"/>
          <p:cNvSpPr txBox="1"/>
          <p:nvPr/>
        </p:nvSpPr>
        <p:spPr>
          <a:xfrm>
            <a:off x="6705600" y="3200400"/>
            <a:ext cx="3429000"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a:effectLst/>
                <a:latin typeface="Times New Roman" pitchFamily="18" charset="0"/>
                <a:ea typeface="Calibri"/>
                <a:cs typeface="Times New Roman" pitchFamily="18" charset="0"/>
              </a:rPr>
              <a:t>H2. Làm thí nghiệm</a:t>
            </a:r>
          </a:p>
        </p:txBody>
      </p:sp>
      <p:sp>
        <p:nvSpPr>
          <p:cNvPr id="16" name="Text Box 12"/>
          <p:cNvSpPr txBox="1"/>
          <p:nvPr/>
        </p:nvSpPr>
        <p:spPr>
          <a:xfrm>
            <a:off x="9677400" y="3242846"/>
            <a:ext cx="2628949"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a:effectLst/>
                <a:latin typeface="Times New Roman" pitchFamily="18" charset="0"/>
                <a:ea typeface="Calibri"/>
                <a:cs typeface="Times New Roman" pitchFamily="18" charset="0"/>
              </a:rPr>
              <a:t>H3. Chơi đá bóng</a:t>
            </a:r>
          </a:p>
        </p:txBody>
      </p:sp>
      <p:sp>
        <p:nvSpPr>
          <p:cNvPr id="17" name="Text Box 13"/>
          <p:cNvSpPr txBox="1"/>
          <p:nvPr/>
        </p:nvSpPr>
        <p:spPr>
          <a:xfrm>
            <a:off x="4191000" y="5715000"/>
            <a:ext cx="1878827"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n-US" sz="2200" b="1" i="1">
                <a:effectLst/>
                <a:latin typeface="Times New Roman" pitchFamily="18" charset="0"/>
                <a:ea typeface="Calibri"/>
                <a:cs typeface="Times New Roman" pitchFamily="18" charset="0"/>
              </a:rPr>
              <a:t>H4. Rửa ly</a:t>
            </a:r>
          </a:p>
        </p:txBody>
      </p:sp>
      <p:sp>
        <p:nvSpPr>
          <p:cNvPr id="18" name="Text Box 14"/>
          <p:cNvSpPr txBox="1"/>
          <p:nvPr/>
        </p:nvSpPr>
        <p:spPr>
          <a:xfrm>
            <a:off x="7306896" y="5766137"/>
            <a:ext cx="1760904" cy="1015663"/>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n-US" sz="2200" b="1" i="1">
                <a:effectLst/>
                <a:latin typeface="Times New Roman" pitchFamily="18" charset="0"/>
                <a:ea typeface="Calibri"/>
                <a:cs typeface="Times New Roman" pitchFamily="18" charset="0"/>
              </a:rPr>
              <a:t>H5. Sự phát triển của  cây lúa</a:t>
            </a:r>
          </a:p>
        </p:txBody>
      </p:sp>
      <p:sp>
        <p:nvSpPr>
          <p:cNvPr id="19" name="Text Box 15"/>
          <p:cNvSpPr txBox="1"/>
          <p:nvPr/>
        </p:nvSpPr>
        <p:spPr>
          <a:xfrm>
            <a:off x="10088269" y="5715000"/>
            <a:ext cx="1807210" cy="83629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2200" b="1" i="1">
                <a:effectLst/>
                <a:latin typeface="Times New Roman" pitchFamily="18" charset="0"/>
                <a:ea typeface="Calibri"/>
                <a:cs typeface="Times New Roman" pitchFamily="18" charset="0"/>
              </a:rPr>
              <a:t>H6. Trái Đất quay quanh Mặt Trời</a:t>
            </a:r>
          </a:p>
        </p:txBody>
      </p:sp>
      <p:sp>
        <p:nvSpPr>
          <p:cNvPr id="20" name="Rectangle 19"/>
          <p:cNvSpPr/>
          <p:nvPr/>
        </p:nvSpPr>
        <p:spPr>
          <a:xfrm>
            <a:off x="5194764" y="168716"/>
            <a:ext cx="4839598" cy="919401"/>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latin typeface="Times New Roman" pitchFamily="18" charset="0"/>
                <a:cs typeface="Times New Roman" pitchFamily="18" charset="0"/>
              </a:rPr>
              <a:t>Các hiện tượng tự nhiên</a:t>
            </a:r>
          </a:p>
        </p:txBody>
      </p:sp>
      <p:pic>
        <p:nvPicPr>
          <p:cNvPr id="21" name="Picture 20" descr="Cầu Vồng Và Những Điều Thú Vị Xung Quanh Nó Mà Bạn Chưa Biế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3780" y="1239675"/>
            <a:ext cx="2590800" cy="1810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descr="Kỹ thuật an toàn trong phòng thí nghiệm hóa họ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0100" y="1251105"/>
            <a:ext cx="2895357" cy="1798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Chuyện gì sẽ xảy ra nếu mặt trời mọc hướng Tâ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2879" y="3771497"/>
            <a:ext cx="2362199" cy="1743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descr="Những điều cần biết khi trồng lúa ở vụ hè thu"/>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4537" y="3654358"/>
            <a:ext cx="2769285" cy="1936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 Box 10"/>
          <p:cNvSpPr txBox="1"/>
          <p:nvPr/>
        </p:nvSpPr>
        <p:spPr>
          <a:xfrm>
            <a:off x="4686179" y="3152330"/>
            <a:ext cx="2617128"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a:effectLst/>
                <a:latin typeface="Times New Roman" pitchFamily="18" charset="0"/>
                <a:ea typeface="Calibri"/>
                <a:cs typeface="Times New Roman" pitchFamily="18" charset="0"/>
              </a:rPr>
              <a:t>H1. Cầu vồng</a:t>
            </a:r>
          </a:p>
        </p:txBody>
      </p:sp>
      <p:sp>
        <p:nvSpPr>
          <p:cNvPr id="26" name="Text Box 11"/>
          <p:cNvSpPr txBox="1"/>
          <p:nvPr/>
        </p:nvSpPr>
        <p:spPr>
          <a:xfrm>
            <a:off x="8229479" y="3152330"/>
            <a:ext cx="3429000"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a:effectLst/>
                <a:latin typeface="Times New Roman" pitchFamily="18" charset="0"/>
                <a:ea typeface="Calibri"/>
                <a:cs typeface="Times New Roman" pitchFamily="18" charset="0"/>
              </a:rPr>
              <a:t>H2. Làm thí nghiệm</a:t>
            </a:r>
          </a:p>
        </p:txBody>
      </p:sp>
      <p:sp>
        <p:nvSpPr>
          <p:cNvPr id="27" name="Text Box 14"/>
          <p:cNvSpPr txBox="1"/>
          <p:nvPr/>
        </p:nvSpPr>
        <p:spPr>
          <a:xfrm>
            <a:off x="5114291" y="5842337"/>
            <a:ext cx="1760904" cy="1015663"/>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n-US" sz="2200" b="1" i="1">
                <a:effectLst/>
                <a:latin typeface="Times New Roman" pitchFamily="18" charset="0"/>
                <a:ea typeface="Calibri"/>
                <a:cs typeface="Times New Roman" pitchFamily="18" charset="0"/>
              </a:rPr>
              <a:t>H5. Sự phát triển của  cây lúa</a:t>
            </a:r>
          </a:p>
        </p:txBody>
      </p:sp>
      <p:sp>
        <p:nvSpPr>
          <p:cNvPr id="28" name="Text Box 15"/>
          <p:cNvSpPr txBox="1"/>
          <p:nvPr/>
        </p:nvSpPr>
        <p:spPr>
          <a:xfrm>
            <a:off x="8964173" y="5616521"/>
            <a:ext cx="1807210" cy="83629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2200" b="1" i="1">
                <a:effectLst/>
                <a:latin typeface="Times New Roman" pitchFamily="18" charset="0"/>
                <a:ea typeface="Calibri"/>
                <a:cs typeface="Times New Roman" pitchFamily="18" charset="0"/>
              </a:rPr>
              <a:t>H6. Trái Đất quay quanh Mặt Trời</a:t>
            </a:r>
          </a:p>
        </p:txBody>
      </p:sp>
    </p:spTree>
    <p:extLst>
      <p:ext uri="{BB962C8B-B14F-4D97-AF65-F5344CB8AC3E}">
        <p14:creationId xmlns:p14="http://schemas.microsoft.com/office/powerpoint/2010/main" val="199906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par>
                                <p:cTn id="90" presetID="10"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circle(in)">
                                      <p:cBhvr>
                                        <p:cTn id="95" dur="2000"/>
                                        <p:tgtEl>
                                          <p:spTgt spid="25"/>
                                        </p:tgtEl>
                                      </p:cBhvr>
                                    </p:animEffect>
                                  </p:childTnLst>
                                </p:cTn>
                              </p:par>
                              <p:par>
                                <p:cTn id="96" presetID="6" presetClass="entr" presetSubtype="16" fill="hold"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circle(in)">
                                      <p:cBhvr>
                                        <p:cTn id="98" dur="2000"/>
                                        <p:tgtEl>
                                          <p:spTgt spid="21"/>
                                        </p:tgtEl>
                                      </p:cBhvr>
                                    </p:animEffect>
                                  </p:childTnLst>
                                </p:cTn>
                              </p:par>
                              <p:par>
                                <p:cTn id="99" presetID="6" presetClass="entr" presetSubtype="16"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circle(in)">
                                      <p:cBhvr>
                                        <p:cTn id="101" dur="2000"/>
                                        <p:tgtEl>
                                          <p:spTgt spid="22"/>
                                        </p:tgtEl>
                                      </p:cBhvr>
                                    </p:animEffect>
                                  </p:childTnLst>
                                </p:cTn>
                              </p:par>
                              <p:par>
                                <p:cTn id="102" presetID="6" presetClass="entr" presetSubtype="16"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circle(in)">
                                      <p:cBhvr>
                                        <p:cTn id="104" dur="2000"/>
                                        <p:tgtEl>
                                          <p:spTgt spid="26"/>
                                        </p:tgtEl>
                                      </p:cBhvr>
                                    </p:animEffect>
                                  </p:childTnLst>
                                </p:cTn>
                              </p:par>
                              <p:par>
                                <p:cTn id="105" presetID="6" presetClass="entr" presetSubtype="16" fill="hold"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circle(in)">
                                      <p:cBhvr>
                                        <p:cTn id="107" dur="2000"/>
                                        <p:tgtEl>
                                          <p:spTgt spid="23"/>
                                        </p:tgtEl>
                                      </p:cBhvr>
                                    </p:animEffect>
                                  </p:childTnLst>
                                </p:cTn>
                              </p:par>
                              <p:par>
                                <p:cTn id="108" presetID="6" presetClass="entr" presetSubtype="16"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circle(in)">
                                      <p:cBhvr>
                                        <p:cTn id="110" dur="2000"/>
                                        <p:tgtEl>
                                          <p:spTgt spid="28"/>
                                        </p:tgtEl>
                                      </p:cBhvr>
                                    </p:animEffect>
                                  </p:childTnLst>
                                </p:cTn>
                              </p:par>
                              <p:par>
                                <p:cTn id="111" presetID="6" presetClass="entr" presetSubtype="16"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ircle(in)">
                                      <p:cBhvr>
                                        <p:cTn id="113" dur="2000"/>
                                        <p:tgtEl>
                                          <p:spTgt spid="27"/>
                                        </p:tgtEl>
                                      </p:cBhvr>
                                    </p:animEffect>
                                  </p:childTnLst>
                                </p:cTn>
                              </p:par>
                              <p:par>
                                <p:cTn id="114" presetID="6" presetClass="entr" presetSubtype="16" fill="hold" nodeType="with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circle(in)">
                                      <p:cBhvr>
                                        <p:cTn id="11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5"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Times New Roman" pitchFamily="18" charset="0"/>
              <a:cs typeface="Times New Roman" pitchFamily="18" charset="0"/>
            </a:endParaRPr>
          </a:p>
        </p:txBody>
      </p:sp>
      <p:sp>
        <p:nvSpPr>
          <p:cNvPr id="12" name="Rectangle 11"/>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13" name="TextBox 12"/>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14" name="TextBox 13"/>
          <p:cNvSpPr txBox="1"/>
          <p:nvPr/>
        </p:nvSpPr>
        <p:spPr>
          <a:xfrm>
            <a:off x="4038600" y="224462"/>
            <a:ext cx="6920444" cy="510778"/>
          </a:xfrm>
          <a:prstGeom prst="round2Diag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en-US" sz="2400" b="1">
                <a:solidFill>
                  <a:schemeClr val="tx1"/>
                </a:solidFill>
                <a:latin typeface="Times New Roman" pitchFamily="18" charset="0"/>
                <a:cs typeface="Times New Roman" pitchFamily="18" charset="0"/>
              </a:rPr>
              <a:t>Một số ví dụ khác về hiện tượng tự nhiên</a:t>
            </a:r>
            <a:endParaRPr lang="en-US" sz="2400" dirty="0">
              <a:solidFill>
                <a:schemeClr val="tx1"/>
              </a:solidFill>
              <a:latin typeface="Times New Roman" pitchFamily="18" charset="0"/>
              <a:cs typeface="Times New Roman" pitchFamily="18" charset="0"/>
            </a:endParaRPr>
          </a:p>
        </p:txBody>
      </p:sp>
      <p:sp>
        <p:nvSpPr>
          <p:cNvPr id="16" name="Title 1">
            <a:extLst>
              <a:ext uri="{FF2B5EF4-FFF2-40B4-BE49-F238E27FC236}">
                <a16:creationId xmlns:a16="http://schemas.microsoft.com/office/drawing/2014/main" id="{233A32D6-EB86-41FD-AB01-E42EA839BE4F}"/>
              </a:ext>
            </a:extLst>
          </p:cNvPr>
          <p:cNvSpPr txBox="1">
            <a:spLocks/>
          </p:cNvSpPr>
          <p:nvPr/>
        </p:nvSpPr>
        <p:spPr>
          <a:xfrm>
            <a:off x="4523788" y="2981980"/>
            <a:ext cx="2181812" cy="523220"/>
          </a:xfrm>
          <a:prstGeom prst="rect">
            <a:avLst/>
          </a:prstGeom>
        </p:spPr>
        <p:txBody>
          <a:bodyPr/>
          <a:lst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a:lstStyle>
          <a:p>
            <a:r>
              <a:rPr lang="vi-VN" sz="2800" i="1">
                <a:solidFill>
                  <a:schemeClr val="tx1"/>
                </a:solidFill>
                <a:latin typeface="Times New Roman" pitchFamily="18" charset="0"/>
                <a:cs typeface="Times New Roman" pitchFamily="18" charset="0"/>
              </a:rPr>
              <a:t>Núi lửa</a:t>
            </a:r>
            <a:br>
              <a:rPr lang="vi-VN" sz="2800" i="1">
                <a:solidFill>
                  <a:schemeClr val="tx1"/>
                </a:solidFill>
                <a:latin typeface="Times New Roman" pitchFamily="18" charset="0"/>
                <a:cs typeface="Times New Roman" pitchFamily="18" charset="0"/>
              </a:rPr>
            </a:br>
            <a:endParaRPr lang="en-US" sz="2800" i="1" dirty="0">
              <a:solidFill>
                <a:schemeClr val="tx1"/>
              </a:solidFill>
              <a:latin typeface="Times New Roman" pitchFamily="18" charset="0"/>
              <a:cs typeface="Times New Roman" pitchFamily="18" charset="0"/>
            </a:endParaRPr>
          </a:p>
        </p:txBody>
      </p:sp>
      <p:sp>
        <p:nvSpPr>
          <p:cNvPr id="17" name="Subtitle 2">
            <a:extLst>
              <a:ext uri="{FF2B5EF4-FFF2-40B4-BE49-F238E27FC236}">
                <a16:creationId xmlns:a16="http://schemas.microsoft.com/office/drawing/2014/main" id="{DA51ADFF-AF54-4C94-8A34-FD60A763C5DC}"/>
              </a:ext>
            </a:extLst>
          </p:cNvPr>
          <p:cNvSpPr txBox="1">
            <a:spLocks/>
          </p:cNvSpPr>
          <p:nvPr/>
        </p:nvSpPr>
        <p:spPr>
          <a:xfrm>
            <a:off x="8630968" y="2935357"/>
            <a:ext cx="2605702" cy="64604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vi-VN" sz="2800" b="1" i="1">
                <a:latin typeface="Times New Roman" pitchFamily="18" charset="0"/>
                <a:cs typeface="Times New Roman" pitchFamily="18" charset="0"/>
              </a:rPr>
              <a:t>Nhật thực</a:t>
            </a:r>
            <a:endParaRPr lang="en-US" sz="2800" b="1" i="1" dirty="0">
              <a:latin typeface="Times New Roman" pitchFamily="18" charset="0"/>
              <a:cs typeface="Times New Roman" pitchFamily="18" charset="0"/>
            </a:endParaRPr>
          </a:p>
        </p:txBody>
      </p:sp>
      <p:pic>
        <p:nvPicPr>
          <p:cNvPr id="18" name="Picture 17">
            <a:extLst>
              <a:ext uri="{FF2B5EF4-FFF2-40B4-BE49-F238E27FC236}">
                <a16:creationId xmlns:a16="http://schemas.microsoft.com/office/drawing/2014/main" id="{095D19E1-C485-4197-96AF-4175C7B3E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153" y="971550"/>
            <a:ext cx="3634769" cy="1969250"/>
          </a:xfrm>
          <a:prstGeom prst="rect">
            <a:avLst/>
          </a:prstGeom>
        </p:spPr>
      </p:pic>
      <p:pic>
        <p:nvPicPr>
          <p:cNvPr id="19" name="Picture 18">
            <a:extLst>
              <a:ext uri="{FF2B5EF4-FFF2-40B4-BE49-F238E27FC236}">
                <a16:creationId xmlns:a16="http://schemas.microsoft.com/office/drawing/2014/main" id="{B9125C91-2E26-4D70-9EC5-06C56A547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29" y="1002550"/>
            <a:ext cx="4236701" cy="1969250"/>
          </a:xfrm>
          <a:prstGeom prst="rect">
            <a:avLst/>
          </a:prstGeom>
        </p:spPr>
      </p:pic>
      <p:pic>
        <p:nvPicPr>
          <p:cNvPr id="20" name="Picture 19">
            <a:extLst>
              <a:ext uri="{FF2B5EF4-FFF2-40B4-BE49-F238E27FC236}">
                <a16:creationId xmlns:a16="http://schemas.microsoft.com/office/drawing/2014/main" id="{ADDDA5A8-9ADB-4165-BC1A-9E95A5DBF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029" y="3586088"/>
            <a:ext cx="3520268" cy="2291335"/>
          </a:xfrm>
          <a:prstGeom prst="rect">
            <a:avLst/>
          </a:prstGeom>
        </p:spPr>
      </p:pic>
      <p:sp>
        <p:nvSpPr>
          <p:cNvPr id="21" name="Subtitle 2">
            <a:extLst>
              <a:ext uri="{FF2B5EF4-FFF2-40B4-BE49-F238E27FC236}">
                <a16:creationId xmlns:a16="http://schemas.microsoft.com/office/drawing/2014/main" id="{1235D34C-5EBD-4347-B6AB-E23A71BEBDB7}"/>
              </a:ext>
            </a:extLst>
          </p:cNvPr>
          <p:cNvSpPr txBox="1">
            <a:spLocks/>
          </p:cNvSpPr>
          <p:nvPr/>
        </p:nvSpPr>
        <p:spPr bwMode="auto">
          <a:xfrm>
            <a:off x="4114800" y="6057249"/>
            <a:ext cx="2749048" cy="64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vi-VN" sz="2800" b="1" i="1" kern="0" dirty="0">
                <a:latin typeface="Times New Roman" pitchFamily="18" charset="0"/>
                <a:cs typeface="Times New Roman" pitchFamily="18" charset="0"/>
              </a:rPr>
              <a:t>Trồng dưa lưới</a:t>
            </a:r>
            <a:endParaRPr lang="en-US" sz="2800" b="1" i="1" kern="0" dirty="0">
              <a:latin typeface="Times New Roman" pitchFamily="18" charset="0"/>
              <a:cs typeface="Times New Roman" pitchFamily="18" charset="0"/>
            </a:endParaRPr>
          </a:p>
        </p:txBody>
      </p:sp>
      <p:pic>
        <p:nvPicPr>
          <p:cNvPr id="22" name="Picture 21">
            <a:extLst>
              <a:ext uri="{FF2B5EF4-FFF2-40B4-BE49-F238E27FC236}">
                <a16:creationId xmlns:a16="http://schemas.microsoft.com/office/drawing/2014/main" id="{0325FB7D-29D3-4B9E-A197-564FF4B60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6429" y="3589605"/>
            <a:ext cx="4078160" cy="2467643"/>
          </a:xfrm>
          <a:prstGeom prst="rect">
            <a:avLst/>
          </a:prstGeom>
        </p:spPr>
      </p:pic>
      <p:sp>
        <p:nvSpPr>
          <p:cNvPr id="23" name="Subtitle 2">
            <a:extLst>
              <a:ext uri="{FF2B5EF4-FFF2-40B4-BE49-F238E27FC236}">
                <a16:creationId xmlns:a16="http://schemas.microsoft.com/office/drawing/2014/main" id="{701F5D4C-4021-4C66-B5E2-9F24A514A32C}"/>
              </a:ext>
            </a:extLst>
          </p:cNvPr>
          <p:cNvSpPr txBox="1">
            <a:spLocks/>
          </p:cNvSpPr>
          <p:nvPr/>
        </p:nvSpPr>
        <p:spPr bwMode="auto">
          <a:xfrm>
            <a:off x="8153401" y="6135757"/>
            <a:ext cx="3491168" cy="64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vi-VN" sz="2800" b="1" i="1" kern="0" dirty="0">
                <a:latin typeface="Times New Roman" pitchFamily="18" charset="0"/>
                <a:cs typeface="Times New Roman" pitchFamily="18" charset="0"/>
              </a:rPr>
              <a:t>Thế giới động vật</a:t>
            </a:r>
            <a:endParaRPr lang="en-US" sz="2800" b="1" i="1" kern="0" dirty="0">
              <a:latin typeface="Times New Roman" pitchFamily="18" charset="0"/>
              <a:cs typeface="Times New Roman" pitchFamily="18" charset="0"/>
            </a:endParaRPr>
          </a:p>
        </p:txBody>
      </p:sp>
      <p:pic>
        <p:nvPicPr>
          <p:cNvPr id="1028" name="Picture 4" descr="Dấu hỏi, s của những người sử dụng máy tính, Biểu tượng máy tính, Máy vi  tính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3047999" y="2286000"/>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24" name="Cloud Callout 23"/>
          <p:cNvSpPr/>
          <p:nvPr/>
        </p:nvSpPr>
        <p:spPr>
          <a:xfrm>
            <a:off x="5718589" y="1369981"/>
            <a:ext cx="6096000" cy="1816850"/>
          </a:xfrm>
          <a:prstGeom prst="cloudCallout">
            <a:avLst>
              <a:gd name="adj1" fmla="val -48295"/>
              <a:gd name="adj2" fmla="val 47014"/>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800" b="1">
                <a:latin typeface="Times New Roman" pitchFamily="18" charset="0"/>
                <a:cs typeface="Times New Roman" pitchFamily="18" charset="0"/>
              </a:rPr>
              <a:t>Em hãy tìm thêm một số ví dụ khác về hiện tượng tự nhiên</a:t>
            </a:r>
          </a:p>
        </p:txBody>
      </p:sp>
    </p:spTree>
    <p:extLst>
      <p:ext uri="{BB962C8B-B14F-4D97-AF65-F5344CB8AC3E}">
        <p14:creationId xmlns:p14="http://schemas.microsoft.com/office/powerpoint/2010/main" val="202348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028"/>
                                        </p:tgtEl>
                                        <p:attrNameLst>
                                          <p:attrName>style.visibility</p:attrName>
                                        </p:attrNameLst>
                                      </p:cBhvr>
                                      <p:to>
                                        <p:strVal val="visible"/>
                                      </p:to>
                                    </p:set>
                                    <p:animEffect transition="in" filter="fade">
                                      <p:cBhvr>
                                        <p:cTn id="67" dur="500"/>
                                        <p:tgtEl>
                                          <p:spTgt spid="10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bldP spid="17" grpId="1"/>
      <p:bldP spid="21" grpId="0"/>
      <p:bldP spid="21" grpId="1"/>
      <p:bldP spid="23" grpId="0"/>
      <p:bldP spid="23" grpId="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latin typeface="Times New Roman" pitchFamily="18" charset="0"/>
                <a:cs typeface="Times New Roman" pitchFamily="18" charset="0"/>
              </a:rPr>
              <a:pPr/>
              <a:t>8</a:t>
            </a:fld>
            <a:endParaRPr lang="en-US">
              <a:latin typeface="Times New Roman" pitchFamily="18" charset="0"/>
              <a:cs typeface="Times New Roman" pitchFamily="18" charset="0"/>
            </a:endParaRPr>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endParaRPr lang="en-US" altLang="en-US" sz="2200" dirty="0">
              <a:latin typeface="Times New Roman" pitchFamily="18" charset="0"/>
              <a:cs typeface="Times New Roman" pitchFamily="18"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5" name="TextBox 4"/>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6" name="TextBox 5"/>
          <p:cNvSpPr txBox="1"/>
          <p:nvPr/>
        </p:nvSpPr>
        <p:spPr>
          <a:xfrm>
            <a:off x="4937618" y="285673"/>
            <a:ext cx="6678500"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50000"/>
              </a:spcBef>
            </a:pPr>
            <a:r>
              <a:rPr lang="vi-VN" altLang="en-US" sz="2400">
                <a:solidFill>
                  <a:schemeClr val="tx1"/>
                </a:solidFill>
                <a:latin typeface="Times New Roman" pitchFamily="18" charset="0"/>
                <a:cs typeface="Times New Roman" pitchFamily="18" charset="0"/>
              </a:rPr>
              <a:t>Thông qua các hình ảnh em hiểu thế nào là hiện tượng tự nhiên</a:t>
            </a:r>
            <a:r>
              <a:rPr lang="en-US" altLang="en-US" sz="2400">
                <a:solidFill>
                  <a:schemeClr val="tx1"/>
                </a:solidFill>
                <a:latin typeface="Times New Roman" pitchFamily="18" charset="0"/>
                <a:cs typeface="Times New Roman" pitchFamily="18" charset="0"/>
              </a:rPr>
              <a:t>?</a:t>
            </a:r>
          </a:p>
        </p:txBody>
      </p:sp>
      <p:pic>
        <p:nvPicPr>
          <p:cNvPr id="7"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1485" y="217308"/>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1"/>
          <p:cNvSpPr>
            <a:spLocks noChangeArrowheads="1"/>
          </p:cNvSpPr>
          <p:nvPr/>
        </p:nvSpPr>
        <p:spPr bwMode="gray">
          <a:xfrm>
            <a:off x="4862595" y="1620123"/>
            <a:ext cx="6719805" cy="1123077"/>
          </a:xfrm>
          <a:prstGeom prst="roundRect">
            <a:avLst>
              <a:gd name="adj" fmla="val 9144"/>
            </a:avLst>
          </a:prstGeom>
          <a:solidFill>
            <a:srgbClr val="F8F8F8"/>
          </a:solidFill>
          <a:ln w="28575">
            <a:solidFill>
              <a:schemeClr val="bg1">
                <a:lumMod val="50000"/>
              </a:schemeClr>
            </a:solidFill>
            <a:round/>
            <a:headEnd/>
            <a:tailEnd/>
          </a:ln>
          <a:effectLst/>
        </p:spPr>
        <p:txBody>
          <a:bodyPr wrap="none" anchor="ctr"/>
          <a:lstStyle/>
          <a:p>
            <a:r>
              <a:rPr lang="vi-VN" altLang="en-US" sz="2400" b="1">
                <a:latin typeface="Times New Roman" pitchFamily="18" charset="0"/>
                <a:cs typeface="Times New Roman" pitchFamily="18" charset="0"/>
              </a:rPr>
              <a:t>Các chuyển động và biến đổi trong tự nhiên </a:t>
            </a:r>
            <a:endParaRPr lang="en-US" altLang="en-US" sz="2400" b="1">
              <a:latin typeface="Times New Roman" pitchFamily="18" charset="0"/>
              <a:cs typeface="Times New Roman" pitchFamily="18" charset="0"/>
            </a:endParaRPr>
          </a:p>
          <a:p>
            <a:r>
              <a:rPr lang="vi-VN" altLang="en-US" sz="2400" b="1">
                <a:latin typeface="Times New Roman" pitchFamily="18" charset="0"/>
                <a:cs typeface="Times New Roman" pitchFamily="18" charset="0"/>
              </a:rPr>
              <a:t>gọi là hiện tượng tự nhiên.</a:t>
            </a:r>
            <a:endParaRPr lang="en-US" altLang="en-US" sz="2400" b="1" dirty="0">
              <a:latin typeface="Times New Roman" pitchFamily="18" charset="0"/>
              <a:cs typeface="Times New Roman" pitchFamily="18" charset="0"/>
            </a:endParaRPr>
          </a:p>
        </p:txBody>
      </p:sp>
      <p:sp>
        <p:nvSpPr>
          <p:cNvPr id="9" name="TextBox 8"/>
          <p:cNvSpPr txBox="1"/>
          <p:nvPr/>
        </p:nvSpPr>
        <p:spPr>
          <a:xfrm>
            <a:off x="4862595" y="2963743"/>
            <a:ext cx="6678500"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spcBef>
                <a:spcPct val="50000"/>
              </a:spcBef>
            </a:pPr>
            <a:r>
              <a:rPr lang="vi-VN" altLang="en-US" sz="2400">
                <a:solidFill>
                  <a:schemeClr val="tx1"/>
                </a:solidFill>
                <a:latin typeface="Times New Roman" pitchFamily="18" charset="0"/>
                <a:cs typeface="Times New Roman" pitchFamily="18" charset="0"/>
              </a:rPr>
              <a:t>Tính chất và đặc điểm chung của hiện tượng tự nhiên là gì</a:t>
            </a:r>
            <a:r>
              <a:rPr lang="en-US" altLang="en-US" sz="2400">
                <a:solidFill>
                  <a:schemeClr val="tx1"/>
                </a:solidFill>
                <a:latin typeface="Times New Roman" pitchFamily="18" charset="0"/>
                <a:cs typeface="Times New Roman" pitchFamily="18" charset="0"/>
              </a:rPr>
              <a:t>?</a:t>
            </a:r>
            <a:endParaRPr lang="en-US" altLang="en-US" sz="2400" dirty="0">
              <a:solidFill>
                <a:schemeClr val="tx1"/>
              </a:solidFill>
              <a:latin typeface="Times New Roman" pitchFamily="18" charset="0"/>
              <a:cs typeface="Times New Roman" pitchFamily="18" charset="0"/>
            </a:endParaRPr>
          </a:p>
        </p:txBody>
      </p:sp>
      <p:pic>
        <p:nvPicPr>
          <p:cNvPr id="10"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6462" y="2895378"/>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1"/>
          <p:cNvSpPr>
            <a:spLocks noChangeArrowheads="1"/>
          </p:cNvSpPr>
          <p:nvPr/>
        </p:nvSpPr>
        <p:spPr bwMode="gray">
          <a:xfrm>
            <a:off x="4821290" y="4215618"/>
            <a:ext cx="7142110" cy="1423182"/>
          </a:xfrm>
          <a:prstGeom prst="roundRect">
            <a:avLst>
              <a:gd name="adj" fmla="val 9144"/>
            </a:avLst>
          </a:prstGeom>
          <a:solidFill>
            <a:srgbClr val="F8F8F8"/>
          </a:solidFill>
          <a:ln w="28575">
            <a:solidFill>
              <a:schemeClr val="bg1">
                <a:lumMod val="50000"/>
              </a:schemeClr>
            </a:solidFill>
            <a:round/>
            <a:headEnd/>
            <a:tailEnd/>
          </a:ln>
          <a:effectLst/>
        </p:spPr>
        <p:txBody>
          <a:bodyPr wrap="none" anchor="ctr"/>
          <a:lstStyle/>
          <a:p>
            <a:pPr algn="just"/>
            <a:r>
              <a:rPr lang="vi-VN" sz="2400" b="1">
                <a:latin typeface="Times New Roman" pitchFamily="18" charset="0"/>
                <a:cs typeface="Times New Roman" pitchFamily="18" charset="0"/>
              </a:rPr>
              <a:t>Đặc điểm  của mọi hiện tượng tự nhiên là xảy ra</a:t>
            </a:r>
            <a:r>
              <a:rPr lang="en-US" sz="2400" b="1">
                <a:latin typeface="Times New Roman" pitchFamily="18" charset="0"/>
                <a:cs typeface="Times New Roman" pitchFamily="18" charset="0"/>
              </a:rPr>
              <a:t> </a:t>
            </a:r>
          </a:p>
          <a:p>
            <a:pPr algn="just"/>
            <a:r>
              <a:rPr lang="vi-VN" sz="2400" b="1">
                <a:latin typeface="Times New Roman" pitchFamily="18" charset="0"/>
                <a:cs typeface="Times New Roman" pitchFamily="18" charset="0"/>
              </a:rPr>
              <a:t>theo những quy luật xác định</a:t>
            </a:r>
            <a:r>
              <a:rPr lang="en-US" sz="2400" b="1">
                <a:latin typeface="Times New Roman" pitchFamily="18" charset="0"/>
                <a:cs typeface="Times New Roman" pitchFamily="18" charset="0"/>
              </a:rPr>
              <a:t> </a:t>
            </a:r>
            <a:r>
              <a:rPr lang="vi-VN" sz="2400" b="1">
                <a:latin typeface="Times New Roman" pitchFamily="18" charset="0"/>
                <a:cs typeface="Times New Roman" pitchFamily="18" charset="0"/>
              </a:rPr>
              <a:t>(</a:t>
            </a:r>
            <a:r>
              <a:rPr lang="en-US" sz="2400" b="1">
                <a:latin typeface="Times New Roman" pitchFamily="18" charset="0"/>
                <a:cs typeface="Times New Roman" pitchFamily="18" charset="0"/>
              </a:rPr>
              <a:t>C</a:t>
            </a:r>
            <a:r>
              <a:rPr lang="vi-VN" sz="2400" b="1">
                <a:latin typeface="Times New Roman" pitchFamily="18" charset="0"/>
                <a:cs typeface="Times New Roman" pitchFamily="18" charset="0"/>
              </a:rPr>
              <a:t>ác định luật </a:t>
            </a:r>
            <a:endParaRPr lang="en-US" sz="2400" b="1">
              <a:latin typeface="Times New Roman" pitchFamily="18" charset="0"/>
              <a:cs typeface="Times New Roman" pitchFamily="18" charset="0"/>
            </a:endParaRPr>
          </a:p>
          <a:p>
            <a:pPr algn="just"/>
            <a:r>
              <a:rPr lang="vi-VN" sz="2400" b="1">
                <a:latin typeface="Times New Roman" pitchFamily="18" charset="0"/>
                <a:cs typeface="Times New Roman" pitchFamily="18" charset="0"/>
              </a:rPr>
              <a:t>của tự nhiên)</a:t>
            </a:r>
            <a:r>
              <a:rPr lang="en-US" sz="2400" b="1">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12" name="TextBox 11"/>
          <p:cNvSpPr txBox="1"/>
          <p:nvPr/>
        </p:nvSpPr>
        <p:spPr>
          <a:xfrm>
            <a:off x="149468" y="2590800"/>
            <a:ext cx="3525264" cy="1107996"/>
          </a:xfrm>
          <a:prstGeom prst="rect">
            <a:avLst/>
          </a:prstGeom>
          <a:noFill/>
        </p:spPr>
        <p:txBody>
          <a:bodyPr wrap="square" rtlCol="0">
            <a:spAutoFit/>
          </a:bodyPr>
          <a:lstStyle/>
          <a:p>
            <a:pPr algn="just"/>
            <a:r>
              <a:rPr lang="en-US" altLang="en-US" sz="2200">
                <a:latin typeface="Times New Roman" pitchFamily="18" charset="0"/>
                <a:cs typeface="Times New Roman" pitchFamily="18" charset="0"/>
              </a:rPr>
              <a:t>- </a:t>
            </a:r>
            <a:r>
              <a:rPr lang="vi-VN" altLang="en-US" sz="2200">
                <a:latin typeface="Times New Roman" pitchFamily="18" charset="0"/>
                <a:cs typeface="Times New Roman" pitchFamily="18" charset="0"/>
              </a:rPr>
              <a:t>Các chuyển động và biến đổi trong tự nhiên gọi là hiện tượng tự nhiên.</a:t>
            </a:r>
            <a:endParaRPr lang="en-US" altLang="en-US" sz="2200">
              <a:latin typeface="Times New Roman" pitchFamily="18" charset="0"/>
              <a:cs typeface="Times New Roman" pitchFamily="18" charset="0"/>
            </a:endParaRPr>
          </a:p>
        </p:txBody>
      </p:sp>
      <p:sp>
        <p:nvSpPr>
          <p:cNvPr id="13" name="TextBox 12"/>
          <p:cNvSpPr txBox="1"/>
          <p:nvPr/>
        </p:nvSpPr>
        <p:spPr>
          <a:xfrm>
            <a:off x="193736" y="3972074"/>
            <a:ext cx="3525264" cy="1446550"/>
          </a:xfrm>
          <a:prstGeom prst="rect">
            <a:avLst/>
          </a:prstGeom>
          <a:noFill/>
        </p:spPr>
        <p:txBody>
          <a:bodyPr wrap="square" rtlCol="0">
            <a:spAutoFit/>
          </a:bodyPr>
          <a:lstStyle/>
          <a:p>
            <a:pPr algn="just"/>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Đặc điểm</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của mọi hiện tượng tự nhiên </a:t>
            </a:r>
            <a:r>
              <a:rPr lang="en-US" sz="2200" dirty="0">
                <a:latin typeface="Times New Roman" pitchFamily="18" charset="0"/>
                <a:cs typeface="Times New Roman" pitchFamily="18" charset="0"/>
              </a:rPr>
              <a:t>l</a:t>
            </a:r>
            <a:r>
              <a:rPr lang="vi-VN" sz="2200" dirty="0">
                <a:latin typeface="Times New Roman" pitchFamily="18" charset="0"/>
                <a:cs typeface="Times New Roman" pitchFamily="18" charset="0"/>
              </a:rPr>
              <a:t>à xảy ra</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theo những quy luật xác định</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a:t>
            </a:r>
            <a:r>
              <a:rPr lang="en-US" sz="2200" dirty="0">
                <a:latin typeface="Times New Roman" pitchFamily="18" charset="0"/>
                <a:cs typeface="Times New Roman" pitchFamily="18" charset="0"/>
              </a:rPr>
              <a:t>C</a:t>
            </a:r>
            <a:r>
              <a:rPr lang="vi-VN" sz="2200" dirty="0">
                <a:latin typeface="Times New Roman" pitchFamily="18" charset="0"/>
                <a:cs typeface="Times New Roman" pitchFamily="18" charset="0"/>
              </a:rPr>
              <a:t>ác định luật của tự nhiên)</a:t>
            </a:r>
            <a:r>
              <a:rPr lang="en-US" sz="2200" dirty="0">
                <a:latin typeface="Times New Roman" pitchFamily="18" charset="0"/>
                <a:cs typeface="Times New Roman" pitchFamily="18" charset="0"/>
              </a:rPr>
              <a:t>.</a:t>
            </a:r>
          </a:p>
        </p:txBody>
      </p:sp>
    </p:spTree>
    <p:extLst>
      <p:ext uri="{BB962C8B-B14F-4D97-AF65-F5344CB8AC3E}">
        <p14:creationId xmlns:p14="http://schemas.microsoft.com/office/powerpoint/2010/main" val="247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endParaRPr lang="en-US" altLang="en-US" sz="2200" dirty="0">
              <a:latin typeface="Times New Roman" pitchFamily="18" charset="0"/>
              <a:cs typeface="Times New Roman" pitchFamily="18"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p>
        </p:txBody>
      </p:sp>
      <p:sp>
        <p:nvSpPr>
          <p:cNvPr id="5" name="TextBox 4"/>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6" name="TextBox 5"/>
          <p:cNvSpPr txBox="1"/>
          <p:nvPr/>
        </p:nvSpPr>
        <p:spPr>
          <a:xfrm>
            <a:off x="149468" y="2590800"/>
            <a:ext cx="3525264" cy="1107996"/>
          </a:xfrm>
          <a:prstGeom prst="rect">
            <a:avLst/>
          </a:prstGeom>
          <a:noFill/>
        </p:spPr>
        <p:txBody>
          <a:bodyPr wrap="square" rtlCol="0">
            <a:spAutoFit/>
          </a:bodyPr>
          <a:lstStyle/>
          <a:p>
            <a:pPr algn="just"/>
            <a:r>
              <a:rPr lang="en-US" altLang="en-US" sz="2200">
                <a:latin typeface="Times New Roman" pitchFamily="18" charset="0"/>
                <a:cs typeface="Times New Roman" pitchFamily="18" charset="0"/>
              </a:rPr>
              <a:t>- </a:t>
            </a:r>
            <a:r>
              <a:rPr lang="vi-VN" altLang="en-US" sz="2200">
                <a:latin typeface="Times New Roman" pitchFamily="18" charset="0"/>
                <a:cs typeface="Times New Roman" pitchFamily="18" charset="0"/>
              </a:rPr>
              <a:t>Các chuyển động và biến đổi trong tự nhiên gọi là hiện tượng tự nhiên.</a:t>
            </a:r>
            <a:endParaRPr lang="en-US" altLang="en-US" sz="2200">
              <a:latin typeface="Times New Roman" pitchFamily="18" charset="0"/>
              <a:cs typeface="Times New Roman" pitchFamily="18" charset="0"/>
            </a:endParaRPr>
          </a:p>
        </p:txBody>
      </p:sp>
      <p:sp>
        <p:nvSpPr>
          <p:cNvPr id="7" name="TextBox 6"/>
          <p:cNvSpPr txBox="1"/>
          <p:nvPr/>
        </p:nvSpPr>
        <p:spPr>
          <a:xfrm>
            <a:off x="193736" y="3972074"/>
            <a:ext cx="3525264" cy="1446550"/>
          </a:xfrm>
          <a:prstGeom prst="rect">
            <a:avLst/>
          </a:prstGeom>
          <a:noFill/>
        </p:spPr>
        <p:txBody>
          <a:bodyPr wrap="square" rtlCol="0">
            <a:spAutoFit/>
          </a:bodyPr>
          <a:lstStyle/>
          <a:p>
            <a:pPr algn="just"/>
            <a:r>
              <a:rPr lang="en-US" sz="2200">
                <a:latin typeface="Times New Roman" pitchFamily="18" charset="0"/>
                <a:cs typeface="Times New Roman" pitchFamily="18" charset="0"/>
              </a:rPr>
              <a:t>- </a:t>
            </a:r>
            <a:r>
              <a:rPr lang="vi-VN" sz="2200">
                <a:latin typeface="Times New Roman" pitchFamily="18" charset="0"/>
                <a:cs typeface="Times New Roman" pitchFamily="18" charset="0"/>
              </a:rPr>
              <a:t>Đặc điểm  của mọi hiện tượng tự nhiên à xảy ra</a:t>
            </a:r>
            <a:r>
              <a:rPr lang="en-US" sz="2200">
                <a:latin typeface="Times New Roman" pitchFamily="18" charset="0"/>
                <a:cs typeface="Times New Roman" pitchFamily="18" charset="0"/>
              </a:rPr>
              <a:t> </a:t>
            </a:r>
            <a:r>
              <a:rPr lang="vi-VN" sz="2200">
                <a:latin typeface="Times New Roman" pitchFamily="18" charset="0"/>
                <a:cs typeface="Times New Roman" pitchFamily="18" charset="0"/>
              </a:rPr>
              <a:t>theo những quy luật xác định</a:t>
            </a:r>
            <a:r>
              <a:rPr lang="en-US" sz="2200">
                <a:latin typeface="Times New Roman" pitchFamily="18" charset="0"/>
                <a:cs typeface="Times New Roman" pitchFamily="18" charset="0"/>
              </a:rPr>
              <a:t> </a:t>
            </a:r>
            <a:r>
              <a:rPr lang="vi-VN" sz="2200">
                <a:latin typeface="Times New Roman" pitchFamily="18" charset="0"/>
                <a:cs typeface="Times New Roman" pitchFamily="18" charset="0"/>
              </a:rPr>
              <a:t>(</a:t>
            </a:r>
            <a:r>
              <a:rPr lang="en-US" sz="2200">
                <a:latin typeface="Times New Roman" pitchFamily="18" charset="0"/>
                <a:cs typeface="Times New Roman" pitchFamily="18" charset="0"/>
              </a:rPr>
              <a:t>C</a:t>
            </a:r>
            <a:r>
              <a:rPr lang="vi-VN" sz="2200">
                <a:latin typeface="Times New Roman" pitchFamily="18" charset="0"/>
                <a:cs typeface="Times New Roman" pitchFamily="18" charset="0"/>
              </a:rPr>
              <a:t>ác định luật của tự nhiên)</a:t>
            </a:r>
            <a:r>
              <a:rPr lang="en-US" sz="220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
        <p:nvSpPr>
          <p:cNvPr id="8" name="Rectangle 43"/>
          <p:cNvSpPr>
            <a:spLocks noChangeArrowheads="1"/>
          </p:cNvSpPr>
          <p:nvPr/>
        </p:nvSpPr>
        <p:spPr bwMode="auto">
          <a:xfrm>
            <a:off x="4457199" y="2971800"/>
            <a:ext cx="7582401" cy="3539430"/>
          </a:xfrm>
          <a:prstGeom prst="rect">
            <a:avLst/>
          </a:prstGeom>
          <a:noFill/>
          <a:ln w="9525">
            <a:solidFill>
              <a:srgbClr val="008000"/>
            </a:solidFill>
            <a:miter lim="800000"/>
            <a:headEnd/>
            <a:tailEnd/>
          </a:ln>
        </p:spPr>
        <p:txBody>
          <a:bodyPr wrap="square">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vi-VN" altLang="en-US" sz="2800" b="1">
                <a:solidFill>
                  <a:srgbClr val="0000FF"/>
                </a:solidFill>
                <a:cs typeface="Times New Roman" pitchFamily="18" charset="0"/>
              </a:rPr>
              <a:t> </a:t>
            </a:r>
            <a:r>
              <a:rPr lang="vi-VN" altLang="en-US" sz="2800" b="1" dirty="0">
                <a:solidFill>
                  <a:srgbClr val="0000FF"/>
                </a:solidFill>
                <a:cs typeface="Times New Roman" pitchFamily="18" charset="0"/>
              </a:rPr>
              <a:t>Khoa học tự nhiên với nhiệm vụ nghiên cứu, lý giải các sự vật hiện tượng xảy ra trong tự nhiên, từ đó xây dựng các luận cứ, giải pháp làm cơ sở xây dựng những công trình ứng dụng cũng như sử dụng những lợi thế tự nhiên đem lại, góp phần nâng cao chất lượng cuộc sống cũng như bảo vệ con người trước những tác động của tự nhiên.</a:t>
            </a:r>
            <a:endParaRPr lang="en-US" altLang="en-US" sz="2800" b="1" dirty="0">
              <a:solidFill>
                <a:srgbClr val="0000FF"/>
              </a:solidFill>
              <a:cs typeface="Times New Roman" pitchFamily="18" charset="0"/>
            </a:endParaRPr>
          </a:p>
        </p:txBody>
      </p:sp>
      <p:sp>
        <p:nvSpPr>
          <p:cNvPr id="9" name="AutoShape 6">
            <a:extLst>
              <a:ext uri="{FF2B5EF4-FFF2-40B4-BE49-F238E27FC236}">
                <a16:creationId xmlns:a16="http://schemas.microsoft.com/office/drawing/2014/main" id="{4BED6F21-2453-467D-8014-4AE6D898B4CB}"/>
              </a:ext>
            </a:extLst>
          </p:cNvPr>
          <p:cNvSpPr>
            <a:spLocks noChangeArrowheads="1"/>
          </p:cNvSpPr>
          <p:nvPr/>
        </p:nvSpPr>
        <p:spPr bwMode="auto">
          <a:xfrm>
            <a:off x="4475973" y="243818"/>
            <a:ext cx="6946770" cy="2476183"/>
          </a:xfrm>
          <a:prstGeom prst="cloudCallout">
            <a:avLst>
              <a:gd name="adj1" fmla="val -49089"/>
              <a:gd name="adj2" fmla="val -11593"/>
            </a:avLst>
          </a:prstGeom>
          <a:ln>
            <a:noFill/>
            <a:headEnd type="none" w="sm" len="sm"/>
            <a:tailEnd type="none" w="sm" len="sm"/>
          </a:ln>
        </p:spPr>
        <p:style>
          <a:lnRef idx="3">
            <a:schemeClr val="lt1"/>
          </a:lnRef>
          <a:fillRef idx="1">
            <a:schemeClr val="accent5"/>
          </a:fillRef>
          <a:effectRef idx="1">
            <a:schemeClr val="accent5"/>
          </a:effectRef>
          <a:fontRef idx="minor">
            <a:schemeClr val="lt1"/>
          </a:fontRef>
        </p:style>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vi-VN" altLang="en-US" sz="2800" b="1" dirty="0">
                <a:solidFill>
                  <a:srgbClr val="0000FF"/>
                </a:solidFill>
                <a:latin typeface="Times New Roman" panose="02020603050405020304" pitchFamily="18" charset="0"/>
                <a:cs typeface="Times New Roman" pitchFamily="18" charset="0"/>
              </a:rPr>
              <a:t>Dựa vào kiến thức đã có và kinh nghiệm hàng ngày để xác định nhiệm vụ của khoa học tự nhiên</a:t>
            </a:r>
            <a:r>
              <a:rPr lang="en-US" altLang="en-US" sz="2800" b="1" dirty="0">
                <a:solidFill>
                  <a:srgbClr val="0000FF"/>
                </a:solidFill>
                <a:latin typeface="Times New Roman" panose="02020603050405020304" pitchFamily="18" charset="0"/>
                <a:cs typeface="Times New Roman" pitchFamily="18" charset="0"/>
              </a:rPr>
              <a:t>?</a:t>
            </a:r>
          </a:p>
        </p:txBody>
      </p:sp>
      <p:pic>
        <p:nvPicPr>
          <p:cNvPr id="10" name="Picture 7" descr="Dau hoi">
            <a:extLst>
              <a:ext uri="{FF2B5EF4-FFF2-40B4-BE49-F238E27FC236}">
                <a16:creationId xmlns:a16="http://schemas.microsoft.com/office/drawing/2014/main" id="{D62A684E-58A0-4572-A7FC-F198D30BC280}"/>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9855" y="438150"/>
            <a:ext cx="6746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98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580TGp_general_light">
  <a:themeElements>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580TGp_general_light.potx" id="{463B2379-1E17-48BA-B75A-7F032C1F037D}" vid="{D4AD0DA3-4CB3-4912-B7D6-EE08D0CDD46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TM02900769[[fn=Retrospect]]</Template>
  <TotalTime>1975</TotalTime>
  <Words>3496</Words>
  <Application>Microsoft Office PowerPoint</Application>
  <PresentationFormat>Widescreen</PresentationFormat>
  <Paragraphs>422</Paragraphs>
  <Slides>31</Slides>
  <Notes>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Times New Roman</vt:lpstr>
      <vt:lpstr>VNI-Swiss-Condense</vt:lpstr>
      <vt:lpstr>580TGp_general_light</vt:lpstr>
      <vt:lpstr>PowerPoint Presentation</vt:lpstr>
      <vt:lpstr>PowerPoint Presentation</vt:lpstr>
      <vt:lpstr>PowerPoint Presentation</vt:lpstr>
      <vt:lpstr>BÀI 1. GIỚI THIỆU VỀ  KHOA HỌC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XUKA</dc:creator>
  <cp:lastModifiedBy>Do Huyen</cp:lastModifiedBy>
  <cp:revision>364</cp:revision>
  <dcterms:created xsi:type="dcterms:W3CDTF">2021-06-16T03:03:37Z</dcterms:created>
  <dcterms:modified xsi:type="dcterms:W3CDTF">2024-09-15T16:09:52Z</dcterms:modified>
</cp:coreProperties>
</file>