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6651D-5885-4045-A6A1-1B41328EDE99}"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752B9-356A-4E3A-AE9A-5B6049BA719E}" type="slidenum">
              <a:rPr lang="en-US" smtClean="0"/>
              <a:t>‹#›</a:t>
            </a:fld>
            <a:endParaRPr lang="en-US"/>
          </a:p>
        </p:txBody>
      </p:sp>
    </p:spTree>
    <p:extLst>
      <p:ext uri="{BB962C8B-B14F-4D97-AF65-F5344CB8AC3E}">
        <p14:creationId xmlns:p14="http://schemas.microsoft.com/office/powerpoint/2010/main" val="48843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9FA66A-086C-4EC3-B9C8-7E313A143A6B}" type="slidenum">
              <a:rPr lang="en-US" altLang="en-US" sz="1200" smtClean="0"/>
              <a:pPr/>
              <a:t>19</a:t>
            </a:fld>
            <a:endParaRPr lang="en-US" altLang="en-US" sz="1200" smtClean="0"/>
          </a:p>
        </p:txBody>
      </p:sp>
    </p:spTree>
    <p:extLst>
      <p:ext uri="{BB962C8B-B14F-4D97-AF65-F5344CB8AC3E}">
        <p14:creationId xmlns:p14="http://schemas.microsoft.com/office/powerpoint/2010/main" val="373992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140E0-09D6-42CE-8C2D-B6D2D586248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20660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140E0-09D6-42CE-8C2D-B6D2D586248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52618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140E0-09D6-42CE-8C2D-B6D2D586248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133899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140E0-09D6-42CE-8C2D-B6D2D586248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90736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140E0-09D6-42CE-8C2D-B6D2D5862486}"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97403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0140E0-09D6-42CE-8C2D-B6D2D586248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48906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0140E0-09D6-42CE-8C2D-B6D2D5862486}"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333447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140E0-09D6-42CE-8C2D-B6D2D5862486}"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223132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140E0-09D6-42CE-8C2D-B6D2D5862486}"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378369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140E0-09D6-42CE-8C2D-B6D2D586248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390187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0140E0-09D6-42CE-8C2D-B6D2D5862486}"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1FDE46-9832-45AC-8B08-6DD545F52EDB}" type="slidenum">
              <a:rPr lang="en-US" smtClean="0"/>
              <a:t>‹#›</a:t>
            </a:fld>
            <a:endParaRPr lang="en-US"/>
          </a:p>
        </p:txBody>
      </p:sp>
    </p:spTree>
    <p:extLst>
      <p:ext uri="{BB962C8B-B14F-4D97-AF65-F5344CB8AC3E}">
        <p14:creationId xmlns:p14="http://schemas.microsoft.com/office/powerpoint/2010/main" val="141867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140E0-09D6-42CE-8C2D-B6D2D5862486}"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FDE46-9832-45AC-8B08-6DD545F52EDB}" type="slidenum">
              <a:rPr lang="en-US" smtClean="0"/>
              <a:t>‹#›</a:t>
            </a:fld>
            <a:endParaRPr lang="en-US"/>
          </a:p>
        </p:txBody>
      </p:sp>
    </p:spTree>
    <p:extLst>
      <p:ext uri="{BB962C8B-B14F-4D97-AF65-F5344CB8AC3E}">
        <p14:creationId xmlns:p14="http://schemas.microsoft.com/office/powerpoint/2010/main" val="407066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361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Nước Đá Đóng Băng, Đá Lạnh, Hình Tách Nền PNG 6 - Free.Vector6.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358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nhung-loi-ich-cua-viec-uong-nuoc-moi-ngay - Công Ty Cổ Phần Dược Phẩm P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43000"/>
            <a:ext cx="3505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rved Up Arrow 4"/>
          <p:cNvSpPr/>
          <p:nvPr/>
        </p:nvSpPr>
        <p:spPr>
          <a:xfrm flipH="1">
            <a:off x="3505200" y="3581400"/>
            <a:ext cx="3733800" cy="1219200"/>
          </a:xfrm>
          <a:prstGeom prst="curved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Curved Down Arrow 5"/>
          <p:cNvSpPr/>
          <p:nvPr/>
        </p:nvSpPr>
        <p:spPr>
          <a:xfrm>
            <a:off x="3657600" y="1371600"/>
            <a:ext cx="3810000" cy="1219200"/>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TextBox 6"/>
          <p:cNvSpPr txBox="1">
            <a:spLocks noChangeArrowheads="1"/>
          </p:cNvSpPr>
          <p:nvPr/>
        </p:nvSpPr>
        <p:spPr bwMode="auto">
          <a:xfrm>
            <a:off x="4419600" y="830263"/>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Sự nóng chảy</a:t>
            </a:r>
          </a:p>
        </p:txBody>
      </p:sp>
      <p:sp>
        <p:nvSpPr>
          <p:cNvPr id="8" name="TextBox 7"/>
          <p:cNvSpPr txBox="1">
            <a:spLocks noChangeArrowheads="1"/>
          </p:cNvSpPr>
          <p:nvPr/>
        </p:nvSpPr>
        <p:spPr bwMode="auto">
          <a:xfrm>
            <a:off x="4495800" y="4954588"/>
            <a:ext cx="2476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Sự đông đặc</a:t>
            </a:r>
          </a:p>
        </p:txBody>
      </p:sp>
      <p:sp>
        <p:nvSpPr>
          <p:cNvPr id="9" name="TextBox 8"/>
          <p:cNvSpPr txBox="1">
            <a:spLocks noChangeArrowheads="1"/>
          </p:cNvSpPr>
          <p:nvPr/>
        </p:nvSpPr>
        <p:spPr bwMode="auto">
          <a:xfrm>
            <a:off x="3124200" y="5675313"/>
            <a:ext cx="739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Nước nóng chảy và đông đặc ở cùng 0</a:t>
            </a:r>
            <a:r>
              <a:rPr lang="en-US" altLang="en-US" sz="2400" baseline="30000">
                <a:latin typeface="Times New Roman" panose="02020603050405020304" pitchFamily="18" charset="0"/>
              </a:rPr>
              <a:t>o</a:t>
            </a:r>
            <a:r>
              <a:rPr lang="en-US" altLang="en-US" sz="2400">
                <a:latin typeface="Times New Roman" panose="02020603050405020304" pitchFamily="18" charset="0"/>
              </a:rPr>
              <a:t>C</a:t>
            </a:r>
          </a:p>
        </p:txBody>
      </p:sp>
    </p:spTree>
    <p:extLst>
      <p:ext uri="{BB962C8B-B14F-4D97-AF65-F5344CB8AC3E}">
        <p14:creationId xmlns:p14="http://schemas.microsoft.com/office/powerpoint/2010/main" val="264509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circle(in)">
                                      <p:cBhvr>
                                        <p:cTn id="7" dur="2000"/>
                                        <p:tgtEl>
                                          <p:spTgt spid="59394"/>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circle(in)">
                                      <p:cBhvr>
                                        <p:cTn id="11" dur="2000"/>
                                        <p:tgtEl>
                                          <p:spTgt spid="593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5181600"/>
            <a:ext cx="12192000" cy="1143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6600"/>
                </a:solidFill>
                <a:latin typeface="Times New Roman" panose="02020603050405020304" pitchFamily="18" charset="0"/>
                <a:cs typeface="Times New Roman" panose="02020603050405020304" pitchFamily="18" charset="0"/>
              </a:rPr>
              <a:t>Hi</a:t>
            </a:r>
            <a:r>
              <a:rPr lang="vi-VN" sz="3200" dirty="0">
                <a:solidFill>
                  <a:srgbClr val="006600"/>
                </a:solidFill>
                <a:latin typeface="Times New Roman" panose="02020603050405020304" pitchFamily="18" charset="0"/>
                <a:cs typeface="Times New Roman" panose="02020603050405020304" pitchFamily="18" charset="0"/>
              </a:rPr>
              <a:t>ện tượng gì xảy ra nếu ta để một cục nước đá ở trong phòng có nhiệt độ là 25</a:t>
            </a:r>
            <a:r>
              <a:rPr lang="vi-VN" sz="3200" baseline="30000" dirty="0">
                <a:solidFill>
                  <a:srgbClr val="006600"/>
                </a:solidFill>
                <a:latin typeface="Times New Roman" panose="02020603050405020304" pitchFamily="18" charset="0"/>
                <a:cs typeface="Times New Roman" panose="02020603050405020304" pitchFamily="18" charset="0"/>
              </a:rPr>
              <a:t>o</a:t>
            </a:r>
            <a:r>
              <a:rPr lang="vi-VN" sz="3200" dirty="0">
                <a:solidFill>
                  <a:srgbClr val="006600"/>
                </a:solidFill>
                <a:latin typeface="Times New Roman" panose="02020603050405020304" pitchFamily="18" charset="0"/>
                <a:cs typeface="Times New Roman" panose="02020603050405020304" pitchFamily="18" charset="0"/>
              </a:rPr>
              <a:t>C?</a:t>
            </a:r>
            <a:endParaRPr lang="en-US" sz="3200" dirty="0">
              <a:solidFill>
                <a:srgbClr val="006600"/>
              </a:solidFill>
              <a:latin typeface="Times New Roman" panose="02020603050405020304" pitchFamily="18" charset="0"/>
              <a:cs typeface="Times New Roman" panose="02020603050405020304" pitchFamily="18" charset="0"/>
            </a:endParaRPr>
          </a:p>
        </p:txBody>
      </p:sp>
      <p:pic>
        <p:nvPicPr>
          <p:cNvPr id="61442" name="Picture 2" descr="Tại sao nước đá làm ở nhà thì trắng đục, nước đá ngoài hàng lại trong v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52400"/>
            <a:ext cx="8648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124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heel(1)">
                                      <p:cBhvr>
                                        <p:cTn id="7" dur="1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63" y="0"/>
            <a:ext cx="51054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6600"/>
                </a:solidFill>
                <a:latin typeface="Times New Roman" panose="02020603050405020304" pitchFamily="18" charset="0"/>
                <a:cs typeface="Times New Roman" panose="02020603050405020304" pitchFamily="18" charset="0"/>
              </a:rPr>
              <a:t>2. </a:t>
            </a:r>
            <a:r>
              <a:rPr lang="en-US" sz="2800" b="1" dirty="0" err="1">
                <a:solidFill>
                  <a:srgbClr val="006600"/>
                </a:solidFill>
                <a:latin typeface="Times New Roman" panose="02020603050405020304" pitchFamily="18" charset="0"/>
                <a:cs typeface="Times New Roman" panose="02020603050405020304" pitchFamily="18" charset="0"/>
              </a:rPr>
              <a:t>Sự</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hoá</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hơi</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sự</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ngưng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tụ</a:t>
            </a:r>
            <a:r>
              <a:rPr lang="en-US" sz="2800" b="1" dirty="0">
                <a:solidFill>
                  <a:srgbClr val="006600"/>
                </a:solidFill>
                <a:latin typeface="Times New Roman" panose="02020603050405020304" pitchFamily="18" charset="0"/>
                <a:cs typeface="Times New Roman" panose="02020603050405020304" pitchFamily="18" charset="0"/>
              </a:rPr>
              <a:t>.</a:t>
            </a:r>
          </a:p>
        </p:txBody>
      </p:sp>
      <p:pic>
        <p:nvPicPr>
          <p:cNvPr id="62466" name="Picture 2" descr="GIỌT SƯƠNG - Truyện ngắn Trương Hồng Phúc - HƯƠNG QUÊ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97536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124200" y="5827713"/>
            <a:ext cx="472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Giọt sương trên lá vào lúc sáng sớm</a:t>
            </a:r>
          </a:p>
        </p:txBody>
      </p:sp>
    </p:spTree>
    <p:extLst>
      <p:ext uri="{BB962C8B-B14F-4D97-AF65-F5344CB8AC3E}">
        <p14:creationId xmlns:p14="http://schemas.microsoft.com/office/powerpoint/2010/main" val="335847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wheel(1)">
                                      <p:cBhvr>
                                        <p:cTn id="7" dur="1500"/>
                                        <p:tgtEl>
                                          <p:spTgt spid="6246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Đồ dùng dạy học] Vòng tuần hoàn nước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203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23900" y="6172200"/>
            <a:ext cx="1089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New Roman" panose="02020603050405020304" pitchFamily="18" charset="0"/>
              </a:rPr>
              <a:t>Trong tự nhiên, nước lỏng và hơi nước chuyển hoá qua lại không ngừng.</a:t>
            </a:r>
          </a:p>
        </p:txBody>
      </p:sp>
    </p:spTree>
    <p:extLst>
      <p:ext uri="{BB962C8B-B14F-4D97-AF65-F5344CB8AC3E}">
        <p14:creationId xmlns:p14="http://schemas.microsoft.com/office/powerpoint/2010/main" val="1990343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322388"/>
            <a:ext cx="2514600" cy="1074737"/>
          </a:xfrm>
          <a:prstGeom prst="round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KHÍ</a:t>
            </a:r>
          </a:p>
        </p:txBody>
      </p:sp>
      <p:sp>
        <p:nvSpPr>
          <p:cNvPr id="5" name="Rounded Rectangle 4"/>
          <p:cNvSpPr/>
          <p:nvPr/>
        </p:nvSpPr>
        <p:spPr>
          <a:xfrm>
            <a:off x="8258175" y="1135063"/>
            <a:ext cx="2438400" cy="10668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LỎNG</a:t>
            </a:r>
          </a:p>
        </p:txBody>
      </p:sp>
      <p:sp>
        <p:nvSpPr>
          <p:cNvPr id="6" name="Right Arrow 5"/>
          <p:cNvSpPr/>
          <p:nvPr/>
        </p:nvSpPr>
        <p:spPr>
          <a:xfrm>
            <a:off x="3886200" y="1477963"/>
            <a:ext cx="35814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TextBox 6"/>
          <p:cNvSpPr txBox="1">
            <a:spLocks noChangeArrowheads="1"/>
          </p:cNvSpPr>
          <p:nvPr/>
        </p:nvSpPr>
        <p:spPr bwMode="auto">
          <a:xfrm>
            <a:off x="4648200" y="10906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Sự ngưng tụ</a:t>
            </a:r>
          </a:p>
        </p:txBody>
      </p:sp>
      <p:sp>
        <p:nvSpPr>
          <p:cNvPr id="8" name="TextBox 7"/>
          <p:cNvSpPr txBox="1">
            <a:spLocks noChangeArrowheads="1"/>
          </p:cNvSpPr>
          <p:nvPr/>
        </p:nvSpPr>
        <p:spPr bwMode="auto">
          <a:xfrm>
            <a:off x="1066800" y="31242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Quá trình chất chuyển từ thể khí sang thể lỏng gọi là </a:t>
            </a:r>
            <a:r>
              <a:rPr lang="en-US" altLang="en-US" sz="2400" b="1">
                <a:solidFill>
                  <a:srgbClr val="006600"/>
                </a:solidFill>
                <a:latin typeface="Times New Roman" panose="02020603050405020304" pitchFamily="18" charset="0"/>
              </a:rPr>
              <a:t>sự ngưng tụ</a:t>
            </a:r>
            <a:r>
              <a:rPr lang="en-US" altLang="en-US" sz="2400">
                <a:solidFill>
                  <a:srgbClr val="000000"/>
                </a:solidFill>
                <a:latin typeface="Times New Roman" panose="02020603050405020304" pitchFamily="18" charset="0"/>
              </a:rPr>
              <a:t>.</a:t>
            </a:r>
            <a:endParaRPr lang="en-US" altLang="en-US" sz="2400" b="1">
              <a:solidFill>
                <a:srgbClr val="FF0000"/>
              </a:solidFill>
              <a:latin typeface="Times New Roman" panose="02020603050405020304" pitchFamily="18" charset="0"/>
            </a:endParaRPr>
          </a:p>
        </p:txBody>
      </p:sp>
      <p:sp>
        <p:nvSpPr>
          <p:cNvPr id="2" name="Left Arrow 1"/>
          <p:cNvSpPr/>
          <p:nvPr/>
        </p:nvSpPr>
        <p:spPr>
          <a:xfrm>
            <a:off x="3886200" y="1955800"/>
            <a:ext cx="3581400" cy="384175"/>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TextBox 2"/>
          <p:cNvSpPr txBox="1">
            <a:spLocks noChangeArrowheads="1"/>
          </p:cNvSpPr>
          <p:nvPr/>
        </p:nvSpPr>
        <p:spPr bwMode="auto">
          <a:xfrm>
            <a:off x="4648200" y="2335213"/>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Sự hoá hơi</a:t>
            </a:r>
          </a:p>
        </p:txBody>
      </p:sp>
      <p:sp>
        <p:nvSpPr>
          <p:cNvPr id="9" name="TextBox 8"/>
          <p:cNvSpPr txBox="1">
            <a:spLocks noChangeArrowheads="1"/>
          </p:cNvSpPr>
          <p:nvPr/>
        </p:nvSpPr>
        <p:spPr bwMode="auto">
          <a:xfrm>
            <a:off x="1143000" y="39624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 Quá trình chất chuyển từ thể lỏng sang thể khí gọi là </a:t>
            </a:r>
            <a:r>
              <a:rPr lang="en-US" altLang="en-US" sz="2400" b="1">
                <a:solidFill>
                  <a:srgbClr val="006600"/>
                </a:solidFill>
                <a:latin typeface="Times New Roman" panose="02020603050405020304" pitchFamily="18" charset="0"/>
              </a:rPr>
              <a:t>sự hoá hơi</a:t>
            </a:r>
            <a:r>
              <a:rPr lang="en-US" altLang="en-US" sz="2400">
                <a:latin typeface="Times New Roman" panose="02020603050405020304" pitchFamily="18" charset="0"/>
              </a:rPr>
              <a:t>.</a:t>
            </a:r>
          </a:p>
        </p:txBody>
      </p:sp>
    </p:spTree>
    <p:extLst>
      <p:ext uri="{BB962C8B-B14F-4D97-AF65-F5344CB8AC3E}">
        <p14:creationId xmlns:p14="http://schemas.microsoft.com/office/powerpoint/2010/main" val="318421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125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1250"/>
                                        <p:tgtEl>
                                          <p:spTgt spid="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2" grpId="0" animBg="1"/>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2667000"/>
            <a:ext cx="2209800" cy="1524000"/>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anose="02020603050405020304" pitchFamily="18" charset="0"/>
                <a:cs typeface="Times New Roman" panose="02020603050405020304" pitchFamily="18" charset="0"/>
              </a:rPr>
              <a:t>SỰ HOÁ HƠI</a:t>
            </a:r>
          </a:p>
        </p:txBody>
      </p:sp>
      <p:sp>
        <p:nvSpPr>
          <p:cNvPr id="5" name="Rounded Rectangle 4"/>
          <p:cNvSpPr/>
          <p:nvPr/>
        </p:nvSpPr>
        <p:spPr>
          <a:xfrm>
            <a:off x="3048000" y="914400"/>
            <a:ext cx="2286000" cy="8382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SỰ BAY HƠI</a:t>
            </a:r>
          </a:p>
        </p:txBody>
      </p:sp>
      <p:cxnSp>
        <p:nvCxnSpPr>
          <p:cNvPr id="7" name="Straight Arrow Connector 6"/>
          <p:cNvCxnSpPr/>
          <p:nvPr/>
        </p:nvCxnSpPr>
        <p:spPr>
          <a:xfrm flipV="1">
            <a:off x="2362200" y="1752600"/>
            <a:ext cx="685800" cy="1295400"/>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5626100" y="9144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Khi sự bay hơi xảy ra trên bề mặt chất lỏng.</a:t>
            </a:r>
          </a:p>
        </p:txBody>
      </p:sp>
      <p:pic>
        <p:nvPicPr>
          <p:cNvPr id="64514" name="Picture 2" descr="Những lợi ích từ việc uống nước nóng-amthuchue.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723900"/>
            <a:ext cx="2895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2286000" y="3886200"/>
            <a:ext cx="762000" cy="1447800"/>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43238" y="5299075"/>
            <a:ext cx="2286000" cy="8382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SỰ SÔI</a:t>
            </a:r>
          </a:p>
        </p:txBody>
      </p:sp>
      <p:sp>
        <p:nvSpPr>
          <p:cNvPr id="18" name="TextBox 17"/>
          <p:cNvSpPr txBox="1">
            <a:spLocks noChangeArrowheads="1"/>
          </p:cNvSpPr>
          <p:nvPr/>
        </p:nvSpPr>
        <p:spPr bwMode="auto">
          <a:xfrm>
            <a:off x="5465763" y="5118100"/>
            <a:ext cx="3602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Khi sự bay hơi xảy ra cả trên bề mặt chất lỏng và trong lòng chất lỏng</a:t>
            </a:r>
          </a:p>
        </p:txBody>
      </p:sp>
      <p:pic>
        <p:nvPicPr>
          <p:cNvPr id="64516" name="Picture 4" descr="https://hoc24.vn/source/KHTN%206/Ch%C6%B0%C6%A1ng%203/1e991-boi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39624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81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nodeType="afterGroup">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25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1000"/>
                                        <p:tgtEl>
                                          <p:spTgt spid="12"/>
                                        </p:tgtEl>
                                      </p:cBhvr>
                                    </p:animEffect>
                                  </p:childTnLst>
                                </p:cTn>
                              </p:par>
                            </p:childTnLst>
                          </p:cTn>
                        </p:par>
                        <p:par>
                          <p:cTn id="22" fill="hold" nodeType="afterGroup">
                            <p:stCondLst>
                              <p:cond delay="1000"/>
                            </p:stCondLst>
                            <p:childTnLst>
                              <p:par>
                                <p:cTn id="23" presetID="21" presetClass="entr" presetSubtype="1" fill="hold" nodeType="afterEffect">
                                  <p:stCondLst>
                                    <p:cond delay="0"/>
                                  </p:stCondLst>
                                  <p:childTnLst>
                                    <p:set>
                                      <p:cBhvr>
                                        <p:cTn id="24" dur="1" fill="hold">
                                          <p:stCondLst>
                                            <p:cond delay="0"/>
                                          </p:stCondLst>
                                        </p:cTn>
                                        <p:tgtEl>
                                          <p:spTgt spid="64514"/>
                                        </p:tgtEl>
                                        <p:attrNameLst>
                                          <p:attrName>style.visibility</p:attrName>
                                        </p:attrNameLst>
                                      </p:cBhvr>
                                      <p:to>
                                        <p:strVal val="visible"/>
                                      </p:to>
                                    </p:set>
                                    <p:animEffect transition="in" filter="wheel(1)">
                                      <p:cBhvr>
                                        <p:cTn id="25" dur="2000"/>
                                        <p:tgtEl>
                                          <p:spTgt spid="645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par>
                          <p:cTn id="31" fill="hold" nodeType="afterGroup">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125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1000"/>
                                        <p:tgtEl>
                                          <p:spTgt spid="18"/>
                                        </p:tgtEl>
                                      </p:cBhvr>
                                    </p:animEffect>
                                  </p:childTnLst>
                                </p:cTn>
                              </p:par>
                            </p:childTnLst>
                          </p:cTn>
                        </p:par>
                        <p:par>
                          <p:cTn id="40" fill="hold" nodeType="afterGroup">
                            <p:stCondLst>
                              <p:cond delay="1000"/>
                            </p:stCondLst>
                            <p:childTnLst>
                              <p:par>
                                <p:cTn id="41" presetID="6" presetClass="entr" presetSubtype="16" fill="hold" nodeType="afterEffect">
                                  <p:stCondLst>
                                    <p:cond delay="0"/>
                                  </p:stCondLst>
                                  <p:childTnLst>
                                    <p:set>
                                      <p:cBhvr>
                                        <p:cTn id="42" dur="1" fill="hold">
                                          <p:stCondLst>
                                            <p:cond delay="0"/>
                                          </p:stCondLst>
                                        </p:cTn>
                                        <p:tgtEl>
                                          <p:spTgt spid="64516"/>
                                        </p:tgtEl>
                                        <p:attrNameLst>
                                          <p:attrName>style.visibility</p:attrName>
                                        </p:attrNameLst>
                                      </p:cBhvr>
                                      <p:to>
                                        <p:strVal val="visible"/>
                                      </p:to>
                                    </p:set>
                                    <p:animEffect transition="in" filter="circle(in)">
                                      <p:cBhvr>
                                        <p:cTn id="43" dur="2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657600" y="912813"/>
            <a:ext cx="2286000" cy="8382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SỰ BAY HƠI</a:t>
            </a:r>
          </a:p>
        </p:txBody>
      </p:sp>
      <p:sp>
        <p:nvSpPr>
          <p:cNvPr id="5" name="Rounded Rectangle 4"/>
          <p:cNvSpPr/>
          <p:nvPr/>
        </p:nvSpPr>
        <p:spPr>
          <a:xfrm>
            <a:off x="914400" y="912813"/>
            <a:ext cx="2286000" cy="8382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SỰ NGƯNG TỤ</a:t>
            </a:r>
          </a:p>
        </p:txBody>
      </p:sp>
      <p:sp>
        <p:nvSpPr>
          <p:cNvPr id="6" name="TextBox 5"/>
          <p:cNvSpPr txBox="1">
            <a:spLocks noChangeArrowheads="1"/>
          </p:cNvSpPr>
          <p:nvPr/>
        </p:nvSpPr>
        <p:spPr bwMode="auto">
          <a:xfrm>
            <a:off x="1371600" y="24384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Xảy ra ở mọi nhiệt độ.</a:t>
            </a:r>
          </a:p>
        </p:txBody>
      </p:sp>
      <p:sp>
        <p:nvSpPr>
          <p:cNvPr id="7" name="Rounded Rectangle 6"/>
          <p:cNvSpPr/>
          <p:nvPr/>
        </p:nvSpPr>
        <p:spPr>
          <a:xfrm>
            <a:off x="8915400" y="990600"/>
            <a:ext cx="2286000" cy="8382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Times New Roman" panose="02020603050405020304" pitchFamily="18" charset="0"/>
                <a:cs typeface="Times New Roman" panose="02020603050405020304" pitchFamily="18" charset="0"/>
              </a:rPr>
              <a:t>SỰ SÔI</a:t>
            </a:r>
          </a:p>
        </p:txBody>
      </p:sp>
      <p:sp>
        <p:nvSpPr>
          <p:cNvPr id="8" name="TextBox 7"/>
          <p:cNvSpPr txBox="1">
            <a:spLocks noChangeArrowheads="1"/>
          </p:cNvSpPr>
          <p:nvPr/>
        </p:nvSpPr>
        <p:spPr bwMode="auto">
          <a:xfrm>
            <a:off x="8458200" y="24384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Chỉ xảy ra ở nhiệt độ sôi</a:t>
            </a:r>
          </a:p>
        </p:txBody>
      </p:sp>
      <p:sp>
        <p:nvSpPr>
          <p:cNvPr id="10" name="TextBox 9"/>
          <p:cNvSpPr txBox="1">
            <a:spLocks noChangeArrowheads="1"/>
          </p:cNvSpPr>
          <p:nvPr/>
        </p:nvSpPr>
        <p:spPr bwMode="auto">
          <a:xfrm>
            <a:off x="8686800" y="563245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VD: nước sôi ở 100</a:t>
            </a:r>
            <a:r>
              <a:rPr lang="en-US" altLang="en-US" sz="2400" baseline="30000">
                <a:latin typeface="Times New Roman" panose="02020603050405020304" pitchFamily="18" charset="0"/>
              </a:rPr>
              <a:t>0</a:t>
            </a:r>
            <a:r>
              <a:rPr lang="en-US" altLang="en-US" sz="2400">
                <a:latin typeface="Times New Roman" panose="02020603050405020304" pitchFamily="18" charset="0"/>
              </a:rPr>
              <a:t>C</a:t>
            </a:r>
          </a:p>
        </p:txBody>
      </p:sp>
      <p:sp>
        <p:nvSpPr>
          <p:cNvPr id="11" name="TextBox 10"/>
          <p:cNvSpPr txBox="1">
            <a:spLocks noChangeArrowheads="1"/>
          </p:cNvSpPr>
          <p:nvPr/>
        </p:nvSpPr>
        <p:spPr bwMode="auto">
          <a:xfrm>
            <a:off x="609600" y="38100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6600"/>
                </a:solidFill>
                <a:latin typeface="Times New Roman" panose="02020603050405020304" pitchFamily="18" charset="0"/>
              </a:rPr>
              <a:t>Sự bay hơi và sự sôi có điểm gì giống và khác nhau?</a:t>
            </a:r>
          </a:p>
        </p:txBody>
      </p:sp>
      <p:pic>
        <p:nvPicPr>
          <p:cNvPr id="65538" name="Picture 2" descr="https://hoc24.vn/source/KHTN%206/Ch%C6%B0%C6%A1ng%203/1e991-boi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276600"/>
            <a:ext cx="2847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852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par>
                          <p:cTn id="8" fill="hold" nodeType="afterGroup">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25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25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1250"/>
                                        <p:tgtEl>
                                          <p:spTgt spid="7"/>
                                        </p:tgtEl>
                                      </p:cBhvr>
                                    </p:animEffect>
                                  </p:childTnLst>
                                </p:cTn>
                              </p:par>
                            </p:childTnLst>
                          </p:cTn>
                        </p:par>
                        <p:par>
                          <p:cTn id="22" fill="hold" nodeType="afterGroup">
                            <p:stCondLst>
                              <p:cond delay="125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10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65538"/>
                                        </p:tgtEl>
                                        <p:attrNameLst>
                                          <p:attrName>style.visibility</p:attrName>
                                        </p:attrNameLst>
                                      </p:cBhvr>
                                      <p:to>
                                        <p:strVal val="visible"/>
                                      </p:to>
                                    </p:set>
                                    <p:animEffect transition="in" filter="circle(in)">
                                      <p:cBhvr>
                                        <p:cTn id="30" dur="2000"/>
                                        <p:tgtEl>
                                          <p:spTgt spid="65538"/>
                                        </p:tgtEl>
                                      </p:cBhvr>
                                    </p:animEffect>
                                  </p:childTnLst>
                                </p:cTn>
                              </p:par>
                            </p:childTnLst>
                          </p:cTn>
                        </p:par>
                        <p:par>
                          <p:cTn id="31" fill="hold" nodeType="afterGroup">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1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500" fill="hold"/>
                                        <p:tgtEl>
                                          <p:spTgt spid="11"/>
                                        </p:tgtEl>
                                        <p:attrNameLst>
                                          <p:attrName>ppt_w</p:attrName>
                                        </p:attrNameLst>
                                      </p:cBhvr>
                                      <p:tavLst>
                                        <p:tav tm="0">
                                          <p:val>
                                            <p:fltVal val="0"/>
                                          </p:val>
                                        </p:tav>
                                        <p:tav tm="100000">
                                          <p:val>
                                            <p:strVal val="#ppt_w"/>
                                          </p:val>
                                        </p:tav>
                                      </p:tavLst>
                                    </p:anim>
                                    <p:anim calcmode="lin" valueType="num">
                                      <p:cBhvr>
                                        <p:cTn id="40" dur="1500" fill="hold"/>
                                        <p:tgtEl>
                                          <p:spTgt spid="11"/>
                                        </p:tgtEl>
                                        <p:attrNameLst>
                                          <p:attrName>ppt_h</p:attrName>
                                        </p:attrNameLst>
                                      </p:cBhvr>
                                      <p:tavLst>
                                        <p:tav tm="0">
                                          <p:val>
                                            <p:fltVal val="0"/>
                                          </p:val>
                                        </p:tav>
                                        <p:tav tm="100000">
                                          <p:val>
                                            <p:strVal val="#ppt_h"/>
                                          </p:val>
                                        </p:tav>
                                      </p:tavLst>
                                    </p:anim>
                                    <p:anim calcmode="lin" valueType="num">
                                      <p:cBhvr>
                                        <p:cTn id="41" dur="1500" fill="hold"/>
                                        <p:tgtEl>
                                          <p:spTgt spid="11"/>
                                        </p:tgtEl>
                                        <p:attrNameLst>
                                          <p:attrName>style.rotation</p:attrName>
                                        </p:attrNameLst>
                                      </p:cBhvr>
                                      <p:tavLst>
                                        <p:tav tm="0">
                                          <p:val>
                                            <p:fltVal val="90"/>
                                          </p:val>
                                        </p:tav>
                                        <p:tav tm="100000">
                                          <p:val>
                                            <p:fltVal val="0"/>
                                          </p:val>
                                        </p:tav>
                                      </p:tavLst>
                                    </p:anim>
                                    <p:animEffect transition="in" filter="fade">
                                      <p:cBhvr>
                                        <p:cTn id="4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133600" y="685800"/>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rPr>
              <a:t>Tóm tắt các quá trình chuyển thể của chất</a:t>
            </a: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057400"/>
            <a:ext cx="11153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159125" y="2767013"/>
            <a:ext cx="1676400"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CC3300"/>
                </a:solidFill>
                <a:latin typeface="Times New Roman" panose="02020603050405020304" pitchFamily="18" charset="0"/>
                <a:cs typeface="Times New Roman" panose="02020603050405020304" pitchFamily="18" charset="0"/>
              </a:rPr>
              <a:t>Nóng chảy</a:t>
            </a:r>
            <a:endParaRPr lang="vi-VN" altLang="en-US" sz="2800" b="1">
              <a:solidFill>
                <a:srgbClr val="CC3300"/>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200400" y="3817938"/>
            <a:ext cx="1558925"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CC3300"/>
                </a:solidFill>
                <a:latin typeface="Times New Roman" panose="02020603050405020304" pitchFamily="18" charset="0"/>
                <a:cs typeface="Times New Roman" panose="02020603050405020304" pitchFamily="18" charset="0"/>
              </a:rPr>
              <a:t>Đông đặc</a:t>
            </a:r>
            <a:endParaRPr lang="vi-VN" altLang="en-US" sz="2800" b="1">
              <a:solidFill>
                <a:srgbClr val="CC3300"/>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521575" y="2767013"/>
            <a:ext cx="1441450" cy="43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CC3300"/>
                </a:solidFill>
                <a:latin typeface="Times New Roman" panose="02020603050405020304" pitchFamily="18" charset="0"/>
                <a:cs typeface="Times New Roman" panose="02020603050405020304" pitchFamily="18" charset="0"/>
              </a:rPr>
              <a:t>Bay hơi</a:t>
            </a:r>
            <a:endParaRPr lang="vi-VN" altLang="en-US" sz="2800" b="1">
              <a:solidFill>
                <a:srgbClr val="CC33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7493000" y="3810000"/>
            <a:ext cx="144145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a:solidFill>
                  <a:srgbClr val="CC3300"/>
                </a:solidFill>
                <a:latin typeface="Times New Roman" panose="02020603050405020304" pitchFamily="18" charset="0"/>
                <a:cs typeface="Times New Roman" panose="02020603050405020304" pitchFamily="18" charset="0"/>
              </a:rPr>
              <a:t>Ngưng tụ</a:t>
            </a:r>
            <a:endParaRPr lang="vi-VN" altLang="en-US" sz="2800" b="1">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807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1600200" y="1828800"/>
            <a:ext cx="899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vi-VN" altLang="en-US">
                <a:latin typeface="Times New Roman" panose="02020603050405020304" pitchFamily="18" charset="0"/>
              </a:rPr>
              <a:t>Em hãy lấy ví dụ trong cuộc sống tương ứng với mỗi quá trình chuyển thể: nóng chảy, đông đặc, bay hơi, sôi và ngưng tụ.</a:t>
            </a:r>
            <a:endParaRPr lang="en-US" altLang="en-US">
              <a:latin typeface="Times New Roman" panose="02020603050405020304" pitchFamily="18" charset="0"/>
            </a:endParaRPr>
          </a:p>
        </p:txBody>
      </p:sp>
    </p:spTree>
    <p:extLst>
      <p:ext uri="{BB962C8B-B14F-4D97-AF65-F5344CB8AC3E}">
        <p14:creationId xmlns:p14="http://schemas.microsoft.com/office/powerpoint/2010/main" val="185229676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6725" y="171450"/>
            <a:ext cx="370363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p:cNvPicPr>
            <a:picLocks noChangeAspect="1"/>
          </p:cNvPicPr>
          <p:nvPr/>
        </p:nvPicPr>
        <p:blipFill>
          <a:blip r:embed="rId4">
            <a:extLst>
              <a:ext uri="{28A0092B-C50C-407E-A947-70E740481C1C}">
                <a14:useLocalDpi xmlns:a14="http://schemas.microsoft.com/office/drawing/2010/main" val="0"/>
              </a:ext>
            </a:extLst>
          </a:blip>
          <a:srcRect l="1031" t="587" r="957"/>
          <a:stretch>
            <a:fillRect/>
          </a:stretch>
        </p:blipFill>
        <p:spPr bwMode="auto">
          <a:xfrm>
            <a:off x="533400" y="171450"/>
            <a:ext cx="36671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31163" y="171450"/>
            <a:ext cx="3703637"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19475"/>
            <a:ext cx="3730625"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1325" y="3427413"/>
            <a:ext cx="37211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29575" y="3430588"/>
            <a:ext cx="372268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064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left)">
                                      <p:cBhvr>
                                        <p:cTn id="12" dur="500"/>
                                        <p:tgtEl>
                                          <p:spTgt spid="10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left)">
                                      <p:cBhvr>
                                        <p:cTn id="17" dur="500"/>
                                        <p:tgtEl>
                                          <p:spTgt spid="1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left)">
                                      <p:cBhvr>
                                        <p:cTn id="22" dur="500"/>
                                        <p:tgtEl>
                                          <p:spTgt spid="102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wipe(left)">
                                      <p:cBhvr>
                                        <p:cTn id="27" dur="500"/>
                                        <p:tgtEl>
                                          <p:spTgt spid="102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wipe(left)">
                                      <p:cBhvr>
                                        <p:cTn id="32"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5"/>
          <p:cNvSpPr txBox="1">
            <a:spLocks noChangeArrowheads="1"/>
          </p:cNvSpPr>
          <p:nvPr/>
        </p:nvSpPr>
        <p:spPr bwMode="auto">
          <a:xfrm>
            <a:off x="2144713" y="2366963"/>
            <a:ext cx="7902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a:solidFill>
                  <a:srgbClr val="7F6000"/>
                </a:solidFill>
                <a:latin typeface="Times New Roman" panose="02020603050405020304" pitchFamily="18" charset="0"/>
                <a:cs typeface="Times New Roman" panose="02020603050405020304" pitchFamily="18" charset="0"/>
              </a:rPr>
              <a:t>Tiết 11-12 – Bài 10:</a:t>
            </a:r>
          </a:p>
          <a:p>
            <a:pPr algn="ctr" eaLnBrk="1" hangingPunct="1">
              <a:lnSpc>
                <a:spcPct val="100000"/>
              </a:lnSpc>
              <a:spcBef>
                <a:spcPct val="0"/>
              </a:spcBef>
              <a:buFontTx/>
              <a:buNone/>
            </a:pPr>
            <a:r>
              <a:rPr lang="en-US" altLang="en-US" sz="4400" b="1">
                <a:solidFill>
                  <a:srgbClr val="002060"/>
                </a:solidFill>
                <a:latin typeface="Times New Roman" panose="02020603050405020304" pitchFamily="18" charset="0"/>
                <a:cs typeface="Times New Roman" panose="02020603050405020304" pitchFamily="18" charset="0"/>
              </a:rPr>
              <a:t>CÁC THỂ CỦA CHẤT </a:t>
            </a:r>
          </a:p>
          <a:p>
            <a:pPr algn="ctr" eaLnBrk="1" hangingPunct="1">
              <a:lnSpc>
                <a:spcPct val="100000"/>
              </a:lnSpc>
              <a:spcBef>
                <a:spcPct val="0"/>
              </a:spcBef>
              <a:buFontTx/>
              <a:buNone/>
            </a:pPr>
            <a:r>
              <a:rPr lang="en-US" altLang="en-US" sz="4400" b="1">
                <a:solidFill>
                  <a:srgbClr val="002060"/>
                </a:solidFill>
                <a:latin typeface="Times New Roman" panose="02020603050405020304" pitchFamily="18" charset="0"/>
                <a:cs typeface="Times New Roman" panose="02020603050405020304" pitchFamily="18" charset="0"/>
              </a:rPr>
              <a:t>VÀ SỰ CHUYỂN THỂ</a:t>
            </a:r>
          </a:p>
        </p:txBody>
      </p:sp>
    </p:spTree>
    <p:extLst>
      <p:ext uri="{BB962C8B-B14F-4D97-AF65-F5344CB8AC3E}">
        <p14:creationId xmlns:p14="http://schemas.microsoft.com/office/powerpoint/2010/main" val="3254082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95250"/>
            <a:ext cx="98679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387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181100" y="1011238"/>
            <a:ext cx="10134600" cy="4830762"/>
          </a:xfrm>
        </p:spPr>
        <p:txBody>
          <a:bodyPr/>
          <a:lstStyle/>
          <a:p>
            <a:pPr marL="0" indent="0" algn="just">
              <a:lnSpc>
                <a:spcPct val="130000"/>
              </a:lnSpc>
              <a:spcBef>
                <a:spcPts val="1200"/>
              </a:spcBef>
              <a:buFontTx/>
              <a:buNone/>
            </a:pPr>
            <a:r>
              <a:rPr lang="en-US" altLang="en-US" b="1" smtClean="0">
                <a:solidFill>
                  <a:srgbClr val="0000FF"/>
                </a:solidFill>
                <a:latin typeface="Times New Roman" panose="02020603050405020304" pitchFamily="18" charset="0"/>
                <a:cs typeface="Times New Roman" panose="02020603050405020304" pitchFamily="18" charset="0"/>
              </a:rPr>
              <a:t>     </a:t>
            </a:r>
            <a:r>
              <a:rPr lang="vi-VN" altLang="en-US" b="1" smtClean="0">
                <a:solidFill>
                  <a:srgbClr val="0000FF"/>
                </a:solidFill>
                <a:latin typeface="Times New Roman" panose="02020603050405020304" pitchFamily="18" charset="0"/>
                <a:cs typeface="Times New Roman" panose="02020603050405020304" pitchFamily="18" charset="0"/>
              </a:rPr>
              <a:t>Vào những ngày trời nồm (không khí chứa nhiều hơi nước, độ ẩm cao), sự chênh lệch nhiệt độ giữa nền nhà và lớp không khí bao quanh khiến hơi nước trong không khí bị ngưng tụ tạo thành những hạt nước nhỏ gây ẩm ướt cho nền nhà. Để giảm thiểu hiện tượng này, chúng ta nên đóng kín cửa, hạn chế không khí ẩm vào nhà.</a:t>
            </a:r>
          </a:p>
          <a:p>
            <a:pPr marL="0" indent="0" algn="just">
              <a:lnSpc>
                <a:spcPct val="130000"/>
              </a:lnSpc>
              <a:spcBef>
                <a:spcPts val="1200"/>
              </a:spcBef>
              <a:buFontTx/>
              <a:buNone/>
            </a:pPr>
            <a:r>
              <a:rPr lang="vi-VN" altLang="en-US" b="1" smtClean="0">
                <a:solidFill>
                  <a:srgbClr val="CC0000"/>
                </a:solidFill>
                <a:latin typeface="Times New Roman" panose="02020603050405020304" pitchFamily="18" charset="0"/>
                <a:cs typeface="Times New Roman" panose="02020603050405020304" pitchFamily="18" charset="0"/>
              </a:rPr>
              <a:t>Em hãy giải thích tại sao làm như vậy?</a:t>
            </a:r>
          </a:p>
          <a:p>
            <a:pPr marL="0" indent="0" algn="just">
              <a:lnSpc>
                <a:spcPct val="130000"/>
              </a:lnSpc>
              <a:spcBef>
                <a:spcPts val="1200"/>
              </a:spcBef>
              <a:buFontTx/>
              <a:buNone/>
            </a:pPr>
            <a:endParaRPr lang="en-US" altLang="en-US" b="1" smtClean="0">
              <a:solidFill>
                <a:srgbClr val="0000FF"/>
              </a:solidFill>
              <a:latin typeface="Times New Roman" panose="02020603050405020304" pitchFamily="18" charset="0"/>
              <a:cs typeface="Times New Roman" panose="02020603050405020304" pitchFamily="18" charset="0"/>
            </a:endParaRPr>
          </a:p>
        </p:txBody>
      </p:sp>
      <p:pic>
        <p:nvPicPr>
          <p:cNvPr id="24579" name="Picture 4" descr="Hình ảnh Suy Nghĩ Của Cậu Bé , Suy Nghĩ Clipart, Cậu Bé Clipart, Suy Nghĩ  Vector và PNG với nền trong suốt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4495800" y="762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lnSpc>
                <a:spcPct val="130000"/>
              </a:lnSpc>
              <a:spcBef>
                <a:spcPts val="0"/>
              </a:spcBef>
              <a:buFontTx/>
              <a:buNone/>
              <a:defRPr/>
            </a:pPr>
            <a:r>
              <a:rPr lang="en-US" altLang="en-US" sz="3600" b="1" u="sng" kern="0" dirty="0" smtClean="0">
                <a:solidFill>
                  <a:srgbClr val="FF3300"/>
                </a:solidFill>
                <a:latin typeface="Times New Roman" panose="02020603050405020304" pitchFamily="18" charset="0"/>
                <a:cs typeface="Times New Roman" panose="02020603050405020304" pitchFamily="18" charset="0"/>
              </a:rPr>
              <a:t>BÀI TẬP</a:t>
            </a:r>
            <a:endParaRPr lang="en-US" altLang="en-US" kern="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542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up)">
                                      <p:cBhvr>
                                        <p:cTn id="7" dur="2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wipe(left)">
                                      <p:cBhvr>
                                        <p:cTn id="12" dur="500"/>
                                        <p:tgtEl>
                                          <p:spTgt spid="133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0713" y="434975"/>
            <a:ext cx="3124200" cy="1143000"/>
          </a:xfrm>
        </p:spPr>
        <p:txBody>
          <a:bodyPr/>
          <a:lstStyle/>
          <a:p>
            <a:r>
              <a:rPr lang="en-US" altLang="en-US" sz="3600" b="1" smtClean="0">
                <a:solidFill>
                  <a:srgbClr val="FF0000"/>
                </a:solidFill>
                <a:latin typeface="Times New Roman" panose="02020603050405020304" pitchFamily="18" charset="0"/>
                <a:cs typeface="Times New Roman" panose="02020603050405020304" pitchFamily="18" charset="0"/>
              </a:rPr>
              <a:t>Giải thích:</a:t>
            </a:r>
          </a:p>
        </p:txBody>
      </p:sp>
      <p:sp>
        <p:nvSpPr>
          <p:cNvPr id="14339" name="Content Placeholder 2"/>
          <p:cNvSpPr>
            <a:spLocks noGrp="1"/>
          </p:cNvSpPr>
          <p:nvPr>
            <p:ph idx="1"/>
          </p:nvPr>
        </p:nvSpPr>
        <p:spPr>
          <a:xfrm>
            <a:off x="1295400" y="1752600"/>
            <a:ext cx="9753600" cy="3352800"/>
          </a:xfrm>
        </p:spPr>
        <p:txBody>
          <a:bodyPr/>
          <a:lstStyle/>
          <a:p>
            <a:pPr marL="0" indent="0" algn="just">
              <a:lnSpc>
                <a:spcPct val="130000"/>
              </a:lnSpc>
              <a:spcBef>
                <a:spcPts val="1200"/>
              </a:spcBef>
              <a:buFontTx/>
              <a:buNone/>
            </a:pPr>
            <a:r>
              <a:rPr lang="en-US" altLang="en-US" smtClean="0"/>
              <a:t>          </a:t>
            </a:r>
            <a:r>
              <a:rPr lang="vi-VN" altLang="en-US" smtClean="0">
                <a:latin typeface="Times New Roman" panose="02020603050405020304" pitchFamily="18" charset="0"/>
                <a:cs typeface="Times New Roman" panose="02020603050405020304" pitchFamily="18" charset="0"/>
              </a:rPr>
              <a:t>Nhiệt độ trong nhà thấp hơn nhiệt độ ngoài trời, nên khi không khí có độ ẩm cao (chứa nhiều hơi nước) tràn vào nhà sẽ ngưng tụ tạo thành các giọt nước bám vào nền nhà làm nền nhà trơn trượt. Do đó cần đóng kín cửa.</a:t>
            </a:r>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306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up)">
                                      <p:cBhvr>
                                        <p:cTn id="7" dur="2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28600" y="228600"/>
            <a:ext cx="5405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CC0099"/>
                </a:solidFill>
                <a:latin typeface="Times New Roman" panose="02020603050405020304" pitchFamily="18" charset="0"/>
                <a:cs typeface="Times New Roman" panose="02020603050405020304" pitchFamily="18" charset="0"/>
              </a:rPr>
              <a:t>II. Sự chuyển thể của chất</a:t>
            </a:r>
          </a:p>
        </p:txBody>
      </p:sp>
      <p:sp>
        <p:nvSpPr>
          <p:cNvPr id="26627" name="Rectangle 5"/>
          <p:cNvSpPr>
            <a:spLocks noChangeArrowheads="1"/>
          </p:cNvSpPr>
          <p:nvPr/>
        </p:nvSpPr>
        <p:spPr bwMode="auto">
          <a:xfrm>
            <a:off x="381000" y="1066800"/>
            <a:ext cx="1158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ts val="600"/>
              </a:spcBef>
              <a:buFontTx/>
              <a:buNone/>
            </a:pPr>
            <a:r>
              <a:rPr lang="vi-VN" altLang="en-US" sz="3000" b="1">
                <a:solidFill>
                  <a:srgbClr val="0000FF"/>
                </a:solidFill>
                <a:latin typeface="Times New Roman" panose="02020603050405020304" pitchFamily="18" charset="0"/>
              </a:rPr>
              <a:t> Trong tự nhiên và trong các hoạt động của con người, các chất có thể chuyển từ thể này sang thể khác.</a:t>
            </a:r>
            <a:endParaRPr lang="en-US" altLang="en-US" sz="3000" b="1">
              <a:solidFill>
                <a:srgbClr val="0000FF"/>
              </a:solidFill>
              <a:latin typeface="Times New Roman" panose="02020603050405020304" pitchFamily="18" charset="0"/>
            </a:endParaRPr>
          </a:p>
        </p:txBody>
      </p:sp>
      <p:sp>
        <p:nvSpPr>
          <p:cNvPr id="26628" name="Content Placeholder 2"/>
          <p:cNvSpPr>
            <a:spLocks noGrp="1"/>
          </p:cNvSpPr>
          <p:nvPr>
            <p:ph idx="1"/>
          </p:nvPr>
        </p:nvSpPr>
        <p:spPr>
          <a:xfrm>
            <a:off x="228600" y="2368550"/>
            <a:ext cx="11582400" cy="3700463"/>
          </a:xfrm>
        </p:spPr>
        <p:txBody>
          <a:bodyPr/>
          <a:lstStyle/>
          <a:p>
            <a:pPr algn="just">
              <a:lnSpc>
                <a:spcPct val="120000"/>
              </a:lnSpc>
              <a:spcBef>
                <a:spcPts val="600"/>
              </a:spcBef>
              <a:buFontTx/>
              <a:buChar char="-"/>
            </a:pPr>
            <a:r>
              <a:rPr lang="en-US" altLang="en-US" sz="3000" b="1" smtClean="0">
                <a:solidFill>
                  <a:srgbClr val="FF6600"/>
                </a:solidFill>
                <a:latin typeface="Times New Roman" panose="02020603050405020304" pitchFamily="18" charset="0"/>
                <a:cs typeface="Times New Roman" panose="02020603050405020304" pitchFamily="18" charset="0"/>
              </a:rPr>
              <a:t>Sự nóng chảy: </a:t>
            </a:r>
            <a:r>
              <a:rPr lang="en-US" altLang="en-US" sz="3000" smtClean="0">
                <a:solidFill>
                  <a:srgbClr val="FF6600"/>
                </a:solidFill>
                <a:latin typeface="Times New Roman" panose="02020603050405020304" pitchFamily="18" charset="0"/>
                <a:cs typeface="Times New Roman" panose="02020603050405020304" pitchFamily="18" charset="0"/>
              </a:rPr>
              <a:t>là quá trình chuyển từ thể rắn sang thể lỏng của chất.</a:t>
            </a:r>
            <a:endParaRPr lang="en-US" altLang="en-US" sz="3000" b="1" smtClean="0">
              <a:solidFill>
                <a:srgbClr val="FF6600"/>
              </a:solidFill>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r>
              <a:rPr lang="vi-VN" altLang="en-US" sz="3000" b="1" smtClean="0">
                <a:latin typeface="Times New Roman" panose="02020603050405020304" pitchFamily="18" charset="0"/>
                <a:cs typeface="Times New Roman" panose="02020603050405020304" pitchFamily="18" charset="0"/>
              </a:rPr>
              <a:t>Sự đông đặc</a:t>
            </a:r>
            <a:r>
              <a:rPr lang="en-US" altLang="en-US" sz="3000" b="1" smtClean="0">
                <a:latin typeface="Times New Roman" panose="02020603050405020304" pitchFamily="18" charset="0"/>
                <a:cs typeface="Times New Roman" panose="02020603050405020304" pitchFamily="18" charset="0"/>
              </a:rPr>
              <a:t>: </a:t>
            </a:r>
            <a:r>
              <a:rPr lang="vi-VN" altLang="en-US" sz="3000" smtClean="0">
                <a:latin typeface="Times New Roman" panose="02020603050405020304" pitchFamily="18" charset="0"/>
                <a:cs typeface="Times New Roman" panose="02020603050405020304" pitchFamily="18" charset="0"/>
              </a:rPr>
              <a:t>là quá trình chuyển từ thể lỏng sang thể rắn của chất.</a:t>
            </a:r>
            <a:endParaRPr lang="en-US" altLang="en-US" sz="3000" b="1" smtClean="0">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r>
              <a:rPr lang="vi-VN" altLang="en-US" sz="3000" b="1" smtClean="0">
                <a:solidFill>
                  <a:srgbClr val="0070C0"/>
                </a:solidFill>
                <a:latin typeface="Times New Roman" panose="02020603050405020304" pitchFamily="18" charset="0"/>
                <a:cs typeface="Times New Roman" panose="02020603050405020304" pitchFamily="18" charset="0"/>
              </a:rPr>
              <a:t>Sự bay hơi</a:t>
            </a:r>
            <a:r>
              <a:rPr lang="en-US" altLang="en-US" sz="3000" b="1" smtClean="0">
                <a:solidFill>
                  <a:srgbClr val="0070C0"/>
                </a:solidFill>
                <a:latin typeface="Times New Roman" panose="02020603050405020304" pitchFamily="18" charset="0"/>
                <a:cs typeface="Times New Roman" panose="02020603050405020304" pitchFamily="18" charset="0"/>
              </a:rPr>
              <a:t>: </a:t>
            </a:r>
            <a:r>
              <a:rPr lang="vi-VN" altLang="en-US" sz="3000" smtClean="0">
                <a:solidFill>
                  <a:srgbClr val="0070C0"/>
                </a:solidFill>
                <a:latin typeface="Times New Roman" panose="02020603050405020304" pitchFamily="18" charset="0"/>
                <a:cs typeface="Times New Roman" panose="02020603050405020304" pitchFamily="18" charset="0"/>
              </a:rPr>
              <a:t>là quá trình chuy</a:t>
            </a:r>
            <a:r>
              <a:rPr lang="en-US" altLang="en-US" sz="3000" smtClean="0">
                <a:solidFill>
                  <a:srgbClr val="0070C0"/>
                </a:solidFill>
                <a:latin typeface="Times New Roman" panose="02020603050405020304" pitchFamily="18" charset="0"/>
                <a:cs typeface="Times New Roman" panose="02020603050405020304" pitchFamily="18" charset="0"/>
              </a:rPr>
              <a:t>ể</a:t>
            </a:r>
            <a:r>
              <a:rPr lang="vi-VN" altLang="en-US" sz="3000" smtClean="0">
                <a:solidFill>
                  <a:srgbClr val="0070C0"/>
                </a:solidFill>
                <a:latin typeface="Times New Roman" panose="02020603050405020304" pitchFamily="18" charset="0"/>
                <a:cs typeface="Times New Roman" panose="02020603050405020304" pitchFamily="18" charset="0"/>
              </a:rPr>
              <a:t>n từ thể lỏng sang thể hơi của chất.</a:t>
            </a:r>
            <a:endParaRPr lang="en-US" altLang="en-US" sz="3000" b="1" smtClean="0">
              <a:solidFill>
                <a:srgbClr val="0070C0"/>
              </a:solidFill>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r>
              <a:rPr lang="vi-VN" altLang="en-US" sz="3000" b="1" smtClean="0">
                <a:solidFill>
                  <a:srgbClr val="CC0000"/>
                </a:solidFill>
                <a:latin typeface="Times New Roman" panose="02020603050405020304" pitchFamily="18" charset="0"/>
                <a:cs typeface="Times New Roman" panose="02020603050405020304" pitchFamily="18" charset="0"/>
              </a:rPr>
              <a:t>Sự sôi</a:t>
            </a:r>
            <a:r>
              <a:rPr lang="en-US" altLang="en-US" sz="3000" b="1" smtClean="0">
                <a:solidFill>
                  <a:srgbClr val="CC0000"/>
                </a:solidFill>
                <a:latin typeface="Times New Roman" panose="02020603050405020304" pitchFamily="18" charset="0"/>
                <a:cs typeface="Times New Roman" panose="02020603050405020304" pitchFamily="18" charset="0"/>
              </a:rPr>
              <a:t>: </a:t>
            </a:r>
            <a:r>
              <a:rPr lang="vi-VN" altLang="en-US" sz="3000" smtClean="0">
                <a:solidFill>
                  <a:srgbClr val="CC0000"/>
                </a:solidFill>
                <a:latin typeface="Times New Roman" panose="02020603050405020304" pitchFamily="18" charset="0"/>
                <a:cs typeface="Times New Roman" panose="02020603050405020304" pitchFamily="18" charset="0"/>
              </a:rPr>
              <a:t>là quá trình bay hơi xảy ra trong lòng và cả trên mặt thoáng của chất lỏng. Sự sôi là trường hợp đặc biệt của sự bay hơi.</a:t>
            </a:r>
            <a:endParaRPr lang="en-US" altLang="en-US" sz="3000" smtClean="0">
              <a:solidFill>
                <a:srgbClr val="CC0000"/>
              </a:solidFill>
              <a:latin typeface="Times New Roman" panose="02020603050405020304" pitchFamily="18" charset="0"/>
              <a:cs typeface="Times New Roman" panose="02020603050405020304" pitchFamily="18" charset="0"/>
            </a:endParaRPr>
          </a:p>
          <a:p>
            <a:pPr algn="just">
              <a:lnSpc>
                <a:spcPct val="120000"/>
              </a:lnSpc>
              <a:spcBef>
                <a:spcPts val="600"/>
              </a:spcBef>
              <a:buFontTx/>
              <a:buChar char="-"/>
            </a:pPr>
            <a:r>
              <a:rPr lang="vi-VN" altLang="en-US" sz="3000" b="1" smtClean="0">
                <a:solidFill>
                  <a:srgbClr val="008000"/>
                </a:solidFill>
                <a:latin typeface="Times New Roman" panose="02020603050405020304" pitchFamily="18" charset="0"/>
                <a:cs typeface="Times New Roman" panose="02020603050405020304" pitchFamily="18" charset="0"/>
              </a:rPr>
              <a:t>Sự ngưng tụ</a:t>
            </a:r>
            <a:r>
              <a:rPr lang="en-US" altLang="en-US" sz="3000" b="1" smtClean="0">
                <a:solidFill>
                  <a:srgbClr val="008000"/>
                </a:solidFill>
                <a:latin typeface="Times New Roman" panose="02020603050405020304" pitchFamily="18" charset="0"/>
                <a:cs typeface="Times New Roman" panose="02020603050405020304" pitchFamily="18" charset="0"/>
              </a:rPr>
              <a:t>: </a:t>
            </a:r>
            <a:r>
              <a:rPr lang="vi-VN" altLang="en-US" sz="3000" smtClean="0">
                <a:solidFill>
                  <a:srgbClr val="008000"/>
                </a:solidFill>
                <a:latin typeface="Times New Roman" panose="02020603050405020304" pitchFamily="18" charset="0"/>
                <a:cs typeface="Times New Roman" panose="02020603050405020304" pitchFamily="18" charset="0"/>
              </a:rPr>
              <a:t>là quá trình chất chuyển từ thể khí (hơi) sang thể lỏng.</a:t>
            </a:r>
          </a:p>
        </p:txBody>
      </p:sp>
    </p:spTree>
    <p:extLst>
      <p:ext uri="{BB962C8B-B14F-4D97-AF65-F5344CB8AC3E}">
        <p14:creationId xmlns:p14="http://schemas.microsoft.com/office/powerpoint/2010/main" val="96216417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5105400" cy="762000"/>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Times New Roman" panose="02020603050405020304" pitchFamily="18" charset="0"/>
                <a:cs typeface="Times New Roman" panose="02020603050405020304" pitchFamily="18" charset="0"/>
              </a:rPr>
              <a:t>II. SỰ CHUYỂN THỂ CỦA CHẤT</a:t>
            </a:r>
          </a:p>
        </p:txBody>
      </p:sp>
    </p:spTree>
    <p:extLst>
      <p:ext uri="{BB962C8B-B14F-4D97-AF65-F5344CB8AC3E}">
        <p14:creationId xmlns:p14="http://schemas.microsoft.com/office/powerpoint/2010/main" val="4235760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63" y="0"/>
            <a:ext cx="51054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6600"/>
                </a:solidFill>
                <a:latin typeface="Times New Roman" panose="02020603050405020304" pitchFamily="18" charset="0"/>
                <a:cs typeface="Times New Roman" panose="02020603050405020304" pitchFamily="18" charset="0"/>
              </a:rPr>
              <a:t>1. </a:t>
            </a:r>
            <a:r>
              <a:rPr lang="en-US" sz="2800" b="1" dirty="0" err="1">
                <a:solidFill>
                  <a:srgbClr val="006600"/>
                </a:solidFill>
                <a:latin typeface="Times New Roman" panose="02020603050405020304" pitchFamily="18" charset="0"/>
                <a:cs typeface="Times New Roman" panose="02020603050405020304" pitchFamily="18" charset="0"/>
              </a:rPr>
              <a:t>Sự</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nóng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chảy</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và</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sự</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đông</a:t>
            </a:r>
            <a:r>
              <a:rPr lang="en-US" sz="2800" b="1" dirty="0">
                <a:solidFill>
                  <a:srgbClr val="006600"/>
                </a:solidFill>
                <a:latin typeface="Times New Roman" panose="02020603050405020304" pitchFamily="18" charset="0"/>
                <a:cs typeface="Times New Roman" panose="02020603050405020304" pitchFamily="18" charset="0"/>
              </a:rPr>
              <a:t> </a:t>
            </a:r>
            <a:r>
              <a:rPr lang="en-US" sz="2800" b="1" dirty="0" err="1">
                <a:solidFill>
                  <a:srgbClr val="006600"/>
                </a:solidFill>
                <a:latin typeface="Times New Roman" panose="02020603050405020304" pitchFamily="18" charset="0"/>
                <a:cs typeface="Times New Roman" panose="02020603050405020304" pitchFamily="18" charset="0"/>
              </a:rPr>
              <a:t>đặc</a:t>
            </a:r>
            <a:endParaRPr lang="en-US" sz="2800" b="1" dirty="0">
              <a:solidFill>
                <a:srgbClr val="006600"/>
              </a:solidFill>
              <a:latin typeface="Times New Roman" panose="02020603050405020304" pitchFamily="18" charset="0"/>
              <a:cs typeface="Times New Roman" panose="02020603050405020304" pitchFamily="18" charset="0"/>
            </a:endParaRPr>
          </a:p>
        </p:txBody>
      </p:sp>
      <p:pic>
        <p:nvPicPr>
          <p:cNvPr id="8197" name="Picture 5" descr="http://dwrm.gov.vn/uploads/news/2018_12/1_76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7620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81000" y="5181600"/>
            <a:ext cx="1135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rPr>
              <a:t>Hiện tượng băng tan với tốc độ ngày càng tăng đã khiến mực nước biển dâng lên hơn 1mm mỗi năm. Từ năm 1971 đến nay, con số này đã lên tới 2,3cm. Trong giai đoạn từ năm 2005-2015, tổng lượng băng mất đi tại Bắc Cực là 447 tỷ tấn/năm, điều này đồng nghĩa với việc cứ mỗi giây lại có 14.000 tấn nước đổ ra biển.</a:t>
            </a: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47179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heel(1)">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ầu ăn bị đông khi trời lạnh có phải là dầu kém chất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5105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85800" y="4876800"/>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Mùa đông dầu ăn bị đông lại</a:t>
            </a:r>
          </a:p>
        </p:txBody>
      </p:sp>
      <p:pic>
        <p:nvPicPr>
          <p:cNvPr id="24580" name="Picture 4" descr="NHỮNG NGUY HẠI TỪ TIA LỬA HÀN ĐẾN MẮT – TMT HOME M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77875"/>
            <a:ext cx="5638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858000" y="477043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Dùng thiếc để hàn kim loại</a:t>
            </a:r>
          </a:p>
        </p:txBody>
      </p:sp>
      <p:sp>
        <p:nvSpPr>
          <p:cNvPr id="5" name="Rounded Rectangle 4"/>
          <p:cNvSpPr/>
          <p:nvPr/>
        </p:nvSpPr>
        <p:spPr>
          <a:xfrm>
            <a:off x="228600" y="5672138"/>
            <a:ext cx="11658600" cy="10699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latin typeface="Times New Roman" panose="02020603050405020304" pitchFamily="18" charset="0"/>
                <a:cs typeface="Times New Roman" panose="02020603050405020304" pitchFamily="18" charset="0"/>
              </a:rPr>
              <a:t>TA THẤY RẰNG KHI NHIỆT ĐỘ THAY ĐỔI THÌ XẢY RA SỰ CHUYỂN THỂ CỦA CÁC CHẤT.</a:t>
            </a:r>
          </a:p>
        </p:txBody>
      </p:sp>
    </p:spTree>
    <p:extLst>
      <p:ext uri="{BB962C8B-B14F-4D97-AF65-F5344CB8AC3E}">
        <p14:creationId xmlns:p14="http://schemas.microsoft.com/office/powerpoint/2010/main" val="2194222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1)">
                                      <p:cBhvr>
                                        <p:cTn id="7" dur="2000"/>
                                        <p:tgtEl>
                                          <p:spTgt spid="2457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wheel(1)">
                                      <p:cBhvr>
                                        <p:cTn id="15" dur="2000"/>
                                        <p:tgtEl>
                                          <p:spTgt spid="2458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322388"/>
            <a:ext cx="2514600" cy="1074737"/>
          </a:xfrm>
          <a:prstGeom prst="round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RẮN</a:t>
            </a:r>
          </a:p>
        </p:txBody>
      </p:sp>
      <p:sp>
        <p:nvSpPr>
          <p:cNvPr id="5" name="Rounded Rectangle 4"/>
          <p:cNvSpPr/>
          <p:nvPr/>
        </p:nvSpPr>
        <p:spPr>
          <a:xfrm>
            <a:off x="8258175" y="1135063"/>
            <a:ext cx="2438400" cy="10668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LỎNG</a:t>
            </a:r>
          </a:p>
        </p:txBody>
      </p:sp>
      <p:sp>
        <p:nvSpPr>
          <p:cNvPr id="6" name="Right Arrow 5"/>
          <p:cNvSpPr/>
          <p:nvPr/>
        </p:nvSpPr>
        <p:spPr>
          <a:xfrm>
            <a:off x="3886200" y="1477963"/>
            <a:ext cx="35814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TextBox 6"/>
          <p:cNvSpPr txBox="1">
            <a:spLocks noChangeArrowheads="1"/>
          </p:cNvSpPr>
          <p:nvPr/>
        </p:nvSpPr>
        <p:spPr bwMode="auto">
          <a:xfrm>
            <a:off x="4648200" y="10906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Sự nóng chảy</a:t>
            </a:r>
          </a:p>
        </p:txBody>
      </p:sp>
      <p:sp>
        <p:nvSpPr>
          <p:cNvPr id="8" name="TextBox 7"/>
          <p:cNvSpPr txBox="1">
            <a:spLocks noChangeArrowheads="1"/>
          </p:cNvSpPr>
          <p:nvPr/>
        </p:nvSpPr>
        <p:spPr bwMode="auto">
          <a:xfrm>
            <a:off x="1066800" y="31242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Quá trình chất ở thể rắn chuyển sang thể lỏng gọi là </a:t>
            </a:r>
            <a:r>
              <a:rPr lang="en-US" altLang="en-US" sz="2400" b="1">
                <a:solidFill>
                  <a:srgbClr val="FF0000"/>
                </a:solidFill>
                <a:latin typeface="Times New Roman" panose="02020603050405020304" pitchFamily="18" charset="0"/>
              </a:rPr>
              <a:t>sự nóng chảy.</a:t>
            </a:r>
          </a:p>
        </p:txBody>
      </p:sp>
      <p:sp>
        <p:nvSpPr>
          <p:cNvPr id="9" name="TextBox 8"/>
          <p:cNvSpPr txBox="1">
            <a:spLocks noChangeArrowheads="1"/>
          </p:cNvSpPr>
          <p:nvPr/>
        </p:nvSpPr>
        <p:spPr bwMode="auto">
          <a:xfrm>
            <a:off x="952500" y="3851275"/>
            <a:ext cx="948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Quá trình này xảy ra ở một nhiệt độ xác định gọi là </a:t>
            </a:r>
            <a:r>
              <a:rPr lang="en-US" altLang="en-US" sz="2400" b="1">
                <a:solidFill>
                  <a:srgbClr val="006600"/>
                </a:solidFill>
                <a:latin typeface="Times New Roman" panose="02020603050405020304" pitchFamily="18" charset="0"/>
              </a:rPr>
              <a:t>nhiệt độ nóng chảy.</a:t>
            </a:r>
          </a:p>
        </p:txBody>
      </p:sp>
    </p:spTree>
    <p:extLst>
      <p:ext uri="{BB962C8B-B14F-4D97-AF65-F5344CB8AC3E}">
        <p14:creationId xmlns:p14="http://schemas.microsoft.com/office/powerpoint/2010/main" val="19504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25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1066800"/>
          <a:ext cx="10287000" cy="1905000"/>
        </p:xfrm>
        <a:graphic>
          <a:graphicData uri="http://schemas.openxmlformats.org/drawingml/2006/table">
            <a:tbl>
              <a:tblPr firstRow="1" firstCol="1" bandRow="1"/>
              <a:tblGrid>
                <a:gridCol w="2209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2848">
                  <a:extLst>
                    <a:ext uri="{9D8B030D-6E8A-4147-A177-3AD203B41FA5}">
                      <a16:colId xmlns:a16="http://schemas.microsoft.com/office/drawing/2014/main" val="20002"/>
                    </a:ext>
                  </a:extLst>
                </a:gridCol>
                <a:gridCol w="1687929">
                  <a:extLst>
                    <a:ext uri="{9D8B030D-6E8A-4147-A177-3AD203B41FA5}">
                      <a16:colId xmlns:a16="http://schemas.microsoft.com/office/drawing/2014/main" val="20003"/>
                    </a:ext>
                  </a:extLst>
                </a:gridCol>
                <a:gridCol w="1435395">
                  <a:extLst>
                    <a:ext uri="{9D8B030D-6E8A-4147-A177-3AD203B41FA5}">
                      <a16:colId xmlns:a16="http://schemas.microsoft.com/office/drawing/2014/main" val="20004"/>
                    </a:ext>
                  </a:extLst>
                </a:gridCol>
                <a:gridCol w="1674628">
                  <a:extLst>
                    <a:ext uri="{9D8B030D-6E8A-4147-A177-3AD203B41FA5}">
                      <a16:colId xmlns:a16="http://schemas.microsoft.com/office/drawing/2014/main" val="20005"/>
                    </a:ext>
                  </a:extLst>
                </a:gridCol>
              </a:tblGrid>
              <a:tr h="952500">
                <a:tc>
                  <a:txBody>
                    <a:bodyPr/>
                    <a:lstStyle/>
                    <a:p>
                      <a:pPr marL="0" marR="0" algn="ctr">
                        <a:lnSpc>
                          <a:spcPct val="115000"/>
                        </a:lnSpc>
                        <a:spcBef>
                          <a:spcPts val="0"/>
                        </a:spcBef>
                        <a:spcAft>
                          <a:spcPts val="0"/>
                        </a:spcAft>
                      </a:pPr>
                      <a:r>
                        <a:rPr lang="en-US" sz="2400" b="1" dirty="0" err="1">
                          <a:solidFill>
                            <a:schemeClr val="bg1"/>
                          </a:solidFill>
                          <a:effectLst/>
                          <a:latin typeface="Times New Roman"/>
                          <a:ea typeface="Calibri"/>
                          <a:cs typeface="Times New Roman"/>
                        </a:rPr>
                        <a:t>Chất</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2400" b="1" dirty="0">
                          <a:solidFill>
                            <a:schemeClr val="bg1"/>
                          </a:solidFill>
                          <a:effectLst/>
                          <a:latin typeface="Times New Roman"/>
                          <a:ea typeface="Calibri"/>
                          <a:cs typeface="Times New Roman"/>
                        </a:rPr>
                        <a:t>Oxygen</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2400" b="1" dirty="0">
                          <a:solidFill>
                            <a:schemeClr val="bg1"/>
                          </a:solidFill>
                          <a:effectLst/>
                          <a:latin typeface="Times New Roman"/>
                          <a:ea typeface="Calibri"/>
                          <a:cs typeface="Times New Roman"/>
                        </a:rPr>
                        <a:t>Ethanol</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marR="0" algn="ctr">
                        <a:lnSpc>
                          <a:spcPct val="115000"/>
                        </a:lnSpc>
                        <a:spcBef>
                          <a:spcPts val="0"/>
                        </a:spcBef>
                        <a:spcAft>
                          <a:spcPts val="0"/>
                        </a:spcAft>
                      </a:pPr>
                      <a:r>
                        <a:rPr lang="en-US" sz="2400" b="1" dirty="0" err="1">
                          <a:solidFill>
                            <a:schemeClr val="bg1"/>
                          </a:solidFill>
                          <a:effectLst/>
                          <a:latin typeface="Times New Roman"/>
                          <a:ea typeface="Calibri"/>
                          <a:cs typeface="Times New Roman"/>
                        </a:rPr>
                        <a:t>Nước</a:t>
                      </a:r>
                      <a:r>
                        <a:rPr lang="en-US" sz="2400" b="1" dirty="0">
                          <a:solidFill>
                            <a:schemeClr val="bg1"/>
                          </a:solidFill>
                          <a:effectLst/>
                          <a:latin typeface="Times New Roman"/>
                          <a:ea typeface="Calibri"/>
                          <a:cs typeface="Times New Roman"/>
                        </a:rPr>
                        <a:t> </a:t>
                      </a:r>
                      <a:r>
                        <a:rPr lang="en-US" sz="2400" b="1" dirty="0" err="1">
                          <a:solidFill>
                            <a:schemeClr val="bg1"/>
                          </a:solidFill>
                          <a:effectLst/>
                          <a:latin typeface="Times New Roman"/>
                          <a:ea typeface="Calibri"/>
                          <a:cs typeface="Times New Roman"/>
                        </a:rPr>
                        <a:t>đá</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400" b="1" dirty="0" err="1">
                          <a:solidFill>
                            <a:schemeClr val="bg1"/>
                          </a:solidFill>
                          <a:effectLst/>
                          <a:latin typeface="Times New Roman"/>
                          <a:ea typeface="Calibri"/>
                          <a:cs typeface="Times New Roman"/>
                        </a:rPr>
                        <a:t>Thuỷ</a:t>
                      </a:r>
                      <a:r>
                        <a:rPr lang="en-US" sz="2400" b="1" dirty="0">
                          <a:solidFill>
                            <a:schemeClr val="bg1"/>
                          </a:solidFill>
                          <a:effectLst/>
                          <a:latin typeface="Times New Roman"/>
                          <a:ea typeface="Calibri"/>
                          <a:cs typeface="Times New Roman"/>
                        </a:rPr>
                        <a:t> </a:t>
                      </a:r>
                      <a:r>
                        <a:rPr lang="en-US" sz="2400" b="1" dirty="0" err="1">
                          <a:solidFill>
                            <a:schemeClr val="bg1"/>
                          </a:solidFill>
                          <a:effectLst/>
                          <a:latin typeface="Times New Roman"/>
                          <a:ea typeface="Calibri"/>
                          <a:cs typeface="Times New Roman"/>
                        </a:rPr>
                        <a:t>ngân</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400" b="1" dirty="0" err="1">
                          <a:solidFill>
                            <a:schemeClr val="bg1"/>
                          </a:solidFill>
                          <a:effectLst/>
                          <a:latin typeface="Times New Roman"/>
                          <a:ea typeface="Calibri"/>
                          <a:cs typeface="Times New Roman"/>
                        </a:rPr>
                        <a:t>Sắt</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952500">
                <a:tc>
                  <a:txBody>
                    <a:bodyPr/>
                    <a:lstStyle/>
                    <a:p>
                      <a:pPr marL="0" marR="0" algn="ctr">
                        <a:lnSpc>
                          <a:spcPct val="115000"/>
                        </a:lnSpc>
                        <a:spcBef>
                          <a:spcPts val="0"/>
                        </a:spcBef>
                        <a:spcAft>
                          <a:spcPts val="0"/>
                        </a:spcAft>
                      </a:pPr>
                      <a:r>
                        <a:rPr lang="en-US" sz="2400" b="1" dirty="0" err="1">
                          <a:solidFill>
                            <a:schemeClr val="bg1"/>
                          </a:solidFill>
                          <a:effectLst/>
                          <a:latin typeface="Times New Roman"/>
                          <a:ea typeface="Calibri"/>
                          <a:cs typeface="Times New Roman"/>
                        </a:rPr>
                        <a:t>Nhiệt</a:t>
                      </a:r>
                      <a:r>
                        <a:rPr lang="en-US" sz="2400" b="1" dirty="0">
                          <a:solidFill>
                            <a:schemeClr val="bg1"/>
                          </a:solidFill>
                          <a:effectLst/>
                          <a:latin typeface="Times New Roman"/>
                          <a:ea typeface="Calibri"/>
                          <a:cs typeface="Times New Roman"/>
                        </a:rPr>
                        <a:t> </a:t>
                      </a:r>
                      <a:r>
                        <a:rPr lang="en-US" sz="2400" b="1" dirty="0" err="1">
                          <a:solidFill>
                            <a:schemeClr val="bg1"/>
                          </a:solidFill>
                          <a:effectLst/>
                          <a:latin typeface="Times New Roman"/>
                          <a:ea typeface="Calibri"/>
                          <a:cs typeface="Times New Roman"/>
                        </a:rPr>
                        <a:t>độ</a:t>
                      </a:r>
                      <a:r>
                        <a:rPr lang="en-US" sz="2400" b="1" dirty="0">
                          <a:solidFill>
                            <a:schemeClr val="bg1"/>
                          </a:solidFill>
                          <a:effectLst/>
                          <a:latin typeface="Times New Roman"/>
                          <a:ea typeface="Calibri"/>
                          <a:cs typeface="Times New Roman"/>
                        </a:rPr>
                        <a:t> </a:t>
                      </a:r>
                      <a:r>
                        <a:rPr lang="en-US" sz="2400" b="1" dirty="0" err="1">
                          <a:solidFill>
                            <a:schemeClr val="bg1"/>
                          </a:solidFill>
                          <a:effectLst/>
                          <a:latin typeface="Times New Roman"/>
                          <a:ea typeface="Calibri"/>
                          <a:cs typeface="Times New Roman"/>
                        </a:rPr>
                        <a:t>nóng</a:t>
                      </a:r>
                      <a:r>
                        <a:rPr lang="en-US" sz="2400" b="1" dirty="0">
                          <a:solidFill>
                            <a:schemeClr val="bg1"/>
                          </a:solidFill>
                          <a:effectLst/>
                          <a:latin typeface="Times New Roman"/>
                          <a:ea typeface="Calibri"/>
                          <a:cs typeface="Times New Roman"/>
                        </a:rPr>
                        <a:t> </a:t>
                      </a:r>
                      <a:r>
                        <a:rPr lang="en-US" sz="2400" b="1" dirty="0" err="1">
                          <a:solidFill>
                            <a:schemeClr val="bg1"/>
                          </a:solidFill>
                          <a:effectLst/>
                          <a:latin typeface="Times New Roman"/>
                          <a:ea typeface="Calibri"/>
                          <a:cs typeface="Times New Roman"/>
                        </a:rPr>
                        <a:t>chảy</a:t>
                      </a:r>
                      <a:r>
                        <a:rPr lang="en-US" sz="2400" b="1" dirty="0">
                          <a:solidFill>
                            <a:schemeClr val="bg1"/>
                          </a:solidFill>
                          <a:effectLst/>
                          <a:latin typeface="Times New Roman"/>
                          <a:ea typeface="Calibri"/>
                          <a:cs typeface="Times New Roman"/>
                        </a:rPr>
                        <a:t> (°C)</a:t>
                      </a:r>
                      <a:endParaRPr lang="en-US" sz="2400" dirty="0">
                        <a:solidFill>
                          <a:schemeClr val="bg1"/>
                        </a:solidFill>
                        <a:effectLst/>
                        <a:latin typeface="Times New Roman"/>
                        <a:ea typeface="Calibri"/>
                        <a:cs typeface="Times New Roman"/>
                      </a:endParaRPr>
                    </a:p>
                  </a:txBody>
                  <a:tcPr marL="6351" marR="6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2400" dirty="0">
                          <a:solidFill>
                            <a:schemeClr val="bg1"/>
                          </a:solidFill>
                          <a:effectLst/>
                          <a:latin typeface="Times New Roman"/>
                          <a:ea typeface="Calibri"/>
                          <a:cs typeface="Times New Roman"/>
                        </a:rPr>
                        <a:t>-219</a:t>
                      </a: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2400" dirty="0">
                          <a:solidFill>
                            <a:schemeClr val="bg1"/>
                          </a:solidFill>
                          <a:effectLst/>
                          <a:latin typeface="Times New Roman"/>
                          <a:ea typeface="Calibri"/>
                          <a:cs typeface="Times New Roman"/>
                        </a:rPr>
                        <a:t>-114</a:t>
                      </a: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a:txBody>
                    <a:bodyPr/>
                    <a:lstStyle/>
                    <a:p>
                      <a:pPr marL="0" marR="0" algn="ctr">
                        <a:lnSpc>
                          <a:spcPct val="115000"/>
                        </a:lnSpc>
                        <a:spcBef>
                          <a:spcPts val="0"/>
                        </a:spcBef>
                        <a:spcAft>
                          <a:spcPts val="0"/>
                        </a:spcAft>
                      </a:pPr>
                      <a:r>
                        <a:rPr lang="en-US" sz="2400" dirty="0">
                          <a:solidFill>
                            <a:schemeClr val="bg1"/>
                          </a:solidFill>
                          <a:effectLst/>
                          <a:latin typeface="Times New Roman"/>
                          <a:ea typeface="Calibri"/>
                          <a:cs typeface="Times New Roman"/>
                        </a:rPr>
                        <a:t>0</a:t>
                      </a: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400" dirty="0">
                          <a:solidFill>
                            <a:schemeClr val="bg1"/>
                          </a:solidFill>
                          <a:effectLst/>
                          <a:latin typeface="Times New Roman"/>
                          <a:ea typeface="Calibri"/>
                          <a:cs typeface="Times New Roman"/>
                        </a:rPr>
                        <a:t>-39</a:t>
                      </a: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2400" dirty="0">
                          <a:solidFill>
                            <a:schemeClr val="bg1"/>
                          </a:solidFill>
                          <a:effectLst/>
                          <a:latin typeface="Times New Roman"/>
                          <a:ea typeface="Calibri"/>
                          <a:cs typeface="Times New Roman"/>
                        </a:rPr>
                        <a:t>1536</a:t>
                      </a:r>
                    </a:p>
                  </a:txBody>
                  <a:tcPr marL="6351" marR="6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9241" name="TextBox 4"/>
          <p:cNvSpPr txBox="1">
            <a:spLocks noChangeArrowheads="1"/>
          </p:cNvSpPr>
          <p:nvPr/>
        </p:nvSpPr>
        <p:spPr bwMode="auto">
          <a:xfrm>
            <a:off x="3429000" y="306388"/>
            <a:ext cx="6400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Times New Roman" panose="02020603050405020304" pitchFamily="18" charset="0"/>
              </a:rPr>
              <a:t>Nhiệt độ nóng chảy của một số chất.</a:t>
            </a:r>
          </a:p>
        </p:txBody>
      </p:sp>
      <p:sp>
        <p:nvSpPr>
          <p:cNvPr id="6" name="TextBox 5"/>
          <p:cNvSpPr txBox="1">
            <a:spLocks noChangeArrowheads="1"/>
          </p:cNvSpPr>
          <p:nvPr/>
        </p:nvSpPr>
        <p:spPr bwMode="auto">
          <a:xfrm>
            <a:off x="1420813" y="3495675"/>
            <a:ext cx="9448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6600"/>
                </a:solidFill>
                <a:latin typeface="Times New Roman" panose="02020603050405020304" pitchFamily="18" charset="0"/>
              </a:rPr>
              <a:t>Nhiệt độ nóng chảy của các chất khác nhau thì có giống nhau không?</a:t>
            </a:r>
          </a:p>
        </p:txBody>
      </p:sp>
      <p:sp>
        <p:nvSpPr>
          <p:cNvPr id="7" name="TextBox 6"/>
          <p:cNvSpPr txBox="1">
            <a:spLocks noChangeArrowheads="1"/>
          </p:cNvSpPr>
          <p:nvPr/>
        </p:nvSpPr>
        <p:spPr bwMode="auto">
          <a:xfrm>
            <a:off x="1600200" y="4486275"/>
            <a:ext cx="975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Char char="-"/>
            </a:pPr>
            <a:r>
              <a:rPr lang="en-US" altLang="en-US" sz="2400">
                <a:latin typeface="Times New Roman" panose="02020603050405020304" pitchFamily="18" charset="0"/>
              </a:rPr>
              <a:t>Các chất khác nhau thì nhiệt độ nóng chảy khác nhau.</a:t>
            </a:r>
          </a:p>
          <a:p>
            <a:pPr>
              <a:spcBef>
                <a:spcPct val="0"/>
              </a:spcBef>
              <a:buFontTx/>
              <a:buChar char="-"/>
            </a:pPr>
            <a:r>
              <a:rPr lang="en-US" altLang="en-US" sz="2400">
                <a:latin typeface="Times New Roman" panose="02020603050405020304" pitchFamily="18" charset="0"/>
              </a:rPr>
              <a:t> Mỗi chất có một nhiệt độ nóng chảy xác định.</a:t>
            </a:r>
          </a:p>
        </p:txBody>
      </p:sp>
    </p:spTree>
    <p:extLst>
      <p:ext uri="{BB962C8B-B14F-4D97-AF65-F5344CB8AC3E}">
        <p14:creationId xmlns:p14="http://schemas.microsoft.com/office/powerpoint/2010/main" val="2390224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25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322388"/>
            <a:ext cx="2514600" cy="1074737"/>
          </a:xfrm>
          <a:prstGeom prst="round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LỎNG</a:t>
            </a:r>
          </a:p>
        </p:txBody>
      </p:sp>
      <p:sp>
        <p:nvSpPr>
          <p:cNvPr id="5" name="Rounded Rectangle 4"/>
          <p:cNvSpPr/>
          <p:nvPr/>
        </p:nvSpPr>
        <p:spPr>
          <a:xfrm>
            <a:off x="8258175" y="1135063"/>
            <a:ext cx="2438400" cy="10668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RẮN</a:t>
            </a:r>
          </a:p>
        </p:txBody>
      </p:sp>
      <p:sp>
        <p:nvSpPr>
          <p:cNvPr id="6" name="Right Arrow 5"/>
          <p:cNvSpPr/>
          <p:nvPr/>
        </p:nvSpPr>
        <p:spPr>
          <a:xfrm>
            <a:off x="3886200" y="1477963"/>
            <a:ext cx="35814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TextBox 6"/>
          <p:cNvSpPr txBox="1">
            <a:spLocks noChangeArrowheads="1"/>
          </p:cNvSpPr>
          <p:nvPr/>
        </p:nvSpPr>
        <p:spPr bwMode="auto">
          <a:xfrm>
            <a:off x="4648200" y="10906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Sự đông đặc</a:t>
            </a:r>
          </a:p>
        </p:txBody>
      </p:sp>
      <p:sp>
        <p:nvSpPr>
          <p:cNvPr id="8" name="TextBox 7"/>
          <p:cNvSpPr txBox="1">
            <a:spLocks noChangeArrowheads="1"/>
          </p:cNvSpPr>
          <p:nvPr/>
        </p:nvSpPr>
        <p:spPr bwMode="auto">
          <a:xfrm>
            <a:off x="1066800" y="31242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Quá trình chất ở thể lỏng chuyển sang thể rắn gọi là </a:t>
            </a:r>
            <a:r>
              <a:rPr lang="en-US" altLang="en-US" sz="2400" b="1">
                <a:solidFill>
                  <a:srgbClr val="FF0000"/>
                </a:solidFill>
                <a:latin typeface="Times New Roman" panose="02020603050405020304" pitchFamily="18" charset="0"/>
              </a:rPr>
              <a:t>sự đông đặc.</a:t>
            </a:r>
          </a:p>
        </p:txBody>
      </p:sp>
      <p:sp>
        <p:nvSpPr>
          <p:cNvPr id="9" name="TextBox 8"/>
          <p:cNvSpPr txBox="1">
            <a:spLocks noChangeArrowheads="1"/>
          </p:cNvSpPr>
          <p:nvPr/>
        </p:nvSpPr>
        <p:spPr bwMode="auto">
          <a:xfrm>
            <a:off x="952500" y="3851275"/>
            <a:ext cx="948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Quá trình này xảy ra ở một nhiệt độ xác định gọi là </a:t>
            </a:r>
            <a:r>
              <a:rPr lang="en-US" altLang="en-US" sz="2400" b="1">
                <a:solidFill>
                  <a:srgbClr val="006600"/>
                </a:solidFill>
                <a:latin typeface="Times New Roman" panose="02020603050405020304" pitchFamily="18" charset="0"/>
              </a:rPr>
              <a:t>nhiệt độ đông đặc.</a:t>
            </a:r>
          </a:p>
        </p:txBody>
      </p:sp>
    </p:spTree>
    <p:extLst>
      <p:ext uri="{BB962C8B-B14F-4D97-AF65-F5344CB8AC3E}">
        <p14:creationId xmlns:p14="http://schemas.microsoft.com/office/powerpoint/2010/main" val="303330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125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322388"/>
            <a:ext cx="2514600" cy="1074737"/>
          </a:xfrm>
          <a:prstGeom prst="roundRect">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RẮN</a:t>
            </a:r>
          </a:p>
        </p:txBody>
      </p:sp>
      <p:sp>
        <p:nvSpPr>
          <p:cNvPr id="5" name="Rounded Rectangle 4"/>
          <p:cNvSpPr/>
          <p:nvPr/>
        </p:nvSpPr>
        <p:spPr>
          <a:xfrm>
            <a:off x="8258175" y="1135063"/>
            <a:ext cx="2438400" cy="1066800"/>
          </a:xfrm>
          <a:prstGeom prst="round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Times New Roman" panose="02020603050405020304" pitchFamily="18" charset="0"/>
                <a:cs typeface="Times New Roman" panose="02020603050405020304" pitchFamily="18" charset="0"/>
              </a:rPr>
              <a:t>THỂ LỎNG</a:t>
            </a:r>
          </a:p>
        </p:txBody>
      </p:sp>
      <p:sp>
        <p:nvSpPr>
          <p:cNvPr id="6" name="Right Arrow 5"/>
          <p:cNvSpPr/>
          <p:nvPr/>
        </p:nvSpPr>
        <p:spPr>
          <a:xfrm>
            <a:off x="3886200" y="1477963"/>
            <a:ext cx="3581400" cy="3810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TextBox 6"/>
          <p:cNvSpPr txBox="1">
            <a:spLocks noChangeArrowheads="1"/>
          </p:cNvSpPr>
          <p:nvPr/>
        </p:nvSpPr>
        <p:spPr bwMode="auto">
          <a:xfrm>
            <a:off x="4648200" y="1090613"/>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Sự nóng chảy</a:t>
            </a:r>
          </a:p>
        </p:txBody>
      </p:sp>
      <p:sp>
        <p:nvSpPr>
          <p:cNvPr id="8" name="TextBox 7"/>
          <p:cNvSpPr txBox="1">
            <a:spLocks noChangeArrowheads="1"/>
          </p:cNvSpPr>
          <p:nvPr/>
        </p:nvSpPr>
        <p:spPr bwMode="auto">
          <a:xfrm>
            <a:off x="1857375" y="33528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Mỗi chất nóng chảy và đông đặc ở cùng một nhiệt độ</a:t>
            </a:r>
            <a:r>
              <a:rPr lang="en-US" altLang="en-US" sz="2400" b="1">
                <a:latin typeface="Times New Roman" panose="02020603050405020304" pitchFamily="18" charset="0"/>
              </a:rPr>
              <a:t>.</a:t>
            </a:r>
          </a:p>
        </p:txBody>
      </p:sp>
      <p:sp>
        <p:nvSpPr>
          <p:cNvPr id="2" name="Left Arrow 1"/>
          <p:cNvSpPr/>
          <p:nvPr/>
        </p:nvSpPr>
        <p:spPr>
          <a:xfrm>
            <a:off x="3886200" y="1955800"/>
            <a:ext cx="3581400" cy="384175"/>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4648200" y="2335213"/>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Sự đông đặc</a:t>
            </a:r>
          </a:p>
        </p:txBody>
      </p:sp>
    </p:spTree>
    <p:extLst>
      <p:ext uri="{BB962C8B-B14F-4D97-AF65-F5344CB8AC3E}">
        <p14:creationId xmlns:p14="http://schemas.microsoft.com/office/powerpoint/2010/main" val="108646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125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841</Words>
  <Application>Microsoft Office PowerPoint</Application>
  <PresentationFormat>Widescreen</PresentationFormat>
  <Paragraphs>84</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thích: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ĐỖ THỊ KIỀU LÊ</dc:creator>
  <cp:lastModifiedBy>Admin</cp:lastModifiedBy>
  <cp:revision>TIẾT 2</cp:revision>
  <dcterms:created xsi:type="dcterms:W3CDTF">2024-11-26T02:42:09Z</dcterms:created>
  <dcterms:modified xsi:type="dcterms:W3CDTF">2024-11-26T02:43:55Z</dcterms:modified>
</cp:coreProperties>
</file>