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6" r:id="rId4"/>
    <p:sldId id="270" r:id="rId5"/>
    <p:sldId id="256" r:id="rId6"/>
    <p:sldId id="264" r:id="rId7"/>
    <p:sldId id="263" r:id="rId8"/>
    <p:sldId id="267" r:id="rId9"/>
    <p:sldId id="268" r:id="rId10"/>
    <p:sldId id="272" r:id="rId11"/>
    <p:sldId id="271" r:id="rId12"/>
    <p:sldId id="273" r:id="rId13"/>
    <p:sldId id="269" r:id="rId14"/>
    <p:sldId id="278" r:id="rId15"/>
    <p:sldId id="280" r:id="rId16"/>
    <p:sldId id="279" r:id="rId17"/>
    <p:sldId id="262" r:id="rId18"/>
    <p:sldId id="261" r:id="rId19"/>
    <p:sldId id="276" r:id="rId20"/>
    <p:sldId id="283" r:id="rId21"/>
    <p:sldId id="282" r:id="rId22"/>
    <p:sldId id="277" r:id="rId23"/>
    <p:sldId id="281" r:id="rId24"/>
    <p:sldId id="286" r:id="rId25"/>
    <p:sldId id="285" r:id="rId26"/>
    <p:sldId id="287" r:id="rId27"/>
    <p:sldId id="275" r:id="rId28"/>
    <p:sldId id="288" r:id="rId29"/>
    <p:sldId id="289" r:id="rId30"/>
    <p:sldId id="290" r:id="rId31"/>
    <p:sldId id="291" r:id="rId32"/>
    <p:sldId id="292" r:id="rId33"/>
    <p:sldId id="274" r:id="rId34"/>
    <p:sldId id="284" r:id="rId35"/>
    <p:sldId id="294" r:id="rId36"/>
    <p:sldId id="295" r:id="rId37"/>
    <p:sldId id="260" r:id="rId38"/>
    <p:sldId id="296" r:id="rId39"/>
    <p:sldId id="297" r:id="rId40"/>
    <p:sldId id="298" r:id="rId41"/>
    <p:sldId id="293" r:id="rId42"/>
    <p:sldId id="300" r:id="rId43"/>
    <p:sldId id="301" r:id="rId44"/>
    <p:sldId id="302" r:id="rId45"/>
    <p:sldId id="259" r:id="rId46"/>
    <p:sldId id="304" r:id="rId47"/>
    <p:sldId id="303" r:id="rId48"/>
    <p:sldId id="305" r:id="rId49"/>
    <p:sldId id="258"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BCA7-A022-ABB6-D727-1069CC585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EE0701-23E9-D83D-1AEA-73893ED8C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462F49-995D-D264-CE1A-BFA1015B926B}"/>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5" name="Footer Placeholder 4">
            <a:extLst>
              <a:ext uri="{FF2B5EF4-FFF2-40B4-BE49-F238E27FC236}">
                <a16:creationId xmlns:a16="http://schemas.microsoft.com/office/drawing/2014/main" id="{0EC84D66-9051-D4B1-7F6F-000048B67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6A4C3-D74C-252D-D553-2B9CA1C563CD}"/>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82182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D46D-BEBD-DE70-28CD-06BB8AA9A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259B7-9176-3300-EF37-7A3E68832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7EA74-9B41-70F8-1206-910507348C47}"/>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5" name="Footer Placeholder 4">
            <a:extLst>
              <a:ext uri="{FF2B5EF4-FFF2-40B4-BE49-F238E27FC236}">
                <a16:creationId xmlns:a16="http://schemas.microsoft.com/office/drawing/2014/main" id="{FBB08927-FFFA-2E06-265E-831EBACC6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3F56C-5E3F-F7AF-0509-B4A8EBDB67C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428679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390CC-53D7-811C-0F9A-8CAD6A2EDB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45AAB-3DAE-2E09-4E45-8C8D524B3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81255-E0AA-5263-EFC6-8FDC82B56EB7}"/>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5" name="Footer Placeholder 4">
            <a:extLst>
              <a:ext uri="{FF2B5EF4-FFF2-40B4-BE49-F238E27FC236}">
                <a16:creationId xmlns:a16="http://schemas.microsoft.com/office/drawing/2014/main" id="{07055A7F-4DDD-5212-FC5E-A26FE00AE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673BE-51B9-DCD5-33C9-8C5AA78E0CC6}"/>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324401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1C21-3C52-4841-E318-C5657AF41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2F577-1880-6D6D-47DA-1E77185781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70B47-F5FD-DA76-4173-B43E2F694FD2}"/>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5" name="Footer Placeholder 4">
            <a:extLst>
              <a:ext uri="{FF2B5EF4-FFF2-40B4-BE49-F238E27FC236}">
                <a16:creationId xmlns:a16="http://schemas.microsoft.com/office/drawing/2014/main" id="{E13B0D8A-E570-8412-21C3-B48D699F4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FCFFF-A6B6-BAB6-F7E1-E2271231381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8230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D384-983F-F5E9-0D93-1BA1170A34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60BAB5-07A0-6795-E134-B6D8D87A3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92070C-FB19-688B-B6D0-D7859FD90F12}"/>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5" name="Footer Placeholder 4">
            <a:extLst>
              <a:ext uri="{FF2B5EF4-FFF2-40B4-BE49-F238E27FC236}">
                <a16:creationId xmlns:a16="http://schemas.microsoft.com/office/drawing/2014/main" id="{EFAF0756-1901-21C7-0B0A-84768E2C7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6626B-49D5-0DE0-25F2-01A95E15ECE8}"/>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224632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1348-85B3-3249-F40B-41C7CD5CB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CF72C-C04C-0061-01F8-983D5E94B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B2A694-CC91-8314-DED9-CD75E9AE7D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7D792-7FD2-2B73-60A5-6FC1E50C7B7F}"/>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6" name="Footer Placeholder 5">
            <a:extLst>
              <a:ext uri="{FF2B5EF4-FFF2-40B4-BE49-F238E27FC236}">
                <a16:creationId xmlns:a16="http://schemas.microsoft.com/office/drawing/2014/main" id="{F3A597FF-653B-6DAB-C6FE-FC51781F5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8B2AB-D280-D47A-1A3B-0323CEE72468}"/>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228310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4DA6-F5FE-D6A1-80DB-179857B982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FB5C99-8BAF-C86E-547A-F5E74375F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ED4382-9BCD-52D5-5E03-10C38E62E8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41505-7018-1CC3-AA29-3E361FCD7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9EBB8E-77A9-DC6B-65A7-0C8B299199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5D85C5-EFC8-FE79-F304-05F048E89E14}"/>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8" name="Footer Placeholder 7">
            <a:extLst>
              <a:ext uri="{FF2B5EF4-FFF2-40B4-BE49-F238E27FC236}">
                <a16:creationId xmlns:a16="http://schemas.microsoft.com/office/drawing/2014/main" id="{4913E28C-3BD1-C87D-E0A7-A631979C0C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A9B432-3AED-BD74-0E5B-A5D013BA88C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85207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6CB2-E99C-BACE-E43D-7BDB43534A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420C7-57B0-0073-2067-9FAC78A045A9}"/>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4" name="Footer Placeholder 3">
            <a:extLst>
              <a:ext uri="{FF2B5EF4-FFF2-40B4-BE49-F238E27FC236}">
                <a16:creationId xmlns:a16="http://schemas.microsoft.com/office/drawing/2014/main" id="{0F87253F-1657-E838-ABB2-EF484D7241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1A2BA-3927-177E-FCD1-9ED3C548DA0C}"/>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383667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DF57F-B043-5635-87C5-8701B89D6C0A}"/>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3" name="Footer Placeholder 2">
            <a:extLst>
              <a:ext uri="{FF2B5EF4-FFF2-40B4-BE49-F238E27FC236}">
                <a16:creationId xmlns:a16="http://schemas.microsoft.com/office/drawing/2014/main" id="{D1D6265A-E0F2-8C19-74BB-26323EAB2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DDAB43-B836-0D1B-F247-CF26600598F8}"/>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404657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3516-4A60-88CA-4ACF-1EE60286BE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A428C-77EA-2548-9A20-08DEF238A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2F9F0-82AD-CA22-56C9-472F0F524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5FC2-14B7-DA05-7B42-6CF0431710B3}"/>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6" name="Footer Placeholder 5">
            <a:extLst>
              <a:ext uri="{FF2B5EF4-FFF2-40B4-BE49-F238E27FC236}">
                <a16:creationId xmlns:a16="http://schemas.microsoft.com/office/drawing/2014/main" id="{2506C3FA-EA42-8D74-B889-1B415CF7D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B0381-108A-BBF8-0942-0725630B213B}"/>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23821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F1AA-2B26-272F-0060-C36A5639E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AEE65C-8821-A56C-23DB-BD41A7D12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5320A1-35E0-1999-B8F0-0F6E9CD72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94093-122E-A58C-8D1A-C4C92D01D491}"/>
              </a:ext>
            </a:extLst>
          </p:cNvPr>
          <p:cNvSpPr>
            <a:spLocks noGrp="1"/>
          </p:cNvSpPr>
          <p:nvPr>
            <p:ph type="dt" sz="half" idx="10"/>
          </p:nvPr>
        </p:nvSpPr>
        <p:spPr/>
        <p:txBody>
          <a:bodyPr/>
          <a:lstStyle/>
          <a:p>
            <a:fld id="{83B044BC-3A4C-4ECF-8EE3-D37061197B40}" type="datetimeFigureOut">
              <a:rPr lang="en-US" smtClean="0"/>
              <a:t>9/14/2024</a:t>
            </a:fld>
            <a:endParaRPr lang="en-US"/>
          </a:p>
        </p:txBody>
      </p:sp>
      <p:sp>
        <p:nvSpPr>
          <p:cNvPr id="6" name="Footer Placeholder 5">
            <a:extLst>
              <a:ext uri="{FF2B5EF4-FFF2-40B4-BE49-F238E27FC236}">
                <a16:creationId xmlns:a16="http://schemas.microsoft.com/office/drawing/2014/main" id="{23C049C1-56B7-AEEB-D3B4-284BBBE3C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75DDF-C895-762F-139A-CB6DB168370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271080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5B58E-7B56-50DD-5D4C-A188E7345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0F0B9-4AD8-515A-7199-DDBD9ED61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C91F1-9B58-47F5-766B-B4ACB2682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044BC-3A4C-4ECF-8EE3-D37061197B40}" type="datetimeFigureOut">
              <a:rPr lang="en-US" smtClean="0"/>
              <a:t>9/14/2024</a:t>
            </a:fld>
            <a:endParaRPr lang="en-US"/>
          </a:p>
        </p:txBody>
      </p:sp>
      <p:sp>
        <p:nvSpPr>
          <p:cNvPr id="5" name="Footer Placeholder 4">
            <a:extLst>
              <a:ext uri="{FF2B5EF4-FFF2-40B4-BE49-F238E27FC236}">
                <a16:creationId xmlns:a16="http://schemas.microsoft.com/office/drawing/2014/main" id="{4138480D-7B4C-1486-D373-8476D6E61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FA57CD-CA00-CA8F-1C08-B81F5CCC7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AAB03-B011-4504-9853-B1BC5BE871A8}" type="slidenum">
              <a:rPr lang="en-US" smtClean="0"/>
              <a:t>‹#›</a:t>
            </a:fld>
            <a:endParaRPr lang="en-US"/>
          </a:p>
        </p:txBody>
      </p:sp>
    </p:spTree>
    <p:extLst>
      <p:ext uri="{BB962C8B-B14F-4D97-AF65-F5344CB8AC3E}">
        <p14:creationId xmlns:p14="http://schemas.microsoft.com/office/powerpoint/2010/main" val="100248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1.wdp"/></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openxmlformats.org/officeDocument/2006/relationships/image" Target="../media/image25.png"/><Relationship Id="rId4" Type="http://schemas.microsoft.com/office/2007/relationships/hdphoto" Target="../media/hdphoto6.wdp"/><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openxmlformats.org/officeDocument/2006/relationships/image" Target="../media/image28.png"/><Relationship Id="rId4" Type="http://schemas.microsoft.com/office/2007/relationships/hdphoto" Target="../media/hdphoto6.wdp"/><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3.wdp"/><Relationship Id="rId5" Type="http://schemas.openxmlformats.org/officeDocument/2006/relationships/image" Target="../media/image37.png"/><Relationship Id="rId4" Type="http://schemas.microsoft.com/office/2007/relationships/hdphoto" Target="../media/hdphoto12.wdp"/></Relationships>
</file>

<file path=ppt/slides/_rels/slide4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5.wdp"/><Relationship Id="rId5" Type="http://schemas.openxmlformats.org/officeDocument/2006/relationships/image" Target="../media/image39.png"/><Relationship Id="rId4" Type="http://schemas.microsoft.com/office/2007/relationships/hdphoto" Target="../media/hdphoto6.wdp"/></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7.wdp"/><Relationship Id="rId5" Type="http://schemas.openxmlformats.org/officeDocument/2006/relationships/image" Target="../media/image41.png"/><Relationship Id="rId4" Type="http://schemas.microsoft.com/office/2007/relationships/hdphoto" Target="../media/hdphoto6.wdp"/></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8.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456262" y="174414"/>
            <a:ext cx="11279935" cy="576121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765028" y="611974"/>
            <a:ext cx="10358773"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CHÀO MỪNG QUÝ THẦY CÔ GIÁO CÙNG CÁC EM HỌC SINH </a:t>
            </a:r>
          </a:p>
          <a:p>
            <a:pPr algn="ctr"/>
            <a:r>
              <a:rPr lang="en-US" sz="5400" dirty="0">
                <a:latin typeface="Times New Roman" panose="02020603050405020304" pitchFamily="18" charset="0"/>
                <a:cs typeface="Times New Roman" panose="02020603050405020304" pitchFamily="18" charset="0"/>
              </a:rPr>
              <a:t>LỚP 7A1</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Giáo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viên:Phạm</a:t>
            </a:r>
            <a:r>
              <a:rPr lang="en-US" sz="4000" dirty="0">
                <a:latin typeface="Times New Roman" panose="02020603050405020304" pitchFamily="18" charset="0"/>
                <a:cs typeface="Times New Roman" panose="02020603050405020304" pitchFamily="18" charset="0"/>
              </a:rPr>
              <a:t> T</a:t>
            </a:r>
            <a:r>
              <a:rPr lang="en-US" sz="4000">
                <a:latin typeface="Times New Roman" panose="02020603050405020304" pitchFamily="18" charset="0"/>
                <a:cs typeface="Times New Roman" panose="02020603050405020304" pitchFamily="18" charset="0"/>
              </a:rPr>
              <a: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0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456262" y="174414"/>
            <a:ext cx="11279935" cy="576121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765028" y="611974"/>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id="{A28DDE6E-DF0E-7C20-1CA1-909888C07C1D}"/>
              </a:ext>
            </a:extLst>
          </p:cNvPr>
          <p:cNvSpPr txBox="1"/>
          <p:nvPr/>
        </p:nvSpPr>
        <p:spPr>
          <a:xfrm>
            <a:off x="983140" y="1823223"/>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7" name="TextBox 6">
            <a:extLst>
              <a:ext uri="{FF2B5EF4-FFF2-40B4-BE49-F238E27FC236}">
                <a16:creationId xmlns:a16="http://schemas.microsoft.com/office/drawing/2014/main" id="{A0CB0F4D-2E09-15EA-5CE5-7B04C63D1E04}"/>
              </a:ext>
            </a:extLst>
          </p:cNvPr>
          <p:cNvSpPr txBox="1"/>
          <p:nvPr/>
        </p:nvSpPr>
        <p:spPr>
          <a:xfrm>
            <a:off x="983140" y="2923692"/>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black"/>
                </a:solidFill>
                <a:latin typeface="Times New Roman" panose="02020603050405020304" pitchFamily="18" charset="0"/>
                <a:cs typeface="Times New Roman" panose="02020603050405020304" pitchFamily="18" charset="0"/>
              </a:rPr>
              <a:t>TRẠNG NGỮ</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637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801859" y="2105561"/>
            <a:ext cx="10358773"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a:solidFill>
                  <a:prstClr val="black"/>
                </a:solidFill>
                <a:latin typeface="Times New Roman" panose="02020603050405020304" pitchFamily="18" charset="0"/>
                <a:cs typeface="Times New Roman" panose="02020603050405020304" pitchFamily="18" charset="0"/>
              </a:rPr>
              <a:t>HÌNH THÀNH KIẾN THỨC</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4165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801859" y="2105561"/>
            <a:ext cx="103587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a:solidFill>
                  <a:prstClr val="black"/>
                </a:solidFill>
                <a:latin typeface="Times New Roman" panose="02020603050405020304" pitchFamily="18" charset="0"/>
                <a:cs typeface="Times New Roman" panose="02020603050405020304" pitchFamily="18" charset="0"/>
              </a:rPr>
              <a:t>I. </a:t>
            </a:r>
            <a:r>
              <a:rPr lang="en-US" sz="8000" dirty="0" err="1">
                <a:solidFill>
                  <a:prstClr val="black"/>
                </a:solidFill>
                <a:latin typeface="Times New Roman" panose="02020603050405020304" pitchFamily="18" charset="0"/>
                <a:cs typeface="Times New Roman" panose="02020603050405020304" pitchFamily="18" charset="0"/>
              </a:rPr>
              <a:t>Tìm</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hiểu</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lí</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thuyết</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4472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5538831" cy="905441"/>
          </a:xfrm>
          <a:prstGeom prst="rect">
            <a:avLst/>
          </a:prstGeom>
          <a:noFill/>
        </p:spPr>
        <p:txBody>
          <a:bodyPr wrap="square">
            <a:spAutoFit/>
          </a:bodyPr>
          <a:lstStyle/>
          <a:p>
            <a:pPr algn="just">
              <a:lnSpc>
                <a:spcPct val="150000"/>
              </a:lnSpc>
            </a:pPr>
            <a:r>
              <a:rPr lang="vi-VN"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nl-NL"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lí thuyết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7942958" y="2156265"/>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386551" y="909375"/>
            <a:ext cx="7130642" cy="5206598"/>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2638608" y="2306869"/>
            <a:ext cx="4537538" cy="2062103"/>
          </a:xfrm>
          <a:prstGeom prst="rect">
            <a:avLst/>
          </a:prstGeom>
          <a:noFill/>
        </p:spPr>
        <p:txBody>
          <a:bodyPr wrap="square">
            <a:spAutoFit/>
          </a:bodyPr>
          <a:lstStyle/>
          <a:p>
            <a:pPr algn="just"/>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kiến thức đã học, ví dụ vừa phân tích, em hãy nhắc lại khái niệm trạng ngữ?</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2205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C12BD75-ED1D-2342-F8C9-89D74CEEE43F}"/>
              </a:ext>
            </a:extLst>
          </p:cNvPr>
          <p:cNvPicPr>
            <a:picLocks noChangeAspect="1"/>
          </p:cNvPicPr>
          <p:nvPr/>
        </p:nvPicPr>
        <p:blipFill>
          <a:blip r:embed="rId3"/>
          <a:stretch>
            <a:fillRect/>
          </a:stretch>
        </p:blipFill>
        <p:spPr>
          <a:xfrm>
            <a:off x="449600" y="40593"/>
            <a:ext cx="5537150" cy="2332989"/>
          </a:xfrm>
          <a:prstGeom prst="rect">
            <a:avLst/>
          </a:prstGeom>
        </p:spPr>
      </p:pic>
      <p:pic>
        <p:nvPicPr>
          <p:cNvPr id="4" name="Picture 3">
            <a:extLst>
              <a:ext uri="{FF2B5EF4-FFF2-40B4-BE49-F238E27FC236}">
                <a16:creationId xmlns:a16="http://schemas.microsoft.com/office/drawing/2014/main" id="{2962A5D6-0195-E59B-274D-87EBAEC596D7}"/>
              </a:ext>
            </a:extLst>
          </p:cNvPr>
          <p:cNvPicPr>
            <a:picLocks noChangeAspect="1"/>
          </p:cNvPicPr>
          <p:nvPr/>
        </p:nvPicPr>
        <p:blipFill>
          <a:blip r:embed="rId4"/>
          <a:stretch>
            <a:fillRect/>
          </a:stretch>
        </p:blipFill>
        <p:spPr>
          <a:xfrm>
            <a:off x="6436350" y="40593"/>
            <a:ext cx="5643796" cy="2292396"/>
          </a:xfrm>
          <a:prstGeom prst="rect">
            <a:avLst/>
          </a:prstGeom>
        </p:spPr>
      </p:pic>
      <p:pic>
        <p:nvPicPr>
          <p:cNvPr id="5" name="Picture 4">
            <a:extLst>
              <a:ext uri="{FF2B5EF4-FFF2-40B4-BE49-F238E27FC236}">
                <a16:creationId xmlns:a16="http://schemas.microsoft.com/office/drawing/2014/main" id="{40D5040E-0ED0-7633-F93F-14A353700E53}"/>
              </a:ext>
            </a:extLst>
          </p:cNvPr>
          <p:cNvPicPr>
            <a:picLocks noChangeAspect="1"/>
          </p:cNvPicPr>
          <p:nvPr/>
        </p:nvPicPr>
        <p:blipFill>
          <a:blip r:embed="rId5"/>
          <a:stretch>
            <a:fillRect/>
          </a:stretch>
        </p:blipFill>
        <p:spPr>
          <a:xfrm>
            <a:off x="449599" y="3368628"/>
            <a:ext cx="5278584" cy="2292395"/>
          </a:xfrm>
          <a:prstGeom prst="rect">
            <a:avLst/>
          </a:prstGeom>
        </p:spPr>
      </p:pic>
      <p:pic>
        <p:nvPicPr>
          <p:cNvPr id="6" name="Picture 5">
            <a:extLst>
              <a:ext uri="{FF2B5EF4-FFF2-40B4-BE49-F238E27FC236}">
                <a16:creationId xmlns:a16="http://schemas.microsoft.com/office/drawing/2014/main" id="{AEF03C6F-B47A-B6FD-D584-AA19B4B1A93D}"/>
              </a:ext>
            </a:extLst>
          </p:cNvPr>
          <p:cNvPicPr>
            <a:picLocks noChangeAspect="1"/>
          </p:cNvPicPr>
          <p:nvPr/>
        </p:nvPicPr>
        <p:blipFill>
          <a:blip r:embed="rId6"/>
          <a:stretch>
            <a:fillRect/>
          </a:stretch>
        </p:blipFill>
        <p:spPr>
          <a:xfrm>
            <a:off x="6372226" y="3327687"/>
            <a:ext cx="5632419" cy="2292395"/>
          </a:xfrm>
          <a:prstGeom prst="rect">
            <a:avLst/>
          </a:prstGeom>
        </p:spPr>
      </p:pic>
      <p:sp>
        <p:nvSpPr>
          <p:cNvPr id="9" name="TextBox 8">
            <a:extLst>
              <a:ext uri="{FF2B5EF4-FFF2-40B4-BE49-F238E27FC236}">
                <a16:creationId xmlns:a16="http://schemas.microsoft.com/office/drawing/2014/main" id="{1EF5CCDE-6862-A582-25B6-C1A31A7AD218}"/>
              </a:ext>
            </a:extLst>
          </p:cNvPr>
          <p:cNvSpPr txBox="1"/>
          <p:nvPr/>
        </p:nvSpPr>
        <p:spPr>
          <a:xfrm>
            <a:off x="449599" y="2373582"/>
            <a:ext cx="5537151"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4E7DF91-633B-A27D-5173-06F6D96E7CED}"/>
              </a:ext>
            </a:extLst>
          </p:cNvPr>
          <p:cNvSpPr txBox="1"/>
          <p:nvPr/>
        </p:nvSpPr>
        <p:spPr>
          <a:xfrm>
            <a:off x="6416774" y="2044005"/>
            <a:ext cx="5707272"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 cái nắng chói chang của mùa hè, cây phượng vĩ càng thêm rực rỡ</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3B4E080-A1B7-EA57-A057-9BE530D52521}"/>
              </a:ext>
            </a:extLst>
          </p:cNvPr>
          <p:cNvSpPr txBox="1"/>
          <p:nvPr/>
        </p:nvSpPr>
        <p:spPr>
          <a:xfrm>
            <a:off x="449599" y="5620082"/>
            <a:ext cx="5278584"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 tán cây bàng xum xuê, học sinh đang ngồi nghỉ giải lao.</a:t>
            </a:r>
          </a:p>
        </p:txBody>
      </p:sp>
      <p:sp>
        <p:nvSpPr>
          <p:cNvPr id="12" name="TextBox 11">
            <a:extLst>
              <a:ext uri="{FF2B5EF4-FFF2-40B4-BE49-F238E27FC236}">
                <a16:creationId xmlns:a16="http://schemas.microsoft.com/office/drawing/2014/main" id="{EB101519-E564-782A-1D8E-4C6FE79E821F}"/>
              </a:ext>
            </a:extLst>
          </p:cNvPr>
          <p:cNvSpPr txBox="1"/>
          <p:nvPr/>
        </p:nvSpPr>
        <p:spPr>
          <a:xfrm>
            <a:off x="6372225" y="5042118"/>
            <a:ext cx="5751821"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quảng trường Ba Đình lịch sử, Bác Hồ đọc bản tuyên ngôn khai sinh ra nước Việt Nam Dân chủ Cộng hòa.</a:t>
            </a:r>
          </a:p>
        </p:txBody>
      </p:sp>
      <p:cxnSp>
        <p:nvCxnSpPr>
          <p:cNvPr id="14" name="Straight Connector 13">
            <a:extLst>
              <a:ext uri="{FF2B5EF4-FFF2-40B4-BE49-F238E27FC236}">
                <a16:creationId xmlns:a16="http://schemas.microsoft.com/office/drawing/2014/main" id="{77FCB398-C5C8-C94F-D417-61336A729FC2}"/>
              </a:ext>
            </a:extLst>
          </p:cNvPr>
          <p:cNvCxnSpPr>
            <a:cxnSpLocks/>
          </p:cNvCxnSpPr>
          <p:nvPr/>
        </p:nvCxnSpPr>
        <p:spPr>
          <a:xfrm>
            <a:off x="595618" y="2818701"/>
            <a:ext cx="40686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4DEFD8-0E04-DDEB-5653-919A42EB7986}"/>
              </a:ext>
            </a:extLst>
          </p:cNvPr>
          <p:cNvCxnSpPr>
            <a:cxnSpLocks/>
          </p:cNvCxnSpPr>
          <p:nvPr/>
        </p:nvCxnSpPr>
        <p:spPr>
          <a:xfrm>
            <a:off x="449599" y="6090407"/>
            <a:ext cx="447473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706694-13E3-60F2-777F-5F2332353C28}"/>
              </a:ext>
            </a:extLst>
          </p:cNvPr>
          <p:cNvCxnSpPr>
            <a:cxnSpLocks/>
          </p:cNvCxnSpPr>
          <p:nvPr/>
        </p:nvCxnSpPr>
        <p:spPr>
          <a:xfrm>
            <a:off x="6498061" y="5486400"/>
            <a:ext cx="5380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B392BE-7F2A-8090-3B2B-FD19BB20883A}"/>
              </a:ext>
            </a:extLst>
          </p:cNvPr>
          <p:cNvCxnSpPr>
            <a:cxnSpLocks/>
          </p:cNvCxnSpPr>
          <p:nvPr/>
        </p:nvCxnSpPr>
        <p:spPr>
          <a:xfrm>
            <a:off x="6498061" y="2902591"/>
            <a:ext cx="3893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654515-923A-AF75-8FCD-3457E4F94A5F}"/>
              </a:ext>
            </a:extLst>
          </p:cNvPr>
          <p:cNvCxnSpPr>
            <a:cxnSpLocks/>
          </p:cNvCxnSpPr>
          <p:nvPr/>
        </p:nvCxnSpPr>
        <p:spPr>
          <a:xfrm>
            <a:off x="620785" y="2801923"/>
            <a:ext cx="40686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BF2C68-C3EC-DCA5-53AD-A2F397B1E994}"/>
              </a:ext>
            </a:extLst>
          </p:cNvPr>
          <p:cNvCxnSpPr>
            <a:cxnSpLocks/>
          </p:cNvCxnSpPr>
          <p:nvPr/>
        </p:nvCxnSpPr>
        <p:spPr>
          <a:xfrm>
            <a:off x="6560190" y="2525086"/>
            <a:ext cx="544445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F4F82D-660B-AB16-05F6-BD94986135F0}"/>
              </a:ext>
            </a:extLst>
          </p:cNvPr>
          <p:cNvCxnSpPr>
            <a:cxnSpLocks/>
          </p:cNvCxnSpPr>
          <p:nvPr/>
        </p:nvCxnSpPr>
        <p:spPr>
          <a:xfrm>
            <a:off x="6523228" y="5469622"/>
            <a:ext cx="5380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5F54D5D-8ACC-00A6-9912-607C46D49B2A}"/>
              </a:ext>
            </a:extLst>
          </p:cNvPr>
          <p:cNvCxnSpPr>
            <a:cxnSpLocks/>
          </p:cNvCxnSpPr>
          <p:nvPr/>
        </p:nvCxnSpPr>
        <p:spPr>
          <a:xfrm>
            <a:off x="6523228" y="2885813"/>
            <a:ext cx="3893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231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par>
                                <p:cTn id="43" presetID="16" presetClass="entr" presetSubtype="2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C12BD75-ED1D-2342-F8C9-89D74CEEE43F}"/>
              </a:ext>
            </a:extLst>
          </p:cNvPr>
          <p:cNvPicPr>
            <a:picLocks noChangeAspect="1"/>
          </p:cNvPicPr>
          <p:nvPr/>
        </p:nvPicPr>
        <p:blipFill>
          <a:blip r:embed="rId3"/>
          <a:stretch>
            <a:fillRect/>
          </a:stretch>
        </p:blipFill>
        <p:spPr>
          <a:xfrm>
            <a:off x="340543" y="81185"/>
            <a:ext cx="5537150" cy="2941919"/>
          </a:xfrm>
          <a:prstGeom prst="rect">
            <a:avLst/>
          </a:prstGeom>
        </p:spPr>
      </p:pic>
      <p:pic>
        <p:nvPicPr>
          <p:cNvPr id="4" name="Picture 3">
            <a:extLst>
              <a:ext uri="{FF2B5EF4-FFF2-40B4-BE49-F238E27FC236}">
                <a16:creationId xmlns:a16="http://schemas.microsoft.com/office/drawing/2014/main" id="{2962A5D6-0195-E59B-274D-87EBAEC596D7}"/>
              </a:ext>
            </a:extLst>
          </p:cNvPr>
          <p:cNvPicPr>
            <a:picLocks noChangeAspect="1"/>
          </p:cNvPicPr>
          <p:nvPr/>
        </p:nvPicPr>
        <p:blipFill>
          <a:blip r:embed="rId4"/>
          <a:stretch>
            <a:fillRect/>
          </a:stretch>
        </p:blipFill>
        <p:spPr>
          <a:xfrm>
            <a:off x="6314309" y="96014"/>
            <a:ext cx="5643796" cy="2808304"/>
          </a:xfrm>
          <a:prstGeom prst="rect">
            <a:avLst/>
          </a:prstGeom>
        </p:spPr>
      </p:pic>
      <p:sp>
        <p:nvSpPr>
          <p:cNvPr id="9" name="TextBox 8">
            <a:extLst>
              <a:ext uri="{FF2B5EF4-FFF2-40B4-BE49-F238E27FC236}">
                <a16:creationId xmlns:a16="http://schemas.microsoft.com/office/drawing/2014/main" id="{1EF5CCDE-6862-A582-25B6-C1A31A7AD218}"/>
              </a:ext>
            </a:extLst>
          </p:cNvPr>
          <p:cNvSpPr txBox="1"/>
          <p:nvPr/>
        </p:nvSpPr>
        <p:spPr>
          <a:xfrm>
            <a:off x="340542" y="2982513"/>
            <a:ext cx="5537151"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4E7DF91-633B-A27D-5173-06F6D96E7CED}"/>
              </a:ext>
            </a:extLst>
          </p:cNvPr>
          <p:cNvSpPr txBox="1"/>
          <p:nvPr/>
        </p:nvSpPr>
        <p:spPr>
          <a:xfrm>
            <a:off x="6314309" y="3000331"/>
            <a:ext cx="5707272"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 cái nắng chói chang của mùa hè, cây phượng vĩ càng thêm rực rỡ</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cxnSp>
        <p:nvCxnSpPr>
          <p:cNvPr id="27" name="Straight Connector 26">
            <a:extLst>
              <a:ext uri="{FF2B5EF4-FFF2-40B4-BE49-F238E27FC236}">
                <a16:creationId xmlns:a16="http://schemas.microsoft.com/office/drawing/2014/main" id="{57654515-923A-AF75-8FCD-3457E4F94A5F}"/>
              </a:ext>
            </a:extLst>
          </p:cNvPr>
          <p:cNvCxnSpPr>
            <a:cxnSpLocks/>
          </p:cNvCxnSpPr>
          <p:nvPr/>
        </p:nvCxnSpPr>
        <p:spPr>
          <a:xfrm>
            <a:off x="449600" y="3455441"/>
            <a:ext cx="40686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BF2C68-C3EC-DCA5-53AD-A2F397B1E994}"/>
              </a:ext>
            </a:extLst>
          </p:cNvPr>
          <p:cNvCxnSpPr>
            <a:cxnSpLocks/>
          </p:cNvCxnSpPr>
          <p:nvPr/>
        </p:nvCxnSpPr>
        <p:spPr>
          <a:xfrm>
            <a:off x="6436350" y="3421963"/>
            <a:ext cx="544445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5F54D5D-8ACC-00A6-9912-607C46D49B2A}"/>
              </a:ext>
            </a:extLst>
          </p:cNvPr>
          <p:cNvCxnSpPr>
            <a:cxnSpLocks/>
          </p:cNvCxnSpPr>
          <p:nvPr/>
        </p:nvCxnSpPr>
        <p:spPr>
          <a:xfrm>
            <a:off x="6436350" y="3890454"/>
            <a:ext cx="3893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56D8C7-DDF9-EDEE-FD8C-0DF5D1F625DF}"/>
              </a:ext>
            </a:extLst>
          </p:cNvPr>
          <p:cNvSpPr txBox="1"/>
          <p:nvPr/>
        </p:nvSpPr>
        <p:spPr>
          <a:xfrm>
            <a:off x="340541" y="4195427"/>
            <a:ext cx="5537151"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D9E59D8-88B3-2C61-ED6C-A832D11F7B02}"/>
              </a:ext>
            </a:extLst>
          </p:cNvPr>
          <p:cNvSpPr txBox="1"/>
          <p:nvPr/>
        </p:nvSpPr>
        <p:spPr>
          <a:xfrm>
            <a:off x="6314309" y="4195426"/>
            <a:ext cx="5707272"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defRPr/>
            </a:pP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gian</a:t>
            </a:r>
            <a:endPar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7120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5" name="Picture 4">
            <a:extLst>
              <a:ext uri="{FF2B5EF4-FFF2-40B4-BE49-F238E27FC236}">
                <a16:creationId xmlns:a16="http://schemas.microsoft.com/office/drawing/2014/main" id="{40D5040E-0ED0-7633-F93F-14A353700E53}"/>
              </a:ext>
            </a:extLst>
          </p:cNvPr>
          <p:cNvPicPr>
            <a:picLocks noChangeAspect="1"/>
          </p:cNvPicPr>
          <p:nvPr/>
        </p:nvPicPr>
        <p:blipFill>
          <a:blip r:embed="rId3"/>
          <a:stretch>
            <a:fillRect/>
          </a:stretch>
        </p:blipFill>
        <p:spPr>
          <a:xfrm>
            <a:off x="223097" y="164033"/>
            <a:ext cx="5278584" cy="2292395"/>
          </a:xfrm>
          <a:prstGeom prst="rect">
            <a:avLst/>
          </a:prstGeom>
        </p:spPr>
      </p:pic>
      <p:pic>
        <p:nvPicPr>
          <p:cNvPr id="6" name="Picture 5">
            <a:extLst>
              <a:ext uri="{FF2B5EF4-FFF2-40B4-BE49-F238E27FC236}">
                <a16:creationId xmlns:a16="http://schemas.microsoft.com/office/drawing/2014/main" id="{AEF03C6F-B47A-B6FD-D584-AA19B4B1A93D}"/>
              </a:ext>
            </a:extLst>
          </p:cNvPr>
          <p:cNvPicPr>
            <a:picLocks noChangeAspect="1"/>
          </p:cNvPicPr>
          <p:nvPr/>
        </p:nvPicPr>
        <p:blipFill>
          <a:blip r:embed="rId4"/>
          <a:stretch>
            <a:fillRect/>
          </a:stretch>
        </p:blipFill>
        <p:spPr>
          <a:xfrm>
            <a:off x="6179279" y="164032"/>
            <a:ext cx="5632419" cy="2292395"/>
          </a:xfrm>
          <a:prstGeom prst="rect">
            <a:avLst/>
          </a:prstGeom>
        </p:spPr>
      </p:pic>
      <p:sp>
        <p:nvSpPr>
          <p:cNvPr id="11" name="TextBox 10">
            <a:extLst>
              <a:ext uri="{FF2B5EF4-FFF2-40B4-BE49-F238E27FC236}">
                <a16:creationId xmlns:a16="http://schemas.microsoft.com/office/drawing/2014/main" id="{53B4E080-A1B7-EA57-A057-9BE530D52521}"/>
              </a:ext>
            </a:extLst>
          </p:cNvPr>
          <p:cNvSpPr txBox="1"/>
          <p:nvPr/>
        </p:nvSpPr>
        <p:spPr>
          <a:xfrm>
            <a:off x="223097" y="2549711"/>
            <a:ext cx="5278584"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 tán cây bàng xum xuê, học sinh đang ngồi nghỉ giải lao.</a:t>
            </a:r>
          </a:p>
        </p:txBody>
      </p:sp>
      <p:sp>
        <p:nvSpPr>
          <p:cNvPr id="12" name="TextBox 11">
            <a:extLst>
              <a:ext uri="{FF2B5EF4-FFF2-40B4-BE49-F238E27FC236}">
                <a16:creationId xmlns:a16="http://schemas.microsoft.com/office/drawing/2014/main" id="{EB101519-E564-782A-1D8E-4C6FE79E821F}"/>
              </a:ext>
            </a:extLst>
          </p:cNvPr>
          <p:cNvSpPr txBox="1"/>
          <p:nvPr/>
        </p:nvSpPr>
        <p:spPr>
          <a:xfrm>
            <a:off x="6179279" y="2456427"/>
            <a:ext cx="5751821" cy="1815882"/>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quảng trường Ba Đình lịch sử, Bác Hồ đọc bản tuyên ngôn khai sinh ra nước Việt Nam Dân chủ Cộng hòa.</a:t>
            </a:r>
          </a:p>
        </p:txBody>
      </p:sp>
      <p:cxnSp>
        <p:nvCxnSpPr>
          <p:cNvPr id="19" name="Straight Connector 18">
            <a:extLst>
              <a:ext uri="{FF2B5EF4-FFF2-40B4-BE49-F238E27FC236}">
                <a16:creationId xmlns:a16="http://schemas.microsoft.com/office/drawing/2014/main" id="{074DEFD8-0E04-DDEB-5653-919A42EB7986}"/>
              </a:ext>
            </a:extLst>
          </p:cNvPr>
          <p:cNvCxnSpPr>
            <a:cxnSpLocks/>
          </p:cNvCxnSpPr>
          <p:nvPr/>
        </p:nvCxnSpPr>
        <p:spPr>
          <a:xfrm>
            <a:off x="281820" y="2993208"/>
            <a:ext cx="447473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F4F82D-660B-AB16-05F6-BD94986135F0}"/>
              </a:ext>
            </a:extLst>
          </p:cNvPr>
          <p:cNvCxnSpPr>
            <a:cxnSpLocks/>
          </p:cNvCxnSpPr>
          <p:nvPr/>
        </p:nvCxnSpPr>
        <p:spPr>
          <a:xfrm>
            <a:off x="6364814" y="2885813"/>
            <a:ext cx="5380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E5BBD3D-DFC4-CD9C-0D48-7A5AD77FF810}"/>
              </a:ext>
            </a:extLst>
          </p:cNvPr>
          <p:cNvSpPr txBox="1"/>
          <p:nvPr/>
        </p:nvSpPr>
        <p:spPr>
          <a:xfrm>
            <a:off x="223097" y="4272309"/>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6C9BC78-C4F7-9A8F-D5C7-770A8425A8CA}"/>
              </a:ext>
            </a:extLst>
          </p:cNvPr>
          <p:cNvSpPr txBox="1"/>
          <p:nvPr/>
        </p:nvSpPr>
        <p:spPr>
          <a:xfrm>
            <a:off x="6179279" y="4435800"/>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8085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0605F8C5-BF54-EDB1-B281-C72508E0F27F}"/>
              </a:ext>
            </a:extLst>
          </p:cNvPr>
          <p:cNvSpPr txBox="1"/>
          <p:nvPr/>
        </p:nvSpPr>
        <p:spPr>
          <a:xfrm>
            <a:off x="375408" y="2873040"/>
            <a:ext cx="4867711"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noProof="0" dirty="0">
                <a:ln>
                  <a:noFill/>
                </a:ln>
                <a:solidFill>
                  <a:srgbClr val="111111"/>
                </a:solidFill>
                <a:effectLst/>
                <a:uLnTx/>
                <a:uFillTx/>
                <a:latin typeface="+mj-lt"/>
                <a:ea typeface="+mn-ea"/>
                <a:cs typeface="+mn-cs"/>
              </a:rPr>
              <a:t>Với óc quan sát tinh tế và đôi bàn tay khéo léo,</a:t>
            </a:r>
            <a:r>
              <a:rPr kumimoji="0" lang="vi-VN" sz="2800" b="1" i="0" u="none" strike="noStrike" kern="1200" cap="none" spc="0" normalizeH="0" baseline="0" noProof="0" dirty="0">
                <a:ln>
                  <a:noFill/>
                </a:ln>
                <a:solidFill>
                  <a:srgbClr val="111111"/>
                </a:solidFill>
                <a:effectLst/>
                <a:uLnTx/>
                <a:uFillTx/>
                <a:latin typeface="+mj-lt"/>
                <a:ea typeface="+mn-ea"/>
                <a:cs typeface="+mn-cs"/>
              </a:rPr>
              <a:t> người họa sĩ dân gian</a:t>
            </a:r>
            <a:r>
              <a:rPr kumimoji="0" lang="en-US" sz="2800" b="1" i="0" u="none" strike="noStrike" kern="1200" cap="none" spc="0" normalizeH="0" baseline="0" noProof="0" dirty="0">
                <a:ln>
                  <a:noFill/>
                </a:ln>
                <a:solidFill>
                  <a:srgbClr val="111111"/>
                </a:solidFill>
                <a:effectLst/>
                <a:uLnTx/>
                <a:uFillTx/>
                <a:latin typeface="+mj-lt"/>
                <a:ea typeface="+mn-ea"/>
                <a:cs typeface="+mn-cs"/>
              </a:rPr>
              <a:t> </a:t>
            </a:r>
            <a:r>
              <a:rPr kumimoji="0" lang="vi-VN" sz="2800" b="1" i="0" u="none" strike="noStrike" kern="1200" cap="none" spc="0" normalizeH="0" baseline="0" noProof="0" dirty="0">
                <a:ln>
                  <a:noFill/>
                </a:ln>
                <a:solidFill>
                  <a:srgbClr val="111111"/>
                </a:solidFill>
                <a:effectLst/>
                <a:uLnTx/>
                <a:uFillTx/>
                <a:latin typeface="+mj-lt"/>
                <a:ea typeface="+mn-ea"/>
                <a:cs typeface="+mn-cs"/>
              </a:rPr>
              <a:t>đã sáng tạo nên những bức tranh làng Hồ nổi tiếng.</a:t>
            </a:r>
            <a:endParaRPr kumimoji="0" lang="en-US" sz="2800" b="1" i="0" u="none" strike="noStrike" kern="1200" cap="none" spc="0" normalizeH="0" baseline="0" noProof="0" dirty="0">
              <a:ln>
                <a:noFill/>
              </a:ln>
              <a:solidFill>
                <a:prstClr val="black"/>
              </a:solidFill>
              <a:effectLst/>
              <a:uLnTx/>
              <a:uFillTx/>
              <a:latin typeface="+mj-lt"/>
              <a:ea typeface="+mn-ea"/>
              <a:cs typeface="+mn-cs"/>
            </a:endParaRPr>
          </a:p>
        </p:txBody>
      </p:sp>
      <p:sp>
        <p:nvSpPr>
          <p:cNvPr id="5" name="TextBox 4">
            <a:extLst>
              <a:ext uri="{FF2B5EF4-FFF2-40B4-BE49-F238E27FC236}">
                <a16:creationId xmlns:a16="http://schemas.microsoft.com/office/drawing/2014/main" id="{3F8BFCD3-CFB6-DCAE-3405-160904B10406}"/>
              </a:ext>
            </a:extLst>
          </p:cNvPr>
          <p:cNvSpPr txBox="1"/>
          <p:nvPr/>
        </p:nvSpPr>
        <p:spPr>
          <a:xfrm>
            <a:off x="6948883" y="3223897"/>
            <a:ext cx="4767044"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noProof="0" dirty="0">
                <a:ln>
                  <a:noFill/>
                </a:ln>
                <a:solidFill>
                  <a:srgbClr val="111111"/>
                </a:solidFill>
                <a:effectLst/>
                <a:uLnTx/>
                <a:uFillTx/>
                <a:latin typeface="+mj-lt"/>
                <a:ea typeface="+mn-ea"/>
                <a:cs typeface="+mn-cs"/>
              </a:rPr>
              <a:t>Để trở thành các cháu ngoan của Bác Hồ,</a:t>
            </a:r>
            <a:r>
              <a:rPr kumimoji="0" lang="vi-VN" sz="2800" b="1" i="0" strike="noStrike" kern="1200" cap="none" spc="0" normalizeH="0" baseline="0" noProof="0" dirty="0">
                <a:ln>
                  <a:noFill/>
                </a:ln>
                <a:solidFill>
                  <a:srgbClr val="111111"/>
                </a:solidFill>
                <a:effectLst/>
                <a:uLnTx/>
                <a:uFillTx/>
                <a:latin typeface="+mj-lt"/>
                <a:ea typeface="+mn-ea"/>
                <a:cs typeface="+mn-cs"/>
              </a:rPr>
              <a:t> chúng em quyết học tập và rèn luyện thật tốt.</a:t>
            </a:r>
            <a:endParaRPr kumimoji="0" lang="en-US" sz="2800" b="1" i="0" strike="noStrike" kern="1200" cap="none" spc="0" normalizeH="0" baseline="0" noProof="0" dirty="0">
              <a:ln>
                <a:noFill/>
              </a:ln>
              <a:solidFill>
                <a:prstClr val="black"/>
              </a:solidFill>
              <a:effectLst/>
              <a:uLnTx/>
              <a:uFillTx/>
              <a:latin typeface="+mj-lt"/>
              <a:ea typeface="+mn-ea"/>
              <a:cs typeface="+mn-cs"/>
            </a:endParaRPr>
          </a:p>
        </p:txBody>
      </p:sp>
      <p:pic>
        <p:nvPicPr>
          <p:cNvPr id="3" name="Picture 2">
            <a:extLst>
              <a:ext uri="{FF2B5EF4-FFF2-40B4-BE49-F238E27FC236}">
                <a16:creationId xmlns:a16="http://schemas.microsoft.com/office/drawing/2014/main" id="{D1ECBF93-BE64-6B91-B96D-DDCCEA73BE7D}"/>
              </a:ext>
            </a:extLst>
          </p:cNvPr>
          <p:cNvPicPr>
            <a:picLocks noChangeAspect="1"/>
          </p:cNvPicPr>
          <p:nvPr/>
        </p:nvPicPr>
        <p:blipFill>
          <a:blip r:embed="rId3"/>
          <a:stretch>
            <a:fillRect/>
          </a:stretch>
        </p:blipFill>
        <p:spPr>
          <a:xfrm>
            <a:off x="292040" y="223531"/>
            <a:ext cx="4653285" cy="2477723"/>
          </a:xfrm>
          <a:prstGeom prst="rect">
            <a:avLst/>
          </a:prstGeom>
        </p:spPr>
      </p:pic>
      <p:pic>
        <p:nvPicPr>
          <p:cNvPr id="6" name="Picture 5">
            <a:extLst>
              <a:ext uri="{FF2B5EF4-FFF2-40B4-BE49-F238E27FC236}">
                <a16:creationId xmlns:a16="http://schemas.microsoft.com/office/drawing/2014/main" id="{B89FEC7A-F41A-5B67-D891-0083F017279B}"/>
              </a:ext>
            </a:extLst>
          </p:cNvPr>
          <p:cNvPicPr>
            <a:picLocks noChangeAspect="1"/>
          </p:cNvPicPr>
          <p:nvPr/>
        </p:nvPicPr>
        <p:blipFill>
          <a:blip r:embed="rId4"/>
          <a:stretch>
            <a:fillRect/>
          </a:stretch>
        </p:blipFill>
        <p:spPr>
          <a:xfrm>
            <a:off x="7139911" y="134043"/>
            <a:ext cx="4369783" cy="2953106"/>
          </a:xfrm>
          <a:prstGeom prst="rect">
            <a:avLst/>
          </a:prstGeom>
        </p:spPr>
      </p:pic>
      <p:sp>
        <p:nvSpPr>
          <p:cNvPr id="7" name="TextBox 6">
            <a:extLst>
              <a:ext uri="{FF2B5EF4-FFF2-40B4-BE49-F238E27FC236}">
                <a16:creationId xmlns:a16="http://schemas.microsoft.com/office/drawing/2014/main" id="{81B6682A-42CD-2402-F4B6-03645B3B42CB}"/>
              </a:ext>
            </a:extLst>
          </p:cNvPr>
          <p:cNvSpPr txBox="1"/>
          <p:nvPr/>
        </p:nvSpPr>
        <p:spPr>
          <a:xfrm>
            <a:off x="375408" y="5211876"/>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3FDD995-971C-4797-EB05-768E9867CD7D}"/>
              </a:ext>
            </a:extLst>
          </p:cNvPr>
          <p:cNvSpPr txBox="1"/>
          <p:nvPr/>
        </p:nvSpPr>
        <p:spPr>
          <a:xfrm>
            <a:off x="6658808" y="5119809"/>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đích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8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46E54C7-3490-684C-F115-8DA866A38715}"/>
              </a:ext>
            </a:extLst>
          </p:cNvPr>
          <p:cNvSpPr txBox="1"/>
          <p:nvPr/>
        </p:nvSpPr>
        <p:spPr>
          <a:xfrm>
            <a:off x="559966" y="2864949"/>
            <a:ext cx="4037201"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Vì vắng tiếng cười, vương quốc nọ buồn chán kinh khủng</a:t>
            </a:r>
            <a:r>
              <a:rPr lang="en-US" sz="3200" b="1" dirty="0">
                <a:solidFill>
                  <a:srgbClr val="000000"/>
                </a:solidFill>
                <a:latin typeface="Times New Roman" panose="02020603050405020304" pitchFamily="18" charset="0"/>
                <a:cs typeface="Times New Roman" panose="02020603050405020304" pitchFamily="18" charset="0"/>
              </a:rPr>
              <a:t>.</a:t>
            </a:r>
            <a:endParaRPr kumimoji="0" lang="en-US" sz="32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B26C158-7449-EC6C-180E-A249DABA22EE}"/>
              </a:ext>
            </a:extLst>
          </p:cNvPr>
          <p:cNvSpPr txBox="1"/>
          <p:nvPr/>
        </p:nvSpPr>
        <p:spPr>
          <a:xfrm>
            <a:off x="7373922" y="2952816"/>
            <a:ext cx="4135773" cy="1569660"/>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Với giọng nói từ tốn, bà kể em nghe về tuổi thơ của bà.</a:t>
            </a:r>
            <a:endParaRPr lang="en-US" sz="32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13CE5A2A-C92C-312B-69AA-38F4A928EB98}"/>
              </a:ext>
            </a:extLst>
          </p:cNvPr>
          <p:cNvCxnSpPr>
            <a:cxnSpLocks/>
          </p:cNvCxnSpPr>
          <p:nvPr/>
        </p:nvCxnSpPr>
        <p:spPr>
          <a:xfrm flipH="1">
            <a:off x="721453" y="3388407"/>
            <a:ext cx="3649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4D4EEC-093B-3313-7BDC-54B06BD94DE4}"/>
              </a:ext>
            </a:extLst>
          </p:cNvPr>
          <p:cNvCxnSpPr>
            <a:cxnSpLocks/>
          </p:cNvCxnSpPr>
          <p:nvPr/>
        </p:nvCxnSpPr>
        <p:spPr>
          <a:xfrm flipH="1">
            <a:off x="7617202" y="3419866"/>
            <a:ext cx="3649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07BA127-83C7-BAC1-AB04-39C5E9EB8FC6}"/>
              </a:ext>
            </a:extLst>
          </p:cNvPr>
          <p:cNvPicPr>
            <a:picLocks noChangeAspect="1"/>
          </p:cNvPicPr>
          <p:nvPr/>
        </p:nvPicPr>
        <p:blipFill>
          <a:blip r:embed="rId3"/>
          <a:stretch>
            <a:fillRect/>
          </a:stretch>
        </p:blipFill>
        <p:spPr>
          <a:xfrm>
            <a:off x="190850" y="0"/>
            <a:ext cx="5276852" cy="2766578"/>
          </a:xfrm>
          <a:prstGeom prst="rect">
            <a:avLst/>
          </a:prstGeom>
        </p:spPr>
      </p:pic>
      <p:pic>
        <p:nvPicPr>
          <p:cNvPr id="12" name="Picture 11">
            <a:extLst>
              <a:ext uri="{FF2B5EF4-FFF2-40B4-BE49-F238E27FC236}">
                <a16:creationId xmlns:a16="http://schemas.microsoft.com/office/drawing/2014/main" id="{C2FA4595-CD68-3E80-2162-6DD7F5EF7F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00" b="89778" l="9778" r="94222">
                        <a14:foregroundMark x1="57333" y1="8000" x2="57333" y2="8000"/>
                        <a14:foregroundMark x1="57778" y1="8000" x2="57778" y2="8000"/>
                        <a14:foregroundMark x1="59556" y1="9333" x2="59556" y2="9333"/>
                        <a14:foregroundMark x1="43111" y1="84444" x2="43111" y2="84444"/>
                        <a14:foregroundMark x1="41778" y1="87111" x2="41778" y2="87111"/>
                        <a14:foregroundMark x1="39556" y1="89333" x2="39556" y2="89333"/>
                        <a14:foregroundMark x1="29333" y1="85778" x2="29333" y2="85778"/>
                        <a14:foregroundMark x1="29778" y1="84889" x2="29778" y2="84000"/>
                        <a14:foregroundMark x1="28444" y1="81333" x2="28444" y2="81333"/>
                        <a14:foregroundMark x1="28444" y1="80889" x2="28444" y2="80889"/>
                        <a14:foregroundMark x1="28000" y1="80889" x2="28000" y2="80889"/>
                        <a14:foregroundMark x1="26667" y1="80444" x2="26667" y2="80444"/>
                        <a14:foregroundMark x1="26222" y1="80444" x2="26222" y2="80444"/>
                        <a14:foregroundMark x1="25778" y1="81333" x2="25778" y2="81333"/>
                        <a14:foregroundMark x1="55111" y1="88000" x2="55111" y2="88000"/>
                        <a14:foregroundMark x1="55111" y1="88000" x2="55111" y2="88000"/>
                        <a14:foregroundMark x1="91556" y1="86222" x2="91556" y2="86222"/>
                        <a14:foregroundMark x1="91556" y1="86222" x2="91556" y2="86222"/>
                        <a14:foregroundMark x1="94222" y1="86667" x2="94222" y2="86667"/>
                      </a14:backgroundRemoval>
                    </a14:imgEffect>
                  </a14:imgLayer>
                </a14:imgProps>
              </a:ext>
            </a:extLst>
          </a:blip>
          <a:stretch>
            <a:fillRect/>
          </a:stretch>
        </p:blipFill>
        <p:spPr>
          <a:xfrm>
            <a:off x="7172584" y="-85366"/>
            <a:ext cx="4538445" cy="3271707"/>
          </a:xfrm>
          <a:prstGeom prst="rect">
            <a:avLst/>
          </a:prstGeom>
        </p:spPr>
      </p:pic>
      <p:sp>
        <p:nvSpPr>
          <p:cNvPr id="13" name="TextBox 12">
            <a:extLst>
              <a:ext uri="{FF2B5EF4-FFF2-40B4-BE49-F238E27FC236}">
                <a16:creationId xmlns:a16="http://schemas.microsoft.com/office/drawing/2014/main" id="{87A9829B-E9B8-E94C-E56D-3A3B83888A22}"/>
              </a:ext>
            </a:extLst>
          </p:cNvPr>
          <p:cNvSpPr txBox="1"/>
          <p:nvPr/>
        </p:nvSpPr>
        <p:spPr>
          <a:xfrm>
            <a:off x="333463" y="4725315"/>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6D52D7D-3454-97DB-EB9A-ED9A5D07B89B}"/>
              </a:ext>
            </a:extLst>
          </p:cNvPr>
          <p:cNvSpPr txBox="1"/>
          <p:nvPr/>
        </p:nvSpPr>
        <p:spPr>
          <a:xfrm>
            <a:off x="6935599" y="4695538"/>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5025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4097673" cy="905441"/>
          </a:xfrm>
          <a:prstGeom prst="rect">
            <a:avLst/>
          </a:prstGeom>
          <a:noFill/>
        </p:spPr>
        <p:txBody>
          <a:bodyPr wrap="square">
            <a:spAutoFit/>
          </a:bodyPr>
          <a:lstStyle/>
          <a:p>
            <a:pPr algn="just">
              <a:lnSpc>
                <a:spcPct val="150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flipH="1">
            <a:off x="251670" y="909375"/>
            <a:ext cx="4249042" cy="3318676"/>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97852" y="1872673"/>
            <a:ext cx="2973627" cy="1077218"/>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3F21F3-141D-EF92-9A37-C495ED27C06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94" b="95906" l="9459" r="89865">
                        <a14:foregroundMark x1="52027" y1="4678" x2="52027" y2="4678"/>
                        <a14:foregroundMark x1="66216" y1="15205" x2="66216" y2="15205"/>
                        <a14:foregroundMark x1="70270" y1="42690" x2="70270" y2="42690"/>
                        <a14:foregroundMark x1="65541" y1="69591" x2="65541" y2="69591"/>
                        <a14:foregroundMark x1="50676" y1="95906" x2="50676" y2="95906"/>
                        <a14:foregroundMark x1="49324" y1="92982" x2="49324" y2="92982"/>
                        <a14:foregroundMark x1="36486" y1="66082" x2="36486" y2="66082"/>
                        <a14:foregroundMark x1="28716" y1="40351" x2="28716" y2="40351"/>
                        <a14:foregroundMark x1="35135" y1="12281" x2="35135" y2="12281"/>
                      </a14:backgroundRemoval>
                    </a14:imgEffect>
                  </a14:imgLayer>
                </a14:imgProps>
              </a:ext>
            </a:extLst>
          </a:blip>
          <a:stretch>
            <a:fillRect/>
          </a:stretch>
        </p:blipFill>
        <p:spPr>
          <a:xfrm>
            <a:off x="3021299" y="1885648"/>
            <a:ext cx="4451190" cy="3858170"/>
          </a:xfrm>
          <a:prstGeom prst="rect">
            <a:avLst/>
          </a:prstGeom>
        </p:spPr>
      </p:pic>
      <p:pic>
        <p:nvPicPr>
          <p:cNvPr id="13" name="Picture 12">
            <a:extLst>
              <a:ext uri="{FF2B5EF4-FFF2-40B4-BE49-F238E27FC236}">
                <a16:creationId xmlns:a16="http://schemas.microsoft.com/office/drawing/2014/main" id="{33294DB9-81D8-E429-0B51-251BB6AFD76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109109" y="771031"/>
            <a:ext cx="6258186" cy="4763525"/>
          </a:xfrm>
          <a:prstGeom prst="rect">
            <a:avLst/>
          </a:prstGeom>
        </p:spPr>
      </p:pic>
      <p:sp>
        <p:nvSpPr>
          <p:cNvPr id="14" name="TextBox 13">
            <a:extLst>
              <a:ext uri="{FF2B5EF4-FFF2-40B4-BE49-F238E27FC236}">
                <a16:creationId xmlns:a16="http://schemas.microsoft.com/office/drawing/2014/main" id="{AF12B854-AFE1-1DEA-7634-9DA897176306}"/>
              </a:ext>
            </a:extLst>
          </p:cNvPr>
          <p:cNvSpPr txBox="1"/>
          <p:nvPr/>
        </p:nvSpPr>
        <p:spPr>
          <a:xfrm>
            <a:off x="7243196" y="1918839"/>
            <a:ext cx="3861174" cy="2062103"/>
          </a:xfrm>
          <a:prstGeom prst="rect">
            <a:avLst/>
          </a:prstGeom>
          <a:noFill/>
        </p:spPr>
        <p:txBody>
          <a:bodyPr wrap="square">
            <a:spAutoFit/>
          </a:bodyPr>
          <a:lstStyle/>
          <a:p>
            <a:pPr algn="just"/>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thời gian, nơi chốn, nguyên nhân, mục đích của sự việc nêu trong 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0197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801859" y="2105561"/>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17291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8" y="56018"/>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7942958" y="2156265"/>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386551" y="909375"/>
            <a:ext cx="7130642" cy="5206598"/>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2683103" y="2490314"/>
            <a:ext cx="453753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câu.Dấu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1426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29362" y="0"/>
            <a:ext cx="12192000" cy="6776815"/>
          </a:xfrm>
          <a:prstGeom prst="rect">
            <a:avLst/>
          </a:prstGeom>
        </p:spPr>
      </p:pic>
      <p:sp>
        <p:nvSpPr>
          <p:cNvPr id="4" name="TextBox 3">
            <a:extLst>
              <a:ext uri="{FF2B5EF4-FFF2-40B4-BE49-F238E27FC236}">
                <a16:creationId xmlns:a16="http://schemas.microsoft.com/office/drawing/2014/main" id="{2522FBA4-1BAD-B2F5-0E89-921C87759757}"/>
              </a:ext>
            </a:extLst>
          </p:cNvPr>
          <p:cNvSpPr txBox="1"/>
          <p:nvPr/>
        </p:nvSpPr>
        <p:spPr>
          <a:xfrm>
            <a:off x="601909" y="469486"/>
            <a:ext cx="10798730" cy="3539430"/>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hè</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phượng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rỡ</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de-DE"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Dưới tán cây bàng xum xuê, học sinh đang ngồi nghỉ giải lao.</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C67BD55B-66B9-DE1F-7233-94F4909F9027}"/>
              </a:ext>
            </a:extLst>
          </p:cNvPr>
          <p:cNvCxnSpPr>
            <a:cxnSpLocks/>
          </p:cNvCxnSpPr>
          <p:nvPr/>
        </p:nvCxnSpPr>
        <p:spPr>
          <a:xfrm>
            <a:off x="1149292" y="989901"/>
            <a:ext cx="43371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3F34C2-3F19-4F90-6722-3E870181A259}"/>
              </a:ext>
            </a:extLst>
          </p:cNvPr>
          <p:cNvCxnSpPr>
            <a:cxnSpLocks/>
          </p:cNvCxnSpPr>
          <p:nvPr/>
        </p:nvCxnSpPr>
        <p:spPr>
          <a:xfrm>
            <a:off x="1124125" y="1501629"/>
            <a:ext cx="64679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3408A2-18B7-78A1-D93C-9EB01B32E219}"/>
              </a:ext>
            </a:extLst>
          </p:cNvPr>
          <p:cNvCxnSpPr>
            <a:cxnSpLocks/>
          </p:cNvCxnSpPr>
          <p:nvPr/>
        </p:nvCxnSpPr>
        <p:spPr>
          <a:xfrm>
            <a:off x="1040235" y="2474752"/>
            <a:ext cx="50557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6B2B53-342D-86AA-D1AA-F657A6A0121E}"/>
              </a:ext>
            </a:extLst>
          </p:cNvPr>
          <p:cNvCxnSpPr>
            <a:cxnSpLocks/>
          </p:cNvCxnSpPr>
          <p:nvPr/>
        </p:nvCxnSpPr>
        <p:spPr>
          <a:xfrm>
            <a:off x="1124125" y="3429000"/>
            <a:ext cx="6014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01B0352-8322-6D62-FF1F-16D4762619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417189" y="600835"/>
            <a:ext cx="641758" cy="641758"/>
          </a:xfrm>
          <a:prstGeom prst="rect">
            <a:avLst/>
          </a:prstGeom>
        </p:spPr>
      </p:pic>
      <p:pic>
        <p:nvPicPr>
          <p:cNvPr id="18" name="Picture 17">
            <a:extLst>
              <a:ext uri="{FF2B5EF4-FFF2-40B4-BE49-F238E27FC236}">
                <a16:creationId xmlns:a16="http://schemas.microsoft.com/office/drawing/2014/main" id="{9FB60055-1CF3-3C9C-8F75-CF46231341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75121" y="2013357"/>
            <a:ext cx="641758" cy="641758"/>
          </a:xfrm>
          <a:prstGeom prst="rect">
            <a:avLst/>
          </a:prstGeom>
        </p:spPr>
      </p:pic>
      <p:pic>
        <p:nvPicPr>
          <p:cNvPr id="19" name="Picture 18">
            <a:extLst>
              <a:ext uri="{FF2B5EF4-FFF2-40B4-BE49-F238E27FC236}">
                <a16:creationId xmlns:a16="http://schemas.microsoft.com/office/drawing/2014/main" id="{A99FE955-E48F-64A5-5F5D-5A1AEF8A60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019489" y="3003258"/>
            <a:ext cx="641758" cy="641758"/>
          </a:xfrm>
          <a:prstGeom prst="rect">
            <a:avLst/>
          </a:prstGeom>
        </p:spPr>
      </p:pic>
      <p:pic>
        <p:nvPicPr>
          <p:cNvPr id="20" name="Picture 19">
            <a:extLst>
              <a:ext uri="{FF2B5EF4-FFF2-40B4-BE49-F238E27FC236}">
                <a16:creationId xmlns:a16="http://schemas.microsoft.com/office/drawing/2014/main" id="{D11A0FC7-24EB-ABF2-544D-98788ED597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72495" y="1094614"/>
            <a:ext cx="641758" cy="641758"/>
          </a:xfrm>
          <a:prstGeom prst="rect">
            <a:avLst/>
          </a:prstGeom>
        </p:spPr>
      </p:pic>
      <p:sp>
        <p:nvSpPr>
          <p:cNvPr id="21" name="TextBox 20">
            <a:extLst>
              <a:ext uri="{FF2B5EF4-FFF2-40B4-BE49-F238E27FC236}">
                <a16:creationId xmlns:a16="http://schemas.microsoft.com/office/drawing/2014/main" id="{F5713C79-2019-C3F5-691A-F6C74A861CF6}"/>
              </a:ext>
            </a:extLst>
          </p:cNvPr>
          <p:cNvSpPr txBox="1"/>
          <p:nvPr/>
        </p:nvSpPr>
        <p:spPr>
          <a:xfrm>
            <a:off x="995756" y="4193652"/>
            <a:ext cx="6476739"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thường đứng ở đầu câu</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6526381-68B2-DF6B-01D4-307246013D69}"/>
              </a:ext>
            </a:extLst>
          </p:cNvPr>
          <p:cNvSpPr txBox="1"/>
          <p:nvPr/>
        </p:nvSpPr>
        <p:spPr>
          <a:xfrm>
            <a:off x="995755" y="4852800"/>
            <a:ext cx="10136436"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 ngăn cách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 dấu phẩy</a:t>
            </a:r>
          </a:p>
        </p:txBody>
      </p:sp>
    </p:spTree>
    <p:extLst>
      <p:ext uri="{BB962C8B-B14F-4D97-AF65-F5344CB8AC3E}">
        <p14:creationId xmlns:p14="http://schemas.microsoft.com/office/powerpoint/2010/main" val="32483630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4097673" cy="905441"/>
          </a:xfrm>
          <a:prstGeom prst="rect">
            <a:avLst/>
          </a:prstGeom>
          <a:noFill/>
        </p:spPr>
        <p:txBody>
          <a:bodyPr wrap="square">
            <a:spAutoFit/>
          </a:bodyPr>
          <a:lstStyle/>
          <a:p>
            <a:pPr algn="just">
              <a:lnSpc>
                <a:spcPct val="150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flipH="1">
            <a:off x="251670" y="909375"/>
            <a:ext cx="4249042" cy="3318676"/>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97852" y="1872673"/>
            <a:ext cx="2973627" cy="1077218"/>
          </a:xfrm>
          <a:prstGeom prst="rect">
            <a:avLst/>
          </a:prstGeom>
          <a:noFill/>
        </p:spPr>
        <p:txBody>
          <a:bodyPr wrap="square">
            <a:spAutoFit/>
          </a:bodyPr>
          <a:lstStyle/>
          <a:p>
            <a:pPr algn="just"/>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 đứng ở đầu câu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3F21F3-141D-EF92-9A37-C495ED27C06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94" b="95906" l="9459" r="89865">
                        <a14:foregroundMark x1="52027" y1="4678" x2="52027" y2="4678"/>
                        <a14:foregroundMark x1="66216" y1="15205" x2="66216" y2="15205"/>
                        <a14:foregroundMark x1="70270" y1="42690" x2="70270" y2="42690"/>
                        <a14:foregroundMark x1="65541" y1="69591" x2="65541" y2="69591"/>
                        <a14:foregroundMark x1="50676" y1="95906" x2="50676" y2="95906"/>
                        <a14:foregroundMark x1="49324" y1="92982" x2="49324" y2="92982"/>
                        <a14:foregroundMark x1="36486" y1="66082" x2="36486" y2="66082"/>
                        <a14:foregroundMark x1="28716" y1="40351" x2="28716" y2="40351"/>
                        <a14:foregroundMark x1="35135" y1="12281" x2="35135" y2="12281"/>
                      </a14:backgroundRemoval>
                    </a14:imgEffect>
                  </a14:imgLayer>
                </a14:imgProps>
              </a:ext>
            </a:extLst>
          </a:blip>
          <a:stretch>
            <a:fillRect/>
          </a:stretch>
        </p:blipFill>
        <p:spPr>
          <a:xfrm>
            <a:off x="3021299" y="1885648"/>
            <a:ext cx="4451190" cy="3858170"/>
          </a:xfrm>
          <a:prstGeom prst="rect">
            <a:avLst/>
          </a:prstGeom>
        </p:spPr>
      </p:pic>
      <p:pic>
        <p:nvPicPr>
          <p:cNvPr id="13" name="Picture 12">
            <a:extLst>
              <a:ext uri="{FF2B5EF4-FFF2-40B4-BE49-F238E27FC236}">
                <a16:creationId xmlns:a16="http://schemas.microsoft.com/office/drawing/2014/main" id="{33294DB9-81D8-E429-0B51-251BB6AFD76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109109" y="771031"/>
            <a:ext cx="6258186" cy="4763525"/>
          </a:xfrm>
          <a:prstGeom prst="rect">
            <a:avLst/>
          </a:prstGeom>
        </p:spPr>
      </p:pic>
      <p:sp>
        <p:nvSpPr>
          <p:cNvPr id="14" name="TextBox 13">
            <a:extLst>
              <a:ext uri="{FF2B5EF4-FFF2-40B4-BE49-F238E27FC236}">
                <a16:creationId xmlns:a16="http://schemas.microsoft.com/office/drawing/2014/main" id="{AF12B854-AFE1-1DEA-7634-9DA897176306}"/>
              </a:ext>
            </a:extLst>
          </p:cNvPr>
          <p:cNvSpPr txBox="1"/>
          <p:nvPr/>
        </p:nvSpPr>
        <p:spPr>
          <a:xfrm>
            <a:off x="7472489" y="2441936"/>
            <a:ext cx="3861174" cy="1077218"/>
          </a:xfrm>
          <a:prstGeom prst="rect">
            <a:avLst/>
          </a:prstGeom>
          <a:noFill/>
        </p:spPr>
        <p:txBody>
          <a:bodyPr wrap="square">
            <a:spAutoFit/>
          </a:bodyPr>
          <a:lstStyle/>
          <a:p>
            <a:pPr algn="just"/>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ngăn cách bằng dấu phẩy</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4657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5" name="TextBox 4">
            <a:extLst>
              <a:ext uri="{FF2B5EF4-FFF2-40B4-BE49-F238E27FC236}">
                <a16:creationId xmlns:a16="http://schemas.microsoft.com/office/drawing/2014/main" id="{FB7F41D1-84A3-C2B4-AB46-F246F2561DA8}"/>
              </a:ext>
            </a:extLst>
          </p:cNvPr>
          <p:cNvSpPr txBox="1"/>
          <p:nvPr/>
        </p:nvSpPr>
        <p:spPr>
          <a:xfrm>
            <a:off x="903911" y="609499"/>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Cô bé dậy thật sớm thổi giúp mẹ nồi cơm, vì muốn mẹ đỡ vất vả</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BCA389C-4578-3993-1624-A78B165CF32E}"/>
              </a:ext>
            </a:extLst>
          </p:cNvPr>
          <p:cNvSpPr txBox="1"/>
          <p:nvPr/>
        </p:nvSpPr>
        <p:spPr>
          <a:xfrm>
            <a:off x="784719" y="3031437"/>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ôi thường dậy thật sớm vào buổi sáng để giúp mẹ đỡ đần công việc nhà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451DFD-AAC6-613C-7239-F31C6FA7E12E}"/>
              </a:ext>
            </a:extLst>
          </p:cNvPr>
          <p:cNvSpPr txBox="1"/>
          <p:nvPr/>
        </p:nvSpPr>
        <p:spPr>
          <a:xfrm>
            <a:off x="1205481" y="2189800"/>
            <a:ext cx="6476739"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đứng ở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câu</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0CCD473A-44F8-96F1-932F-705988F9CB7F}"/>
              </a:ext>
            </a:extLst>
          </p:cNvPr>
          <p:cNvCxnSpPr>
            <a:cxnSpLocks/>
          </p:cNvCxnSpPr>
          <p:nvPr/>
        </p:nvCxnSpPr>
        <p:spPr>
          <a:xfrm>
            <a:off x="9748007" y="1283516"/>
            <a:ext cx="16592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64C2D5-268F-ED72-D7C6-93D01D50B1C0}"/>
              </a:ext>
            </a:extLst>
          </p:cNvPr>
          <p:cNvCxnSpPr>
            <a:cxnSpLocks/>
          </p:cNvCxnSpPr>
          <p:nvPr/>
        </p:nvCxnSpPr>
        <p:spPr>
          <a:xfrm>
            <a:off x="973123" y="1837189"/>
            <a:ext cx="2667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A2F344-46CD-9BB8-C352-4CF1C069F858}"/>
              </a:ext>
            </a:extLst>
          </p:cNvPr>
          <p:cNvCxnSpPr>
            <a:cxnSpLocks/>
          </p:cNvCxnSpPr>
          <p:nvPr/>
        </p:nvCxnSpPr>
        <p:spPr>
          <a:xfrm>
            <a:off x="6096000" y="3691156"/>
            <a:ext cx="2667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65A241-08C7-F1EB-4FF1-63ED5AB4C02E}"/>
              </a:ext>
            </a:extLst>
          </p:cNvPr>
          <p:cNvSpPr txBox="1"/>
          <p:nvPr/>
        </p:nvSpPr>
        <p:spPr>
          <a:xfrm>
            <a:off x="973123" y="4350876"/>
            <a:ext cx="6476739"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đứng ở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5266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4097673"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flipH="1">
            <a:off x="251670" y="909375"/>
            <a:ext cx="4249042" cy="3318676"/>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97852" y="1872673"/>
            <a:ext cx="2973627"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 đứng ở đầu câu</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3F21F3-141D-EF92-9A37-C495ED27C06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94" b="95906" l="9459" r="89865">
                        <a14:foregroundMark x1="52027" y1="4678" x2="52027" y2="4678"/>
                        <a14:foregroundMark x1="66216" y1="15205" x2="66216" y2="15205"/>
                        <a14:foregroundMark x1="70270" y1="42690" x2="70270" y2="42690"/>
                        <a14:foregroundMark x1="65541" y1="69591" x2="65541" y2="69591"/>
                        <a14:foregroundMark x1="50676" y1="95906" x2="50676" y2="95906"/>
                        <a14:foregroundMark x1="49324" y1="92982" x2="49324" y2="92982"/>
                        <a14:foregroundMark x1="36486" y1="66082" x2="36486" y2="66082"/>
                        <a14:foregroundMark x1="28716" y1="40351" x2="28716" y2="40351"/>
                        <a14:foregroundMark x1="35135" y1="12281" x2="35135" y2="12281"/>
                      </a14:backgroundRemoval>
                    </a14:imgEffect>
                  </a14:imgLayer>
                </a14:imgProps>
              </a:ext>
            </a:extLst>
          </a:blip>
          <a:stretch>
            <a:fillRect/>
          </a:stretch>
        </p:blipFill>
        <p:spPr>
          <a:xfrm>
            <a:off x="3021299" y="1030591"/>
            <a:ext cx="4451190" cy="3858170"/>
          </a:xfrm>
          <a:prstGeom prst="rect">
            <a:avLst/>
          </a:prstGeom>
        </p:spPr>
      </p:pic>
      <p:pic>
        <p:nvPicPr>
          <p:cNvPr id="13" name="Picture 12">
            <a:extLst>
              <a:ext uri="{FF2B5EF4-FFF2-40B4-BE49-F238E27FC236}">
                <a16:creationId xmlns:a16="http://schemas.microsoft.com/office/drawing/2014/main" id="{33294DB9-81D8-E429-0B51-251BB6AFD76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052943" y="-269249"/>
            <a:ext cx="6258186" cy="4763525"/>
          </a:xfrm>
          <a:prstGeom prst="rect">
            <a:avLst/>
          </a:prstGeom>
        </p:spPr>
      </p:pic>
      <p:sp>
        <p:nvSpPr>
          <p:cNvPr id="14" name="TextBox 13">
            <a:extLst>
              <a:ext uri="{FF2B5EF4-FFF2-40B4-BE49-F238E27FC236}">
                <a16:creationId xmlns:a16="http://schemas.microsoft.com/office/drawing/2014/main" id="{AF12B854-AFE1-1DEA-7634-9DA897176306}"/>
              </a:ext>
            </a:extLst>
          </p:cNvPr>
          <p:cNvSpPr txBox="1"/>
          <p:nvPr/>
        </p:nvSpPr>
        <p:spPr>
          <a:xfrm>
            <a:off x="7416323" y="1401656"/>
            <a:ext cx="3861174"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 ngăn cách bằng dấu phẩy</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7560873-AAA2-07E9-EF67-858F7B0C963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671474" y="2309756"/>
            <a:ext cx="6258186" cy="4763525"/>
          </a:xfrm>
          <a:prstGeom prst="rect">
            <a:avLst/>
          </a:prstGeom>
        </p:spPr>
      </p:pic>
      <p:sp>
        <p:nvSpPr>
          <p:cNvPr id="16" name="TextBox 15">
            <a:extLst>
              <a:ext uri="{FF2B5EF4-FFF2-40B4-BE49-F238E27FC236}">
                <a16:creationId xmlns:a16="http://schemas.microsoft.com/office/drawing/2014/main" id="{11010F8E-6586-98C3-6E9E-4ABC08534257}"/>
              </a:ext>
            </a:extLst>
          </p:cNvPr>
          <p:cNvSpPr txBox="1"/>
          <p:nvPr/>
        </p:nvSpPr>
        <p:spPr>
          <a:xfrm>
            <a:off x="3708238" y="3766698"/>
            <a:ext cx="4281131"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8887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833C256E-716A-97AE-BCFF-24C48A508FC7}"/>
              </a:ext>
            </a:extLst>
          </p:cNvPr>
          <p:cNvSpPr txBox="1"/>
          <p:nvPr/>
        </p:nvSpPr>
        <p:spPr>
          <a:xfrm>
            <a:off x="996190" y="698481"/>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Chỉ ba tháng sau, nhờ siêng năng, cần cù, cậu vượt lên đầu</a:t>
            </a:r>
            <a:r>
              <a:rPr lang="en-US" sz="4000" dirty="0">
                <a:solidFill>
                  <a:srgbClr val="000000"/>
                </a:solidFill>
                <a:latin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lớp</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BCA389C-4578-3993-1624-A78B165CF32E}"/>
              </a:ext>
            </a:extLst>
          </p:cNvPr>
          <p:cNvSpPr txBox="1"/>
          <p:nvPr/>
        </p:nvSpPr>
        <p:spPr>
          <a:xfrm>
            <a:off x="851830" y="2657083"/>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Ở dưới sân trường, dưới tán cây phượng, mấy bạn học sinh nữ đang chơi nhảy dây.</a:t>
            </a:r>
          </a:p>
        </p:txBody>
      </p:sp>
      <p:sp>
        <p:nvSpPr>
          <p:cNvPr id="10" name="TextBox 9">
            <a:extLst>
              <a:ext uri="{FF2B5EF4-FFF2-40B4-BE49-F238E27FC236}">
                <a16:creationId xmlns:a16="http://schemas.microsoft.com/office/drawing/2014/main" id="{34AE1761-951A-409A-0F78-DA9AC5E155BA}"/>
              </a:ext>
            </a:extLst>
          </p:cNvPr>
          <p:cNvSpPr txBox="1"/>
          <p:nvPr/>
        </p:nvSpPr>
        <p:spPr>
          <a:xfrm>
            <a:off x="1784755" y="165159"/>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TN1</a:t>
            </a:r>
          </a:p>
        </p:txBody>
      </p:sp>
      <p:sp>
        <p:nvSpPr>
          <p:cNvPr id="11" name="TextBox 10">
            <a:extLst>
              <a:ext uri="{FF2B5EF4-FFF2-40B4-BE49-F238E27FC236}">
                <a16:creationId xmlns:a16="http://schemas.microsoft.com/office/drawing/2014/main" id="{7B8EC627-F93B-7529-AB19-B5B72D4FC0F4}"/>
              </a:ext>
            </a:extLst>
          </p:cNvPr>
          <p:cNvSpPr txBox="1"/>
          <p:nvPr/>
        </p:nvSpPr>
        <p:spPr>
          <a:xfrm>
            <a:off x="6054750" y="193781"/>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TN2</a:t>
            </a:r>
          </a:p>
        </p:txBody>
      </p:sp>
      <p:sp>
        <p:nvSpPr>
          <p:cNvPr id="12" name="TextBox 11">
            <a:extLst>
              <a:ext uri="{FF2B5EF4-FFF2-40B4-BE49-F238E27FC236}">
                <a16:creationId xmlns:a16="http://schemas.microsoft.com/office/drawing/2014/main" id="{E82BF9C0-7652-525A-026C-EE4AFF4D3B95}"/>
              </a:ext>
            </a:extLst>
          </p:cNvPr>
          <p:cNvSpPr txBox="1"/>
          <p:nvPr/>
        </p:nvSpPr>
        <p:spPr>
          <a:xfrm>
            <a:off x="1859730" y="2172677"/>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TN1</a:t>
            </a:r>
          </a:p>
        </p:txBody>
      </p:sp>
      <p:sp>
        <p:nvSpPr>
          <p:cNvPr id="13" name="TextBox 12">
            <a:extLst>
              <a:ext uri="{FF2B5EF4-FFF2-40B4-BE49-F238E27FC236}">
                <a16:creationId xmlns:a16="http://schemas.microsoft.com/office/drawing/2014/main" id="{F8EB3B87-2645-25D1-5746-F89A7D4D7674}"/>
              </a:ext>
            </a:extLst>
          </p:cNvPr>
          <p:cNvSpPr txBox="1"/>
          <p:nvPr/>
        </p:nvSpPr>
        <p:spPr>
          <a:xfrm>
            <a:off x="6525583" y="2060937"/>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TN2</a:t>
            </a:r>
          </a:p>
        </p:txBody>
      </p:sp>
      <p:sp>
        <p:nvSpPr>
          <p:cNvPr id="14" name="TextBox 13">
            <a:extLst>
              <a:ext uri="{FF2B5EF4-FFF2-40B4-BE49-F238E27FC236}">
                <a16:creationId xmlns:a16="http://schemas.microsoft.com/office/drawing/2014/main" id="{BEE3FB36-7222-405B-EC35-503CB863633E}"/>
              </a:ext>
            </a:extLst>
          </p:cNvPr>
          <p:cNvSpPr txBox="1"/>
          <p:nvPr/>
        </p:nvSpPr>
        <p:spPr>
          <a:xfrm>
            <a:off x="851830" y="4390505"/>
            <a:ext cx="8938122" cy="707886"/>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hoặc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nhiều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3774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5553523" y="1347825"/>
            <a:ext cx="4817183" cy="5222231"/>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55973" y="287944"/>
            <a:ext cx="6501427" cy="6321935"/>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1634397" y="1925418"/>
            <a:ext cx="3701113" cy="2554545"/>
          </a:xfrm>
          <a:prstGeom prst="rect">
            <a:avLst/>
          </a:prstGeom>
          <a:noFill/>
        </p:spPr>
        <p:txBody>
          <a:bodyPr wrap="square">
            <a:spAutoFit/>
          </a:bodyPr>
          <a:lstStyle/>
          <a:p>
            <a:pPr lvl="0"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5386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205130" y="111682"/>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660033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cs typeface="Times New Roman" panose="02020603050405020304" pitchFamily="18" charset="0"/>
              </a:rPr>
              <a:t>Đêm</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mưa</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trút</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67E7414-F8A8-1E86-F59E-8425BFDAFC4E}"/>
              </a:ext>
            </a:extLst>
          </p:cNvPr>
          <p:cNvPicPr>
            <a:picLocks noChangeAspect="1"/>
          </p:cNvPicPr>
          <p:nvPr/>
        </p:nvPicPr>
        <p:blipFill>
          <a:blip r:embed="rId9"/>
          <a:stretch>
            <a:fillRect/>
          </a:stretch>
        </p:blipFill>
        <p:spPr>
          <a:xfrm>
            <a:off x="7399876" y="785332"/>
            <a:ext cx="3218641" cy="2410874"/>
          </a:xfrm>
          <a:prstGeom prst="rect">
            <a:avLst/>
          </a:prstGeom>
        </p:spPr>
      </p:pic>
      <p:sp>
        <p:nvSpPr>
          <p:cNvPr id="14" name="TextBox 13">
            <a:extLst>
              <a:ext uri="{FF2B5EF4-FFF2-40B4-BE49-F238E27FC236}">
                <a16:creationId xmlns:a16="http://schemas.microsoft.com/office/drawing/2014/main" id="{A0751BD3-F7DC-F1F1-4F2B-6E1FD6AAB4A8}"/>
              </a:ext>
            </a:extLst>
          </p:cNvPr>
          <p:cNvSpPr txBox="1"/>
          <p:nvPr/>
        </p:nvSpPr>
        <p:spPr>
          <a:xfrm>
            <a:off x="852121" y="3038601"/>
            <a:ext cx="660033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cs typeface="Times New Roman" panose="02020603050405020304" pitchFamily="18" charset="0"/>
              </a:rPr>
              <a:t>Đêm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hôm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đó</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mưa</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trút</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5EBB0F8-D8AC-90B0-1189-39596F8CD795}"/>
              </a:ext>
            </a:extLst>
          </p:cNvPr>
          <p:cNvPicPr>
            <a:picLocks noChangeAspect="1"/>
          </p:cNvPicPr>
          <p:nvPr/>
        </p:nvPicPr>
        <p:blipFill>
          <a:blip r:embed="rId10"/>
          <a:stretch>
            <a:fillRect/>
          </a:stretch>
        </p:blipFill>
        <p:spPr>
          <a:xfrm>
            <a:off x="8352613" y="2772508"/>
            <a:ext cx="2885215" cy="2214002"/>
          </a:xfrm>
          <a:prstGeom prst="rect">
            <a:avLst/>
          </a:prstGeom>
        </p:spPr>
      </p:pic>
      <p:sp>
        <p:nvSpPr>
          <p:cNvPr id="15" name="TextBox 14">
            <a:extLst>
              <a:ext uri="{FF2B5EF4-FFF2-40B4-BE49-F238E27FC236}">
                <a16:creationId xmlns:a16="http://schemas.microsoft.com/office/drawing/2014/main" id="{9F89D716-0526-4703-C07B-0B297C33905A}"/>
              </a:ext>
            </a:extLst>
          </p:cNvPr>
          <p:cNvSpPr txBox="1"/>
          <p:nvPr/>
        </p:nvSpPr>
        <p:spPr>
          <a:xfrm>
            <a:off x="1102901" y="1041844"/>
            <a:ext cx="128456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Times New Roman" panose="02020603050405020304" pitchFamily="18" charset="0"/>
                <a:cs typeface="Times New Roman" panose="02020603050405020304" pitchFamily="18" charset="0"/>
              </a:rPr>
              <a:t>Đêm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931199" y="1699506"/>
            <a:ext cx="551450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quát</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92B44E0-6864-51BE-FB54-EC86EC645720}"/>
              </a:ext>
            </a:extLst>
          </p:cNvPr>
          <p:cNvSpPr txBox="1"/>
          <p:nvPr/>
        </p:nvSpPr>
        <p:spPr>
          <a:xfrm>
            <a:off x="815421" y="3021071"/>
            <a:ext cx="3594933"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Times New Roman" panose="02020603050405020304" pitchFamily="18" charset="0"/>
                <a:cs typeface="Times New Roman" panose="02020603050405020304" pitchFamily="18" charset="0"/>
              </a:rPr>
              <a:t>Đêm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hôm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84A10E1-1D2C-4594-0A47-35B6A3A261E8}"/>
              </a:ext>
            </a:extLst>
          </p:cNvPr>
          <p:cNvSpPr txBox="1"/>
          <p:nvPr/>
        </p:nvSpPr>
        <p:spPr>
          <a:xfrm>
            <a:off x="865502" y="4188607"/>
            <a:ext cx="697820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bổ</a:t>
            </a:r>
            <a:r>
              <a:rPr lang="en-US" sz="4000" b="1" dirty="0">
                <a:solidFill>
                  <a:srgbClr val="FF0000"/>
                </a:solidFill>
                <a:latin typeface="Times New Roman" panose="02020603050405020304" pitchFamily="18" charset="0"/>
                <a:cs typeface="Times New Roman" panose="02020603050405020304" pitchFamily="18" charset="0"/>
              </a:rPr>
              <a:t> sung </a:t>
            </a: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tin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xảy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3424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4217760" y="3114439"/>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47807" y="1143852"/>
            <a:ext cx="4914430" cy="477875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01906" y="2603577"/>
            <a:ext cx="3500261" cy="1569660"/>
          </a:xfrm>
          <a:prstGeom prst="rect">
            <a:avLst/>
          </a:prstGeom>
          <a:noFill/>
        </p:spPr>
        <p:txBody>
          <a:bodyPr wrap="square">
            <a:spAutoFit/>
          </a:bodyPr>
          <a:lstStyle/>
          <a:p>
            <a:pPr lvl="0" algn="just"/>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4159926" y="-803613"/>
            <a:ext cx="6917187" cy="6726217"/>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5254718" y="1326304"/>
            <a:ext cx="4776454" cy="2062103"/>
          </a:xfrm>
          <a:prstGeom prst="rect">
            <a:avLst/>
          </a:prstGeom>
          <a:noFill/>
        </p:spPr>
        <p:txBody>
          <a:bodyPr wrap="square">
            <a:spAutoFit/>
          </a:bodyPr>
          <a:lstStyle/>
          <a:p>
            <a:pPr lvl="0" algn="just"/>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 ngữ là cụm từ có thể giúp câu cung cấp được nhiều thông tin hơn cho người đọc, người nghe</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3505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4417930" y="-249939"/>
            <a:ext cx="6501427"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5952613" y="1756249"/>
            <a:ext cx="4217962"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3274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0B47823-3148-58A8-0E32-A60513085E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0" y="334833"/>
            <a:ext cx="5263089" cy="4934317"/>
          </a:xfrm>
          <a:prstGeom prst="rect">
            <a:avLst/>
          </a:prstGeom>
        </p:spPr>
      </p:pic>
      <p:sp>
        <p:nvSpPr>
          <p:cNvPr id="4" name="TextBox 3">
            <a:extLst>
              <a:ext uri="{FF2B5EF4-FFF2-40B4-BE49-F238E27FC236}">
                <a16:creationId xmlns:a16="http://schemas.microsoft.com/office/drawing/2014/main" id="{B4C87CF7-ABC9-B6B5-329E-83E8CBD5A90C}"/>
              </a:ext>
            </a:extLst>
          </p:cNvPr>
          <p:cNvSpPr txBox="1"/>
          <p:nvPr/>
        </p:nvSpPr>
        <p:spPr>
          <a:xfrm>
            <a:off x="833306" y="1588850"/>
            <a:ext cx="3571613" cy="2062103"/>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9AE67D3-81E6-8812-8DB0-2F15CFDEF7C7}"/>
              </a:ext>
            </a:extLst>
          </p:cNvPr>
          <p:cNvSpPr txBox="1"/>
          <p:nvPr/>
        </p:nvSpPr>
        <p:spPr>
          <a:xfrm>
            <a:off x="5739118" y="574646"/>
            <a:ext cx="5619576" cy="1446550"/>
          </a:xfrm>
          <a:prstGeom prst="rect">
            <a:avLst/>
          </a:prstGeom>
          <a:noFill/>
        </p:spPr>
        <p:txBody>
          <a:bodyPr wrap="square">
            <a:spAutoFit/>
          </a:bodyPr>
          <a:lstStyle/>
          <a:p>
            <a:pPr algn="just"/>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quyển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47B59C-72F5-3F70-7D20-C68C002479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44" b="98120" l="2000" r="99500">
                        <a14:foregroundMark x1="17000" y1="15602" x2="17000" y2="15602"/>
                        <a14:foregroundMark x1="17000" y1="15602" x2="17000" y2="15602"/>
                        <a14:foregroundMark x1="17000" y1="14474" x2="17000" y2="14474"/>
                        <a14:foregroundMark x1="16083" y1="13158" x2="15667" y2="11842"/>
                        <a14:foregroundMark x1="12167" y1="6579" x2="12167" y2="6579"/>
                        <a14:foregroundMark x1="11500" y1="5827" x2="11500" y2="5827"/>
                        <a14:foregroundMark x1="7917" y1="16541" x2="7917" y2="16541"/>
                        <a14:foregroundMark x1="7417" y1="18609" x2="7417" y2="18609"/>
                        <a14:foregroundMark x1="11750" y1="21617" x2="13083" y2="19173"/>
                        <a14:foregroundMark x1="19167" y1="18609" x2="21000" y2="17481"/>
                        <a14:foregroundMark x1="32167" y1="16917" x2="34667" y2="15602"/>
                        <a14:foregroundMark x1="44083" y1="15977" x2="45250" y2="13910"/>
                        <a14:foregroundMark x1="61333" y1="19173" x2="61500" y2="17857"/>
                        <a14:foregroundMark x1="65167" y1="20865" x2="65667" y2="17481"/>
                        <a14:foregroundMark x1="75167" y1="22180" x2="76083" y2="19549"/>
                        <a14:foregroundMark x1="82583" y1="22180" x2="82750" y2="21241"/>
                        <a14:foregroundMark x1="86583" y1="23684" x2="86583" y2="21617"/>
                        <a14:foregroundMark x1="87667" y1="20301" x2="87500" y2="19173"/>
                        <a14:foregroundMark x1="86917" y1="17481" x2="86500" y2="15602"/>
                        <a14:foregroundMark x1="85750" y1="14286" x2="85750" y2="14286"/>
                        <a14:foregroundMark x1="84833" y1="12594" x2="84833" y2="12594"/>
                        <a14:foregroundMark x1="84833" y1="11278" x2="84833" y2="11278"/>
                        <a14:foregroundMark x1="89167" y1="94737" x2="89167" y2="94737"/>
                        <a14:foregroundMark x1="89000" y1="94737" x2="89000" y2="94737"/>
                        <a14:foregroundMark x1="88250" y1="95865" x2="88250" y2="95865"/>
                        <a14:foregroundMark x1="11167" y1="99060" x2="11167" y2="99060"/>
                        <a14:foregroundMark x1="96000" y1="15226" x2="96000" y2="15226"/>
                        <a14:foregroundMark x1="95583" y1="16165" x2="95583" y2="16165"/>
                        <a14:foregroundMark x1="95583" y1="23684" x2="96000" y2="24624"/>
                        <a14:foregroundMark x1="96000" y1="7519" x2="96000" y2="5827"/>
                        <a14:foregroundMark x1="95667" y1="2444" x2="99000" y2="5827"/>
                        <a14:foregroundMark x1="99417" y1="8835" x2="99417" y2="9774"/>
                        <a14:foregroundMark x1="99583" y1="15226" x2="99583" y2="15226"/>
                        <a14:foregroundMark x1="4000" y1="9211" x2="4000" y2="6767"/>
                        <a14:foregroundMark x1="4000" y1="5827" x2="4000" y2="4135"/>
                        <a14:foregroundMark x1="4000" y1="4135" x2="4000" y2="4135"/>
                        <a14:foregroundMark x1="3833" y1="5451" x2="3833" y2="5451"/>
                        <a14:foregroundMark x1="3417" y1="3383" x2="3417" y2="3383"/>
                        <a14:foregroundMark x1="2833" y1="4135" x2="2833" y2="4135"/>
                        <a14:foregroundMark x1="2250" y1="4135" x2="2250" y2="4135"/>
                        <a14:foregroundMark x1="2250" y1="4135" x2="2250" y2="4135"/>
                        <a14:foregroundMark x1="2083" y1="3195" x2="2083" y2="3195"/>
                        <a14:foregroundMark x1="2083" y1="2444" x2="2083" y2="2444"/>
                        <a14:foregroundMark x1="5833" y1="2444" x2="5833" y2="2444"/>
                        <a14:foregroundMark x1="5250" y1="3759" x2="5250" y2="3759"/>
                        <a14:foregroundMark x1="16333" y1="11466" x2="16333" y2="11466"/>
                        <a14:foregroundMark x1="16833" y1="11278" x2="16833" y2="11278"/>
                        <a14:foregroundMark x1="19917" y1="11842" x2="20500" y2="11278"/>
                        <a14:foregroundMark x1="27083" y1="11466" x2="28167" y2="11466"/>
                        <a14:foregroundMark x1="40917" y1="10902" x2="41833" y2="10902"/>
                        <a14:foregroundMark x1="53750" y1="11842" x2="53750" y2="11842"/>
                        <a14:foregroundMark x1="88250" y1="98120" x2="88250" y2="98120"/>
                      </a14:backgroundRemoval>
                    </a14:imgEffect>
                  </a14:imgLayer>
                </a14:imgProps>
              </a:ext>
            </a:extLst>
          </a:blip>
          <a:stretch>
            <a:fillRect/>
          </a:stretch>
        </p:blipFill>
        <p:spPr>
          <a:xfrm>
            <a:off x="5335397" y="3007093"/>
            <a:ext cx="6591228" cy="2922111"/>
          </a:xfrm>
          <a:prstGeom prst="rect">
            <a:avLst/>
          </a:prstGeom>
        </p:spPr>
      </p:pic>
      <p:pic>
        <p:nvPicPr>
          <p:cNvPr id="7" name="Picture 6">
            <a:extLst>
              <a:ext uri="{FF2B5EF4-FFF2-40B4-BE49-F238E27FC236}">
                <a16:creationId xmlns:a16="http://schemas.microsoft.com/office/drawing/2014/main" id="{CAD09328-E106-9F98-55C8-ABD78FEB886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70" b="91979" l="1115" r="94796">
                        <a14:foregroundMark x1="42751" y1="1604" x2="42751" y2="1604"/>
                        <a14:foregroundMark x1="42751" y1="1604" x2="42751" y2="1604"/>
                        <a14:foregroundMark x1="6691" y1="39572" x2="6691" y2="39572"/>
                        <a14:foregroundMark x1="6691" y1="44920" x2="6691" y2="47594"/>
                        <a14:foregroundMark x1="7063" y1="57754" x2="7063" y2="59893"/>
                        <a14:foregroundMark x1="4089" y1="54545" x2="4089" y2="54545"/>
                        <a14:foregroundMark x1="5576" y1="71123" x2="5576" y2="71123"/>
                        <a14:foregroundMark x1="27509" y1="79144" x2="33829" y2="79679"/>
                        <a14:foregroundMark x1="47955" y1="86096" x2="47955" y2="86096"/>
                        <a14:foregroundMark x1="48327" y1="87701" x2="48327" y2="87701"/>
                        <a14:foregroundMark x1="52045" y1="90909" x2="57621" y2="91979"/>
                        <a14:foregroundMark x1="59480" y1="90909" x2="62825" y2="84492"/>
                        <a14:foregroundMark x1="63197" y1="83422" x2="64312" y2="80214"/>
                        <a14:foregroundMark x1="70260" y1="73797" x2="81041" y2="60963"/>
                        <a14:foregroundMark x1="88476" y1="47594" x2="92565" y2="43850"/>
                        <a14:foregroundMark x1="94796" y1="40107" x2="95167" y2="35294"/>
                        <a14:foregroundMark x1="94796" y1="33690" x2="94796" y2="33690"/>
                        <a14:foregroundMark x1="4089" y1="57754" x2="4089" y2="57754"/>
                        <a14:foregroundMark x1="2974" y1="62032" x2="2974" y2="62032"/>
                        <a14:foregroundMark x1="3717" y1="70588" x2="3717" y2="70588"/>
                        <a14:foregroundMark x1="1115" y1="44385" x2="1115" y2="44385"/>
                      </a14:backgroundRemoval>
                    </a14:imgEffect>
                  </a14:imgLayer>
                </a14:imgProps>
              </a:ext>
            </a:extLst>
          </a:blip>
          <a:stretch>
            <a:fillRect/>
          </a:stretch>
        </p:blipFill>
        <p:spPr>
          <a:xfrm>
            <a:off x="6928912" y="2116505"/>
            <a:ext cx="2562225" cy="1781175"/>
          </a:xfrm>
          <a:prstGeom prst="rect">
            <a:avLst/>
          </a:prstGeom>
        </p:spPr>
      </p:pic>
    </p:spTree>
    <p:extLst>
      <p:ext uri="{BB962C8B-B14F-4D97-AF65-F5344CB8AC3E}">
        <p14:creationId xmlns:p14="http://schemas.microsoft.com/office/powerpoint/2010/main" val="690530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708469" y="76967"/>
            <a:ext cx="4020819"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9275384" cy="1323439"/>
          </a:xfrm>
          <a:prstGeom prst="rect">
            <a:avLst/>
          </a:prstGeom>
          <a:noFill/>
        </p:spPr>
        <p:txBody>
          <a:bodyPr wrap="square">
            <a:spAutoFit/>
          </a:bodyPr>
          <a:lstStyle/>
          <a:p>
            <a:pPr lvl="0" algn="just">
              <a:defRPr/>
            </a:pPr>
            <a:r>
              <a:rPr lang="en-US" sz="4000" dirty="0" err="1">
                <a:solidFill>
                  <a:srgbClr val="000000"/>
                </a:solidFill>
                <a:latin typeface="Times New Roman" panose="02020603050405020304" pitchFamily="18" charset="0"/>
                <a:cs typeface="Times New Roman" panose="02020603050405020304" pitchFamily="18" charset="0"/>
              </a:rPr>
              <a:t>Trên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lũ</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chim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đang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chuyền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cành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rất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vui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nhộn</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1208800" y="2514230"/>
            <a:ext cx="8589541" cy="1323439"/>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bàng</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góc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vui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nhộn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B2094160-40F0-EC3F-17A1-1F5074509774}"/>
              </a:ext>
            </a:extLst>
          </p:cNvPr>
          <p:cNvPicPr>
            <a:picLocks noChangeAspect="1"/>
          </p:cNvPicPr>
          <p:nvPr/>
        </p:nvPicPr>
        <p:blipFill>
          <a:blip r:embed="rId9"/>
          <a:stretch>
            <a:fillRect/>
          </a:stretch>
        </p:blipFill>
        <p:spPr>
          <a:xfrm>
            <a:off x="2691441" y="3837669"/>
            <a:ext cx="2549223" cy="2446528"/>
          </a:xfrm>
          <a:prstGeom prst="rect">
            <a:avLst/>
          </a:prstGeom>
        </p:spPr>
      </p:pic>
      <p:pic>
        <p:nvPicPr>
          <p:cNvPr id="19" name="Picture 18">
            <a:extLst>
              <a:ext uri="{FF2B5EF4-FFF2-40B4-BE49-F238E27FC236}">
                <a16:creationId xmlns:a16="http://schemas.microsoft.com/office/drawing/2014/main" id="{49798266-D2D0-8F07-37B3-2A9FF78ED1B3}"/>
              </a:ext>
            </a:extLst>
          </p:cNvPr>
          <p:cNvPicPr>
            <a:picLocks noChangeAspect="1"/>
          </p:cNvPicPr>
          <p:nvPr/>
        </p:nvPicPr>
        <p:blipFill>
          <a:blip r:embed="rId9"/>
          <a:stretch>
            <a:fillRect/>
          </a:stretch>
        </p:blipFill>
        <p:spPr>
          <a:xfrm>
            <a:off x="4821388" y="3810624"/>
            <a:ext cx="2549223" cy="2446528"/>
          </a:xfrm>
          <a:prstGeom prst="rect">
            <a:avLst/>
          </a:prstGeom>
        </p:spPr>
      </p:pic>
    </p:spTree>
    <p:extLst>
      <p:ext uri="{BB962C8B-B14F-4D97-AF65-F5344CB8AC3E}">
        <p14:creationId xmlns:p14="http://schemas.microsoft.com/office/powerpoint/2010/main" val="20479627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708469" y="76967"/>
            <a:ext cx="4020819"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9275384" cy="707886"/>
          </a:xfrm>
          <a:prstGeom prst="rect">
            <a:avLst/>
          </a:prstGeom>
          <a:noFill/>
        </p:spPr>
        <p:txBody>
          <a:bodyPr wrap="square">
            <a:spAutoFit/>
          </a:bodyPr>
          <a:lstStyle/>
          <a:p>
            <a:pPr lvl="0" algn="just">
              <a:defRPr/>
            </a:pP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vườn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muôn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hoa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đua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nhau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khoe</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sắc</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1110187" y="2064968"/>
            <a:ext cx="8589541" cy="1323439"/>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vườn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ngoại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mùa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xuân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muôn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đua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khoe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sắc</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3A2F6E39-B15B-E52B-E380-78FAD1D8F7DF}"/>
              </a:ext>
            </a:extLst>
          </p:cNvPr>
          <p:cNvPicPr>
            <a:picLocks noChangeAspect="1"/>
          </p:cNvPicPr>
          <p:nvPr/>
        </p:nvPicPr>
        <p:blipFill>
          <a:blip r:embed="rId9"/>
          <a:stretch>
            <a:fillRect/>
          </a:stretch>
        </p:blipFill>
        <p:spPr>
          <a:xfrm>
            <a:off x="2202503" y="4050198"/>
            <a:ext cx="3330624" cy="2216379"/>
          </a:xfrm>
          <a:prstGeom prst="rect">
            <a:avLst/>
          </a:prstGeom>
        </p:spPr>
      </p:pic>
      <p:pic>
        <p:nvPicPr>
          <p:cNvPr id="4" name="Picture 3">
            <a:extLst>
              <a:ext uri="{FF2B5EF4-FFF2-40B4-BE49-F238E27FC236}">
                <a16:creationId xmlns:a16="http://schemas.microsoft.com/office/drawing/2014/main" id="{18FD6226-1DFF-D707-07CC-524E98ED4A84}"/>
              </a:ext>
            </a:extLst>
          </p:cNvPr>
          <p:cNvPicPr>
            <a:picLocks noChangeAspect="1"/>
          </p:cNvPicPr>
          <p:nvPr/>
        </p:nvPicPr>
        <p:blipFill>
          <a:blip r:embed="rId10"/>
          <a:stretch>
            <a:fillRect/>
          </a:stretch>
        </p:blipFill>
        <p:spPr>
          <a:xfrm>
            <a:off x="5533127" y="3388407"/>
            <a:ext cx="3271179" cy="2080470"/>
          </a:xfrm>
          <a:prstGeom prst="rect">
            <a:avLst/>
          </a:prstGeom>
        </p:spPr>
      </p:pic>
    </p:spTree>
    <p:extLst>
      <p:ext uri="{BB962C8B-B14F-4D97-AF65-F5344CB8AC3E}">
        <p14:creationId xmlns:p14="http://schemas.microsoft.com/office/powerpoint/2010/main" val="41456596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1487754" y="2197840"/>
            <a:ext cx="862715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2278290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F17C1-0467-D268-DB17-9FDFE7B942A6}"/>
              </a:ext>
            </a:extLst>
          </p:cNvPr>
          <p:cNvPicPr>
            <a:picLocks noChangeAspect="1"/>
          </p:cNvPicPr>
          <p:nvPr/>
        </p:nvPicPr>
        <p:blipFill>
          <a:blip r:embed="rId2"/>
          <a:stretch>
            <a:fillRect/>
          </a:stretch>
        </p:blipFill>
        <p:spPr>
          <a:xfrm>
            <a:off x="-528" y="-3345"/>
            <a:ext cx="12192528" cy="6861345"/>
          </a:xfrm>
          <a:prstGeom prst="rect">
            <a:avLst/>
          </a:prstGeom>
        </p:spPr>
      </p:pic>
      <p:sp>
        <p:nvSpPr>
          <p:cNvPr id="4" name="TextBox 3">
            <a:extLst>
              <a:ext uri="{FF2B5EF4-FFF2-40B4-BE49-F238E27FC236}">
                <a16:creationId xmlns:a16="http://schemas.microsoft.com/office/drawing/2014/main" id="{C04BE780-8299-C4F8-44A7-040B5EA3DED0}"/>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7A2C83F-43A5-38D2-E78C-9ABEA457FF13}"/>
              </a:ext>
            </a:extLst>
          </p:cNvPr>
          <p:cNvPicPr>
            <a:picLocks noChangeAspect="1"/>
          </p:cNvPicPr>
          <p:nvPr/>
        </p:nvPicPr>
        <p:blipFill>
          <a:blip r:embed="rId3"/>
          <a:stretch>
            <a:fillRect/>
          </a:stretch>
        </p:blipFill>
        <p:spPr>
          <a:xfrm>
            <a:off x="6623614" y="940876"/>
            <a:ext cx="1660429" cy="1341627"/>
          </a:xfrm>
          <a:prstGeom prst="rect">
            <a:avLst/>
          </a:prstGeom>
        </p:spPr>
      </p:pic>
      <p:pic>
        <p:nvPicPr>
          <p:cNvPr id="6" name="Picture 5">
            <a:extLst>
              <a:ext uri="{FF2B5EF4-FFF2-40B4-BE49-F238E27FC236}">
                <a16:creationId xmlns:a16="http://schemas.microsoft.com/office/drawing/2014/main" id="{78E34B08-0797-890F-4E9E-200BD339B2D5}"/>
              </a:ext>
            </a:extLst>
          </p:cNvPr>
          <p:cNvPicPr>
            <a:picLocks noChangeAspect="1"/>
          </p:cNvPicPr>
          <p:nvPr/>
        </p:nvPicPr>
        <p:blipFill>
          <a:blip r:embed="rId3"/>
          <a:stretch>
            <a:fillRect/>
          </a:stretch>
        </p:blipFill>
        <p:spPr>
          <a:xfrm>
            <a:off x="8430745" y="1186871"/>
            <a:ext cx="1660429" cy="1341627"/>
          </a:xfrm>
          <a:prstGeom prst="rect">
            <a:avLst/>
          </a:prstGeom>
        </p:spPr>
      </p:pic>
      <p:pic>
        <p:nvPicPr>
          <p:cNvPr id="8" name="Picture 7">
            <a:extLst>
              <a:ext uri="{FF2B5EF4-FFF2-40B4-BE49-F238E27FC236}">
                <a16:creationId xmlns:a16="http://schemas.microsoft.com/office/drawing/2014/main" id="{ABCBB995-0BA1-B427-21AA-A3D71FF5EE7D}"/>
              </a:ext>
            </a:extLst>
          </p:cNvPr>
          <p:cNvPicPr>
            <a:picLocks noChangeAspect="1"/>
          </p:cNvPicPr>
          <p:nvPr/>
        </p:nvPicPr>
        <p:blipFill>
          <a:blip r:embed="rId3"/>
          <a:stretch>
            <a:fillRect/>
          </a:stretch>
        </p:blipFill>
        <p:spPr>
          <a:xfrm>
            <a:off x="8430744" y="2817062"/>
            <a:ext cx="1660429" cy="1341627"/>
          </a:xfrm>
          <a:prstGeom prst="rect">
            <a:avLst/>
          </a:prstGeom>
        </p:spPr>
      </p:pic>
      <p:sp>
        <p:nvSpPr>
          <p:cNvPr id="10" name="TextBox 9">
            <a:extLst>
              <a:ext uri="{FF2B5EF4-FFF2-40B4-BE49-F238E27FC236}">
                <a16:creationId xmlns:a16="http://schemas.microsoft.com/office/drawing/2014/main" id="{DC03CCE2-CB5D-8D34-B82D-B74228394739}"/>
              </a:ext>
            </a:extLst>
          </p:cNvPr>
          <p:cNvSpPr txBox="1"/>
          <p:nvPr/>
        </p:nvSpPr>
        <p:spPr>
          <a:xfrm>
            <a:off x="862521" y="909159"/>
            <a:ext cx="6455399" cy="4598375"/>
          </a:xfrm>
          <a:prstGeom prst="rect">
            <a:avLst/>
          </a:prstGeom>
          <a:noFill/>
        </p:spPr>
        <p:txBody>
          <a:bodyPr wrap="square">
            <a:spAutoFit/>
          </a:bodyPr>
          <a:lstStyle/>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1b</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2b</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2c</a:t>
            </a:r>
          </a:p>
        </p:txBody>
      </p:sp>
      <p:pic>
        <p:nvPicPr>
          <p:cNvPr id="11" name="Picture 10">
            <a:extLst>
              <a:ext uri="{FF2B5EF4-FFF2-40B4-BE49-F238E27FC236}">
                <a16:creationId xmlns:a16="http://schemas.microsoft.com/office/drawing/2014/main" id="{CFDF0D9D-A5AC-037F-3E34-94EEA0CA8B97}"/>
              </a:ext>
            </a:extLst>
          </p:cNvPr>
          <p:cNvPicPr>
            <a:picLocks noChangeAspect="1"/>
          </p:cNvPicPr>
          <p:nvPr/>
        </p:nvPicPr>
        <p:blipFill>
          <a:blip r:embed="rId3"/>
          <a:stretch>
            <a:fillRect/>
          </a:stretch>
        </p:blipFill>
        <p:spPr>
          <a:xfrm>
            <a:off x="6877230" y="3840081"/>
            <a:ext cx="1660429" cy="1341627"/>
          </a:xfrm>
          <a:prstGeom prst="rect">
            <a:avLst/>
          </a:prstGeom>
        </p:spPr>
      </p:pic>
      <p:pic>
        <p:nvPicPr>
          <p:cNvPr id="12" name="Picture 11">
            <a:extLst>
              <a:ext uri="{FF2B5EF4-FFF2-40B4-BE49-F238E27FC236}">
                <a16:creationId xmlns:a16="http://schemas.microsoft.com/office/drawing/2014/main" id="{09C0E65B-69D6-F065-96B0-07255351449D}"/>
              </a:ext>
            </a:extLst>
          </p:cNvPr>
          <p:cNvPicPr>
            <a:picLocks noChangeAspect="1"/>
          </p:cNvPicPr>
          <p:nvPr/>
        </p:nvPicPr>
        <p:blipFill>
          <a:blip r:embed="rId3"/>
          <a:stretch>
            <a:fillRect/>
          </a:stretch>
        </p:blipFill>
        <p:spPr>
          <a:xfrm>
            <a:off x="5314771" y="3208347"/>
            <a:ext cx="1660429" cy="1341627"/>
          </a:xfrm>
          <a:prstGeom prst="rect">
            <a:avLst/>
          </a:prstGeom>
        </p:spPr>
      </p:pic>
      <p:pic>
        <p:nvPicPr>
          <p:cNvPr id="13" name="Picture 12">
            <a:extLst>
              <a:ext uri="{FF2B5EF4-FFF2-40B4-BE49-F238E27FC236}">
                <a16:creationId xmlns:a16="http://schemas.microsoft.com/office/drawing/2014/main" id="{D167437F-D906-1952-BA4F-92BF9D07D958}"/>
              </a:ext>
            </a:extLst>
          </p:cNvPr>
          <p:cNvPicPr>
            <a:picLocks noChangeAspect="1"/>
          </p:cNvPicPr>
          <p:nvPr/>
        </p:nvPicPr>
        <p:blipFill>
          <a:blip r:embed="rId3"/>
          <a:stretch>
            <a:fillRect/>
          </a:stretch>
        </p:blipFill>
        <p:spPr>
          <a:xfrm>
            <a:off x="5348040" y="1824280"/>
            <a:ext cx="1660429" cy="1341627"/>
          </a:xfrm>
          <a:prstGeom prst="rect">
            <a:avLst/>
          </a:prstGeom>
        </p:spPr>
      </p:pic>
      <p:pic>
        <p:nvPicPr>
          <p:cNvPr id="14" name="Picture 13">
            <a:extLst>
              <a:ext uri="{FF2B5EF4-FFF2-40B4-BE49-F238E27FC236}">
                <a16:creationId xmlns:a16="http://schemas.microsoft.com/office/drawing/2014/main" id="{0DA4F1FC-7506-A640-D61C-1A4730ACB8E6}"/>
              </a:ext>
            </a:extLst>
          </p:cNvPr>
          <p:cNvPicPr>
            <a:picLocks noChangeAspect="1"/>
          </p:cNvPicPr>
          <p:nvPr/>
        </p:nvPicPr>
        <p:blipFill>
          <a:blip r:embed="rId4"/>
          <a:stretch>
            <a:fillRect/>
          </a:stretch>
        </p:blipFill>
        <p:spPr>
          <a:xfrm>
            <a:off x="6646617" y="1903333"/>
            <a:ext cx="2145978" cy="2145978"/>
          </a:xfrm>
          <a:prstGeom prst="rect">
            <a:avLst/>
          </a:prstGeom>
        </p:spPr>
      </p:pic>
    </p:spTree>
    <p:extLst>
      <p:ext uri="{BB962C8B-B14F-4D97-AF65-F5344CB8AC3E}">
        <p14:creationId xmlns:p14="http://schemas.microsoft.com/office/powerpoint/2010/main" val="32319462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40592"/>
            <a:ext cx="12192000" cy="6776815"/>
          </a:xfrm>
          <a:prstGeom prst="rect">
            <a:avLst/>
          </a:prstGeom>
        </p:spPr>
      </p:pic>
      <p:sp>
        <p:nvSpPr>
          <p:cNvPr id="3" name="TextBox 2">
            <a:extLst>
              <a:ext uri="{FF2B5EF4-FFF2-40B4-BE49-F238E27FC236}">
                <a16:creationId xmlns:a16="http://schemas.microsoft.com/office/drawing/2014/main" id="{08B74BF8-0079-C66A-8CFE-87D67929D41C}"/>
              </a:ext>
            </a:extLst>
          </p:cNvPr>
          <p:cNvSpPr txBox="1"/>
          <p:nvPr/>
        </p:nvSpPr>
        <p:spPr>
          <a:xfrm>
            <a:off x="4404220" y="13674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AB034C-2002-B664-7491-96672B56E035}"/>
              </a:ext>
            </a:extLst>
          </p:cNvPr>
          <p:cNvSpPr txBox="1"/>
          <p:nvPr/>
        </p:nvSpPr>
        <p:spPr>
          <a:xfrm>
            <a:off x="765645" y="1178933"/>
            <a:ext cx="8571302" cy="905441"/>
          </a:xfrm>
          <a:prstGeom prst="rect">
            <a:avLst/>
          </a:prstGeom>
          <a:noFill/>
        </p:spPr>
        <p:txBody>
          <a:bodyPr wrap="square">
            <a:spAutoFit/>
          </a:bodyPr>
          <a:lstStyle/>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C1C585-2B00-AC1B-2276-F64C9046EADC}"/>
              </a:ext>
            </a:extLst>
          </p:cNvPr>
          <p:cNvSpPr txBox="1"/>
          <p:nvPr/>
        </p:nvSpPr>
        <p:spPr>
          <a:xfrm>
            <a:off x="3424955" y="1979078"/>
            <a:ext cx="103798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B51BA8A-7717-D8A7-88B0-9D4960BF8FFA}"/>
              </a:ext>
            </a:extLst>
          </p:cNvPr>
          <p:cNvCxnSpPr>
            <a:cxnSpLocks/>
          </p:cNvCxnSpPr>
          <p:nvPr/>
        </p:nvCxnSpPr>
        <p:spPr>
          <a:xfrm>
            <a:off x="1381261" y="2017262"/>
            <a:ext cx="443231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38EAAE-079E-FE25-5DFA-5C1A8C4CED32}"/>
              </a:ext>
            </a:extLst>
          </p:cNvPr>
          <p:cNvSpPr txBox="1"/>
          <p:nvPr/>
        </p:nvSpPr>
        <p:spPr>
          <a:xfrm>
            <a:off x="1041358" y="2695015"/>
            <a:ext cx="7329732" cy="905441"/>
          </a:xfrm>
          <a:prstGeom prst="rect">
            <a:avLst/>
          </a:prstGeom>
          <a:noFill/>
        </p:spPr>
        <p:txBody>
          <a:bodyPr wrap="square">
            <a:spAutoFit/>
          </a:bodyPr>
          <a:lstStyle/>
          <a:p>
            <a:pPr lvl="0" algn="just">
              <a:lnSpc>
                <a:spcPct val="150000"/>
              </a:lnSpc>
              <a:defRPr/>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7E54066-AE8F-C0C1-7703-5FA770246972}"/>
              </a:ext>
            </a:extLst>
          </p:cNvPr>
          <p:cNvCxnSpPr>
            <a:cxnSpLocks/>
          </p:cNvCxnSpPr>
          <p:nvPr/>
        </p:nvCxnSpPr>
        <p:spPr>
          <a:xfrm>
            <a:off x="3145195" y="3697538"/>
            <a:ext cx="125902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F2113A-E0BD-B4A9-AFB6-CC2CA1ED0617}"/>
              </a:ext>
            </a:extLst>
          </p:cNvPr>
          <p:cNvSpPr txBox="1"/>
          <p:nvPr/>
        </p:nvSpPr>
        <p:spPr>
          <a:xfrm>
            <a:off x="3282341" y="3450166"/>
            <a:ext cx="112187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F1EB79B-9102-6979-DE8D-BC1129A23252}"/>
              </a:ext>
            </a:extLst>
          </p:cNvPr>
          <p:cNvSpPr txBox="1"/>
          <p:nvPr/>
        </p:nvSpPr>
        <p:spPr>
          <a:xfrm>
            <a:off x="883090" y="4096607"/>
            <a:ext cx="10089709" cy="2062103"/>
          </a:xfrm>
          <a:prstGeom prst="rect">
            <a:avLst/>
          </a:prstGeom>
          <a:noFill/>
        </p:spPr>
        <p:txBody>
          <a:bodyPr wrap="square">
            <a:spAutoFit/>
          </a:bodyPr>
          <a:lstStyle/>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Trạng ngữ “sáng” chỉ cung cấp thông tin về thời gian chung chung mà không cho thấy được việc cậu bé Mon dậy từ rất sớm so với trạng ngữ “khoảng 2 giờ sáng”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1457B00-DE99-79FB-A342-88C1FE0D7091}"/>
              </a:ext>
            </a:extLst>
          </p:cNvPr>
          <p:cNvPicPr>
            <a:picLocks noChangeAspect="1"/>
          </p:cNvPicPr>
          <p:nvPr/>
        </p:nvPicPr>
        <p:blipFill>
          <a:blip r:embed="rId3"/>
          <a:stretch>
            <a:fillRect/>
          </a:stretch>
        </p:blipFill>
        <p:spPr>
          <a:xfrm>
            <a:off x="9412448" y="830511"/>
            <a:ext cx="2273417" cy="2773244"/>
          </a:xfrm>
          <a:prstGeom prst="rect">
            <a:avLst/>
          </a:prstGeom>
        </p:spPr>
      </p:pic>
    </p:spTree>
    <p:extLst>
      <p:ext uri="{BB962C8B-B14F-4D97-AF65-F5344CB8AC3E}">
        <p14:creationId xmlns:p14="http://schemas.microsoft.com/office/powerpoint/2010/main" val="1086146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55561"/>
            <a:ext cx="12192000" cy="6776815"/>
          </a:xfrm>
          <a:prstGeom prst="rect">
            <a:avLst/>
          </a:prstGeom>
        </p:spPr>
      </p:pic>
      <p:sp>
        <p:nvSpPr>
          <p:cNvPr id="3" name="TextBox 2">
            <a:extLst>
              <a:ext uri="{FF2B5EF4-FFF2-40B4-BE49-F238E27FC236}">
                <a16:creationId xmlns:a16="http://schemas.microsoft.com/office/drawing/2014/main" id="{08B74BF8-0079-C66A-8CFE-87D67929D41C}"/>
              </a:ext>
            </a:extLst>
          </p:cNvPr>
          <p:cNvSpPr txBox="1"/>
          <p:nvPr/>
        </p:nvSpPr>
        <p:spPr>
          <a:xfrm>
            <a:off x="4404220" y="13674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AB034C-2002-B664-7491-96672B56E035}"/>
              </a:ext>
            </a:extLst>
          </p:cNvPr>
          <p:cNvSpPr txBox="1"/>
          <p:nvPr/>
        </p:nvSpPr>
        <p:spPr>
          <a:xfrm>
            <a:off x="765645" y="1178933"/>
            <a:ext cx="8571302" cy="1323439"/>
          </a:xfrm>
          <a:prstGeom prst="rect">
            <a:avLst/>
          </a:prstGeom>
          <a:noFill/>
        </p:spPr>
        <p:txBody>
          <a:bodyPr wrap="square">
            <a:spAutoFit/>
          </a:bodyPr>
          <a:lstStyle/>
          <a:p>
            <a:pPr lvl="0" algn="just">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 từ chiều hôm qua, nước bắt đầu dâng lên nhanh hơn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C1C585-2B00-AC1B-2276-F64C9046EADC}"/>
              </a:ext>
            </a:extLst>
          </p:cNvPr>
          <p:cNvSpPr txBox="1"/>
          <p:nvPr/>
        </p:nvSpPr>
        <p:spPr>
          <a:xfrm>
            <a:off x="2763346" y="525028"/>
            <a:ext cx="103798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B51BA8A-7717-D8A7-88B0-9D4960BF8FFA}"/>
              </a:ext>
            </a:extLst>
          </p:cNvPr>
          <p:cNvCxnSpPr>
            <a:cxnSpLocks/>
          </p:cNvCxnSpPr>
          <p:nvPr/>
        </p:nvCxnSpPr>
        <p:spPr>
          <a:xfrm>
            <a:off x="1554398" y="1794222"/>
            <a:ext cx="51567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38EAAE-079E-FE25-5DFA-5C1A8C4CED32}"/>
              </a:ext>
            </a:extLst>
          </p:cNvPr>
          <p:cNvSpPr txBox="1"/>
          <p:nvPr/>
        </p:nvSpPr>
        <p:spPr>
          <a:xfrm>
            <a:off x="663853" y="2932429"/>
            <a:ext cx="8673094" cy="1323439"/>
          </a:xfrm>
          <a:prstGeom prst="rect">
            <a:avLst/>
          </a:prstGeom>
          <a:noFill/>
        </p:spPr>
        <p:txBody>
          <a:bodyPr wrap="square">
            <a:spAutoFit/>
          </a:bodyPr>
          <a:lstStyle/>
          <a:p>
            <a:pPr lvl="0" algn="just">
              <a:defRPr/>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Hôm qua, nước bắt đầu dâng lên nhanh hơn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7E54066-AE8F-C0C1-7703-5FA770246972}"/>
              </a:ext>
            </a:extLst>
          </p:cNvPr>
          <p:cNvCxnSpPr>
            <a:cxnSpLocks/>
          </p:cNvCxnSpPr>
          <p:nvPr/>
        </p:nvCxnSpPr>
        <p:spPr>
          <a:xfrm>
            <a:off x="2962881" y="3594148"/>
            <a:ext cx="182723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F2113A-E0BD-B4A9-AFB6-CC2CA1ED0617}"/>
              </a:ext>
            </a:extLst>
          </p:cNvPr>
          <p:cNvSpPr txBox="1"/>
          <p:nvPr/>
        </p:nvSpPr>
        <p:spPr>
          <a:xfrm>
            <a:off x="3384694" y="2376903"/>
            <a:ext cx="112187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F1EB79B-9102-6979-DE8D-BC1129A23252}"/>
              </a:ext>
            </a:extLst>
          </p:cNvPr>
          <p:cNvSpPr txBox="1"/>
          <p:nvPr/>
        </p:nvSpPr>
        <p:spPr>
          <a:xfrm>
            <a:off x="883090" y="4096607"/>
            <a:ext cx="10089709" cy="2062103"/>
          </a:xfrm>
          <a:prstGeom prst="rect">
            <a:avLst/>
          </a:prstGeom>
          <a:noFill/>
        </p:spPr>
        <p:txBody>
          <a:bodyPr wrap="square">
            <a:spAutoFit/>
          </a:bodyPr>
          <a:lstStyle/>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Trạng ngữ “hôm qua” chỉ cung cấp thông tin về thời gian như trạng ngữ “suốt từ chiều hôm qua” mà không cho thấy được quá trình xảy ra sự việc: bắt đầu vào buổi chiều ngày hôm qua và kéo dài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1457B00-DE99-79FB-A342-88C1FE0D7091}"/>
              </a:ext>
            </a:extLst>
          </p:cNvPr>
          <p:cNvPicPr>
            <a:picLocks noChangeAspect="1"/>
          </p:cNvPicPr>
          <p:nvPr/>
        </p:nvPicPr>
        <p:blipFill>
          <a:blip r:embed="rId3"/>
          <a:stretch>
            <a:fillRect/>
          </a:stretch>
        </p:blipFill>
        <p:spPr>
          <a:xfrm>
            <a:off x="9412448" y="830511"/>
            <a:ext cx="2273417" cy="2773244"/>
          </a:xfrm>
          <a:prstGeom prst="rect">
            <a:avLst/>
          </a:prstGeom>
        </p:spPr>
      </p:pic>
    </p:spTree>
    <p:extLst>
      <p:ext uri="{BB962C8B-B14F-4D97-AF65-F5344CB8AC3E}">
        <p14:creationId xmlns:p14="http://schemas.microsoft.com/office/powerpoint/2010/main" val="31468570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216939" y="-271201"/>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755578" y="1454245"/>
            <a:ext cx="475753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 sánh các câu trong từng cặp câu dưới đây và nhận xét về tác dụng của việc mở rộng trạng ngữ của câu bằng cụm từ:</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192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61968" y="371245"/>
            <a:ext cx="8877649" cy="3539430"/>
          </a:xfrm>
          <a:prstGeom prst="rect">
            <a:avLst/>
          </a:prstGeom>
          <a:noFill/>
        </p:spPr>
        <p:txBody>
          <a:bodyPr wrap="square">
            <a:spAutoFit/>
          </a:bodyPr>
          <a:lstStyle/>
          <a:p>
            <a:pPr algn="just"/>
            <a:r>
              <a:rPr lang="vi-VN" sz="3200" b="1" dirty="0">
                <a:solidFill>
                  <a:srgbClr val="333333"/>
                </a:solidFill>
                <a:effectLst/>
                <a:latin typeface="+mj-lt"/>
              </a:rPr>
              <a:t>a. </a:t>
            </a:r>
            <a:endParaRPr lang="en-US" sz="3200" b="1" dirty="0">
              <a:solidFill>
                <a:srgbClr val="333333"/>
              </a:solidFill>
              <a:effectLst/>
              <a:latin typeface="+mj-lt"/>
            </a:endParaRPr>
          </a:p>
          <a:p>
            <a:pPr algn="just"/>
            <a:r>
              <a:rPr lang="vi-VN" sz="3200" b="1" dirty="0">
                <a:solidFill>
                  <a:srgbClr val="333333"/>
                </a:solidFill>
                <a:effectLst/>
                <a:latin typeface="+mj-lt"/>
              </a:rPr>
              <a:t>- </a:t>
            </a:r>
            <a:r>
              <a:rPr lang="vi-VN" sz="3200" b="1" dirty="0">
                <a:solidFill>
                  <a:srgbClr val="FF0000"/>
                </a:solidFill>
                <a:effectLst/>
                <a:latin typeface="+mj-lt"/>
              </a:rPr>
              <a:t>Trong gian phòng</a:t>
            </a:r>
            <a:r>
              <a:rPr lang="vi-VN" sz="3200" b="1" dirty="0">
                <a:solidFill>
                  <a:srgbClr val="333333"/>
                </a:solidFill>
                <a:effectLst/>
                <a:latin typeface="+mj-lt"/>
              </a:rPr>
              <a:t>, những bức tranh của thí sinh treo kín bốn bức tường.</a:t>
            </a:r>
          </a:p>
          <a:p>
            <a:pPr algn="just"/>
            <a:r>
              <a:rPr lang="vi-VN" sz="3200" b="1" dirty="0">
                <a:solidFill>
                  <a:srgbClr val="333333"/>
                </a:solidFill>
                <a:effectLst/>
                <a:latin typeface="+mj-lt"/>
              </a:rPr>
              <a:t>- </a:t>
            </a:r>
            <a:r>
              <a:rPr lang="vi-VN" sz="3200" b="1" dirty="0">
                <a:solidFill>
                  <a:schemeClr val="accent2">
                    <a:lumMod val="50000"/>
                  </a:schemeClr>
                </a:solidFill>
                <a:effectLst/>
                <a:latin typeface="+mj-lt"/>
              </a:rPr>
              <a:t>Trong gian phòng lớn tràn ngập ánh sáng</a:t>
            </a:r>
            <a:r>
              <a:rPr lang="vi-VN" sz="3200" b="1" dirty="0">
                <a:solidFill>
                  <a:srgbClr val="333333"/>
                </a:solidFill>
                <a:effectLst/>
                <a:latin typeface="+mj-lt"/>
              </a:rPr>
              <a:t>, những bức tranh của thí sinh treo kín bốn bức tường.</a:t>
            </a:r>
          </a:p>
          <a:p>
            <a:pPr algn="r"/>
            <a:r>
              <a:rPr lang="vi-VN" sz="3200" b="1" dirty="0">
                <a:solidFill>
                  <a:srgbClr val="333333"/>
                </a:solidFill>
                <a:effectLst/>
                <a:latin typeface="+mj-lt"/>
              </a:rPr>
              <a:t>(Tạ Duy Anh, </a:t>
            </a:r>
            <a:r>
              <a:rPr lang="en-US" sz="3200" b="1" dirty="0">
                <a:solidFill>
                  <a:srgbClr val="333333"/>
                </a:solidFill>
                <a:latin typeface="+mj-lt"/>
              </a:rPr>
              <a:t>”</a:t>
            </a:r>
            <a:r>
              <a:rPr lang="vi-VN" sz="3200" b="1" i="1" dirty="0">
                <a:solidFill>
                  <a:srgbClr val="333333"/>
                </a:solidFill>
                <a:effectLst/>
                <a:latin typeface="+mj-lt"/>
              </a:rPr>
              <a:t>Bức tranh của em gái tôi</a:t>
            </a:r>
            <a:r>
              <a:rPr lang="en-US" sz="3200" b="1" i="1" dirty="0">
                <a:solidFill>
                  <a:srgbClr val="333333"/>
                </a:solidFill>
                <a:effectLst/>
                <a:latin typeface="+mj-lt"/>
              </a:rPr>
              <a:t>”</a:t>
            </a:r>
            <a:r>
              <a:rPr lang="vi-VN" sz="3200" b="1" dirty="0">
                <a:solidFill>
                  <a:srgbClr val="333333"/>
                </a:solidFill>
                <a:effectLst/>
                <a:latin typeface="+mj-lt"/>
              </a:rPr>
              <a:t>)</a:t>
            </a:r>
          </a:p>
        </p:txBody>
      </p:sp>
      <p:sp>
        <p:nvSpPr>
          <p:cNvPr id="7" name="TextBox 6">
            <a:extLst>
              <a:ext uri="{FF2B5EF4-FFF2-40B4-BE49-F238E27FC236}">
                <a16:creationId xmlns:a16="http://schemas.microsoft.com/office/drawing/2014/main" id="{251C7E78-0EB8-FB16-1E6A-C100D054CF27}"/>
              </a:ext>
            </a:extLst>
          </p:cNvPr>
          <p:cNvSpPr txBox="1"/>
          <p:nvPr/>
        </p:nvSpPr>
        <p:spPr>
          <a:xfrm>
            <a:off x="861968" y="3900945"/>
            <a:ext cx="8877649"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trong gian phòng lớn tràn ngập ánh sáng</a:t>
            </a:r>
            <a:r>
              <a:rPr lang="vi-VN" sz="3200" b="1" dirty="0">
                <a:solidFill>
                  <a:srgbClr val="FF0000"/>
                </a:solidFill>
                <a:latin typeface="+mj-lt"/>
              </a:rPr>
              <a:t> không chỉ cung cấp thông tin về địa điểm như trạng ngữ trong gian phòng mà còn cho thấy đặc điểm của căn phòng (lớn, tràn ngập ánh sáng)</a:t>
            </a:r>
            <a:endParaRPr lang="vi-VN" sz="3200" b="1" dirty="0">
              <a:solidFill>
                <a:srgbClr val="FF0000"/>
              </a:solidFill>
              <a:effectLst/>
              <a:latin typeface="+mj-lt"/>
            </a:endParaRPr>
          </a:p>
        </p:txBody>
      </p:sp>
    </p:spTree>
    <p:extLst>
      <p:ext uri="{BB962C8B-B14F-4D97-AF65-F5344CB8AC3E}">
        <p14:creationId xmlns:p14="http://schemas.microsoft.com/office/powerpoint/2010/main" val="26583992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78746" y="81185"/>
            <a:ext cx="8877649" cy="4031873"/>
          </a:xfrm>
          <a:prstGeom prst="rect">
            <a:avLst/>
          </a:prstGeom>
          <a:noFill/>
        </p:spPr>
        <p:txBody>
          <a:bodyPr wrap="square">
            <a:spAutoFit/>
          </a:bodyPr>
          <a:lstStyle/>
          <a:p>
            <a:pPr algn="just"/>
            <a:r>
              <a:rPr lang="vi-VN" sz="3200" b="1" dirty="0">
                <a:solidFill>
                  <a:srgbClr val="333333"/>
                </a:solidFill>
                <a:latin typeface="+mj-lt"/>
              </a:rPr>
              <a:t>b. </a:t>
            </a:r>
            <a:endParaRPr lang="en-US" sz="3200" b="1" dirty="0">
              <a:solidFill>
                <a:srgbClr val="333333"/>
              </a:solidFill>
              <a:latin typeface="+mj-lt"/>
            </a:endParaRPr>
          </a:p>
          <a:p>
            <a:pPr algn="just"/>
            <a:r>
              <a:rPr lang="vi-VN" sz="3200" b="1" dirty="0">
                <a:solidFill>
                  <a:srgbClr val="333333"/>
                </a:solidFill>
                <a:latin typeface="+mj-lt"/>
              </a:rPr>
              <a:t>- </a:t>
            </a:r>
            <a:r>
              <a:rPr lang="vi-VN" sz="3200" b="1" dirty="0">
                <a:solidFill>
                  <a:srgbClr val="FF0000"/>
                </a:solidFill>
                <a:latin typeface="+mj-lt"/>
              </a:rPr>
              <a:t>Thế mà qua một đêm</a:t>
            </a:r>
            <a:r>
              <a:rPr lang="vi-VN" sz="3200" b="1" dirty="0">
                <a:solidFill>
                  <a:srgbClr val="333333"/>
                </a:solidFill>
                <a:latin typeface="+mj-lt"/>
              </a:rPr>
              <a:t>, trời bỗng đổi gió bấc, rồi cái lạnh ở đâu đến làm cho người ta tưởng đang ở giữa mùa đông rét mướt.</a:t>
            </a:r>
          </a:p>
          <a:p>
            <a:pPr algn="just"/>
            <a:r>
              <a:rPr lang="vi-VN" sz="3200" b="1" dirty="0">
                <a:solidFill>
                  <a:srgbClr val="333333"/>
                </a:solidFill>
                <a:latin typeface="+mj-lt"/>
              </a:rPr>
              <a:t>- </a:t>
            </a:r>
            <a:r>
              <a:rPr lang="vi-VN" sz="3200" b="1" dirty="0">
                <a:latin typeface="+mj-lt"/>
              </a:rPr>
              <a:t>Thế mà </a:t>
            </a:r>
            <a:r>
              <a:rPr lang="vi-VN" sz="3200" b="1" dirty="0">
                <a:solidFill>
                  <a:srgbClr val="FF0000"/>
                </a:solidFill>
                <a:latin typeface="+mj-lt"/>
              </a:rPr>
              <a:t>qua một đêm mưa rào</a:t>
            </a:r>
            <a:r>
              <a:rPr lang="vi-VN" sz="3200" b="1" dirty="0">
                <a:solidFill>
                  <a:srgbClr val="333333"/>
                </a:solidFill>
                <a:latin typeface="+mj-lt"/>
              </a:rPr>
              <a:t>, trời bỗng đổi gió bấc, rồi cái lạnh ở đâu đến làm cho người ta tưởng đang ở giữa mùa đông rét mướt.</a:t>
            </a:r>
          </a:p>
          <a:p>
            <a:pPr algn="r"/>
            <a:r>
              <a:rPr lang="vi-VN" sz="3200" b="1" dirty="0">
                <a:solidFill>
                  <a:srgbClr val="333333"/>
                </a:solidFill>
                <a:latin typeface="+mj-lt"/>
              </a:rPr>
              <a:t>(Thạch Lam, Gió lạnh đầu mùa)</a:t>
            </a:r>
            <a:endParaRPr lang="vi-VN" sz="3200" b="1" dirty="0">
              <a:solidFill>
                <a:srgbClr val="333333"/>
              </a:solidFill>
              <a:effectLst/>
              <a:latin typeface="+mj-lt"/>
            </a:endParaRPr>
          </a:p>
        </p:txBody>
      </p:sp>
      <p:sp>
        <p:nvSpPr>
          <p:cNvPr id="7" name="TextBox 6">
            <a:extLst>
              <a:ext uri="{FF2B5EF4-FFF2-40B4-BE49-F238E27FC236}">
                <a16:creationId xmlns:a16="http://schemas.microsoft.com/office/drawing/2014/main" id="{251C7E78-0EB8-FB16-1E6A-C100D054CF27}"/>
              </a:ext>
            </a:extLst>
          </p:cNvPr>
          <p:cNvSpPr txBox="1"/>
          <p:nvPr/>
        </p:nvSpPr>
        <p:spPr>
          <a:xfrm>
            <a:off x="769689" y="4113058"/>
            <a:ext cx="8877649"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qua một đêm mưa rào không </a:t>
            </a:r>
            <a:r>
              <a:rPr lang="vi-VN" sz="3200" b="1" dirty="0">
                <a:solidFill>
                  <a:srgbClr val="FF0000"/>
                </a:solidFill>
                <a:latin typeface="+mj-lt"/>
              </a:rPr>
              <a:t>chỉ cung cấp thông tin về thời gian như trạng ngữ qua một đêm mà còn cho thấy đặc điểm của đêm (mưa rào)</a:t>
            </a:r>
            <a:endParaRPr lang="vi-VN" sz="3200" b="1" dirty="0">
              <a:solidFill>
                <a:srgbClr val="FF0000"/>
              </a:solidFill>
              <a:effectLst/>
              <a:latin typeface="+mj-lt"/>
            </a:endParaRPr>
          </a:p>
        </p:txBody>
      </p:sp>
    </p:spTree>
    <p:extLst>
      <p:ext uri="{BB962C8B-B14F-4D97-AF65-F5344CB8AC3E}">
        <p14:creationId xmlns:p14="http://schemas.microsoft.com/office/powerpoint/2010/main" val="5814788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95524" y="321936"/>
            <a:ext cx="8877649" cy="3046988"/>
          </a:xfrm>
          <a:prstGeom prst="rect">
            <a:avLst/>
          </a:prstGeom>
          <a:noFill/>
        </p:spPr>
        <p:txBody>
          <a:bodyPr wrap="square">
            <a:spAutoFit/>
          </a:bodyPr>
          <a:lstStyle/>
          <a:p>
            <a:pPr algn="just"/>
            <a:r>
              <a:rPr lang="vi-VN" sz="3200" b="1" dirty="0">
                <a:solidFill>
                  <a:srgbClr val="333333"/>
                </a:solidFill>
                <a:latin typeface="+mj-lt"/>
              </a:rPr>
              <a:t>b. </a:t>
            </a:r>
            <a:endParaRPr lang="en-US" sz="3200" b="1" dirty="0">
              <a:solidFill>
                <a:srgbClr val="333333"/>
              </a:solidFill>
              <a:latin typeface="+mj-lt"/>
            </a:endParaRPr>
          </a:p>
          <a:p>
            <a:pPr algn="just"/>
            <a:r>
              <a:rPr lang="vi-VN" sz="3200" b="1" dirty="0">
                <a:solidFill>
                  <a:srgbClr val="333333"/>
                </a:solidFill>
                <a:latin typeface="+mj-lt"/>
              </a:rPr>
              <a:t>- </a:t>
            </a:r>
            <a:r>
              <a:rPr lang="vi-VN" sz="3200" b="1" dirty="0">
                <a:solidFill>
                  <a:srgbClr val="FF0000"/>
                </a:solidFill>
                <a:latin typeface="+mj-lt"/>
              </a:rPr>
              <a:t>Trên nóc một lô cốt</a:t>
            </a:r>
            <a:r>
              <a:rPr lang="vi-VN" sz="3200" b="1" dirty="0">
                <a:solidFill>
                  <a:srgbClr val="333333"/>
                </a:solidFill>
                <a:latin typeface="+mj-lt"/>
              </a:rPr>
              <a:t>, người phụ nữ trẻ đang phơi thóc.</a:t>
            </a:r>
          </a:p>
          <a:p>
            <a:pPr algn="just"/>
            <a:r>
              <a:rPr lang="vi-VN" sz="3200" b="1" dirty="0">
                <a:solidFill>
                  <a:srgbClr val="333333"/>
                </a:solidFill>
                <a:latin typeface="+mj-lt"/>
              </a:rPr>
              <a:t>- </a:t>
            </a:r>
            <a:r>
              <a:rPr lang="vi-VN" sz="3200" b="1" dirty="0">
                <a:solidFill>
                  <a:srgbClr val="FF0000"/>
                </a:solidFill>
                <a:latin typeface="+mj-lt"/>
              </a:rPr>
              <a:t>Trên nóc một lô cốt cũ kề bên một xóm nhỏ</a:t>
            </a:r>
            <a:r>
              <a:rPr lang="vi-VN" sz="3200" b="1" dirty="0">
                <a:solidFill>
                  <a:srgbClr val="333333"/>
                </a:solidFill>
                <a:latin typeface="+mj-lt"/>
              </a:rPr>
              <a:t>, người phụ nữ trẻ đang phơi thóc.</a:t>
            </a:r>
          </a:p>
          <a:p>
            <a:pPr algn="r"/>
            <a:r>
              <a:rPr lang="vi-VN" sz="3200" b="1" dirty="0">
                <a:solidFill>
                  <a:srgbClr val="333333"/>
                </a:solidFill>
                <a:latin typeface="+mj-lt"/>
              </a:rPr>
              <a:t>(Trần Hoài Dương, Miền xanh thẳm)</a:t>
            </a:r>
            <a:endParaRPr lang="vi-VN" sz="3200" b="1" dirty="0">
              <a:solidFill>
                <a:srgbClr val="333333"/>
              </a:solidFill>
              <a:effectLst/>
              <a:latin typeface="+mj-lt"/>
            </a:endParaRPr>
          </a:p>
        </p:txBody>
      </p:sp>
      <p:sp>
        <p:nvSpPr>
          <p:cNvPr id="7" name="TextBox 6">
            <a:extLst>
              <a:ext uri="{FF2B5EF4-FFF2-40B4-BE49-F238E27FC236}">
                <a16:creationId xmlns:a16="http://schemas.microsoft.com/office/drawing/2014/main" id="{251C7E78-0EB8-FB16-1E6A-C100D054CF27}"/>
              </a:ext>
            </a:extLst>
          </p:cNvPr>
          <p:cNvSpPr txBox="1"/>
          <p:nvPr/>
        </p:nvSpPr>
        <p:spPr>
          <a:xfrm>
            <a:off x="895523" y="3489077"/>
            <a:ext cx="10320558"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trên nóc một lô cốt cũ kề bên một xóm nhỏ </a:t>
            </a:r>
            <a:r>
              <a:rPr lang="vi-VN" sz="3200" b="1" dirty="0">
                <a:solidFill>
                  <a:srgbClr val="FF0000"/>
                </a:solidFill>
                <a:latin typeface="+mj-lt"/>
              </a:rPr>
              <a:t>không chỉ cung cấp thông tin về địa điểm như trạng ngữ trên nóc một lô cốt mà còn cho thấy đặc điểm và vị trí của lô cốt (</a:t>
            </a:r>
            <a:r>
              <a:rPr lang="vi-VN" sz="3200" b="1" dirty="0">
                <a:solidFill>
                  <a:schemeClr val="accent2">
                    <a:lumMod val="50000"/>
                  </a:schemeClr>
                </a:solidFill>
                <a:latin typeface="+mj-lt"/>
              </a:rPr>
              <a:t>cũ, kế bên một xóm nhỏ</a:t>
            </a:r>
            <a:r>
              <a:rPr lang="vi-VN" sz="3200" b="1" dirty="0">
                <a:solidFill>
                  <a:srgbClr val="FF0000"/>
                </a:solidFill>
                <a:latin typeface="+mj-lt"/>
              </a:rPr>
              <a:t>)</a:t>
            </a:r>
            <a:endParaRPr lang="vi-VN" sz="3200" b="1" dirty="0">
              <a:solidFill>
                <a:srgbClr val="FF0000"/>
              </a:solidFill>
              <a:effectLst/>
              <a:latin typeface="+mj-lt"/>
            </a:endParaRPr>
          </a:p>
        </p:txBody>
      </p:sp>
    </p:spTree>
    <p:extLst>
      <p:ext uri="{BB962C8B-B14F-4D97-AF65-F5344CB8AC3E}">
        <p14:creationId xmlns:p14="http://schemas.microsoft.com/office/powerpoint/2010/main" val="18980190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0B47823-3148-58A8-0E32-A60513085E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0" y="334833"/>
            <a:ext cx="5263089" cy="4934317"/>
          </a:xfrm>
          <a:prstGeom prst="rect">
            <a:avLst/>
          </a:prstGeom>
        </p:spPr>
      </p:pic>
      <p:sp>
        <p:nvSpPr>
          <p:cNvPr id="4" name="TextBox 3">
            <a:extLst>
              <a:ext uri="{FF2B5EF4-FFF2-40B4-BE49-F238E27FC236}">
                <a16:creationId xmlns:a16="http://schemas.microsoft.com/office/drawing/2014/main" id="{B4C87CF7-ABC9-B6B5-329E-83E8CBD5A90C}"/>
              </a:ext>
            </a:extLst>
          </p:cNvPr>
          <p:cNvSpPr txBox="1"/>
          <p:nvPr/>
        </p:nvSpPr>
        <p:spPr>
          <a:xfrm>
            <a:off x="833306" y="1588850"/>
            <a:ext cx="3571613" cy="2062103"/>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9AE67D3-81E6-8812-8DB0-2F15CFDEF7C7}"/>
              </a:ext>
            </a:extLst>
          </p:cNvPr>
          <p:cNvSpPr txBox="1"/>
          <p:nvPr/>
        </p:nvSpPr>
        <p:spPr>
          <a:xfrm>
            <a:off x="5739118" y="574646"/>
            <a:ext cx="5619576" cy="1446550"/>
          </a:xfrm>
          <a:prstGeom prst="rect">
            <a:avLst/>
          </a:prstGeom>
          <a:noFill/>
        </p:spPr>
        <p:txBody>
          <a:bodyPr wrap="square">
            <a:spAutoFit/>
          </a:bodyPr>
          <a:lstStyle/>
          <a:p>
            <a:pPr algn="just"/>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78F3483-2513-6731-3F86-06637A36EA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9333" y1="76578" x2="69333" y2="76578"/>
                        <a14:foregroundMark x1="68500" y1="76329" x2="68500" y2="76329"/>
                        <a14:foregroundMark x1="68500" y1="76329" x2="68500" y2="76329"/>
                        <a14:foregroundMark x1="68250" y1="76329" x2="68250" y2="76329"/>
                        <a14:foregroundMark x1="66333" y1="76329" x2="66333" y2="76329"/>
                        <a14:foregroundMark x1="66333" y1="76329" x2="66333" y2="76329"/>
                        <a14:foregroundMark x1="66583" y1="76329" x2="67417" y2="76329"/>
                        <a14:foregroundMark x1="68500" y1="76910" x2="69583" y2="76910"/>
                        <a14:foregroundMark x1="70750" y1="77741" x2="70750" y2="77741"/>
                        <a14:foregroundMark x1="71583" y1="77741" x2="71583" y2="77741"/>
                        <a14:foregroundMark x1="24917" y1="80731" x2="24917" y2="80731"/>
                        <a14:foregroundMark x1="24917" y1="79900" x2="24917" y2="79900"/>
                        <a14:foregroundMark x1="24917" y1="78821" x2="24917" y2="78821"/>
                        <a14:foregroundMark x1="39667" y1="82060" x2="39667" y2="82060"/>
                        <a14:foregroundMark x1="39417" y1="82060" x2="39417" y2="82060"/>
                        <a14:foregroundMark x1="39417" y1="81811" x2="39417" y2="81811"/>
                        <a14:foregroundMark x1="35333" y1="80399" x2="35333" y2="80399"/>
                        <a14:foregroundMark x1="35000" y1="80399" x2="35333" y2="81811"/>
                        <a14:foregroundMark x1="36667" y1="82890" x2="36667" y2="82890"/>
                        <a14:foregroundMark x1="40500" y1="80731" x2="40500" y2="80731"/>
                        <a14:foregroundMark x1="41083" y1="80399" x2="41083" y2="80399"/>
                        <a14:foregroundMark x1="41083" y1="80399" x2="41083" y2="80399"/>
                      </a14:backgroundRemoval>
                    </a14:imgEffect>
                  </a14:imgLayer>
                </a14:imgProps>
              </a:ext>
            </a:extLst>
          </a:blip>
          <a:stretch>
            <a:fillRect/>
          </a:stretch>
        </p:blipFill>
        <p:spPr>
          <a:xfrm>
            <a:off x="5400918" y="2570235"/>
            <a:ext cx="3055989" cy="3066176"/>
          </a:xfrm>
          <a:prstGeom prst="rect">
            <a:avLst/>
          </a:prstGeom>
        </p:spPr>
      </p:pic>
      <p:pic>
        <p:nvPicPr>
          <p:cNvPr id="9" name="Picture 8">
            <a:extLst>
              <a:ext uri="{FF2B5EF4-FFF2-40B4-BE49-F238E27FC236}">
                <a16:creationId xmlns:a16="http://schemas.microsoft.com/office/drawing/2014/main" id="{EB008B47-0505-F7CF-741D-3CC169B157C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3906" y1="12257" x2="73906" y2="12257"/>
                        <a14:foregroundMark x1="74531" y1="12855" x2="74531" y2="12855"/>
                      </a14:backgroundRemoval>
                    </a14:imgEffect>
                  </a14:imgLayer>
                </a14:imgProps>
              </a:ext>
            </a:extLst>
          </a:blip>
          <a:stretch>
            <a:fillRect/>
          </a:stretch>
        </p:blipFill>
        <p:spPr>
          <a:xfrm>
            <a:off x="8376723" y="2782394"/>
            <a:ext cx="2730301" cy="2854017"/>
          </a:xfrm>
          <a:prstGeom prst="rect">
            <a:avLst/>
          </a:prstGeom>
        </p:spPr>
      </p:pic>
    </p:spTree>
    <p:extLst>
      <p:ext uri="{BB962C8B-B14F-4D97-AF65-F5344CB8AC3E}">
        <p14:creationId xmlns:p14="http://schemas.microsoft.com/office/powerpoint/2010/main" val="15685156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331494" y="-165388"/>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831079" y="1770743"/>
            <a:ext cx="4757538" cy="2062103"/>
          </a:xfrm>
          <a:prstGeom prst="rect">
            <a:avLst/>
          </a:prstGeom>
          <a:noFill/>
        </p:spPr>
        <p:txBody>
          <a:bodyPr wrap="square">
            <a:spAutoFit/>
          </a:bodyPr>
          <a:lstStyle/>
          <a:p>
            <a:pPr lvl="0" algn="just">
              <a:defRPr/>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câu có trạng ngữ là 1 từ và mở rộng trạng ngữ bằng một cụm từ, nêu tác dụng</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4224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524850" cy="1323439"/>
          </a:xfrm>
          <a:prstGeom prst="rect">
            <a:avLst/>
          </a:prstGeom>
          <a:noFill/>
        </p:spPr>
        <p:txBody>
          <a:bodyPr wrap="square">
            <a:spAutoFit/>
          </a:bodyPr>
          <a:lstStyle/>
          <a:p>
            <a:pPr algn="just"/>
            <a:r>
              <a:rPr lang="en-US" sz="4000" b="1" dirty="0" err="1">
                <a:solidFill>
                  <a:srgbClr val="000000"/>
                </a:solidFill>
                <a:effectLst/>
                <a:latin typeface="Times New Roman" panose="02020603050405020304" pitchFamily="18" charset="0"/>
                <a:ea typeface="Times New Roman" panose="02020603050405020304" pitchFamily="18" charset="0"/>
              </a:rPr>
              <a:t>Ví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a:t>
            </a:r>
            <a:r>
              <a:rPr lang="en-US" sz="4000" b="1" dirty="0">
                <a:solidFill>
                  <a:srgbClr val="000000"/>
                </a:solidFill>
                <a:effectLst/>
                <a:latin typeface="Times New Roman" panose="02020603050405020304" pitchFamily="18" charset="0"/>
                <a:ea typeface="Times New Roman" panose="02020603050405020304" pitchFamily="18" charset="0"/>
              </a:rPr>
              <a:t> 1: </a:t>
            </a:r>
            <a:endParaRPr lang="en-US" sz="4000" b="1" dirty="0">
              <a:effectLst/>
              <a:latin typeface="Times New Roman" panose="02020603050405020304" pitchFamily="18" charset="0"/>
              <a:ea typeface="Times New Roman" panose="02020603050405020304" pitchFamily="18" charset="0"/>
            </a:endParaRPr>
          </a:p>
          <a:p>
            <a:pPr algn="just"/>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mẹ</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sắm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đồ</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Tết</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948031" y="2250227"/>
            <a:ext cx="6912454" cy="1323439"/>
          </a:xfrm>
          <a:prstGeom prst="rect">
            <a:avLst/>
          </a:prstGeom>
          <a:noFill/>
        </p:spPr>
        <p:txBody>
          <a:bodyPr wrap="square">
            <a:spAutoFit/>
          </a:bodyPr>
          <a:lstStyle/>
          <a:p>
            <a:pPr algn="just"/>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Từ</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sáng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sớm</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tinh</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mơ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mẹ</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sắm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đồ</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tết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1031921" y="3810579"/>
            <a:ext cx="6685952" cy="1938992"/>
          </a:xfrm>
          <a:prstGeom prst="rect">
            <a:avLst/>
          </a:prstGeom>
          <a:noFill/>
        </p:spPr>
        <p:txBody>
          <a:bodyPr wrap="square">
            <a:spAutoFit/>
          </a:bodyPr>
          <a:lstStyle/>
          <a:p>
            <a:pPr algn="just"/>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Tác</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dụng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không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chỉ</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cung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cấp</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thời</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gian</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mà</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còn</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cho</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thấy</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sự</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việc</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sảy</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ra</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từ</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rất</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sớm</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3F657624-9C73-BC9E-DC32-6576A36EDAEF}"/>
              </a:ext>
            </a:extLst>
          </p:cNvPr>
          <p:cNvPicPr>
            <a:picLocks noChangeAspect="1"/>
          </p:cNvPicPr>
          <p:nvPr/>
        </p:nvPicPr>
        <p:blipFill>
          <a:blip r:embed="rId3"/>
          <a:stretch>
            <a:fillRect/>
          </a:stretch>
        </p:blipFill>
        <p:spPr>
          <a:xfrm>
            <a:off x="8673648" y="1006809"/>
            <a:ext cx="2752158" cy="4085308"/>
          </a:xfrm>
          <a:prstGeom prst="rect">
            <a:avLst/>
          </a:prstGeom>
        </p:spPr>
      </p:pic>
    </p:spTree>
    <p:extLst>
      <p:ext uri="{BB962C8B-B14F-4D97-AF65-F5344CB8AC3E}">
        <p14:creationId xmlns:p14="http://schemas.microsoft.com/office/powerpoint/2010/main" val="17970160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524850"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Ví dụ 2: </a:t>
            </a:r>
          </a:p>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Mùa hè</a:t>
            </a:r>
            <a:r>
              <a:rPr lang="vi-VN" sz="4000" b="1" dirty="0">
                <a:solidFill>
                  <a:srgbClr val="000000"/>
                </a:solidFill>
                <a:latin typeface="Times New Roman" panose="02020603050405020304" pitchFamily="18" charset="0"/>
                <a:ea typeface="Times New Roman" panose="02020603050405020304" pitchFamily="18" charset="0"/>
              </a:rPr>
              <a:t>, hoa phượng nở đỏ rực</a:t>
            </a:r>
            <a:r>
              <a:rPr lang="en-US" sz="4000" b="1" dirty="0">
                <a:solidFill>
                  <a:srgbClr val="000000"/>
                </a:solidFill>
                <a:latin typeface="Times New Roman" panose="02020603050405020304" pitchFamily="18" charset="0"/>
                <a:ea typeface="Times New Roman" panose="02020603050405020304" pitchFamily="18" charset="0"/>
              </a:rPr>
              <a:t>.</a:t>
            </a:r>
            <a:endParaRPr lang="vi-VN" sz="4000" b="1" dirty="0">
              <a:solidFill>
                <a:srgbClr val="000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948030" y="2250227"/>
            <a:ext cx="7315125"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Dưới cái nắng chói chang của mùa hè</a:t>
            </a:r>
            <a:r>
              <a:rPr lang="vi-VN" sz="4000" b="1" dirty="0">
                <a:solidFill>
                  <a:srgbClr val="000000"/>
                </a:solidFill>
                <a:latin typeface="Times New Roman" panose="02020603050405020304" pitchFamily="18" charset="0"/>
                <a:ea typeface="Times New Roman" panose="02020603050405020304" pitchFamily="18" charset="0"/>
              </a:rPr>
              <a:t>, hoa phượng nở đỏ rực</a:t>
            </a:r>
            <a:r>
              <a:rPr lang="en-US" sz="4000" b="1" dirty="0">
                <a:solidFill>
                  <a:srgbClr val="000000"/>
                </a:solidFill>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772432" y="3567414"/>
            <a:ext cx="7641727" cy="2554545"/>
          </a:xfrm>
          <a:prstGeom prst="rect">
            <a:avLst/>
          </a:prstGeom>
          <a:noFill/>
        </p:spPr>
        <p:txBody>
          <a:bodyPr wrap="square">
            <a:spAutoFit/>
          </a:bodyPr>
          <a:lstStyle/>
          <a:p>
            <a:pPr algn="just"/>
            <a:r>
              <a:rPr lang="vi-VN" sz="4000" b="1" dirty="0">
                <a:solidFill>
                  <a:srgbClr val="C00000"/>
                </a:solidFill>
                <a:latin typeface="Times New Roman" panose="02020603050405020304" pitchFamily="18" charset="0"/>
                <a:ea typeface="Times New Roman" panose="02020603050405020304" pitchFamily="18" charset="0"/>
              </a:rPr>
              <a:t>→ Không chỉ cung cấp được thời gian mà còn cho thấy được đặc điểm thời tiết (cái nắng của ngày hè)</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245A0DFD-C9DD-3971-5F25-22936929EA93}"/>
              </a:ext>
            </a:extLst>
          </p:cNvPr>
          <p:cNvPicPr>
            <a:picLocks noChangeAspect="1"/>
          </p:cNvPicPr>
          <p:nvPr/>
        </p:nvPicPr>
        <p:blipFill>
          <a:blip r:embed="rId3"/>
          <a:stretch>
            <a:fillRect/>
          </a:stretch>
        </p:blipFill>
        <p:spPr>
          <a:xfrm>
            <a:off x="8716555" y="738112"/>
            <a:ext cx="3137089" cy="1743075"/>
          </a:xfrm>
          <a:prstGeom prst="rect">
            <a:avLst/>
          </a:prstGeom>
        </p:spPr>
      </p:pic>
      <p:pic>
        <p:nvPicPr>
          <p:cNvPr id="8" name="Picture 7">
            <a:extLst>
              <a:ext uri="{FF2B5EF4-FFF2-40B4-BE49-F238E27FC236}">
                <a16:creationId xmlns:a16="http://schemas.microsoft.com/office/drawing/2014/main" id="{6F217C16-64DE-465E-D60C-5CC338BAAA41}"/>
              </a:ext>
            </a:extLst>
          </p:cNvPr>
          <p:cNvPicPr>
            <a:picLocks noChangeAspect="1"/>
          </p:cNvPicPr>
          <p:nvPr/>
        </p:nvPicPr>
        <p:blipFill>
          <a:blip r:embed="rId4"/>
          <a:stretch>
            <a:fillRect/>
          </a:stretch>
        </p:blipFill>
        <p:spPr>
          <a:xfrm>
            <a:off x="8716555" y="2481187"/>
            <a:ext cx="3137088" cy="3399496"/>
          </a:xfrm>
          <a:prstGeom prst="rect">
            <a:avLst/>
          </a:prstGeom>
        </p:spPr>
      </p:pic>
    </p:spTree>
    <p:extLst>
      <p:ext uri="{BB962C8B-B14F-4D97-AF65-F5344CB8AC3E}">
        <p14:creationId xmlns:p14="http://schemas.microsoft.com/office/powerpoint/2010/main" val="17858307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3345"/>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701018" cy="1938992"/>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Ví dụ 3: </a:t>
            </a:r>
          </a:p>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Trong lồng</a:t>
            </a:r>
            <a:r>
              <a:rPr lang="vi-VN" sz="4000" b="1" dirty="0">
                <a:solidFill>
                  <a:srgbClr val="000000"/>
                </a:solidFill>
                <a:latin typeface="Times New Roman" panose="02020603050405020304" pitchFamily="18" charset="0"/>
                <a:ea typeface="Times New Roman" panose="02020603050405020304" pitchFamily="18" charset="0"/>
              </a:rPr>
              <a:t>, con chim họa mi hót ríu rít</a:t>
            </a:r>
            <a:r>
              <a:rPr lang="en-US" sz="4000" b="1" dirty="0">
                <a:solidFill>
                  <a:srgbClr val="000000"/>
                </a:solidFill>
                <a:latin typeface="Times New Roman" panose="02020603050405020304" pitchFamily="18" charset="0"/>
                <a:ea typeface="Times New Roman" panose="02020603050405020304" pitchFamily="18" charset="0"/>
              </a:rPr>
              <a:t>.</a:t>
            </a:r>
            <a:endParaRPr lang="vi-VN" sz="4000" b="1" dirty="0">
              <a:solidFill>
                <a:srgbClr val="000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805988" y="2387743"/>
            <a:ext cx="7466128"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Trong chiếc lồng màu xanh ngọc</a:t>
            </a:r>
            <a:r>
              <a:rPr lang="vi-VN" sz="4000" b="1" dirty="0">
                <a:solidFill>
                  <a:srgbClr val="000000"/>
                </a:solidFill>
                <a:latin typeface="Times New Roman" panose="02020603050405020304" pitchFamily="18" charset="0"/>
                <a:ea typeface="Times New Roman" panose="02020603050405020304" pitchFamily="18" charset="0"/>
              </a:rPr>
              <a:t>, con chim họa mi hót ríu rít.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805988" y="3894585"/>
            <a:ext cx="7641727" cy="1938992"/>
          </a:xfrm>
          <a:prstGeom prst="rect">
            <a:avLst/>
          </a:prstGeom>
          <a:noFill/>
        </p:spPr>
        <p:txBody>
          <a:bodyPr wrap="square">
            <a:spAutoFit/>
          </a:bodyPr>
          <a:lstStyle/>
          <a:p>
            <a:pPr algn="just"/>
            <a:r>
              <a:rPr lang="vi-VN" sz="4000" b="1" dirty="0">
                <a:solidFill>
                  <a:srgbClr val="C00000"/>
                </a:solidFill>
                <a:latin typeface="Times New Roman" panose="02020603050405020304" pitchFamily="18" charset="0"/>
                <a:ea typeface="Times New Roman" panose="02020603050405020304" pitchFamily="18" charset="0"/>
              </a:rPr>
              <a:t>→Không chỉ cho thấy không gian mà còn thấy được đặc điểm của chiếc lồng</a:t>
            </a:r>
            <a:r>
              <a:rPr lang="en-US" sz="4000" b="1" dirty="0">
                <a:solidFill>
                  <a:srgbClr val="C00000"/>
                </a:solidFill>
                <a:latin typeface="Times New Roman" panose="02020603050405020304" pitchFamily="18" charset="0"/>
                <a:ea typeface="Times New Roman" panose="02020603050405020304" pitchFamily="18" charset="0"/>
              </a:rPr>
              <a:t>.</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8258B45-C2C2-3F24-4AAE-056817D343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4625" l="10000" r="90000">
                        <a14:foregroundMark x1="46111" y1="87375" x2="46111" y2="87375"/>
                        <a14:foregroundMark x1="46111" y1="87375" x2="46111" y2="87375"/>
                        <a14:foregroundMark x1="46556" y1="88000" x2="46556" y2="88750"/>
                        <a14:foregroundMark x1="35667" y1="89875" x2="35667" y2="89875"/>
                        <a14:foregroundMark x1="35667" y1="89875" x2="35667" y2="89875"/>
                        <a14:foregroundMark x1="36667" y1="91625" x2="38111" y2="92375"/>
                        <a14:foregroundMark x1="40444" y1="93000" x2="41222" y2="93250"/>
                        <a14:foregroundMark x1="46333" y1="92750" x2="50111" y2="92500"/>
                        <a14:foregroundMark x1="50556" y1="92375" x2="50556" y2="92375"/>
                        <a14:foregroundMark x1="52111" y1="94625" x2="52111" y2="94625"/>
                        <a14:foregroundMark x1="56556" y1="93625" x2="56556" y2="93625"/>
                        <a14:foregroundMark x1="64333" y1="91625" x2="64333" y2="91625"/>
                      </a14:backgroundRemoval>
                    </a14:imgEffect>
                  </a14:imgLayer>
                </a14:imgProps>
              </a:ext>
            </a:extLst>
          </a:blip>
          <a:stretch>
            <a:fillRect/>
          </a:stretch>
        </p:blipFill>
        <p:spPr>
          <a:xfrm>
            <a:off x="8527588" y="183403"/>
            <a:ext cx="3233341" cy="3711182"/>
          </a:xfrm>
          <a:prstGeom prst="rect">
            <a:avLst/>
          </a:prstGeom>
        </p:spPr>
      </p:pic>
      <p:pic>
        <p:nvPicPr>
          <p:cNvPr id="9" name="Picture 8">
            <a:extLst>
              <a:ext uri="{FF2B5EF4-FFF2-40B4-BE49-F238E27FC236}">
                <a16:creationId xmlns:a16="http://schemas.microsoft.com/office/drawing/2014/main" id="{80D101D5-D33D-ED50-E4DE-0673F12BA1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200" l="10000" r="90000">
                        <a14:foregroundMark x1="55889" y1="90200" x2="55889" y2="90200"/>
                        <a14:foregroundMark x1="54778" y1="90000" x2="54778" y2="90000"/>
                        <a14:foregroundMark x1="54556" y1="90200" x2="54556" y2="90200"/>
                        <a14:backgroundMark x1="45111" y1="21800" x2="45111" y2="21800"/>
                        <a14:backgroundMark x1="50778" y1="27400" x2="50778" y2="27400"/>
                        <a14:backgroundMark x1="51889" y1="28600" x2="51889" y2="28600"/>
                        <a14:backgroundMark x1="52444" y1="30000" x2="52444" y2="30000"/>
                        <a14:backgroundMark x1="52667" y1="31000" x2="52667" y2="31000"/>
                        <a14:backgroundMark x1="52667" y1="32200" x2="52667" y2="33400"/>
                        <a14:backgroundMark x1="52667" y1="34000" x2="52667" y2="34000"/>
                      </a14:backgroundRemoval>
                    </a14:imgEffect>
                  </a14:imgLayer>
                </a14:imgProps>
              </a:ext>
            </a:extLst>
          </a:blip>
          <a:stretch>
            <a:fillRect/>
          </a:stretch>
        </p:blipFill>
        <p:spPr>
          <a:xfrm>
            <a:off x="7576835" y="298467"/>
            <a:ext cx="3879729" cy="4178551"/>
          </a:xfrm>
          <a:prstGeom prst="rect">
            <a:avLst/>
          </a:prstGeom>
        </p:spPr>
      </p:pic>
      <p:pic>
        <p:nvPicPr>
          <p:cNvPr id="10" name="Picture 9">
            <a:extLst>
              <a:ext uri="{FF2B5EF4-FFF2-40B4-BE49-F238E27FC236}">
                <a16:creationId xmlns:a16="http://schemas.microsoft.com/office/drawing/2014/main" id="{DE17A0CC-822B-6663-83E5-3C3226D8EFE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78" b="89778" l="9778" r="90667">
                        <a14:foregroundMark x1="45333" y1="52889" x2="45333" y2="52889"/>
                        <a14:foregroundMark x1="46222" y1="49333" x2="46222" y2="49333"/>
                        <a14:foregroundMark x1="48000" y1="39556" x2="48000" y2="39556"/>
                        <a14:foregroundMark x1="48000" y1="39556" x2="48000" y2="39556"/>
                        <a14:foregroundMark x1="45333" y1="39111" x2="45333" y2="39111"/>
                        <a14:foregroundMark x1="36000" y1="49778" x2="36000" y2="49778"/>
                        <a14:foregroundMark x1="33778" y1="55556" x2="33333" y2="57778"/>
                        <a14:foregroundMark x1="32000" y1="63111" x2="32000" y2="63111"/>
                        <a14:foregroundMark x1="29333" y1="68889" x2="29333" y2="68889"/>
                        <a14:foregroundMark x1="28000" y1="70667" x2="28000" y2="70667"/>
                        <a14:foregroundMark x1="25778" y1="72444" x2="25778" y2="72444"/>
                        <a14:foregroundMark x1="25333" y1="68444" x2="25333" y2="68444"/>
                        <a14:foregroundMark x1="25778" y1="61778" x2="25778" y2="61778"/>
                        <a14:foregroundMark x1="26667" y1="56444" x2="26667" y2="56444"/>
                        <a14:foregroundMark x1="27111" y1="53778" x2="28444" y2="52000"/>
                        <a14:foregroundMark x1="31556" y1="46667" x2="31556" y2="46667"/>
                        <a14:foregroundMark x1="34667" y1="45333" x2="34667" y2="45333"/>
                        <a14:foregroundMark x1="46667" y1="48889" x2="49778" y2="51111"/>
                        <a14:foregroundMark x1="60000" y1="66222" x2="60000" y2="66222"/>
                        <a14:foregroundMark x1="60000" y1="72889" x2="60000" y2="72889"/>
                        <a14:foregroundMark x1="75111" y1="56444" x2="75111" y2="55111"/>
                        <a14:foregroundMark x1="75111" y1="48889" x2="75111" y2="48889"/>
                        <a14:foregroundMark x1="69333" y1="44444" x2="69333" y2="44444"/>
                        <a14:foregroundMark x1="64444" y1="43111" x2="63556" y2="43556"/>
                        <a14:foregroundMark x1="57333" y1="46222" x2="57333" y2="46222"/>
                        <a14:foregroundMark x1="57333" y1="47111" x2="59556" y2="45778"/>
                        <a14:foregroundMark x1="65333" y1="26667" x2="65333" y2="26667"/>
                        <a14:foregroundMark x1="65333" y1="26667" x2="67111" y2="41333"/>
                        <a14:foregroundMark x1="67111" y1="45778" x2="67111" y2="45778"/>
                        <a14:foregroundMark x1="64000" y1="41333" x2="63556" y2="39556"/>
                        <a14:foregroundMark x1="81333" y1="48889" x2="81333" y2="48889"/>
                        <a14:foregroundMark x1="89333" y1="63111" x2="89333" y2="63111"/>
                        <a14:foregroundMark x1="90667" y1="65778" x2="90667" y2="65778"/>
                        <a14:foregroundMark x1="35111" y1="39111" x2="35111" y2="39111"/>
                        <a14:foregroundMark x1="35111" y1="39111" x2="35111" y2="39111"/>
                        <a14:foregroundMark x1="31111" y1="41778" x2="29333" y2="42667"/>
                        <a14:foregroundMark x1="28444" y1="43556" x2="28444" y2="43556"/>
                        <a14:foregroundMark x1="28444" y1="44444" x2="28444" y2="44444"/>
                      </a14:backgroundRemoval>
                    </a14:imgEffect>
                  </a14:imgLayer>
                </a14:imgProps>
              </a:ext>
            </a:extLst>
          </a:blip>
          <a:stretch>
            <a:fillRect/>
          </a:stretch>
        </p:blipFill>
        <p:spPr>
          <a:xfrm>
            <a:off x="8607461" y="3677757"/>
            <a:ext cx="3233341" cy="2961754"/>
          </a:xfrm>
          <a:prstGeom prst="rect">
            <a:avLst/>
          </a:prstGeom>
        </p:spPr>
      </p:pic>
    </p:spTree>
    <p:extLst>
      <p:ext uri="{BB962C8B-B14F-4D97-AF65-F5344CB8AC3E}">
        <p14:creationId xmlns:p14="http://schemas.microsoft.com/office/powerpoint/2010/main" val="35271232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326650" y="-182656"/>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831079" y="1770743"/>
            <a:ext cx="4757538" cy="1569660"/>
          </a:xfrm>
          <a:prstGeom prst="rect">
            <a:avLst/>
          </a:prstGeom>
          <a:noFill/>
        </p:spPr>
        <p:txBody>
          <a:bodyPr wrap="square">
            <a:spAutoFit/>
          </a:bodyPr>
          <a:lstStyle/>
          <a:p>
            <a:pPr lvl="0" algn="just">
              <a:defRPr/>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 từ láy và nêu tác dụng của việc sử dụng từ láy trong các câu sau</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3355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702579" y="756365"/>
            <a:ext cx="7493466" cy="1077218"/>
          </a:xfrm>
          <a:prstGeom prst="rect">
            <a:avLst/>
          </a:prstGeom>
          <a:noFill/>
        </p:spPr>
        <p:txBody>
          <a:bodyPr wrap="square">
            <a:spAutoFit/>
          </a:bodyPr>
          <a:lstStyle/>
          <a:p>
            <a:pPr algn="just"/>
            <a:r>
              <a:rPr lang="vi-VN" sz="3200" b="1" i="1" dirty="0">
                <a:solidFill>
                  <a:srgbClr val="333333"/>
                </a:solidFill>
                <a:effectLst/>
                <a:latin typeface="+mj-lt"/>
              </a:rPr>
              <a:t>a. Trong tiếng mưa hình như có tiếng nước sông dâng cao, xiên xiết chảy.</a:t>
            </a:r>
            <a:endParaRPr lang="vi-VN" sz="3200" b="1" i="0" dirty="0">
              <a:solidFill>
                <a:srgbClr val="333333"/>
              </a:solidFill>
              <a:effectLst/>
              <a:latin typeface="+mj-lt"/>
            </a:endParaRP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4283680" y="1241302"/>
            <a:ext cx="1864452" cy="584775"/>
          </a:xfrm>
          <a:prstGeom prst="rect">
            <a:avLst/>
          </a:prstGeom>
          <a:noFill/>
        </p:spPr>
        <p:txBody>
          <a:bodyPr wrap="square">
            <a:spAutoFit/>
          </a:bodyPr>
          <a:lstStyle/>
          <a:p>
            <a:pPr algn="just"/>
            <a:r>
              <a:rPr lang="vi-VN" sz="3200" b="1" i="1" dirty="0">
                <a:solidFill>
                  <a:srgbClr val="C00000"/>
                </a:solidFill>
                <a:latin typeface="+mj-lt"/>
              </a:rPr>
              <a:t>xiên xiết</a:t>
            </a:r>
          </a:p>
        </p:txBody>
      </p:sp>
      <p:sp>
        <p:nvSpPr>
          <p:cNvPr id="9" name="TextBox 8">
            <a:extLst>
              <a:ext uri="{FF2B5EF4-FFF2-40B4-BE49-F238E27FC236}">
                <a16:creationId xmlns:a16="http://schemas.microsoft.com/office/drawing/2014/main" id="{03669223-B720-4722-141A-94ABA87E12A5}"/>
              </a:ext>
            </a:extLst>
          </p:cNvPr>
          <p:cNvSpPr txBox="1"/>
          <p:nvPr/>
        </p:nvSpPr>
        <p:spPr>
          <a:xfrm>
            <a:off x="702579" y="1832169"/>
            <a:ext cx="7493466" cy="584775"/>
          </a:xfrm>
          <a:prstGeom prst="rect">
            <a:avLst/>
          </a:prstGeom>
          <a:noFill/>
        </p:spPr>
        <p:txBody>
          <a:bodyPr wrap="square">
            <a:spAutoFit/>
          </a:bodyPr>
          <a:lstStyle/>
          <a:p>
            <a:pPr algn="just"/>
            <a:r>
              <a:rPr lang="vi-VN" sz="3200" b="1" i="1" dirty="0">
                <a:solidFill>
                  <a:srgbClr val="C00000"/>
                </a:solidFill>
                <a:latin typeface="+mj-lt"/>
              </a:rPr>
              <a:t>- Từ láy: xiên xiết</a:t>
            </a:r>
          </a:p>
        </p:txBody>
      </p:sp>
      <p:pic>
        <p:nvPicPr>
          <p:cNvPr id="10" name="Picture 9">
            <a:extLst>
              <a:ext uri="{FF2B5EF4-FFF2-40B4-BE49-F238E27FC236}">
                <a16:creationId xmlns:a16="http://schemas.microsoft.com/office/drawing/2014/main" id="{54A58D5C-8C2C-56C0-5D4D-044E7199F1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121542" y="756365"/>
            <a:ext cx="4217962" cy="4572625"/>
          </a:xfrm>
          <a:prstGeom prst="rect">
            <a:avLst/>
          </a:prstGeom>
        </p:spPr>
      </p:pic>
      <p:sp>
        <p:nvSpPr>
          <p:cNvPr id="11" name="TextBox 10">
            <a:extLst>
              <a:ext uri="{FF2B5EF4-FFF2-40B4-BE49-F238E27FC236}">
                <a16:creationId xmlns:a16="http://schemas.microsoft.com/office/drawing/2014/main" id="{F34A5D5C-DEAD-E771-7CD4-8DC1EDAB174B}"/>
              </a:ext>
            </a:extLst>
          </p:cNvPr>
          <p:cNvSpPr txBox="1"/>
          <p:nvPr/>
        </p:nvSpPr>
        <p:spPr>
          <a:xfrm>
            <a:off x="628076" y="2890391"/>
            <a:ext cx="7493466" cy="1077218"/>
          </a:xfrm>
          <a:prstGeom prst="rect">
            <a:avLst/>
          </a:prstGeom>
          <a:noFill/>
        </p:spPr>
        <p:txBody>
          <a:bodyPr wrap="square">
            <a:spAutoFit/>
          </a:bodyPr>
          <a:lstStyle/>
          <a:p>
            <a:pPr algn="just"/>
            <a:r>
              <a:rPr lang="vi-VN" sz="3200" b="1" i="1" dirty="0">
                <a:solidFill>
                  <a:srgbClr val="C00000"/>
                </a:solidFill>
                <a:latin typeface="+mj-lt"/>
              </a:rPr>
              <a:t>- Tác dụng: nhấn mạnh tốc độ chảy giảm nhẹ của dòng sông</a:t>
            </a:r>
          </a:p>
        </p:txBody>
      </p:sp>
      <p:pic>
        <p:nvPicPr>
          <p:cNvPr id="12" name="Picture 11">
            <a:extLst>
              <a:ext uri="{FF2B5EF4-FFF2-40B4-BE49-F238E27FC236}">
                <a16:creationId xmlns:a16="http://schemas.microsoft.com/office/drawing/2014/main" id="{AD970ACB-E010-E42E-6A1B-69B5E488FE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875682" y="4537372"/>
            <a:ext cx="2143125" cy="2143125"/>
          </a:xfrm>
          <a:prstGeom prst="rect">
            <a:avLst/>
          </a:prstGeom>
        </p:spPr>
      </p:pic>
      <p:pic>
        <p:nvPicPr>
          <p:cNvPr id="13" name="Picture 12">
            <a:extLst>
              <a:ext uri="{FF2B5EF4-FFF2-40B4-BE49-F238E27FC236}">
                <a16:creationId xmlns:a16="http://schemas.microsoft.com/office/drawing/2014/main" id="{3B55CDFB-10DA-701E-77E1-4B9C2DDC6C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2793328" y="4537373"/>
            <a:ext cx="2143125" cy="2143125"/>
          </a:xfrm>
          <a:prstGeom prst="rect">
            <a:avLst/>
          </a:prstGeom>
        </p:spPr>
      </p:pic>
      <p:pic>
        <p:nvPicPr>
          <p:cNvPr id="14" name="Picture 13">
            <a:extLst>
              <a:ext uri="{FF2B5EF4-FFF2-40B4-BE49-F238E27FC236}">
                <a16:creationId xmlns:a16="http://schemas.microsoft.com/office/drawing/2014/main" id="{594DEFA4-ECE5-E788-2488-4611F1BCD86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4710974" y="4585531"/>
            <a:ext cx="2143125" cy="2143125"/>
          </a:xfrm>
          <a:prstGeom prst="rect">
            <a:avLst/>
          </a:prstGeom>
        </p:spPr>
      </p:pic>
      <p:pic>
        <p:nvPicPr>
          <p:cNvPr id="15" name="Picture 14">
            <a:extLst>
              <a:ext uri="{FF2B5EF4-FFF2-40B4-BE49-F238E27FC236}">
                <a16:creationId xmlns:a16="http://schemas.microsoft.com/office/drawing/2014/main" id="{B638668B-1CD5-06F2-1F8D-D92EEAB7EFF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2889" y1="73333" x2="52889" y2="73333"/>
                        <a14:foregroundMark x1="52889" y1="73333" x2="52889" y2="73333"/>
                        <a14:foregroundMark x1="40444" y1="72889" x2="40444" y2="72889"/>
                        <a14:foregroundMark x1="40444" y1="72889" x2="40444" y2="72889"/>
                        <a14:foregroundMark x1="40000" y1="72000" x2="40000" y2="72000"/>
                        <a14:foregroundMark x1="51556" y1="71556" x2="51556" y2="71556"/>
                        <a14:foregroundMark x1="56444" y1="71556" x2="57778" y2="71556"/>
                        <a14:foregroundMark x1="59556" y1="71556" x2="62222" y2="72444"/>
                        <a14:foregroundMark x1="62667" y1="72444" x2="62667" y2="72444"/>
                        <a14:foregroundMark x1="54667" y1="72444" x2="54667" y2="72444"/>
                        <a14:foregroundMark x1="52000" y1="73333" x2="50667" y2="74667"/>
                        <a14:foregroundMark x1="49778" y1="74667" x2="49778" y2="74667"/>
                        <a14:foregroundMark x1="46222" y1="73778" x2="46222" y2="73778"/>
                        <a14:foregroundMark x1="36444" y1="73333" x2="36444" y2="73333"/>
                        <a14:foregroundMark x1="36444" y1="73333" x2="36444" y2="73333"/>
                        <a14:foregroundMark x1="35556" y1="73333" x2="35556" y2="73333"/>
                      </a14:backgroundRemoval>
                    </a14:imgEffect>
                  </a14:imgLayer>
                </a14:imgProps>
              </a:ext>
            </a:extLst>
          </a:blip>
          <a:stretch>
            <a:fillRect/>
          </a:stretch>
        </p:blipFill>
        <p:spPr>
          <a:xfrm>
            <a:off x="4711198" y="3798851"/>
            <a:ext cx="2143125" cy="2143125"/>
          </a:xfrm>
          <a:prstGeom prst="rect">
            <a:avLst/>
          </a:prstGeom>
        </p:spPr>
      </p:pic>
    </p:spTree>
    <p:extLst>
      <p:ext uri="{BB962C8B-B14F-4D97-AF65-F5344CB8AC3E}">
        <p14:creationId xmlns:p14="http://schemas.microsoft.com/office/powerpoint/2010/main" val="11366871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665328" y="661022"/>
            <a:ext cx="7493466" cy="1569660"/>
          </a:xfrm>
          <a:prstGeom prst="rect">
            <a:avLst/>
          </a:prstGeom>
          <a:noFill/>
        </p:spPr>
        <p:txBody>
          <a:bodyPr wrap="square">
            <a:spAutoFit/>
          </a:bodyPr>
          <a:lstStyle/>
          <a:p>
            <a:pPr algn="just"/>
            <a:r>
              <a:rPr lang="vi-VN" sz="3200" b="1" i="1" dirty="0">
                <a:solidFill>
                  <a:srgbClr val="333333"/>
                </a:solidFill>
                <a:latin typeface="+mj-lt"/>
              </a:rPr>
              <a:t>b. Tấm thân bé bỏng của con chim vụt bứt ra khỏi dòng nước và bay lên cao hơn lần cất cánh đầu tiên ở bãi cát.</a:t>
            </a: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2864294" y="661022"/>
            <a:ext cx="1747006" cy="584775"/>
          </a:xfrm>
          <a:prstGeom prst="rect">
            <a:avLst/>
          </a:prstGeom>
          <a:noFill/>
        </p:spPr>
        <p:txBody>
          <a:bodyPr wrap="square">
            <a:spAutoFit/>
          </a:bodyPr>
          <a:lstStyle/>
          <a:p>
            <a:pPr algn="just"/>
            <a:r>
              <a:rPr lang="vi-VN" sz="3200" b="1" i="1" dirty="0">
                <a:solidFill>
                  <a:srgbClr val="C00000"/>
                </a:solidFill>
                <a:effectLst/>
                <a:latin typeface="+mj-lt"/>
              </a:rPr>
              <a:t>bé bỏng</a:t>
            </a:r>
            <a:endParaRPr lang="vi-VN" sz="3200" b="1" i="0" dirty="0">
              <a:solidFill>
                <a:srgbClr val="C00000"/>
              </a:solidFill>
              <a:effectLst/>
              <a:latin typeface="+mj-lt"/>
            </a:endParaRPr>
          </a:p>
        </p:txBody>
      </p:sp>
      <p:sp>
        <p:nvSpPr>
          <p:cNvPr id="9" name="TextBox 8">
            <a:extLst>
              <a:ext uri="{FF2B5EF4-FFF2-40B4-BE49-F238E27FC236}">
                <a16:creationId xmlns:a16="http://schemas.microsoft.com/office/drawing/2014/main" id="{03669223-B720-4722-141A-94ABA87E12A5}"/>
              </a:ext>
            </a:extLst>
          </p:cNvPr>
          <p:cNvSpPr txBox="1"/>
          <p:nvPr/>
        </p:nvSpPr>
        <p:spPr>
          <a:xfrm>
            <a:off x="480572" y="2257847"/>
            <a:ext cx="7493466" cy="584775"/>
          </a:xfrm>
          <a:prstGeom prst="rect">
            <a:avLst/>
          </a:prstGeom>
          <a:noFill/>
        </p:spPr>
        <p:txBody>
          <a:bodyPr wrap="square">
            <a:spAutoFit/>
          </a:bodyPr>
          <a:lstStyle/>
          <a:p>
            <a:pPr algn="just"/>
            <a:r>
              <a:rPr lang="vi-VN" sz="3200" b="1" i="1" dirty="0">
                <a:solidFill>
                  <a:srgbClr val="C00000"/>
                </a:solidFill>
                <a:latin typeface="+mj-lt"/>
              </a:rPr>
              <a:t>- Từ láy: bé bỏng</a:t>
            </a:r>
            <a:endParaRPr lang="vi-VN" sz="3200" b="1" i="0" dirty="0">
              <a:solidFill>
                <a:srgbClr val="C00000"/>
              </a:solidFill>
              <a:effectLst/>
              <a:latin typeface="+mj-lt"/>
            </a:endParaRPr>
          </a:p>
        </p:txBody>
      </p:sp>
      <p:pic>
        <p:nvPicPr>
          <p:cNvPr id="10" name="Picture 9">
            <a:extLst>
              <a:ext uri="{FF2B5EF4-FFF2-40B4-BE49-F238E27FC236}">
                <a16:creationId xmlns:a16="http://schemas.microsoft.com/office/drawing/2014/main" id="{54A58D5C-8C2C-56C0-5D4D-044E7199F1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121542" y="756365"/>
            <a:ext cx="4217962" cy="4572625"/>
          </a:xfrm>
          <a:prstGeom prst="rect">
            <a:avLst/>
          </a:prstGeom>
        </p:spPr>
      </p:pic>
      <p:sp>
        <p:nvSpPr>
          <p:cNvPr id="11" name="TextBox 10">
            <a:extLst>
              <a:ext uri="{FF2B5EF4-FFF2-40B4-BE49-F238E27FC236}">
                <a16:creationId xmlns:a16="http://schemas.microsoft.com/office/drawing/2014/main" id="{181CFC39-3D48-59E3-AA57-98747DDF6C2B}"/>
              </a:ext>
            </a:extLst>
          </p:cNvPr>
          <p:cNvSpPr txBox="1"/>
          <p:nvPr/>
        </p:nvSpPr>
        <p:spPr>
          <a:xfrm>
            <a:off x="480572" y="3136612"/>
            <a:ext cx="7493466" cy="1569660"/>
          </a:xfrm>
          <a:prstGeom prst="rect">
            <a:avLst/>
          </a:prstGeom>
          <a:noFill/>
        </p:spPr>
        <p:txBody>
          <a:bodyPr wrap="square">
            <a:spAutoFit/>
          </a:bodyPr>
          <a:lstStyle/>
          <a:p>
            <a:pPr algn="just"/>
            <a:r>
              <a:rPr lang="vi-VN" sz="3200" b="1" i="1" dirty="0">
                <a:solidFill>
                  <a:srgbClr val="C00000"/>
                </a:solidFill>
                <a:latin typeface="+mj-lt"/>
              </a:rPr>
              <a:t>- Tác dụng: nhấn mạnh sự nhỏ bé, non nớt, yếu ớt của con chim đang vụt bay khỏi dòng nước</a:t>
            </a:r>
            <a:r>
              <a:rPr lang="en-US" sz="3200" b="1" i="1" dirty="0">
                <a:solidFill>
                  <a:srgbClr val="C00000"/>
                </a:solidFill>
                <a:latin typeface="+mj-lt"/>
              </a:rPr>
              <a:t>.</a:t>
            </a:r>
            <a:endParaRPr lang="vi-VN" sz="3200" b="1" i="0" dirty="0">
              <a:solidFill>
                <a:srgbClr val="C00000"/>
              </a:solidFill>
              <a:effectLst/>
              <a:latin typeface="+mj-lt"/>
            </a:endParaRPr>
          </a:p>
        </p:txBody>
      </p:sp>
      <p:pic>
        <p:nvPicPr>
          <p:cNvPr id="3" name="Picture 2">
            <a:extLst>
              <a:ext uri="{FF2B5EF4-FFF2-40B4-BE49-F238E27FC236}">
                <a16:creationId xmlns:a16="http://schemas.microsoft.com/office/drawing/2014/main" id="{82F9CAB5-8D97-8906-2B92-AA2029EC1A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556" y1="50222" x2="75556" y2="50222"/>
                        <a14:foregroundMark x1="75111" y1="50222" x2="75111" y2="50222"/>
                        <a14:foregroundMark x1="25333" y1="41333" x2="25333" y2="41333"/>
                        <a14:foregroundMark x1="20000" y1="40000" x2="20000" y2="40000"/>
                        <a14:foregroundMark x1="19111" y1="39111" x2="17778" y2="39111"/>
                        <a14:foregroundMark x1="15556" y1="38667" x2="15556" y2="38667"/>
                        <a14:foregroundMark x1="75556" y1="49778" x2="75556" y2="49778"/>
                        <a14:foregroundMark x1="75556" y1="48889" x2="75556" y2="48889"/>
                        <a14:foregroundMark x1="76000" y1="48444" x2="76000" y2="48444"/>
                      </a14:backgroundRemoval>
                    </a14:imgEffect>
                  </a14:imgLayer>
                </a14:imgProps>
              </a:ext>
            </a:extLst>
          </a:blip>
          <a:stretch>
            <a:fillRect/>
          </a:stretch>
        </p:blipFill>
        <p:spPr>
          <a:xfrm>
            <a:off x="3347147" y="4284592"/>
            <a:ext cx="4811647" cy="2143125"/>
          </a:xfrm>
          <a:prstGeom prst="rect">
            <a:avLst/>
          </a:prstGeom>
        </p:spPr>
      </p:pic>
    </p:spTree>
    <p:extLst>
      <p:ext uri="{BB962C8B-B14F-4D97-AF65-F5344CB8AC3E}">
        <p14:creationId xmlns:p14="http://schemas.microsoft.com/office/powerpoint/2010/main" val="25536242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665328" y="661022"/>
            <a:ext cx="7493466" cy="1569660"/>
          </a:xfrm>
          <a:prstGeom prst="rect">
            <a:avLst/>
          </a:prstGeom>
          <a:noFill/>
        </p:spPr>
        <p:txBody>
          <a:bodyPr wrap="square">
            <a:spAutoFit/>
          </a:bodyPr>
          <a:lstStyle/>
          <a:p>
            <a:pPr lvl="0" algn="just"/>
            <a:r>
              <a:rPr lang="vi-VN" sz="3200" b="1" i="1" dirty="0">
                <a:solidFill>
                  <a:srgbClr val="333333"/>
                </a:solidFill>
                <a:latin typeface="Times New Roman" panose="02020603050405020304" pitchFamily="18" charset="0"/>
              </a:rPr>
              <a:t>c. Những đôi cánh mỏng manh run rẩy và đầy tự tin của bầy chim đã hạ xuống bên một lùm dứa dại bờ sông.</a:t>
            </a: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4005196" y="650925"/>
            <a:ext cx="2412381"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mỏng manh </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03669223-B720-4722-141A-94ABA87E12A5}"/>
              </a:ext>
            </a:extLst>
          </p:cNvPr>
          <p:cNvSpPr txBox="1"/>
          <p:nvPr/>
        </p:nvSpPr>
        <p:spPr>
          <a:xfrm>
            <a:off x="480572" y="2257847"/>
            <a:ext cx="7493466"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 Từ láy: mỏng manh, run rẩy</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ndParaRPr>
          </a:p>
        </p:txBody>
      </p:sp>
      <p:sp>
        <p:nvSpPr>
          <p:cNvPr id="12" name="TextBox 11">
            <a:extLst>
              <a:ext uri="{FF2B5EF4-FFF2-40B4-BE49-F238E27FC236}">
                <a16:creationId xmlns:a16="http://schemas.microsoft.com/office/drawing/2014/main" id="{022CA780-1ABB-057E-9F30-0DE91D5C419E}"/>
              </a:ext>
            </a:extLst>
          </p:cNvPr>
          <p:cNvSpPr txBox="1"/>
          <p:nvPr/>
        </p:nvSpPr>
        <p:spPr>
          <a:xfrm>
            <a:off x="6211748" y="661022"/>
            <a:ext cx="1577130"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run rẩy </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13" name="TextBox 12">
            <a:extLst>
              <a:ext uri="{FF2B5EF4-FFF2-40B4-BE49-F238E27FC236}">
                <a16:creationId xmlns:a16="http://schemas.microsoft.com/office/drawing/2014/main" id="{218FAED1-07B0-110E-F77B-01DFEAA1F4F5}"/>
              </a:ext>
            </a:extLst>
          </p:cNvPr>
          <p:cNvSpPr txBox="1"/>
          <p:nvPr/>
        </p:nvSpPr>
        <p:spPr>
          <a:xfrm>
            <a:off x="480572" y="3096019"/>
            <a:ext cx="7493466" cy="2062103"/>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 Tác dụng: mỏng manh nhấn mạnh, gợi tả trạng thái đôi cánh của bầy chim rất mỏng, nhỏ bé; run rẩy diễn tả sự rung động mạnh, liên tiếp và yếu ớt của đôi cánh</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ndParaRPr>
          </a:p>
        </p:txBody>
      </p:sp>
      <p:pic>
        <p:nvPicPr>
          <p:cNvPr id="4" name="Picture 3">
            <a:extLst>
              <a:ext uri="{FF2B5EF4-FFF2-40B4-BE49-F238E27FC236}">
                <a16:creationId xmlns:a16="http://schemas.microsoft.com/office/drawing/2014/main" id="{183E82F8-621D-3582-A4E8-14FDD3EE40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00" b="97500" l="10000" r="96750">
                        <a14:foregroundMark x1="60917" y1="8750" x2="60917" y2="8750"/>
                        <a14:foregroundMark x1="60917" y1="8750" x2="60917" y2="8750"/>
                        <a14:foregroundMark x1="61917" y1="7250" x2="61917" y2="7250"/>
                        <a14:foregroundMark x1="61917" y1="7250" x2="61917" y2="7250"/>
                        <a14:foregroundMark x1="65083" y1="4917" x2="65083" y2="4917"/>
                        <a14:foregroundMark x1="47250" y1="15667" x2="47250" y2="15667"/>
                        <a14:foregroundMark x1="47250" y1="15667" x2="47250" y2="15667"/>
                        <a14:foregroundMark x1="41583" y1="26167" x2="41583" y2="26167"/>
                        <a14:foregroundMark x1="41333" y1="26417" x2="41333" y2="26417"/>
                        <a14:foregroundMark x1="50417" y1="31000" x2="50417" y2="31000"/>
                        <a14:foregroundMark x1="50167" y1="31250" x2="50167" y2="31250"/>
                        <a14:foregroundMark x1="49083" y1="32333" x2="49083" y2="32333"/>
                        <a14:foregroundMark x1="47250" y1="28083" x2="47250" y2="28083"/>
                        <a14:foregroundMark x1="46167" y1="27250" x2="46167" y2="27250"/>
                        <a14:foregroundMark x1="43833" y1="26000" x2="43833" y2="26000"/>
                        <a14:foregroundMark x1="43000" y1="25333" x2="43000" y2="25333"/>
                        <a14:foregroundMark x1="43833" y1="25333" x2="44667" y2="25750"/>
                        <a14:foregroundMark x1="45333" y1="26167" x2="47833" y2="28333"/>
                        <a14:foregroundMark x1="48500" y1="28750" x2="48500" y2="28750"/>
                        <a14:foregroundMark x1="45167" y1="30583" x2="45167" y2="30583"/>
                        <a14:foregroundMark x1="44250" y1="32917" x2="44250" y2="32917"/>
                        <a14:foregroundMark x1="44250" y1="33333" x2="44250" y2="33333"/>
                        <a14:foregroundMark x1="59417" y1="39250" x2="59417" y2="39250"/>
                        <a14:foregroundMark x1="59000" y1="39667" x2="58583" y2="40750"/>
                        <a14:foregroundMark x1="57917" y1="44917" x2="57917" y2="44917"/>
                        <a14:foregroundMark x1="17167" y1="46583" x2="17167" y2="46583"/>
                        <a14:foregroundMark x1="17167" y1="46583" x2="17167" y2="46583"/>
                        <a14:foregroundMark x1="17333" y1="46583" x2="17333" y2="46583"/>
                        <a14:foregroundMark x1="27917" y1="46417" x2="27917" y2="46417"/>
                        <a14:foregroundMark x1="27917" y1="46417" x2="27917" y2="46417"/>
                        <a14:foregroundMark x1="27917" y1="46417" x2="27917" y2="46417"/>
                        <a14:foregroundMark x1="27250" y1="46167" x2="27250" y2="46167"/>
                        <a14:foregroundMark x1="21333" y1="46000" x2="21333" y2="46000"/>
                        <a14:foregroundMark x1="21333" y1="46000" x2="21333" y2="46000"/>
                        <a14:foregroundMark x1="20917" y1="46000" x2="20917" y2="46000"/>
                        <a14:foregroundMark x1="13167" y1="49750" x2="13167" y2="49750"/>
                        <a14:foregroundMark x1="11917" y1="50167" x2="11917" y2="50167"/>
                        <a14:foregroundMark x1="68917" y1="56500" x2="68917" y2="56500"/>
                        <a14:foregroundMark x1="68500" y1="56500" x2="68500" y2="56500"/>
                        <a14:foregroundMark x1="63000" y1="60083" x2="63000" y2="60083"/>
                        <a14:foregroundMark x1="62833" y1="60083" x2="62833" y2="60083"/>
                        <a14:foregroundMark x1="62167" y1="58000" x2="62167" y2="58000"/>
                        <a14:foregroundMark x1="62167" y1="58000" x2="62833" y2="56917"/>
                        <a14:foregroundMark x1="67667" y1="54417" x2="67667" y2="54417"/>
                        <a14:foregroundMark x1="68250" y1="55250" x2="68250" y2="55250"/>
                        <a14:foregroundMark x1="71250" y1="54167" x2="71417" y2="53500"/>
                        <a14:foregroundMark x1="71417" y1="53333" x2="71417" y2="53333"/>
                        <a14:foregroundMark x1="71417" y1="52917" x2="71833" y2="52250"/>
                        <a14:foregroundMark x1="73750" y1="53083" x2="73750" y2="53083"/>
                        <a14:foregroundMark x1="96833" y1="32083" x2="96833" y2="32083"/>
                        <a14:foregroundMark x1="96833" y1="32083" x2="96833" y2="31417"/>
                        <a14:foregroundMark x1="95000" y1="23500" x2="95000" y2="22167"/>
                        <a14:foregroundMark x1="95000" y1="20083" x2="95000" y2="19083"/>
                        <a14:foregroundMark x1="95000" y1="13167" x2="95000" y2="12500"/>
                        <a14:foregroundMark x1="93917" y1="2000" x2="93917" y2="2000"/>
                        <a14:foregroundMark x1="37333" y1="91833" x2="37333" y2="91833"/>
                        <a14:foregroundMark x1="37333" y1="91417" x2="37333" y2="91417"/>
                        <a14:foregroundMark x1="87167" y1="97500" x2="87167" y2="97500"/>
                        <a14:foregroundMark x1="87167" y1="97500" x2="87167" y2="96000"/>
                        <a14:foregroundMark x1="87167" y1="95833" x2="87583" y2="93500"/>
                        <a14:foregroundMark x1="88250" y1="90583" x2="88667" y2="89083"/>
                        <a14:foregroundMark x1="88667" y1="87583" x2="89083" y2="85917"/>
                        <a14:foregroundMark x1="90167" y1="78167" x2="90750" y2="76667"/>
                        <a14:foregroundMark x1="91167" y1="70333" x2="91833" y2="69083"/>
                        <a14:foregroundMark x1="93333" y1="64250" x2="93917" y2="62583"/>
                        <a14:foregroundMark x1="94333" y1="58583" x2="95000" y2="58000"/>
                        <a14:foregroundMark x1="95000" y1="32500" x2="95000" y2="32500"/>
                        <a14:foregroundMark x1="88667" y1="13167" x2="88667" y2="13167"/>
                        <a14:foregroundMark x1="87167" y1="6417" x2="87167" y2="6417"/>
                        <a14:foregroundMark x1="84917" y1="11917" x2="84917" y2="11917"/>
                        <a14:foregroundMark x1="85333" y1="15917" x2="85750" y2="20083"/>
                        <a14:foregroundMark x1="21750" y1="54000" x2="21750" y2="54000"/>
                        <a14:foregroundMark x1="24500" y1="54167" x2="24500" y2="54167"/>
                        <a14:foregroundMark x1="23500" y1="53750" x2="23500" y2="53750"/>
                        <a14:foregroundMark x1="23250" y1="53500" x2="23250" y2="53500"/>
                        <a14:foregroundMark x1="23250" y1="53500" x2="23250" y2="53500"/>
                        <a14:foregroundMark x1="22583" y1="53500" x2="22417" y2="55000"/>
                        <a14:foregroundMark x1="22417" y1="55000" x2="22417" y2="55000"/>
                        <a14:foregroundMark x1="22417" y1="55000" x2="22417" y2="55000"/>
                        <a14:foregroundMark x1="22417" y1="55250" x2="22417" y2="55250"/>
                        <a14:foregroundMark x1="21750" y1="54583" x2="21750" y2="54167"/>
                        <a14:foregroundMark x1="21750" y1="54000" x2="21750" y2="54000"/>
                        <a14:foregroundMark x1="21750" y1="54167" x2="21750" y2="54167"/>
                        <a14:foregroundMark x1="21333" y1="54833" x2="21333" y2="54833"/>
                        <a14:foregroundMark x1="21333" y1="55000" x2="21333" y2="55000"/>
                        <a14:foregroundMark x1="22417" y1="55833" x2="22417" y2="55833"/>
                        <a14:foregroundMark x1="44917" y1="85083" x2="44917" y2="85083"/>
                        <a14:foregroundMark x1="44917" y1="86583" x2="44917" y2="86583"/>
                        <a14:foregroundMark x1="65500" y1="65083" x2="65500" y2="65083"/>
                        <a14:foregroundMark x1="65500" y1="65083" x2="65500" y2="65083"/>
                        <a14:foregroundMark x1="65333" y1="65500" x2="65333" y2="65500"/>
                        <a14:foregroundMark x1="67250" y1="64917" x2="67250" y2="64917"/>
                        <a14:foregroundMark x1="67250" y1="64917" x2="67250" y2="64917"/>
                        <a14:foregroundMark x1="67250" y1="65083" x2="67250" y2="65083"/>
                        <a14:foregroundMark x1="66333" y1="66167" x2="66333" y2="66167"/>
                        <a14:foregroundMark x1="66333" y1="65917" x2="66333" y2="65917"/>
                        <a14:foregroundMark x1="64500" y1="67000" x2="64500" y2="67000"/>
                        <a14:foregroundMark x1="64250" y1="65917" x2="64250" y2="65917"/>
                      </a14:backgroundRemoval>
                    </a14:imgEffect>
                  </a14:imgLayer>
                </a14:imgProps>
              </a:ext>
            </a:extLst>
          </a:blip>
          <a:stretch>
            <a:fillRect/>
          </a:stretch>
        </p:blipFill>
        <p:spPr>
          <a:xfrm>
            <a:off x="7974038" y="1394300"/>
            <a:ext cx="3988213" cy="3988213"/>
          </a:xfrm>
          <a:prstGeom prst="rect">
            <a:avLst/>
          </a:prstGeom>
        </p:spPr>
      </p:pic>
    </p:spTree>
    <p:extLst>
      <p:ext uri="{BB962C8B-B14F-4D97-AF65-F5344CB8AC3E}">
        <p14:creationId xmlns:p14="http://schemas.microsoft.com/office/powerpoint/2010/main" val="41150550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1487754" y="2197840"/>
            <a:ext cx="862715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117079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984346" y="1130468"/>
            <a:ext cx="8223308" cy="3675045"/>
          </a:xfrm>
          <a:prstGeom prst="rect">
            <a:avLst/>
          </a:prstGeom>
          <a:noFill/>
        </p:spPr>
        <p:txBody>
          <a:bodyPr wrap="square">
            <a:spAutoFit/>
          </a:bodyPr>
          <a:lstStyle/>
          <a:p>
            <a:pPr algn="just">
              <a:lnSpc>
                <a:spcPct val="150000"/>
              </a:lnSpc>
            </a:pPr>
            <a:r>
              <a:rPr lang="en-US" sz="4000" b="1" dirty="0" err="1">
                <a:solidFill>
                  <a:srgbClr val="000000"/>
                </a:solidFill>
                <a:effectLst/>
                <a:latin typeface="Times New Roman" panose="02020603050405020304" pitchFamily="18" charset="0"/>
                <a:ea typeface="Times New Roman" panose="02020603050405020304" pitchFamily="18" charset="0"/>
              </a:rPr>
              <a:t>Viết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đoạn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văn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khoảng</a:t>
            </a:r>
            <a:r>
              <a:rPr lang="en-US" sz="4000" b="1" dirty="0">
                <a:solidFill>
                  <a:srgbClr val="000000"/>
                </a:solidFill>
                <a:effectLst/>
                <a:latin typeface="Times New Roman" panose="02020603050405020304" pitchFamily="18" charset="0"/>
                <a:ea typeface="Times New Roman" panose="02020603050405020304" pitchFamily="18" charset="0"/>
              </a:rPr>
              <a:t> 5-7 </a:t>
            </a:r>
            <a:r>
              <a:rPr lang="en-US" sz="4000" b="1" dirty="0" err="1">
                <a:solidFill>
                  <a:srgbClr val="000000"/>
                </a:solidFill>
                <a:effectLst/>
                <a:latin typeface="Times New Roman" panose="02020603050405020304" pitchFamily="18" charset="0"/>
                <a:ea typeface="Times New Roman" panose="02020603050405020304" pitchFamily="18" charset="0"/>
              </a:rPr>
              <a:t>câu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lại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kỉ</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niệm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em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với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loài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vật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ít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nhất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ngữ</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cụm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a:t>
            </a:r>
            <a:r>
              <a:rPr lang="en-US" sz="4000" b="1" dirty="0">
                <a:solidFill>
                  <a:srgbClr val="000000"/>
                </a:solidFill>
                <a:effectLst/>
                <a:latin typeface="Times New Roman" panose="02020603050405020304" pitchFamily="18" charset="0"/>
                <a:ea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96594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C12BD75-ED1D-2342-F8C9-89D74CEEE43F}"/>
              </a:ext>
            </a:extLst>
          </p:cNvPr>
          <p:cNvPicPr>
            <a:picLocks noChangeAspect="1"/>
          </p:cNvPicPr>
          <p:nvPr/>
        </p:nvPicPr>
        <p:blipFill>
          <a:blip r:embed="rId3"/>
          <a:stretch>
            <a:fillRect/>
          </a:stretch>
        </p:blipFill>
        <p:spPr>
          <a:xfrm>
            <a:off x="869049" y="517915"/>
            <a:ext cx="3188731" cy="2292397"/>
          </a:xfrm>
          <a:prstGeom prst="rect">
            <a:avLst/>
          </a:prstGeom>
        </p:spPr>
      </p:pic>
      <p:pic>
        <p:nvPicPr>
          <p:cNvPr id="4" name="Picture 3">
            <a:extLst>
              <a:ext uri="{FF2B5EF4-FFF2-40B4-BE49-F238E27FC236}">
                <a16:creationId xmlns:a16="http://schemas.microsoft.com/office/drawing/2014/main" id="{2962A5D6-0195-E59B-274D-87EBAEC596D7}"/>
              </a:ext>
            </a:extLst>
          </p:cNvPr>
          <p:cNvPicPr>
            <a:picLocks noChangeAspect="1"/>
          </p:cNvPicPr>
          <p:nvPr/>
        </p:nvPicPr>
        <p:blipFill>
          <a:blip r:embed="rId4"/>
          <a:stretch>
            <a:fillRect/>
          </a:stretch>
        </p:blipFill>
        <p:spPr>
          <a:xfrm>
            <a:off x="4837922" y="517915"/>
            <a:ext cx="2913505" cy="2292396"/>
          </a:xfrm>
          <a:prstGeom prst="rect">
            <a:avLst/>
          </a:prstGeom>
        </p:spPr>
      </p:pic>
      <p:pic>
        <p:nvPicPr>
          <p:cNvPr id="5" name="Picture 4">
            <a:extLst>
              <a:ext uri="{FF2B5EF4-FFF2-40B4-BE49-F238E27FC236}">
                <a16:creationId xmlns:a16="http://schemas.microsoft.com/office/drawing/2014/main" id="{40D5040E-0ED0-7633-F93F-14A353700E53}"/>
              </a:ext>
            </a:extLst>
          </p:cNvPr>
          <p:cNvPicPr>
            <a:picLocks noChangeAspect="1"/>
          </p:cNvPicPr>
          <p:nvPr/>
        </p:nvPicPr>
        <p:blipFill>
          <a:blip r:embed="rId5"/>
          <a:stretch>
            <a:fillRect/>
          </a:stretch>
        </p:blipFill>
        <p:spPr>
          <a:xfrm>
            <a:off x="8458794" y="517914"/>
            <a:ext cx="2975400" cy="2292395"/>
          </a:xfrm>
          <a:prstGeom prst="rect">
            <a:avLst/>
          </a:prstGeom>
        </p:spPr>
      </p:pic>
      <p:pic>
        <p:nvPicPr>
          <p:cNvPr id="6" name="Picture 5">
            <a:extLst>
              <a:ext uri="{FF2B5EF4-FFF2-40B4-BE49-F238E27FC236}">
                <a16:creationId xmlns:a16="http://schemas.microsoft.com/office/drawing/2014/main" id="{AEF03C6F-B47A-B6FD-D584-AA19B4B1A93D}"/>
              </a:ext>
            </a:extLst>
          </p:cNvPr>
          <p:cNvPicPr>
            <a:picLocks noChangeAspect="1"/>
          </p:cNvPicPr>
          <p:nvPr/>
        </p:nvPicPr>
        <p:blipFill>
          <a:blip r:embed="rId6"/>
          <a:stretch>
            <a:fillRect/>
          </a:stretch>
        </p:blipFill>
        <p:spPr>
          <a:xfrm>
            <a:off x="8458794" y="3096633"/>
            <a:ext cx="2975400" cy="2292395"/>
          </a:xfrm>
          <a:prstGeom prst="rect">
            <a:avLst/>
          </a:prstGeom>
        </p:spPr>
      </p:pic>
      <p:pic>
        <p:nvPicPr>
          <p:cNvPr id="7" name="Picture 6">
            <a:extLst>
              <a:ext uri="{FF2B5EF4-FFF2-40B4-BE49-F238E27FC236}">
                <a16:creationId xmlns:a16="http://schemas.microsoft.com/office/drawing/2014/main" id="{50C8957B-0099-BFB5-19E6-DC01A1AE8ED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76169" y="2088132"/>
            <a:ext cx="7130642" cy="5206598"/>
          </a:xfrm>
          <a:prstGeom prst="rect">
            <a:avLst/>
          </a:prstGeom>
        </p:spPr>
      </p:pic>
      <p:sp>
        <p:nvSpPr>
          <p:cNvPr id="8" name="TextBox 7">
            <a:extLst>
              <a:ext uri="{FF2B5EF4-FFF2-40B4-BE49-F238E27FC236}">
                <a16:creationId xmlns:a16="http://schemas.microsoft.com/office/drawing/2014/main" id="{AD23D3A2-8B88-82B2-642E-26599AC677C1}"/>
              </a:ext>
            </a:extLst>
          </p:cNvPr>
          <p:cNvSpPr txBox="1"/>
          <p:nvPr/>
        </p:nvSpPr>
        <p:spPr>
          <a:xfrm>
            <a:off x="1428226" y="3485626"/>
            <a:ext cx="4626528" cy="2062103"/>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5538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245241" y="459348"/>
            <a:ext cx="9701518" cy="5509200"/>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ý 1:</a:t>
            </a:r>
            <a:endParaRPr lang="en-US" sz="3200" dirty="0">
              <a:latin typeface="Times New Roman" panose="02020603050405020304" pitchFamily="18" charset="0"/>
              <a:cs typeface="Times New Roman" panose="02020603050405020304" pitchFamily="18" charset="0"/>
            </a:endParaRPr>
          </a:p>
          <a:p>
            <a:pPr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Chú</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vóc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dưới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chân</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dốc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bóp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kêu</a:t>
            </a:r>
            <a:r>
              <a:rPr lang="en-US" sz="3200" i="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kin </a:t>
            </a:r>
            <a:r>
              <a:rPr lang="en-US" sz="3200" b="1" i="1" dirty="0" err="1">
                <a:latin typeface="Times New Roman" panose="02020603050405020304" pitchFamily="18" charset="0"/>
                <a:cs typeface="Times New Roman" panose="02020603050405020304" pitchFamily="18" charset="0"/>
              </a:rPr>
              <a:t>kít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quen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chạy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cổng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đuôi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quẫy</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đều</a:t>
            </a:r>
            <a:r>
              <a:rPr lang="en-US" sz="3200" i="1" dirty="0">
                <a:latin typeface="Times New Roman" panose="02020603050405020304" pitchFamily="18" charset="0"/>
                <a:cs typeface="Times New Roman" panose="02020603050405020304" pitchFamily="18" charset="0"/>
              </a:rPr>
              <a:t> tan </a:t>
            </a:r>
            <a:r>
              <a:rPr lang="en-US" sz="3200" i="1" dirty="0" err="1">
                <a:latin typeface="Times New Roman" panose="02020603050405020304" pitchFamily="18" charset="0"/>
                <a:cs typeface="Times New Roman" panose="02020603050405020304" pitchFamily="18" charset="0"/>
              </a:rPr>
              <a:t>biến</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Mùa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hè</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ngoại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0902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245241" y="459348"/>
            <a:ext cx="9701518" cy="5016758"/>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ý 2: </a:t>
            </a:r>
            <a:endParaRPr lang="en-US" sz="3200" dirty="0">
              <a:latin typeface="Times New Roman" panose="02020603050405020304" pitchFamily="18" charset="0"/>
              <a:cs typeface="Times New Roman" panose="02020603050405020304" pitchFamily="18" charset="0"/>
            </a:endParaRPr>
          </a:p>
          <a:p>
            <a:pPr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chú</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hè</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đây</a:t>
            </a:r>
            <a:r>
              <a:rPr lang="en-US" sz="3200" b="1" i="1" dirty="0">
                <a:latin typeface="Times New Roman" panose="02020603050405020304" pitchFamily="18" charset="0"/>
                <a:cs typeface="Times New Roman" panose="02020603050405020304" pitchFamily="18" charset="0"/>
              </a:rPr>
              <a:t> 3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vườn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chợt</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rắn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cặp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bò</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a:t>
            </a:r>
            <a:r>
              <a:rPr lang="en-US" sz="3200" i="1" dirty="0">
                <a:latin typeface="Times New Roman" panose="02020603050405020304" pitchFamily="18" charset="0"/>
                <a:cs typeface="Times New Roman" panose="02020603050405020304" pitchFamily="18" charset="0"/>
              </a:rPr>
              <a:t> la </a:t>
            </a:r>
            <a:r>
              <a:rPr lang="en-US" sz="3200" i="1" dirty="0" err="1">
                <a:latin typeface="Times New Roman" panose="02020603050405020304" pitchFamily="18" charset="0"/>
                <a:cs typeface="Times New Roman" panose="02020603050405020304" pitchFamily="18" charset="0"/>
              </a:rPr>
              <a:t>toáng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thoăn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thoắt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còn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khỏi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kịp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922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781338" y="107147"/>
            <a:ext cx="5538831"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DẪN TỰ HỌC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3641880" y="2160521"/>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654087" y="1251146"/>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364577-F8BE-06C4-CEC4-A036D04A760E}"/>
              </a:ext>
            </a:extLst>
          </p:cNvPr>
          <p:cNvSpPr txBox="1"/>
          <p:nvPr/>
        </p:nvSpPr>
        <p:spPr>
          <a:xfrm>
            <a:off x="7294464" y="4175794"/>
            <a:ext cx="453753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80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456262" y="174414"/>
            <a:ext cx="11279935" cy="576121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910916" y="1610264"/>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THÀNH CẢM ƠN MỌI NGƯỜI ĐÃ CHÚ Ý LẮNG NGHE!</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4121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1" nodeType="clickEffect">
                                  <p:stCondLst>
                                    <p:cond delay="0"/>
                                  </p:stCondLst>
                                  <p:childTnLst>
                                    <p:animClr clrSpc="hsl" dir="cw">
                                      <p:cBhvr override="childStyle">
                                        <p:cTn id="18" dur="500" fill="hold"/>
                                        <p:tgtEl>
                                          <p:spTgt spid="9"/>
                                        </p:tgtEl>
                                        <p:attrNameLst>
                                          <p:attrName>style.color</p:attrName>
                                        </p:attrNameLst>
                                      </p:cBhvr>
                                      <p:by>
                                        <p:hsl h="7200000" s="0" l="0"/>
                                      </p:by>
                                    </p:animClr>
                                    <p:animClr clrSpc="hsl" dir="cw">
                                      <p:cBhvr>
                                        <p:cTn id="19" dur="500" fill="hold"/>
                                        <p:tgtEl>
                                          <p:spTgt spid="9"/>
                                        </p:tgtEl>
                                        <p:attrNameLst>
                                          <p:attrName>fillcolor</p:attrName>
                                        </p:attrNameLst>
                                      </p:cBhvr>
                                      <p:by>
                                        <p:hsl h="7200000" s="0" l="0"/>
                                      </p:by>
                                    </p:animClr>
                                    <p:animClr clrSpc="hsl" dir="cw">
                                      <p:cBhvr>
                                        <p:cTn id="20" dur="500" fill="hold"/>
                                        <p:tgtEl>
                                          <p:spTgt spid="9"/>
                                        </p:tgtEl>
                                        <p:attrNameLst>
                                          <p:attrName>stroke.color</p:attrName>
                                        </p:attrNameLst>
                                      </p:cBhvr>
                                      <p:by>
                                        <p:hsl h="7200000" s="0" l="0"/>
                                      </p:by>
                                    </p:animClr>
                                    <p:set>
                                      <p:cBhvr>
                                        <p:cTn id="21" dur="500" fill="hold"/>
                                        <p:tgtEl>
                                          <p:spTgt spid="9"/>
                                        </p:tgtEl>
                                        <p:attrNameLst>
                                          <p:attrName>fill.type</p:attrName>
                                        </p:attrNameLst>
                                      </p:cBhvr>
                                      <p:to>
                                        <p:strVal val="solid"/>
                                      </p:to>
                                    </p:set>
                                  </p:childTnLst>
                                </p:cTn>
                              </p:par>
                              <p:par>
                                <p:cTn id="22" presetID="21" presetClass="emph" presetSubtype="0" fill="hold" grpId="1" nodeType="withEffect">
                                  <p:stCondLst>
                                    <p:cond delay="0"/>
                                  </p:stCondLst>
                                  <p:childTnLst>
                                    <p:animClr clrSpc="hsl" dir="cw">
                                      <p:cBhvr override="childStyle">
                                        <p:cTn id="23" dur="500" fill="hold"/>
                                        <p:tgtEl>
                                          <p:spTgt spid="10"/>
                                        </p:tgtEl>
                                        <p:attrNameLst>
                                          <p:attrName>style.color</p:attrName>
                                        </p:attrNameLst>
                                      </p:cBhvr>
                                      <p:by>
                                        <p:hsl h="7200000" s="0" l="0"/>
                                      </p:by>
                                    </p:animClr>
                                    <p:animClr clrSpc="hsl" dir="cw">
                                      <p:cBhvr>
                                        <p:cTn id="24" dur="500" fill="hold"/>
                                        <p:tgtEl>
                                          <p:spTgt spid="10"/>
                                        </p:tgtEl>
                                        <p:attrNameLst>
                                          <p:attrName>fillcolor</p:attrName>
                                        </p:attrNameLst>
                                      </p:cBhvr>
                                      <p:by>
                                        <p:hsl h="7200000" s="0" l="0"/>
                                      </p:by>
                                    </p:animClr>
                                    <p:animClr clrSpc="hsl" dir="cw">
                                      <p:cBhvr>
                                        <p:cTn id="25" dur="500" fill="hold"/>
                                        <p:tgtEl>
                                          <p:spTgt spid="10"/>
                                        </p:tgtEl>
                                        <p:attrNameLst>
                                          <p:attrName>stroke.color</p:attrName>
                                        </p:attrNameLst>
                                      </p:cBhvr>
                                      <p:by>
                                        <p:hsl h="7200000" s="0" l="0"/>
                                      </p:by>
                                    </p:animClr>
                                    <p:set>
                                      <p:cBhvr>
                                        <p:cTn id="26"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3AE0CB41-5524-B171-B450-838CAAC6F27C}"/>
              </a:ext>
            </a:extLst>
          </p:cNvPr>
          <p:cNvPicPr>
            <a:picLocks noChangeAspect="1"/>
          </p:cNvPicPr>
          <p:nvPr/>
        </p:nvPicPr>
        <p:blipFill>
          <a:blip r:embed="rId3"/>
          <a:stretch>
            <a:fillRect/>
          </a:stretch>
        </p:blipFill>
        <p:spPr>
          <a:xfrm>
            <a:off x="776770" y="727640"/>
            <a:ext cx="5790943" cy="4163142"/>
          </a:xfrm>
          <a:prstGeom prst="rect">
            <a:avLst/>
          </a:prstGeom>
        </p:spPr>
      </p:pic>
      <p:sp>
        <p:nvSpPr>
          <p:cNvPr id="5" name="TextBox 4">
            <a:extLst>
              <a:ext uri="{FF2B5EF4-FFF2-40B4-BE49-F238E27FC236}">
                <a16:creationId xmlns:a16="http://schemas.microsoft.com/office/drawing/2014/main" id="{360A6F85-7FAB-ABDB-871F-F34CDE57336D}"/>
              </a:ext>
            </a:extLst>
          </p:cNvPr>
          <p:cNvSpPr txBox="1"/>
          <p:nvPr/>
        </p:nvSpPr>
        <p:spPr>
          <a:xfrm>
            <a:off x="6885264" y="1573206"/>
            <a:ext cx="4800599" cy="1938992"/>
          </a:xfrm>
          <a:prstGeom prst="rect">
            <a:avLst/>
          </a:prstGeom>
          <a:noFill/>
        </p:spPr>
        <p:txBody>
          <a:bodyPr wrap="square">
            <a:spAutoFit/>
          </a:bodyPr>
          <a:lstStyle/>
          <a:p>
            <a:pPr algn="just"/>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626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1" nodeType="clickEffect">
                                  <p:stCondLst>
                                    <p:cond delay="0"/>
                                  </p:stCondLst>
                                  <p:childTnLst>
                                    <p:animClr clrSpc="hsl" dir="cw">
                                      <p:cBhvr override="childStyle">
                                        <p:cTn id="21" dur="500" fill="hold"/>
                                        <p:tgtEl>
                                          <p:spTgt spid="5"/>
                                        </p:tgtEl>
                                        <p:attrNameLst>
                                          <p:attrName>style.color</p:attrName>
                                        </p:attrNameLst>
                                      </p:cBhvr>
                                      <p:by>
                                        <p:hsl h="7200000" s="0" l="0"/>
                                      </p:by>
                                    </p:animClr>
                                    <p:animClr clrSpc="hsl" dir="cw">
                                      <p:cBhvr>
                                        <p:cTn id="22" dur="500" fill="hold"/>
                                        <p:tgtEl>
                                          <p:spTgt spid="5"/>
                                        </p:tgtEl>
                                        <p:attrNameLst>
                                          <p:attrName>fillcolor</p:attrName>
                                        </p:attrNameLst>
                                      </p:cBhvr>
                                      <p:by>
                                        <p:hsl h="7200000" s="0" l="0"/>
                                      </p:by>
                                    </p:animClr>
                                    <p:animClr clrSpc="hsl" dir="cw">
                                      <p:cBhvr>
                                        <p:cTn id="23" dur="500" fill="hold"/>
                                        <p:tgtEl>
                                          <p:spTgt spid="5"/>
                                        </p:tgtEl>
                                        <p:attrNameLst>
                                          <p:attrName>stroke.color</p:attrName>
                                        </p:attrNameLst>
                                      </p:cBhvr>
                                      <p:by>
                                        <p:hsl h="7200000" s="0" l="0"/>
                                      </p:by>
                                    </p:animClr>
                                    <p:set>
                                      <p:cBhvr>
                                        <p:cTn id="2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30EBA1CC-0980-BB73-CAB7-B674B052C0FE}"/>
              </a:ext>
            </a:extLst>
          </p:cNvPr>
          <p:cNvPicPr>
            <a:picLocks noChangeAspect="1"/>
          </p:cNvPicPr>
          <p:nvPr/>
        </p:nvPicPr>
        <p:blipFill>
          <a:blip r:embed="rId3"/>
          <a:stretch>
            <a:fillRect/>
          </a:stretch>
        </p:blipFill>
        <p:spPr>
          <a:xfrm>
            <a:off x="685371" y="492748"/>
            <a:ext cx="5203701" cy="4825872"/>
          </a:xfrm>
          <a:prstGeom prst="rect">
            <a:avLst/>
          </a:prstGeom>
        </p:spPr>
      </p:pic>
      <p:sp>
        <p:nvSpPr>
          <p:cNvPr id="5" name="TextBox 4">
            <a:extLst>
              <a:ext uri="{FF2B5EF4-FFF2-40B4-BE49-F238E27FC236}">
                <a16:creationId xmlns:a16="http://schemas.microsoft.com/office/drawing/2014/main" id="{3934FC3D-76F1-9185-81B2-956A8D9FC07E}"/>
              </a:ext>
            </a:extLst>
          </p:cNvPr>
          <p:cNvSpPr txBox="1"/>
          <p:nvPr/>
        </p:nvSpPr>
        <p:spPr>
          <a:xfrm>
            <a:off x="6302930" y="1824416"/>
            <a:ext cx="5399712"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Dưới cái nắng chói chang của mùa hè, cây phượng vĩ càng thêm rực rỡ</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6486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5">
                                            <p:txEl>
                                              <p:pRg st="0" end="0"/>
                                            </p:txEl>
                                          </p:spTgt>
                                        </p:tgtEl>
                                        <p:attrNameLst>
                                          <p:attrName>style.color</p:attrName>
                                        </p:attrNameLst>
                                      </p:cBhvr>
                                      <p:by>
                                        <p:hsl h="7200000" s="0" l="0"/>
                                      </p:by>
                                    </p:animClr>
                                    <p:animClr clrSpc="hsl" dir="cw">
                                      <p:cBhvr>
                                        <p:cTn id="22" dur="500" fill="hold"/>
                                        <p:tgtEl>
                                          <p:spTgt spid="5">
                                            <p:txEl>
                                              <p:pRg st="0" end="0"/>
                                            </p:txEl>
                                          </p:spTgt>
                                        </p:tgtEl>
                                        <p:attrNameLst>
                                          <p:attrName>fillcolor</p:attrName>
                                        </p:attrNameLst>
                                      </p:cBhvr>
                                      <p:by>
                                        <p:hsl h="7200000" s="0" l="0"/>
                                      </p:by>
                                    </p:animClr>
                                    <p:animClr clrSpc="hsl" dir="cw">
                                      <p:cBhvr>
                                        <p:cTn id="23" dur="500" fill="hold"/>
                                        <p:tgtEl>
                                          <p:spTgt spid="5">
                                            <p:txEl>
                                              <p:pRg st="0" end="0"/>
                                            </p:txEl>
                                          </p:spTgt>
                                        </p:tgtEl>
                                        <p:attrNameLst>
                                          <p:attrName>stroke.color</p:attrName>
                                        </p:attrNameLst>
                                      </p:cBhvr>
                                      <p:by>
                                        <p:hsl h="7200000" s="0" l="0"/>
                                      </p:by>
                                    </p:animClr>
                                    <p:set>
                                      <p:cBhvr>
                                        <p:cTn id="24"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C954EB93-5072-8C58-A5E3-14F61D98B966}"/>
              </a:ext>
            </a:extLst>
          </p:cNvPr>
          <p:cNvPicPr>
            <a:picLocks noChangeAspect="1"/>
          </p:cNvPicPr>
          <p:nvPr/>
        </p:nvPicPr>
        <p:blipFill>
          <a:blip r:embed="rId3"/>
          <a:stretch>
            <a:fillRect/>
          </a:stretch>
        </p:blipFill>
        <p:spPr>
          <a:xfrm>
            <a:off x="934068" y="428885"/>
            <a:ext cx="4567013" cy="5401464"/>
          </a:xfrm>
          <a:prstGeom prst="rect">
            <a:avLst/>
          </a:prstGeom>
        </p:spPr>
      </p:pic>
      <p:sp>
        <p:nvSpPr>
          <p:cNvPr id="5" name="TextBox 4">
            <a:extLst>
              <a:ext uri="{FF2B5EF4-FFF2-40B4-BE49-F238E27FC236}">
                <a16:creationId xmlns:a16="http://schemas.microsoft.com/office/drawing/2014/main" id="{80161B83-63B6-AE9B-EAE1-7BA28A5F67AE}"/>
              </a:ext>
            </a:extLst>
          </p:cNvPr>
          <p:cNvSpPr txBox="1"/>
          <p:nvPr/>
        </p:nvSpPr>
        <p:spPr>
          <a:xfrm>
            <a:off x="6165907" y="1606302"/>
            <a:ext cx="4775433"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Dưới tán cây bàng xum xuê, học sinh đang ngồi nghỉ giải lao.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4208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1" nodeType="clickEffect">
                                  <p:stCondLst>
                                    <p:cond delay="0"/>
                                  </p:stCondLst>
                                  <p:childTnLst>
                                    <p:animClr clrSpc="hsl" dir="cw">
                                      <p:cBhvr override="childStyle">
                                        <p:cTn id="21" dur="500" fill="hold"/>
                                        <p:tgtEl>
                                          <p:spTgt spid="5"/>
                                        </p:tgtEl>
                                        <p:attrNameLst>
                                          <p:attrName>style.color</p:attrName>
                                        </p:attrNameLst>
                                      </p:cBhvr>
                                      <p:by>
                                        <p:hsl h="7200000" s="0" l="0"/>
                                      </p:by>
                                    </p:animClr>
                                    <p:animClr clrSpc="hsl" dir="cw">
                                      <p:cBhvr>
                                        <p:cTn id="22" dur="500" fill="hold"/>
                                        <p:tgtEl>
                                          <p:spTgt spid="5"/>
                                        </p:tgtEl>
                                        <p:attrNameLst>
                                          <p:attrName>fillcolor</p:attrName>
                                        </p:attrNameLst>
                                      </p:cBhvr>
                                      <p:by>
                                        <p:hsl h="7200000" s="0" l="0"/>
                                      </p:by>
                                    </p:animClr>
                                    <p:animClr clrSpc="hsl" dir="cw">
                                      <p:cBhvr>
                                        <p:cTn id="23" dur="500" fill="hold"/>
                                        <p:tgtEl>
                                          <p:spTgt spid="5"/>
                                        </p:tgtEl>
                                        <p:attrNameLst>
                                          <p:attrName>stroke.color</p:attrName>
                                        </p:attrNameLst>
                                      </p:cBhvr>
                                      <p:by>
                                        <p:hsl h="7200000" s="0" l="0"/>
                                      </p:by>
                                    </p:animClr>
                                    <p:set>
                                      <p:cBhvr>
                                        <p:cTn id="2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512DE592-082F-DF97-6091-4AC4F5CD3BF7}"/>
              </a:ext>
            </a:extLst>
          </p:cNvPr>
          <p:cNvSpPr txBox="1"/>
          <p:nvPr/>
        </p:nvSpPr>
        <p:spPr>
          <a:xfrm>
            <a:off x="5813570" y="553402"/>
            <a:ext cx="5880684" cy="2062103"/>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Ngày hai tháng chín năm một chín bốn lăm, Bác Hồ đọc bản tuyên ngôn khai sinh ra nước Việt Nam Dân chủ Cộng hòa.</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562DA6E-8AC6-F36B-8EE5-E6A5E486F2FA}"/>
              </a:ext>
            </a:extLst>
          </p:cNvPr>
          <p:cNvPicPr>
            <a:picLocks noChangeAspect="1"/>
          </p:cNvPicPr>
          <p:nvPr/>
        </p:nvPicPr>
        <p:blipFill>
          <a:blip r:embed="rId3"/>
          <a:stretch>
            <a:fillRect/>
          </a:stretch>
        </p:blipFill>
        <p:spPr>
          <a:xfrm>
            <a:off x="906711" y="432989"/>
            <a:ext cx="4579689" cy="5045022"/>
          </a:xfrm>
          <a:prstGeom prst="rect">
            <a:avLst/>
          </a:prstGeom>
        </p:spPr>
      </p:pic>
      <p:sp>
        <p:nvSpPr>
          <p:cNvPr id="6" name="TextBox 5">
            <a:extLst>
              <a:ext uri="{FF2B5EF4-FFF2-40B4-BE49-F238E27FC236}">
                <a16:creationId xmlns:a16="http://schemas.microsoft.com/office/drawing/2014/main" id="{5EC9FF2C-62CD-EA6D-E2A7-38A98C78DFB5}"/>
              </a:ext>
            </a:extLst>
          </p:cNvPr>
          <p:cNvSpPr txBox="1"/>
          <p:nvPr/>
        </p:nvSpPr>
        <p:spPr>
          <a:xfrm>
            <a:off x="5898858" y="2955500"/>
            <a:ext cx="5880684" cy="2062103"/>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Trên quảng trường Ba Đình lịch sử, Bác Hồ đọc bản tuyên ngôn khai sinh ra nước Việt Nam Dân chủ Cộng hòa.</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1853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1" nodeType="clickEffect">
                                  <p:stCondLst>
                                    <p:cond delay="0"/>
                                  </p:stCondLst>
                                  <p:childTnLst>
                                    <p:animClr clrSpc="hsl" dir="cw">
                                      <p:cBhvr override="childStyle">
                                        <p:cTn id="21" dur="500" fill="hold"/>
                                        <p:tgtEl>
                                          <p:spTgt spid="4"/>
                                        </p:tgtEl>
                                        <p:attrNameLst>
                                          <p:attrName>style.color</p:attrName>
                                        </p:attrNameLst>
                                      </p:cBhvr>
                                      <p:by>
                                        <p:hsl h="7200000" s="0" l="0"/>
                                      </p:by>
                                    </p:animClr>
                                    <p:animClr clrSpc="hsl" dir="cw">
                                      <p:cBhvr>
                                        <p:cTn id="22" dur="500" fill="hold"/>
                                        <p:tgtEl>
                                          <p:spTgt spid="4"/>
                                        </p:tgtEl>
                                        <p:attrNameLst>
                                          <p:attrName>fillcolor</p:attrName>
                                        </p:attrNameLst>
                                      </p:cBhvr>
                                      <p:by>
                                        <p:hsl h="7200000" s="0" l="0"/>
                                      </p:by>
                                    </p:animClr>
                                    <p:animClr clrSpc="hsl" dir="cw">
                                      <p:cBhvr>
                                        <p:cTn id="23" dur="500" fill="hold"/>
                                        <p:tgtEl>
                                          <p:spTgt spid="4"/>
                                        </p:tgtEl>
                                        <p:attrNameLst>
                                          <p:attrName>stroke.color</p:attrName>
                                        </p:attrNameLst>
                                      </p:cBhvr>
                                      <p:by>
                                        <p:hsl h="7200000" s="0" l="0"/>
                                      </p:by>
                                    </p:animClr>
                                    <p:set>
                                      <p:cBhvr>
                                        <p:cTn id="24" dur="500" fill="hold"/>
                                        <p:tgtEl>
                                          <p:spTgt spid="4"/>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mph" presetSubtype="0" fill="hold" grpId="1" nodeType="clickEffect">
                                  <p:stCondLst>
                                    <p:cond delay="0"/>
                                  </p:stCondLst>
                                  <p:childTnLst>
                                    <p:animClr clrSpc="hsl" dir="cw">
                                      <p:cBhvr override="childStyle">
                                        <p:cTn id="35" dur="500" fill="hold"/>
                                        <p:tgtEl>
                                          <p:spTgt spid="6"/>
                                        </p:tgtEl>
                                        <p:attrNameLst>
                                          <p:attrName>style.color</p:attrName>
                                        </p:attrNameLst>
                                      </p:cBhvr>
                                      <p:by>
                                        <p:hsl h="7200000" s="0" l="0"/>
                                      </p:by>
                                    </p:animClr>
                                    <p:animClr clrSpc="hsl" dir="cw">
                                      <p:cBhvr>
                                        <p:cTn id="36" dur="500" fill="hold"/>
                                        <p:tgtEl>
                                          <p:spTgt spid="6"/>
                                        </p:tgtEl>
                                        <p:attrNameLst>
                                          <p:attrName>fillcolor</p:attrName>
                                        </p:attrNameLst>
                                      </p:cBhvr>
                                      <p:by>
                                        <p:hsl h="7200000" s="0" l="0"/>
                                      </p:by>
                                    </p:animClr>
                                    <p:animClr clrSpc="hsl" dir="cw">
                                      <p:cBhvr>
                                        <p:cTn id="37" dur="500" fill="hold"/>
                                        <p:tgtEl>
                                          <p:spTgt spid="6"/>
                                        </p:tgtEl>
                                        <p:attrNameLst>
                                          <p:attrName>stroke.color</p:attrName>
                                        </p:attrNameLst>
                                      </p:cBhvr>
                                      <p:by>
                                        <p:hsl h="7200000" s="0" l="0"/>
                                      </p:by>
                                    </p:animClr>
                                    <p:set>
                                      <p:cBhvr>
                                        <p:cTn id="3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 BÀI 1. THỰC HÀNH TIẾNG VIỆT. KNTT</Template>
  <TotalTime>46</TotalTime>
  <Words>2356</Words>
  <Application>Microsoft Office PowerPoint</Application>
  <PresentationFormat>Widescreen</PresentationFormat>
  <Paragraphs>187</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cp:revision>
  <dcterms:created xsi:type="dcterms:W3CDTF">2022-07-30T13:23:20Z</dcterms:created>
  <dcterms:modified xsi:type="dcterms:W3CDTF">2024-09-14T08:06:12Z</dcterms:modified>
</cp:coreProperties>
</file>