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3866" r:id="rId9"/>
    <p:sldMasterId id="2147483878" r:id="rId10"/>
  </p:sldMasterIdLst>
  <p:notesMasterIdLst>
    <p:notesMasterId r:id="rId25"/>
  </p:notesMasterIdLst>
  <p:sldIdLst>
    <p:sldId id="612" r:id="rId11"/>
    <p:sldId id="386" r:id="rId12"/>
    <p:sldId id="620" r:id="rId13"/>
    <p:sldId id="621" r:id="rId14"/>
    <p:sldId id="624" r:id="rId15"/>
    <p:sldId id="629" r:id="rId16"/>
    <p:sldId id="628" r:id="rId17"/>
    <p:sldId id="260" r:id="rId18"/>
    <p:sldId id="467" r:id="rId19"/>
    <p:sldId id="614" r:id="rId20"/>
    <p:sldId id="615" r:id="rId21"/>
    <p:sldId id="543" r:id="rId22"/>
    <p:sldId id="617" r:id="rId23"/>
    <p:sldId id="618" r:id="rId2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FF9966"/>
    <a:srgbClr val="FFCCCC"/>
    <a:srgbClr val="FFFFFF"/>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87" d="100"/>
          <a:sy n="87" d="100"/>
        </p:scale>
        <p:origin x="6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11/26/2024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3148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19874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7177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1371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2050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8061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8004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9493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74198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8</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9</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917194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11/26/2024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0654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536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8539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676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348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646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2883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3350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9981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4967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6836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891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6477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81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7934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9935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7921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4219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8103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4756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78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327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11/26/2024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0.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660CF9D-7CE7-42EA-956C-01F8E6F05E21}" type="datetimeFigureOut">
              <a:rPr lang="en-US" smtClean="0">
                <a:solidFill>
                  <a:prstClr val="black">
                    <a:tint val="75000"/>
                  </a:prstClr>
                </a:solidFill>
              </a:rPr>
              <a:pPr defTabSz="685800"/>
              <a:t>11/26/2024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C877598-2019-4299-8E0E-1EAD5282E95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6941693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2521CF-0CB3-498F-9CE5-9316C7EDCE33}" type="datetimeFigureOut">
              <a:rPr lang="en-US" smtClean="0">
                <a:solidFill>
                  <a:prstClr val="black">
                    <a:tint val="75000"/>
                  </a:prstClr>
                </a:solidFill>
              </a:rPr>
              <a:pPr defTabSz="914400"/>
              <a:t>11/26/2024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52DFC4-0D33-4C53-B413-0D24347C2EF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3711412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7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ài 4.1 Đất nước - Phạm Minh Tuấn, Tạ Hữu Y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5696" y="339502"/>
            <a:ext cx="6858000" cy="4572000"/>
          </a:xfrm>
          <a:prstGeom prst="rect">
            <a:avLst/>
          </a:prstGeom>
        </p:spPr>
      </p:pic>
      <p:pic>
        <p:nvPicPr>
          <p:cNvPr id="4" name="Picture 3"/>
          <p:cNvPicPr>
            <a:picLocks noChangeAspect="1"/>
          </p:cNvPicPr>
          <p:nvPr/>
        </p:nvPicPr>
        <p:blipFill>
          <a:blip r:embed="rId5"/>
          <a:stretch>
            <a:fillRect/>
          </a:stretch>
        </p:blipFill>
        <p:spPr>
          <a:xfrm>
            <a:off x="23374" y="421675"/>
            <a:ext cx="1596298" cy="4504175"/>
          </a:xfrm>
          <a:prstGeom prst="rect">
            <a:avLst/>
          </a:prstGeom>
        </p:spPr>
      </p:pic>
    </p:spTree>
    <p:extLst>
      <p:ext uri="{BB962C8B-B14F-4D97-AF65-F5344CB8AC3E}">
        <p14:creationId xmlns:p14="http://schemas.microsoft.com/office/powerpoint/2010/main" val="9617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68429901"/>
              </p:ext>
            </p:extLst>
          </p:nvPr>
        </p:nvGraphicFramePr>
        <p:xfrm>
          <a:off x="179512" y="123478"/>
          <a:ext cx="8784976" cy="4912996"/>
        </p:xfrm>
        <a:graphic>
          <a:graphicData uri="http://schemas.openxmlformats.org/drawingml/2006/table">
            <a:tbl>
              <a:tblPr firstRow="1" firstCol="1" bandRow="1">
                <a:tableStyleId>{5940675A-B579-460E-94D1-54222C63F5DA}</a:tableStyleId>
              </a:tblPr>
              <a:tblGrid>
                <a:gridCol w="1368152">
                  <a:extLst>
                    <a:ext uri="{9D8B030D-6E8A-4147-A177-3AD203B41FA5}">
                      <a16:colId xmlns:a16="http://schemas.microsoft.com/office/drawing/2014/main" val="20000"/>
                    </a:ext>
                  </a:extLst>
                </a:gridCol>
                <a:gridCol w="7416824">
                  <a:extLst>
                    <a:ext uri="{9D8B030D-6E8A-4147-A177-3AD203B41FA5}">
                      <a16:colId xmlns:a16="http://schemas.microsoft.com/office/drawing/2014/main" val="20001"/>
                    </a:ext>
                  </a:extLst>
                </a:gridCol>
              </a:tblGrid>
              <a:tr h="388172">
                <a:tc>
                  <a:txBody>
                    <a:bodyPr/>
                    <a:lstStyle/>
                    <a:p>
                      <a:pPr algn="ctr">
                        <a:lnSpc>
                          <a:spcPct val="100000"/>
                        </a:lnSpc>
                        <a:spcAft>
                          <a:spcPts val="0"/>
                        </a:spcAft>
                      </a:pPr>
                      <a:r>
                        <a:rPr lang="en-US" sz="1800" b="1" dirty="0">
                          <a:effectLst/>
                          <a:latin typeface="Times New Roman" panose="02020603050405020304" pitchFamily="18" charset="0"/>
                          <a:cs typeface="Times New Roman" panose="02020603050405020304" pitchFamily="18" charset="0"/>
                        </a:rPr>
                        <a:t>CÁC YẾU TỐ</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solidFill>
                      <a:schemeClr val="accent6">
                        <a:lumMod val="60000"/>
                        <a:lumOff val="40000"/>
                      </a:schemeClr>
                    </a:solidFill>
                  </a:tcPr>
                </a:tc>
                <a:tc>
                  <a:txBody>
                    <a:bodyPr/>
                    <a:lstStyle/>
                    <a:p>
                      <a:pPr algn="ctr">
                        <a:lnSpc>
                          <a:spcPct val="100000"/>
                        </a:lnSpc>
                        <a:spcAft>
                          <a:spcPts val="0"/>
                        </a:spcAft>
                      </a:pPr>
                      <a:r>
                        <a:rPr lang="en-US" sz="1800" b="1" dirty="0">
                          <a:effectLst/>
                          <a:latin typeface="Times New Roman" panose="02020603050405020304" pitchFamily="18" charset="0"/>
                          <a:cs typeface="Times New Roman" panose="02020603050405020304" pitchFamily="18" charset="0"/>
                        </a:rPr>
                        <a:t>ĐẶC ĐIỂM CHÍNH</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solidFill>
                      <a:schemeClr val="accent6">
                        <a:lumMod val="60000"/>
                        <a:lumOff val="40000"/>
                      </a:schemeClr>
                    </a:solidFill>
                  </a:tcPr>
                </a:tc>
                <a:extLst>
                  <a:ext uri="{0D108BD9-81ED-4DB2-BD59-A6C34878D82A}">
                    <a16:rowId xmlns:a16="http://schemas.microsoft.com/office/drawing/2014/main" val="10000"/>
                  </a:ext>
                </a:extLst>
              </a:tr>
              <a:tr h="1940858">
                <a:tc>
                  <a:txBody>
                    <a:bodyPr/>
                    <a:lstStyle/>
                    <a:p>
                      <a:pPr algn="just">
                        <a:lnSpc>
                          <a:spcPct val="100000"/>
                        </a:lnSpc>
                        <a:spcAft>
                          <a:spcPts val="0"/>
                        </a:spcAft>
                      </a:pPr>
                      <a:r>
                        <a:rPr lang="en-US" sz="1800" dirty="0">
                          <a:effectLst/>
                          <a:latin typeface="Times New Roman" panose="02020603050405020304" pitchFamily="18" charset="0"/>
                          <a:cs typeface="Times New Roman" panose="02020603050405020304" pitchFamily="18" charset="0"/>
                        </a:rPr>
                        <a:t>1.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xúc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cs typeface="Times New Roman" panose="02020603050405020304" pitchFamily="18" charset="0"/>
                        </a:rPr>
                        <a:t>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marL="30480" marR="30480" algn="just">
                        <a:lnSpc>
                          <a:spcPct val="100000"/>
                        </a:lnSpc>
                        <a:spcAft>
                          <a:spcPts val="0"/>
                        </a:spcAft>
                      </a:pPr>
                      <a:r>
                        <a:rPr lang="en-US" sz="1800">
                          <a:effectLst/>
                          <a:latin typeface="Times New Roman" panose="02020603050405020304" pitchFamily="18" charset="0"/>
                          <a:cs typeface="Times New Roman" panose="02020603050405020304" pitchFamily="18" charset="0"/>
                        </a:rPr>
                        <a:t>- Tình cảm chính là cội nguồn làm nên sức hấp dẫn đặc biệt của thơ trữ tình. Gốc của thơ là tình cảm, nội dung chủ yếu của thơ là tình cảm, cảm xúc của nhà thơ trước cuộc đời. </a:t>
                      </a:r>
                    </a:p>
                    <a:p>
                      <a:pPr marL="30480" marR="30480" algn="just">
                        <a:lnSpc>
                          <a:spcPct val="100000"/>
                        </a:lnSpc>
                        <a:spcAft>
                          <a:spcPts val="0"/>
                        </a:spcAft>
                      </a:pPr>
                      <a:r>
                        <a:rPr lang="en-US" sz="1800">
                          <a:effectLst/>
                          <a:latin typeface="Times New Roman" panose="02020603050405020304" pitchFamily="18" charset="0"/>
                          <a:cs typeface="Times New Roman" panose="02020603050405020304" pitchFamily="18" charset="0"/>
                        </a:rPr>
                        <a:t>- Cảm xúc của nhà thơ trước cuộc đời thuộc thế giới tình cảm riêng, nhưng lại có những điểm đồng điệu với cảm xúc chung của nhiều người. Chính vì thế, người đọc đến với thơ để tìm sự đồng cảm, chia sẻ. Người đọc có thể cảm nhận như nhà thơ đang nói hộ nỗi lòng mình.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extLst>
                  <a:ext uri="{0D108BD9-81ED-4DB2-BD59-A6C34878D82A}">
                    <a16:rowId xmlns:a16="http://schemas.microsoft.com/office/drawing/2014/main" val="10001"/>
                  </a:ext>
                </a:extLst>
              </a:tr>
              <a:tr h="1164515">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2. Hình ảnh trong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 Hình ảnh là một yếu tố quan trọng trong thơ trữ tình, là phương tiện để nhà thơ bộc lộ tình cảm, tư tưởng. Hình ảnh trong thơ có nguồn gốc từ đời sống (con người, thiên nhiên,...) nhưng luôn mang dấu ấn của sự hư cấu, tưởng tượng, in đậm tình cảm, cảm xúc chủ quan của nhà thơ.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extLst>
                  <a:ext uri="{0D108BD9-81ED-4DB2-BD59-A6C34878D82A}">
                    <a16:rowId xmlns:a16="http://schemas.microsoft.com/office/drawing/2014/main" val="10002"/>
                  </a:ext>
                </a:extLst>
              </a:tr>
              <a:tr h="1258983">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3. Nhịp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algn="just">
                        <a:lnSpc>
                          <a:spcPct val="100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qua </a:t>
                      </a:r>
                      <a:r>
                        <a:rPr lang="en-US" sz="1800" dirty="0" err="1">
                          <a:effectLst/>
                          <a:latin typeface="Times New Roman" panose="02020603050405020304" pitchFamily="18" charset="0"/>
                          <a:cs typeface="Times New Roman" panose="02020603050405020304" pitchFamily="18" charset="0"/>
                        </a:rPr>
                        <a:t>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cs typeface="Times New Roman" panose="02020603050405020304" pitchFamily="18" charset="0"/>
                        </a:rPr>
                        <a:t> cha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theo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chi </a:t>
                      </a:r>
                      <a:r>
                        <a:rPr lang="en-US" sz="1800" dirty="0" err="1">
                          <a:effectLst/>
                          <a:latin typeface="Times New Roman" panose="02020603050405020304" pitchFamily="18" charset="0"/>
                          <a:cs typeface="Times New Roman" panose="02020603050405020304" pitchFamily="18" charset="0"/>
                        </a:rPr>
                        <a:t>phối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nội</a:t>
                      </a:r>
                      <a:r>
                        <a:rPr lang="en-US" sz="1800" dirty="0">
                          <a:effectLst/>
                          <a:latin typeface="Times New Roman" panose="02020603050405020304" pitchFamily="18" charset="0"/>
                          <a:cs typeface="Times New Roman" panose="02020603050405020304" pitchFamily="18" charset="0"/>
                        </a:rPr>
                        <a:t> dung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xúc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riêng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82010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3648" y="51470"/>
            <a:ext cx="5882561" cy="1167024"/>
          </a:xfrm>
          <a:prstGeom prst="rect">
            <a:avLst/>
          </a:prstGeom>
        </p:spPr>
      </p:pic>
      <p:pic>
        <p:nvPicPr>
          <p:cNvPr id="7" name="Picture 6"/>
          <p:cNvPicPr>
            <a:picLocks noChangeAspect="1"/>
          </p:cNvPicPr>
          <p:nvPr/>
        </p:nvPicPr>
        <p:blipFill>
          <a:blip r:embed="rId4"/>
          <a:stretch>
            <a:fillRect/>
          </a:stretch>
        </p:blipFill>
        <p:spPr>
          <a:xfrm>
            <a:off x="539552" y="1059582"/>
            <a:ext cx="8326991" cy="4010711"/>
          </a:xfrm>
          <a:prstGeom prst="rect">
            <a:avLst/>
          </a:prstGeom>
        </p:spPr>
      </p:pic>
    </p:spTree>
    <p:extLst>
      <p:ext uri="{BB962C8B-B14F-4D97-AF65-F5344CB8AC3E}">
        <p14:creationId xmlns:p14="http://schemas.microsoft.com/office/powerpoint/2010/main" val="353963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9512" y="70281"/>
            <a:ext cx="4817022" cy="7200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606786959"/>
              </p:ext>
            </p:extLst>
          </p:nvPr>
        </p:nvGraphicFramePr>
        <p:xfrm>
          <a:off x="323528" y="1275603"/>
          <a:ext cx="8496944" cy="2400268"/>
        </p:xfrm>
        <a:graphic>
          <a:graphicData uri="http://schemas.openxmlformats.org/drawingml/2006/table">
            <a:tbl>
              <a:tblPr firstRow="1" firstCol="1" bandRow="1">
                <a:tableStyleId>{5940675A-B579-460E-94D1-54222C63F5DA}</a:tableStyleId>
              </a:tblPr>
              <a:tblGrid>
                <a:gridCol w="3282646">
                  <a:extLst>
                    <a:ext uri="{9D8B030D-6E8A-4147-A177-3AD203B41FA5}">
                      <a16:colId xmlns:a16="http://schemas.microsoft.com/office/drawing/2014/main" val="20000"/>
                    </a:ext>
                  </a:extLst>
                </a:gridCol>
                <a:gridCol w="5214298">
                  <a:extLst>
                    <a:ext uri="{9D8B030D-6E8A-4147-A177-3AD203B41FA5}">
                      <a16:colId xmlns:a16="http://schemas.microsoft.com/office/drawing/2014/main" val="20001"/>
                    </a:ext>
                  </a:extLst>
                </a:gridCol>
              </a:tblGrid>
              <a:tr h="600067">
                <a:tc>
                  <a:txBody>
                    <a:bodyPr/>
                    <a:lstStyle/>
                    <a:p>
                      <a:pPr algn="ctr">
                        <a:lnSpc>
                          <a:spcPct val="150000"/>
                        </a:lnSpc>
                        <a:spcAft>
                          <a:spcPts val="0"/>
                        </a:spcAft>
                      </a:pPr>
                      <a:r>
                        <a:rPr lang="en-US" sz="2400" b="1" dirty="0" err="1">
                          <a:effectLst/>
                          <a:latin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yếu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tố</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ctr">
                        <a:lnSpc>
                          <a:spcPct val="150000"/>
                        </a:lnSpc>
                        <a:spcAft>
                          <a:spcPts val="0"/>
                        </a:spcAft>
                      </a:pPr>
                      <a:r>
                        <a:rPr lang="en-US" sz="2400" b="1" dirty="0" err="1">
                          <a:effectLst/>
                          <a:latin typeface="Times New Roman" panose="02020603050405020304" pitchFamily="18" charset="0"/>
                          <a:ea typeface="Calibri"/>
                          <a:cs typeface="Times New Roman" panose="02020603050405020304" pitchFamily="18" charset="0"/>
                        </a:rPr>
                        <a:t>Đặc</a:t>
                      </a:r>
                      <a:r>
                        <a:rPr lang="en-US" sz="2400" b="1" dirty="0">
                          <a:effectLst/>
                          <a:latin typeface="Times New Roman" panose="02020603050405020304" pitchFamily="18" charset="0"/>
                          <a:ea typeface="Calibri"/>
                          <a:cs typeface="Times New Roman" panose="02020603050405020304" pitchFamily="18" charset="0"/>
                        </a:rPr>
                        <a:t> </a:t>
                      </a:r>
                      <a:r>
                        <a:rPr lang="en-US" sz="2400" b="1" dirty="0" err="1">
                          <a:effectLst/>
                          <a:latin typeface="Times New Roman" panose="02020603050405020304" pitchFamily="18" charset="0"/>
                          <a:ea typeface="Calibri"/>
                          <a:cs typeface="Times New Roman" panose="02020603050405020304" pitchFamily="18" charset="0"/>
                        </a:rPr>
                        <a:t>điểm</a:t>
                      </a:r>
                      <a:r>
                        <a:rPr lang="en-US" sz="2400" b="1" dirty="0">
                          <a:effectLst/>
                          <a:latin typeface="Times New Roman" panose="02020603050405020304" pitchFamily="18" charset="0"/>
                          <a:ea typeface="Calibri"/>
                          <a:cs typeface="Times New Roman" panose="02020603050405020304" pitchFamily="18" charset="0"/>
                        </a:rPr>
                        <a:t> </a:t>
                      </a:r>
                      <a:r>
                        <a:rPr lang="en-US" sz="2400" b="1" dirty="0" err="1">
                          <a:effectLst/>
                          <a:latin typeface="Times New Roman" panose="02020603050405020304" pitchFamily="18" charset="0"/>
                          <a:ea typeface="Calibri"/>
                          <a:cs typeface="Times New Roman" panose="02020603050405020304" pitchFamily="18" charset="0"/>
                        </a:rPr>
                        <a:t>chính</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extLst>
                  <a:ext uri="{0D108BD9-81ED-4DB2-BD59-A6C34878D82A}">
                    <a16:rowId xmlns:a16="http://schemas.microsoft.com/office/drawing/2014/main" val="10000"/>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80D97BC1-6489-17C6-0AB0-8BD46716471A}"/>
              </a:ext>
            </a:extLst>
          </p:cNvPr>
          <p:cNvSpPr txBox="1"/>
          <p:nvPr/>
        </p:nvSpPr>
        <p:spPr>
          <a:xfrm>
            <a:off x="3275856" y="543628"/>
            <a:ext cx="3633367" cy="461665"/>
          </a:xfrm>
          <a:prstGeom prst="rect">
            <a:avLst/>
          </a:prstGeom>
          <a:noFill/>
        </p:spPr>
        <p:txBody>
          <a:bodyPr wrap="none" rtlCol="0">
            <a:spAutoFit/>
          </a:bodyPr>
          <a:lstStyle/>
          <a:p>
            <a:r>
              <a:rPr lang="en-US" sz="2400" b="1" dirty="0">
                <a:solidFill>
                  <a:schemeClr val="accent1"/>
                </a:solidFill>
                <a:latin typeface="Times New Roman" panose="02020603050405020304" pitchFamily="18" charset="0"/>
                <a:cs typeface="Times New Roman" panose="02020603050405020304" pitchFamily="18" charset="0"/>
              </a:rPr>
              <a:t>ĐỒNG DAO MÙA XUÂN</a:t>
            </a:r>
          </a:p>
        </p:txBody>
      </p:sp>
    </p:spTree>
    <p:extLst>
      <p:ext uri="{BB962C8B-B14F-4D97-AF65-F5344CB8AC3E}">
        <p14:creationId xmlns:p14="http://schemas.microsoft.com/office/powerpoint/2010/main" val="24170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7584" y="146892"/>
            <a:ext cx="7128792" cy="88170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306691178"/>
              </p:ext>
            </p:extLst>
          </p:nvPr>
        </p:nvGraphicFramePr>
        <p:xfrm>
          <a:off x="179512" y="843558"/>
          <a:ext cx="8784976" cy="3312368"/>
        </p:xfrm>
        <a:graphic>
          <a:graphicData uri="http://schemas.openxmlformats.org/drawingml/2006/table">
            <a:tbl>
              <a:tblPr firstRow="1" firstCol="1" bandRow="1">
                <a:tableStyleId>{5940675A-B579-460E-94D1-54222C63F5DA}</a:tableStyleId>
              </a:tblPr>
              <a:tblGrid>
                <a:gridCol w="2880320">
                  <a:extLst>
                    <a:ext uri="{9D8B030D-6E8A-4147-A177-3AD203B41FA5}">
                      <a16:colId xmlns:a16="http://schemas.microsoft.com/office/drawing/2014/main" val="20000"/>
                    </a:ext>
                  </a:extLst>
                </a:gridCol>
                <a:gridCol w="5904656">
                  <a:extLst>
                    <a:ext uri="{9D8B030D-6E8A-4147-A177-3AD203B41FA5}">
                      <a16:colId xmlns:a16="http://schemas.microsoft.com/office/drawing/2014/main" val="20001"/>
                    </a:ext>
                  </a:extLst>
                </a:gridCol>
              </a:tblGrid>
              <a:tr h="564514">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CÁC YẾU TỐ</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ĐẶC ĐIỂM CHÍNH</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0"/>
                  </a:ext>
                </a:extLst>
              </a:tr>
              <a:tr h="1034942">
                <a:tc>
                  <a:txBody>
                    <a:bodyPr/>
                    <a:lstStyle/>
                    <a:p>
                      <a:pPr algn="just">
                        <a:lnSpc>
                          <a:spcPct val="100000"/>
                        </a:lnSpc>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30480" marR="30480" algn="just">
                        <a:lnSpc>
                          <a:spcPts val="18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1"/>
                  </a:ext>
                </a:extLst>
              </a:tr>
              <a:tr h="846770">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2"/>
                  </a:ext>
                </a:extLst>
              </a:tr>
              <a:tr h="866142">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03"/>
                  </a:ext>
                </a:extLst>
              </a:tr>
            </a:tbl>
          </a:graphicData>
        </a:graphic>
      </p:graphicFrame>
      <p:sp>
        <p:nvSpPr>
          <p:cNvPr id="6" name="Rectangle 5"/>
          <p:cNvSpPr/>
          <p:nvPr/>
        </p:nvSpPr>
        <p:spPr>
          <a:xfrm>
            <a:off x="3068990" y="1413217"/>
            <a:ext cx="5760640"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3" name="Rectangle 12"/>
          <p:cNvSpPr/>
          <p:nvPr/>
        </p:nvSpPr>
        <p:spPr>
          <a:xfrm>
            <a:off x="3148704" y="2499742"/>
            <a:ext cx="576064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Ngườ</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endParaRPr lang="en-US" sz="2400" dirty="0"/>
          </a:p>
        </p:txBody>
      </p:sp>
      <p:sp>
        <p:nvSpPr>
          <p:cNvPr id="10" name="Rectangle 9"/>
          <p:cNvSpPr/>
          <p:nvPr/>
        </p:nvSpPr>
        <p:spPr>
          <a:xfrm>
            <a:off x="3148704" y="3472463"/>
            <a:ext cx="5601213" cy="461665"/>
          </a:xfrm>
          <a:prstGeom prst="rect">
            <a:avLst/>
          </a:prstGeom>
        </p:spPr>
        <p:txBody>
          <a:bodyPr wrap="none">
            <a:spAutoFit/>
          </a:bodyPr>
          <a:lstStyle/>
          <a:p>
            <a:pPr algn="just">
              <a:defRPr/>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Chủ</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yếu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nhịp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chẵn</a:t>
            </a:r>
            <a:r>
              <a:rPr lang="en-US" sz="2400" dirty="0">
                <a:solidFill>
                  <a:srgbClr val="000000"/>
                </a:solidFill>
                <a:latin typeface="Times New Roman" panose="02020603050405020304" pitchFamily="18" charset="0"/>
                <a:cs typeface="Times New Roman" panose="02020603050405020304" pitchFamily="18" charset="0"/>
              </a:rPr>
              <a:t> (2/2) </a:t>
            </a:r>
            <a:r>
              <a:rPr lang="en-US" sz="2400" dirty="0" err="1">
                <a:solidFill>
                  <a:srgbClr val="000000"/>
                </a:solidFill>
                <a:latin typeface="Times New Roman" panose="02020603050405020304" pitchFamily="18" charset="0"/>
                <a:cs typeface="Times New Roman" panose="02020603050405020304" pitchFamily="18" charset="0"/>
              </a:rPr>
              <a:t>kết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1/3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04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115616" y="1514045"/>
            <a:ext cx="3542294" cy="3748934"/>
          </a:xfrm>
          <a:prstGeom prst="rect">
            <a:avLst/>
          </a:prstGeom>
        </p:spPr>
      </p:pic>
      <p:sp>
        <p:nvSpPr>
          <p:cNvPr id="3" name="Cloud Callout 2"/>
          <p:cNvSpPr/>
          <p:nvPr/>
        </p:nvSpPr>
        <p:spPr>
          <a:xfrm>
            <a:off x="3707904" y="415498"/>
            <a:ext cx="4248472" cy="3164364"/>
          </a:xfrm>
          <a:prstGeom prst="cloudCallo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68987" y="915566"/>
            <a:ext cx="3526305" cy="1938992"/>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Sưu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5122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4" name="Rounded Rectangle 3"/>
          <p:cNvSpPr/>
          <p:nvPr/>
        </p:nvSpPr>
        <p:spPr>
          <a:xfrm>
            <a:off x="371997" y="1545925"/>
            <a:ext cx="4680520" cy="1872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79150" y="1491630"/>
            <a:ext cx="5066215" cy="1926503"/>
          </a:xfrm>
          <a:prstGeom prst="rect">
            <a:avLst/>
          </a:prstGeom>
        </p:spPr>
      </p:pic>
      <p:pic>
        <p:nvPicPr>
          <p:cNvPr id="3" name="Picture 2">
            <a:extLst>
              <a:ext uri="{FF2B5EF4-FFF2-40B4-BE49-F238E27FC236}">
                <a16:creationId xmlns:a16="http://schemas.microsoft.com/office/drawing/2014/main" id="{FAED0A96-62A8-5D67-3ED6-C8BDCE49572B}"/>
              </a:ext>
            </a:extLst>
          </p:cNvPr>
          <p:cNvPicPr>
            <a:picLocks noChangeAspect="1"/>
          </p:cNvPicPr>
          <p:nvPr/>
        </p:nvPicPr>
        <p:blipFill>
          <a:blip r:embed="rId5"/>
          <a:stretch>
            <a:fillRect/>
          </a:stretch>
        </p:blipFill>
        <p:spPr>
          <a:xfrm>
            <a:off x="-166666" y="3651871"/>
            <a:ext cx="5052353" cy="720080"/>
          </a:xfrm>
          <a:prstGeom prst="rect">
            <a:avLst/>
          </a:prstGeom>
        </p:spPr>
      </p:pic>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l="7685" t="11029" r="51193"/>
          <a:stretch>
            <a:fillRect/>
          </a:stretch>
        </p:blipFill>
        <p:spPr>
          <a:xfrm rot="-5400000">
            <a:off x="3547966" y="-652688"/>
            <a:ext cx="4154363" cy="6426774"/>
          </a:xfrm>
          <a:prstGeom prst="rect">
            <a:avLst/>
          </a:prstGeom>
        </p:spPr>
      </p:pic>
      <p:pic>
        <p:nvPicPr>
          <p:cNvPr id="6" name="Picture 8"/>
          <p:cNvPicPr>
            <a:picLocks noChangeAspect="1"/>
          </p:cNvPicPr>
          <p:nvPr/>
        </p:nvPicPr>
        <p:blipFill>
          <a:blip r:embed="rId4"/>
          <a:srcRect/>
          <a:stretch>
            <a:fillRect/>
          </a:stretch>
        </p:blipFill>
        <p:spPr>
          <a:xfrm rot="1642654">
            <a:off x="6405446" y="1101485"/>
            <a:ext cx="2111224" cy="2640405"/>
          </a:xfrm>
          <a:prstGeom prst="rect">
            <a:avLst/>
          </a:prstGeom>
        </p:spPr>
      </p:pic>
      <p:sp>
        <p:nvSpPr>
          <p:cNvPr id="10" name="Rectangle 9"/>
          <p:cNvSpPr/>
          <p:nvPr/>
        </p:nvSpPr>
        <p:spPr>
          <a:xfrm>
            <a:off x="4048293" y="556180"/>
            <a:ext cx="2106667" cy="415498"/>
          </a:xfrm>
          <a:prstGeom prst="rect">
            <a:avLst/>
          </a:prstGeom>
        </p:spPr>
        <p:txBody>
          <a:bodyPr wrap="none">
            <a:spAutoFit/>
          </a:bodyPr>
          <a:lstStyle/>
          <a:p>
            <a:pPr defTabSz="685800" fontAlgn="base"/>
            <a:r>
              <a:rPr lang="en-US" sz="2100" b="1" dirty="0" err="1">
                <a:solidFill>
                  <a:prstClr val="black"/>
                </a:solidFill>
                <a:latin typeface="Times New Roman" panose="02020603050405020304" pitchFamily="18" charset="0"/>
                <a:cs typeface="Times New Roman" panose="02020603050405020304" pitchFamily="18" charset="0"/>
              </a:rPr>
              <a:t>Cấu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trúc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bài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endParaRPr lang="en-US" sz="2100" b="1" dirty="0">
              <a:solidFill>
                <a:srgbClr val="03121A"/>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803187" y="1095313"/>
            <a:ext cx="2481770" cy="415498"/>
          </a:xfrm>
          <a:prstGeom prst="rect">
            <a:avLst/>
          </a:prstGeom>
        </p:spPr>
        <p:txBody>
          <a:bodyPr wrap="none">
            <a:spAutoFit/>
          </a:bodyPr>
          <a:lstStyle/>
          <a:p>
            <a:pPr defTabSz="685800" fontAlgn="base"/>
            <a:r>
              <a:rPr lang="en-US" sz="2100" b="1" dirty="0">
                <a:solidFill>
                  <a:prstClr val="black"/>
                </a:solidFill>
                <a:latin typeface="Times New Roman" panose="02020603050405020304" pitchFamily="18" charset="0"/>
                <a:cs typeface="Times New Roman" panose="02020603050405020304" pitchFamily="18" charset="0"/>
              </a:rPr>
              <a:t>I. </a:t>
            </a:r>
            <a:r>
              <a:rPr lang="en-US" sz="2100" b="1" dirty="0" err="1">
                <a:solidFill>
                  <a:prstClr val="black"/>
                </a:solidFill>
                <a:latin typeface="Times New Roman" panose="02020603050405020304" pitchFamily="18" charset="0"/>
                <a:cs typeface="Times New Roman" panose="02020603050405020304" pitchFamily="18" charset="0"/>
              </a:rPr>
              <a:t>Giới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thiệu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bài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endParaRPr lang="en-US" sz="2100" b="1" dirty="0">
              <a:solidFill>
                <a:srgbClr val="03121A"/>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803187" y="1570959"/>
            <a:ext cx="2509790" cy="415498"/>
          </a:xfrm>
          <a:prstGeom prst="rect">
            <a:avLst/>
          </a:prstGeom>
        </p:spPr>
        <p:txBody>
          <a:bodyPr wrap="none">
            <a:spAutoFit/>
          </a:bodyPr>
          <a:lstStyle/>
          <a:p>
            <a:pPr defTabSz="685800" fontAlgn="base"/>
            <a:r>
              <a:rPr lang="en-US" sz="2100" b="1" dirty="0">
                <a:solidFill>
                  <a:prstClr val="black"/>
                </a:solidFill>
                <a:latin typeface="Times New Roman" panose="02020603050405020304" pitchFamily="18" charset="0"/>
                <a:cs typeface="Times New Roman" panose="02020603050405020304" pitchFamily="18" charset="0"/>
              </a:rPr>
              <a:t>II. Tri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Ngữ</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văn</a:t>
            </a:r>
            <a:endParaRPr lang="en-US" sz="2100" b="1" dirty="0">
              <a:solidFill>
                <a:srgbClr val="03121A"/>
              </a:solidFill>
              <a:latin typeface="Times New Roman" panose="02020603050405020304" pitchFamily="18" charset="0"/>
              <a:cs typeface="Times New Roman" panose="02020603050405020304" pitchFamily="18" charset="0"/>
            </a:endParaRPr>
          </a:p>
        </p:txBody>
      </p:sp>
      <p:pic>
        <p:nvPicPr>
          <p:cNvPr id="12" name="Picture 11" descr="22858PICdbgea5Gz679dY_PIC2018.png"/>
          <p:cNvPicPr>
            <a:picLocks noChangeAspect="1"/>
          </p:cNvPicPr>
          <p:nvPr/>
        </p:nvPicPr>
        <p:blipFill>
          <a:blip r:embed="rId5" cstate="print"/>
          <a:stretch>
            <a:fillRect/>
          </a:stretch>
        </p:blipFill>
        <p:spPr>
          <a:xfrm flipH="1">
            <a:off x="-2960" y="1654984"/>
            <a:ext cx="3315636" cy="3509054"/>
          </a:xfrm>
          <a:prstGeom prst="rect">
            <a:avLst/>
          </a:prstGeom>
        </p:spPr>
      </p:pic>
    </p:spTree>
    <p:extLst>
      <p:ext uri="{BB962C8B-B14F-4D97-AF65-F5344CB8AC3E}">
        <p14:creationId xmlns:p14="http://schemas.microsoft.com/office/powerpoint/2010/main" val="11170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noChangeAspect="1"/>
          </p:cNvGrpSpPr>
          <p:nvPr/>
        </p:nvGrpSpPr>
        <p:grpSpPr>
          <a:xfrm rot="-366701">
            <a:off x="533074" y="502917"/>
            <a:ext cx="3289289" cy="4111958"/>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3"/>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4"/>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5"/>
              <a:stretch>
                <a:fillRect t="-137943" b="-27056"/>
              </a:stretch>
            </a:blipFill>
          </p:spPr>
        </p:sp>
      </p:grpSp>
      <p:sp>
        <p:nvSpPr>
          <p:cNvPr id="8" name="Rectangle 7"/>
          <p:cNvSpPr/>
          <p:nvPr/>
        </p:nvSpPr>
        <p:spPr>
          <a:xfrm>
            <a:off x="4000502" y="1635646"/>
            <a:ext cx="6044106" cy="784830"/>
          </a:xfrm>
          <a:prstGeom prst="rect">
            <a:avLst/>
          </a:prstGeom>
        </p:spPr>
        <p:txBody>
          <a:bodyPr wrap="square">
            <a:spAutoFit/>
          </a:bodyPr>
          <a:lstStyle/>
          <a:p>
            <a:pPr defTabSz="685800">
              <a:defRPr/>
            </a:pPr>
            <a:r>
              <a:rPr lang="en-US" altLang="zh-CN" sz="4500" dirty="0">
                <a:solidFill>
                  <a:prstClr val="black"/>
                </a:solidFill>
                <a:latin typeface="Times New Roman" panose="02020603050405020304" pitchFamily="18" charset="0"/>
                <a:cs typeface="Times New Roman" panose="02020603050405020304" pitchFamily="18" charset="0"/>
              </a:rPr>
              <a:t>I. </a:t>
            </a:r>
            <a:r>
              <a:rPr lang="en-US" altLang="zh-CN" sz="4500" dirty="0" err="1">
                <a:solidFill>
                  <a:prstClr val="black"/>
                </a:solidFill>
                <a:latin typeface="Times New Roman" panose="02020603050405020304" pitchFamily="18" charset="0"/>
                <a:cs typeface="Times New Roman" panose="02020603050405020304" pitchFamily="18" charset="0"/>
              </a:rPr>
              <a:t>Giới</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thiệu</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bài</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học</a:t>
            </a:r>
            <a:endParaRPr lang="en-US" altLang="zh-CN" sz="4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37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 y="0"/>
            <a:ext cx="5143500" cy="5143500"/>
          </a:xfrm>
          <a:prstGeom prst="rect">
            <a:avLst/>
          </a:prstGeom>
        </p:spPr>
      </p:pic>
      <p:sp>
        <p:nvSpPr>
          <p:cNvPr id="3" name="Rectangle 2"/>
          <p:cNvSpPr/>
          <p:nvPr/>
        </p:nvSpPr>
        <p:spPr>
          <a:xfrm>
            <a:off x="1038754" y="3195796"/>
            <a:ext cx="1968712" cy="507831"/>
          </a:xfrm>
          <a:prstGeom prst="rect">
            <a:avLst/>
          </a:prstGeom>
        </p:spPr>
        <p:txBody>
          <a:bodyPr wrap="square">
            <a:spAutoFit/>
          </a:bodyPr>
          <a:lstStyle/>
          <a:p>
            <a:pPr defTabSz="685800" fontAlgn="base"/>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Chủ</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đề</a:t>
            </a:r>
            <a:endParaRPr lang="en-US" sz="2700" b="1" dirty="0">
              <a:solidFill>
                <a:srgbClr val="03121A"/>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47714" y="544035"/>
            <a:ext cx="4600750" cy="646331"/>
          </a:xfrm>
          <a:prstGeom prst="rect">
            <a:avLst/>
          </a:prstGeom>
        </p:spPr>
        <p:txBody>
          <a:bodyPr wrap="square">
            <a:spAutoFit/>
          </a:bodyPr>
          <a:lstStyle/>
          <a:p>
            <a:pPr defTabSz="685800" fontAlgn="base"/>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Giai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4128242" y="1419622"/>
            <a:ext cx="4447646" cy="2677656"/>
          </a:xfrm>
          <a:prstGeom prst="rect">
            <a:avLst/>
          </a:prstGeom>
        </p:spPr>
        <p:txBody>
          <a:bodyPr wrap="square">
            <a:spAutoFit/>
          </a:bodyPr>
          <a:lstStyle/>
          <a:p>
            <a:pPr marL="342900" indent="-342900" algn="just" defTabSz="685800" fontAlgn="base">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342900" indent="-342900" algn="just" defTabSz="685800" fontAlgn="base">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truyền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tộc</a:t>
            </a:r>
            <a:endParaRPr lang="en-US" sz="2400" dirty="0">
              <a:solidFill>
                <a:srgbClr val="0312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42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 y="0"/>
            <a:ext cx="5143500" cy="5143500"/>
          </a:xfrm>
          <a:prstGeom prst="rect">
            <a:avLst/>
          </a:prstGeom>
        </p:spPr>
      </p:pic>
      <p:sp>
        <p:nvSpPr>
          <p:cNvPr id="3" name="Rectangle 2"/>
          <p:cNvSpPr/>
          <p:nvPr/>
        </p:nvSpPr>
        <p:spPr>
          <a:xfrm>
            <a:off x="1038754" y="3195796"/>
            <a:ext cx="1968712" cy="507831"/>
          </a:xfrm>
          <a:prstGeom prst="rect">
            <a:avLst/>
          </a:prstGeom>
        </p:spPr>
        <p:txBody>
          <a:bodyPr wrap="square">
            <a:spAutoFit/>
          </a:bodyPr>
          <a:lstStyle/>
          <a:p>
            <a:pPr defTabSz="685800" fontAlgn="base"/>
            <a:r>
              <a:rPr lang="en-US" sz="2700" b="1" dirty="0" err="1">
                <a:solidFill>
                  <a:prstClr val="black"/>
                </a:solidFill>
                <a:latin typeface="Times New Roman" panose="02020603050405020304" pitchFamily="18" charset="0"/>
                <a:cs typeface="Times New Roman" panose="02020603050405020304" pitchFamily="18" charset="0"/>
              </a:rPr>
              <a:t>Thể</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loại</a:t>
            </a:r>
            <a:endParaRPr lang="en-US" sz="2700" b="1" dirty="0">
              <a:solidFill>
                <a:srgbClr val="03121A"/>
              </a:solidFill>
              <a:latin typeface="Times New Roman" panose="02020603050405020304" pitchFamily="18" charset="0"/>
              <a:cs typeface="Times New Roman" panose="02020603050405020304" pitchFamily="18" charset="0"/>
            </a:endParaRPr>
          </a:p>
        </p:txBody>
      </p:sp>
      <p:grpSp>
        <p:nvGrpSpPr>
          <p:cNvPr id="6" name="Group 22"/>
          <p:cNvGrpSpPr>
            <a:grpSpLocks noChangeAspect="1"/>
          </p:cNvGrpSpPr>
          <p:nvPr/>
        </p:nvGrpSpPr>
        <p:grpSpPr>
          <a:xfrm>
            <a:off x="4159639" y="483518"/>
            <a:ext cx="4045229" cy="3600400"/>
            <a:chOff x="0" y="0"/>
            <a:chExt cx="3429000" cy="2374900"/>
          </a:xfrm>
        </p:grpSpPr>
        <p:sp>
          <p:nvSpPr>
            <p:cNvPr id="7"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8"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Rectangle 8"/>
          <p:cNvSpPr/>
          <p:nvPr/>
        </p:nvSpPr>
        <p:spPr>
          <a:xfrm>
            <a:off x="4432938" y="982503"/>
            <a:ext cx="3456384" cy="2677656"/>
          </a:xfrm>
          <a:prstGeom prst="rect">
            <a:avLst/>
          </a:prstGeom>
        </p:spPr>
        <p:txBody>
          <a:bodyPr wrap="square">
            <a:spAutoFit/>
          </a:bodyPr>
          <a:lstStyle/>
          <a:p>
            <a:pPr defTabSz="685800" fontAlgn="base"/>
            <a:r>
              <a:rPr lang="en-US" sz="2400" b="1" dirty="0" err="1">
                <a:solidFill>
                  <a:prstClr val="black"/>
                </a:solidFill>
                <a:latin typeface="Times New Roman" panose="02020603050405020304" pitchFamily="18" charset="0"/>
                <a:cs typeface="Times New Roman" panose="02020603050405020304" pitchFamily="18" charset="0"/>
              </a:rPr>
              <a:t>Thơ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trữ</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tình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văn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cùng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chủ</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đề</a:t>
            </a:r>
            <a:endParaRPr lang="en-US" sz="2400" b="1" dirty="0">
              <a:solidFill>
                <a:prstClr val="black"/>
              </a:solidFill>
              <a:latin typeface="Times New Roman" panose="02020603050405020304" pitchFamily="18" charset="0"/>
              <a:cs typeface="Times New Roman" panose="02020603050405020304" pitchFamily="18" charset="0"/>
            </a:endParaRPr>
          </a:p>
          <a:p>
            <a:pPr marL="342900" indent="-342900" defTabSz="685800" fontAlgn="base">
              <a:buFontTx/>
              <a:buChar char="-"/>
            </a:pPr>
            <a:r>
              <a:rPr lang="en-US" sz="2400" dirty="0" err="1">
                <a:solidFill>
                  <a:prstClr val="black"/>
                </a:solidFill>
                <a:latin typeface="Times New Roman" panose="02020603050405020304" pitchFamily="18" charset="0"/>
                <a:cs typeface="Times New Roman" panose="02020603050405020304" pitchFamily="18" charset="0"/>
              </a:rPr>
              <a:t>Mùa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nhỏ</a:t>
            </a: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defTabSz="685800" fontAlgn="base">
              <a:buFontTx/>
              <a:buChar char="-"/>
            </a:pPr>
            <a:r>
              <a:rPr lang="en-US" sz="2400" dirty="0" err="1">
                <a:solidFill>
                  <a:prstClr val="black"/>
                </a:solidFill>
                <a:latin typeface="Times New Roman" panose="02020603050405020304" pitchFamily="18" charset="0"/>
                <a:cs typeface="Times New Roman" panose="02020603050405020304" pitchFamily="18" charset="0"/>
              </a:rPr>
              <a:t>Gò</a:t>
            </a:r>
            <a:r>
              <a:rPr lang="en-US" sz="2400" dirty="0">
                <a:solidFill>
                  <a:prstClr val="black"/>
                </a:solidFill>
                <a:latin typeface="Times New Roman" panose="02020603050405020304" pitchFamily="18" charset="0"/>
                <a:cs typeface="Times New Roman" panose="02020603050405020304" pitchFamily="18" charset="0"/>
              </a:rPr>
              <a:t> Me</a:t>
            </a:r>
          </a:p>
          <a:p>
            <a:pPr marL="342900" indent="-342900" defTabSz="685800" fontAlgn="base">
              <a:buFontTx/>
              <a:buChar char="-"/>
            </a:pP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Nguyễn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2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noChangeAspect="1"/>
          </p:cNvGrpSpPr>
          <p:nvPr/>
        </p:nvGrpSpPr>
        <p:grpSpPr>
          <a:xfrm rot="-366701">
            <a:off x="533074" y="502917"/>
            <a:ext cx="3289289" cy="4111958"/>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3"/>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4"/>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5"/>
              <a:stretch>
                <a:fillRect t="-137943" b="-27056"/>
              </a:stretch>
            </a:blipFill>
          </p:spPr>
        </p:sp>
      </p:grpSp>
      <p:sp>
        <p:nvSpPr>
          <p:cNvPr id="8" name="Rectangle 7"/>
          <p:cNvSpPr/>
          <p:nvPr/>
        </p:nvSpPr>
        <p:spPr>
          <a:xfrm>
            <a:off x="4063951" y="1635646"/>
            <a:ext cx="5548609" cy="784830"/>
          </a:xfrm>
          <a:prstGeom prst="rect">
            <a:avLst/>
          </a:prstGeom>
        </p:spPr>
        <p:txBody>
          <a:bodyPr wrap="square">
            <a:spAutoFit/>
          </a:bodyPr>
          <a:lstStyle/>
          <a:p>
            <a:pPr defTabSz="685800">
              <a:defRPr/>
            </a:pPr>
            <a:r>
              <a:rPr lang="en-US" altLang="zh-CN" sz="4500" dirty="0">
                <a:solidFill>
                  <a:prstClr val="black"/>
                </a:solidFill>
                <a:latin typeface="Times New Roman" panose="02020603050405020304" pitchFamily="18" charset="0"/>
                <a:cs typeface="Times New Roman" panose="02020603050405020304" pitchFamily="18" charset="0"/>
              </a:rPr>
              <a:t>II. Tri </a:t>
            </a:r>
            <a:r>
              <a:rPr lang="en-US" altLang="zh-CN" sz="4500" dirty="0" err="1">
                <a:solidFill>
                  <a:prstClr val="black"/>
                </a:solidFill>
                <a:latin typeface="Times New Roman" panose="02020603050405020304" pitchFamily="18" charset="0"/>
                <a:cs typeface="Times New Roman" panose="02020603050405020304" pitchFamily="18" charset="0"/>
              </a:rPr>
              <a:t>thức</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ngữ</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văn</a:t>
            </a:r>
            <a:endParaRPr lang="en-US" altLang="zh-CN" sz="4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6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475656" y="0"/>
            <a:ext cx="5976664" cy="1254487"/>
          </a:xfrm>
          <a:prstGeom prst="rect">
            <a:avLst/>
          </a:prstGeom>
        </p:spPr>
      </p:pic>
      <p:pic>
        <p:nvPicPr>
          <p:cNvPr id="6" name="Picture 5"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8" name="Rectangle 7"/>
          <p:cNvSpPr/>
          <p:nvPr/>
        </p:nvSpPr>
        <p:spPr>
          <a:xfrm rot="18998240">
            <a:off x="1813025" y="1968624"/>
            <a:ext cx="1541468" cy="1537538"/>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rot="18998240">
            <a:off x="4484483" y="1995777"/>
            <a:ext cx="1541468" cy="1537538"/>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rot="18998240">
            <a:off x="7193710" y="2001508"/>
            <a:ext cx="1541468" cy="1537538"/>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819948" y="1946820"/>
            <a:ext cx="1527622" cy="1546577"/>
          </a:xfrm>
          <a:prstGeom prst="rect">
            <a:avLst/>
          </a:prstGeom>
          <a:noFill/>
        </p:spPr>
        <p:txBody>
          <a:bodyPr wrap="square" rtlCol="0">
            <a:spAutoFit/>
          </a:bodyPr>
          <a:lstStyle/>
          <a:p>
            <a:pPr algn="ctr"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Tình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cảm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cảm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xúc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trong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463988" y="2206478"/>
            <a:ext cx="1527622" cy="1061829"/>
          </a:xfrm>
          <a:prstGeom prst="rect">
            <a:avLst/>
          </a:prstGeom>
          <a:noFill/>
        </p:spPr>
        <p:txBody>
          <a:bodyPr wrap="square" rtlCol="0">
            <a:spAutoFit/>
          </a:bodyPr>
          <a:lstStyle/>
          <a:p>
            <a:pPr algn="ctr"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trong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200633" y="2371995"/>
            <a:ext cx="1527622" cy="518988"/>
          </a:xfrm>
          <a:prstGeom prst="rect">
            <a:avLst/>
          </a:prstGeom>
          <a:noFill/>
        </p:spPr>
        <p:txBody>
          <a:bodyPr wrap="square" rtlCol="0">
            <a:spAutoFit/>
          </a:bodyPr>
          <a:lstStyle/>
          <a:p>
            <a:pPr algn="ctr"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Nhịp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94381360"/>
              </p:ext>
            </p:extLst>
          </p:nvPr>
        </p:nvGraphicFramePr>
        <p:xfrm>
          <a:off x="179512" y="915566"/>
          <a:ext cx="8784976" cy="4061039"/>
        </p:xfrm>
        <a:graphic>
          <a:graphicData uri="http://schemas.openxmlformats.org/drawingml/2006/table">
            <a:tbl>
              <a:tblPr firstRow="1" firstCol="1" bandRow="1">
                <a:tableStyleId>{5940675A-B579-460E-94D1-54222C63F5DA}</a:tableStyleId>
              </a:tblPr>
              <a:tblGrid>
                <a:gridCol w="4176464">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tblGrid>
              <a:tr h="741819">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CÁC YẾU TỐ</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ĐẶC ĐIỂM CHÍNH</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0"/>
                  </a:ext>
                </a:extLst>
              </a:tr>
              <a:tr h="1030960">
                <a:tc>
                  <a:txBody>
                    <a:bodyPr/>
                    <a:lstStyle/>
                    <a:p>
                      <a:pPr algn="just">
                        <a:lnSpc>
                          <a:spcPct val="100000"/>
                        </a:lnSpc>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0480" marR="30480"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546441">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8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41819">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C576B995-2B66-F34A-D038-997AF1F77950}"/>
              </a:ext>
            </a:extLst>
          </p:cNvPr>
          <p:cNvSpPr txBox="1"/>
          <p:nvPr/>
        </p:nvSpPr>
        <p:spPr>
          <a:xfrm>
            <a:off x="755576" y="192815"/>
            <a:ext cx="367240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2944</TotalTime>
  <Words>559</Words>
  <Application>Microsoft Office PowerPoint</Application>
  <PresentationFormat>On-screen Show (16:9)</PresentationFormat>
  <Paragraphs>105</Paragraphs>
  <Slides>14</Slides>
  <Notes>13</Notes>
  <HiddenSlides>0</HiddenSlides>
  <MMClips>1</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14</vt:i4>
      </vt:variant>
    </vt:vector>
  </HeadingPairs>
  <TitlesOfParts>
    <vt:vector size="29" baseType="lpstr">
      <vt:lpstr>Arial</vt:lpstr>
      <vt:lpstr>Calibri</vt:lpstr>
      <vt:lpstr>Calibri Light</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HP</cp:lastModifiedBy>
  <cp:revision>738</cp:revision>
  <dcterms:created xsi:type="dcterms:W3CDTF">2021-11-12T03:08:25Z</dcterms:created>
  <dcterms:modified xsi:type="dcterms:W3CDTF">2024-11-26T15:46:29Z</dcterms:modified>
</cp:coreProperties>
</file>