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60" r:id="rId3"/>
    <p:sldId id="263" r:id="rId4"/>
    <p:sldId id="289" r:id="rId5"/>
    <p:sldId id="290" r:id="rId6"/>
    <p:sldId id="291" r:id="rId7"/>
    <p:sldId id="292" r:id="rId8"/>
    <p:sldId id="293" r:id="rId9"/>
    <p:sldId id="294" r:id="rId10"/>
    <p:sldId id="295" r:id="rId11"/>
    <p:sldId id="296" r:id="rId12"/>
    <p:sldId id="297" r:id="rId13"/>
    <p:sldId id="298" r:id="rId14"/>
    <p:sldId id="299" r:id="rId15"/>
    <p:sldId id="301" r:id="rId16"/>
    <p:sldId id="302" r:id="rId17"/>
    <p:sldId id="303" r:id="rId18"/>
    <p:sldId id="304" r:id="rId19"/>
    <p:sldId id="305" r:id="rId20"/>
    <p:sldId id="306" r:id="rId21"/>
  </p:sldIdLst>
  <p:sldSz cx="12192000" cy="6858000"/>
  <p:notesSz cx="6858000" cy="9144000"/>
  <p:embeddedFontLst>
    <p:embeddedFont>
      <p:font typeface="Homemade Apple" panose="020B0604020202020204" charset="0"/>
      <p:regular r:id="rId23"/>
    </p:embeddedFont>
    <p:embeddedFont>
      <p:font typeface="Calibri Light" panose="020F0302020204030204" pitchFamily="34" charset="0"/>
      <p:regular r:id="rId24"/>
      <p:italic r:id="rId25"/>
    </p:embeddedFont>
    <p:embeddedFont>
      <p:font typeface="宋体" panose="02010600030101010101" pitchFamily="2" charset="-122"/>
      <p:regular r:id="rId26"/>
    </p:embeddedFont>
    <p:embeddedFont>
      <p:font typeface="Barlow Condensed"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Barlow"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936082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54" name="Google Shape;3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5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53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68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40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57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04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33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42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381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34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08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31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40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88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33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61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89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558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433" name="Google Shape;4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204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4_Fall_Template_SlidesMania_1">
  <p:cSld name="0074_Fall_Template_SlidesMania_1">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Google Shape;8;p2"/>
          <p:cNvSpPr/>
          <p:nvPr/>
        </p:nvSpPr>
        <p:spPr>
          <a:xfrm>
            <a:off x="880200" y="867639"/>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p2"/>
          <p:cNvSpPr/>
          <p:nvPr/>
        </p:nvSpPr>
        <p:spPr>
          <a:xfrm rot="-5400000">
            <a:off x="6028200" y="-4298361"/>
            <a:ext cx="36000" cy="1033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rot="-5400000">
            <a:off x="10384200" y="5275500"/>
            <a:ext cx="36000" cy="154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11176200" y="8496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rot="-5400000">
            <a:off x="1672200" y="5292460"/>
            <a:ext cx="36000" cy="154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4_Fall_Template_SlidesMania_6">
  <p:cSld name="0074_Fall_Template_SlidesMania_6">
    <p:spTree>
      <p:nvGrpSpPr>
        <p:cNvPr id="1" name="Shape 138"/>
        <p:cNvGrpSpPr/>
        <p:nvPr/>
      </p:nvGrpSpPr>
      <p:grpSpPr>
        <a:xfrm>
          <a:off x="0" y="0"/>
          <a:ext cx="0" cy="0"/>
          <a:chOff x="0" y="0"/>
          <a:chExt cx="0" cy="0"/>
        </a:xfrm>
      </p:grpSpPr>
      <p:sp>
        <p:nvSpPr>
          <p:cNvPr id="139" name="Google Shape;139;p6"/>
          <p:cNvSpPr/>
          <p:nvPr/>
        </p:nvSpPr>
        <p:spPr>
          <a:xfrm rot="-5400000">
            <a:off x="9359664" y="4056037"/>
            <a:ext cx="36000" cy="511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0" name="Google Shape;140;p6"/>
          <p:cNvGrpSpPr/>
          <p:nvPr/>
        </p:nvGrpSpPr>
        <p:grpSpPr>
          <a:xfrm>
            <a:off x="5702489" y="5488014"/>
            <a:ext cx="1081224" cy="1387051"/>
            <a:chOff x="7128166" y="1494503"/>
            <a:chExt cx="3533412" cy="4532845"/>
          </a:xfrm>
        </p:grpSpPr>
        <p:sp>
          <p:nvSpPr>
            <p:cNvPr id="141" name="Google Shape;141;p6"/>
            <p:cNvSpPr/>
            <p:nvPr/>
          </p:nvSpPr>
          <p:spPr>
            <a:xfrm>
              <a:off x="8826914" y="3291348"/>
              <a:ext cx="108000" cy="2736000"/>
            </a:xfrm>
            <a:prstGeom prst="rect">
              <a:avLst/>
            </a:pr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47" name="Google Shape;147;p6"/>
          <p:cNvGrpSpPr/>
          <p:nvPr/>
        </p:nvGrpSpPr>
        <p:grpSpPr>
          <a:xfrm>
            <a:off x="4605678" y="5468593"/>
            <a:ext cx="1081224" cy="1387051"/>
            <a:chOff x="7128166" y="1494503"/>
            <a:chExt cx="3533412" cy="4532845"/>
          </a:xfrm>
        </p:grpSpPr>
        <p:sp>
          <p:nvSpPr>
            <p:cNvPr id="148" name="Google Shape;148;p6"/>
            <p:cNvSpPr/>
            <p:nvPr/>
          </p:nvSpPr>
          <p:spPr>
            <a:xfrm>
              <a:off x="8826914" y="3291348"/>
              <a:ext cx="108000" cy="2736000"/>
            </a:xfrm>
            <a:prstGeom prst="rect">
              <a:avLst/>
            </a:pr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4" name="Google Shape;154;p6"/>
          <p:cNvGrpSpPr/>
          <p:nvPr/>
        </p:nvGrpSpPr>
        <p:grpSpPr>
          <a:xfrm>
            <a:off x="3500261" y="5474826"/>
            <a:ext cx="1081224" cy="1387051"/>
            <a:chOff x="7128166" y="1494503"/>
            <a:chExt cx="3533412" cy="4532845"/>
          </a:xfrm>
        </p:grpSpPr>
        <p:sp>
          <p:nvSpPr>
            <p:cNvPr id="155" name="Google Shape;155;p6"/>
            <p:cNvSpPr/>
            <p:nvPr/>
          </p:nvSpPr>
          <p:spPr>
            <a:xfrm>
              <a:off x="8826914" y="3291348"/>
              <a:ext cx="108000" cy="2736000"/>
            </a:xfrm>
            <a:prstGeom prst="rect">
              <a:avLst/>
            </a:pr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1" name="Google Shape;161;p6"/>
          <p:cNvGrpSpPr/>
          <p:nvPr/>
        </p:nvGrpSpPr>
        <p:grpSpPr>
          <a:xfrm>
            <a:off x="2408396" y="5488014"/>
            <a:ext cx="1081224" cy="1387051"/>
            <a:chOff x="7128166" y="1494503"/>
            <a:chExt cx="3533412" cy="4532845"/>
          </a:xfrm>
        </p:grpSpPr>
        <p:sp>
          <p:nvSpPr>
            <p:cNvPr id="162" name="Google Shape;162;p6"/>
            <p:cNvSpPr/>
            <p:nvPr/>
          </p:nvSpPr>
          <p:spPr>
            <a:xfrm>
              <a:off x="8826914" y="3291348"/>
              <a:ext cx="108000" cy="2736000"/>
            </a:xfrm>
            <a:prstGeom prst="rect">
              <a:avLst/>
            </a:pr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8" name="Google Shape;168;p6"/>
          <p:cNvGrpSpPr/>
          <p:nvPr/>
        </p:nvGrpSpPr>
        <p:grpSpPr>
          <a:xfrm>
            <a:off x="1299251" y="5488014"/>
            <a:ext cx="1081224" cy="1387051"/>
            <a:chOff x="7128166" y="1494503"/>
            <a:chExt cx="3533412" cy="4532845"/>
          </a:xfrm>
        </p:grpSpPr>
        <p:sp>
          <p:nvSpPr>
            <p:cNvPr id="169" name="Google Shape;169;p6"/>
            <p:cNvSpPr/>
            <p:nvPr/>
          </p:nvSpPr>
          <p:spPr>
            <a:xfrm>
              <a:off x="8826914" y="3291348"/>
              <a:ext cx="108000" cy="2736000"/>
            </a:xfrm>
            <a:prstGeom prst="rect">
              <a:avLst/>
            </a:pr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6"/>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6"/>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6"/>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6"/>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5" name="Google Shape;175;p6"/>
          <p:cNvGrpSpPr/>
          <p:nvPr/>
        </p:nvGrpSpPr>
        <p:grpSpPr>
          <a:xfrm>
            <a:off x="190253" y="5474807"/>
            <a:ext cx="1081224" cy="1387051"/>
            <a:chOff x="-67009" y="2322697"/>
            <a:chExt cx="3533412" cy="4532845"/>
          </a:xfrm>
        </p:grpSpPr>
        <p:sp>
          <p:nvSpPr>
            <p:cNvPr id="176" name="Google Shape;176;p6"/>
            <p:cNvSpPr/>
            <p:nvPr/>
          </p:nvSpPr>
          <p:spPr>
            <a:xfrm>
              <a:off x="1631740" y="4119542"/>
              <a:ext cx="108000" cy="2736000"/>
            </a:xfrm>
            <a:prstGeom prst="rect">
              <a:avLst/>
            </a:pr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6"/>
            <p:cNvSpPr/>
            <p:nvPr/>
          </p:nvSpPr>
          <p:spPr>
            <a:xfrm>
              <a:off x="1063924" y="2322697"/>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6"/>
            <p:cNvSpPr/>
            <p:nvPr/>
          </p:nvSpPr>
          <p:spPr>
            <a:xfrm rot="4702797">
              <a:off x="2020437" y="3688495"/>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
            <p:cNvSpPr/>
            <p:nvPr/>
          </p:nvSpPr>
          <p:spPr>
            <a:xfrm rot="-4660273">
              <a:off x="317663" y="3708036"/>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p:nvPr/>
          </p:nvSpPr>
          <p:spPr>
            <a:xfrm rot="5077508">
              <a:off x="2114943" y="4771519"/>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6"/>
            <p:cNvSpPr/>
            <p:nvPr/>
          </p:nvSpPr>
          <p:spPr>
            <a:xfrm rot="-5203863">
              <a:off x="390118" y="4847008"/>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2" name="Google Shape;182;p6"/>
          <p:cNvSpPr/>
          <p:nvPr/>
        </p:nvSpPr>
        <p:spPr>
          <a:xfrm>
            <a:off x="221438" y="2220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6"/>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6"/>
          <p:cNvSpPr txBox="1">
            <a:spLocks noGrp="1"/>
          </p:cNvSpPr>
          <p:nvPr>
            <p:ph type="body" idx="2"/>
          </p:nvPr>
        </p:nvSpPr>
        <p:spPr>
          <a:xfrm>
            <a:off x="3330241" y="1716535"/>
            <a:ext cx="7950351" cy="324400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rgbClr val="2B3E42"/>
              </a:buClr>
              <a:buSzPts val="2200"/>
              <a:buFont typeface="Arial"/>
              <a:buNone/>
              <a:defRPr sz="22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4_Fall_Template_SlidesMania_5">
  <p:cSld name="0074_Fall_Template_SlidesMania_5">
    <p:spTree>
      <p:nvGrpSpPr>
        <p:cNvPr id="1" name="Shape 212"/>
        <p:cNvGrpSpPr/>
        <p:nvPr/>
      </p:nvGrpSpPr>
      <p:grpSpPr>
        <a:xfrm>
          <a:off x="0" y="0"/>
          <a:ext cx="0" cy="0"/>
          <a:chOff x="0" y="0"/>
          <a:chExt cx="0" cy="0"/>
        </a:xfrm>
      </p:grpSpPr>
      <p:sp>
        <p:nvSpPr>
          <p:cNvPr id="213" name="Google Shape;213;p9"/>
          <p:cNvSpPr/>
          <p:nvPr/>
        </p:nvSpPr>
        <p:spPr>
          <a:xfrm rot="-5400000" flipH="1">
            <a:off x="5764643" y="475620"/>
            <a:ext cx="6086380" cy="5947197"/>
          </a:xfrm>
          <a:prstGeom prst="flowChartManualInput">
            <a:avLst/>
          </a:prstGeom>
          <a:solidFill>
            <a:srgbClr val="D2342A">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9"/>
          <p:cNvSpPr/>
          <p:nvPr/>
        </p:nvSpPr>
        <p:spPr>
          <a:xfrm rot="-5400000">
            <a:off x="9359664" y="4056037"/>
            <a:ext cx="36000" cy="511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9"/>
          <p:cNvSpPr/>
          <p:nvPr/>
        </p:nvSpPr>
        <p:spPr>
          <a:xfrm>
            <a:off x="221438" y="2220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9"/>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9"/>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9"/>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9"/>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4_Fall_Template_SlidesMania_4">
  <p:cSld name="0074_Fall_Template_SlidesMania_4">
    <p:spTree>
      <p:nvGrpSpPr>
        <p:cNvPr id="1" name="Shape 285"/>
        <p:cNvGrpSpPr/>
        <p:nvPr/>
      </p:nvGrpSpPr>
      <p:grpSpPr>
        <a:xfrm>
          <a:off x="0" y="0"/>
          <a:ext cx="0" cy="0"/>
          <a:chOff x="0" y="0"/>
          <a:chExt cx="0" cy="0"/>
        </a:xfrm>
      </p:grpSpPr>
      <p:sp>
        <p:nvSpPr>
          <p:cNvPr id="286" name="Google Shape;286;p12"/>
          <p:cNvSpPr/>
          <p:nvPr/>
        </p:nvSpPr>
        <p:spPr>
          <a:xfrm rot="-5400000">
            <a:off x="9359664" y="4056037"/>
            <a:ext cx="36000" cy="5112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87" name="Google Shape;287;p12"/>
          <p:cNvGrpSpPr/>
          <p:nvPr/>
        </p:nvGrpSpPr>
        <p:grpSpPr>
          <a:xfrm>
            <a:off x="5702489" y="5488014"/>
            <a:ext cx="1081224" cy="1387051"/>
            <a:chOff x="7128166" y="1494503"/>
            <a:chExt cx="3533412" cy="4532845"/>
          </a:xfrm>
        </p:grpSpPr>
        <p:sp>
          <p:nvSpPr>
            <p:cNvPr id="288" name="Google Shape;288;p12"/>
            <p:cNvSpPr/>
            <p:nvPr/>
          </p:nvSpPr>
          <p:spPr>
            <a:xfrm>
              <a:off x="8826914" y="3291348"/>
              <a:ext cx="108000" cy="2736000"/>
            </a:xfrm>
            <a:prstGeom prst="rect">
              <a:avLst/>
            </a:pr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8A02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94" name="Google Shape;294;p12"/>
          <p:cNvGrpSpPr/>
          <p:nvPr/>
        </p:nvGrpSpPr>
        <p:grpSpPr>
          <a:xfrm>
            <a:off x="4605678" y="5468593"/>
            <a:ext cx="1081224" cy="1387051"/>
            <a:chOff x="7128166" y="1494503"/>
            <a:chExt cx="3533412" cy="4532845"/>
          </a:xfrm>
        </p:grpSpPr>
        <p:sp>
          <p:nvSpPr>
            <p:cNvPr id="295" name="Google Shape;295;p12"/>
            <p:cNvSpPr/>
            <p:nvPr/>
          </p:nvSpPr>
          <p:spPr>
            <a:xfrm>
              <a:off x="8826914" y="3291348"/>
              <a:ext cx="108000" cy="2736000"/>
            </a:xfrm>
            <a:prstGeom prst="rect">
              <a:avLst/>
            </a:pr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BD0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1" name="Google Shape;301;p12"/>
          <p:cNvGrpSpPr/>
          <p:nvPr/>
        </p:nvGrpSpPr>
        <p:grpSpPr>
          <a:xfrm>
            <a:off x="3500261" y="5474826"/>
            <a:ext cx="1081224" cy="1387051"/>
            <a:chOff x="7128166" y="1494503"/>
            <a:chExt cx="3533412" cy="4532845"/>
          </a:xfrm>
        </p:grpSpPr>
        <p:sp>
          <p:nvSpPr>
            <p:cNvPr id="302" name="Google Shape;302;p12"/>
            <p:cNvSpPr/>
            <p:nvPr/>
          </p:nvSpPr>
          <p:spPr>
            <a:xfrm>
              <a:off x="8826914" y="3291348"/>
              <a:ext cx="108000" cy="2736000"/>
            </a:xfrm>
            <a:prstGeom prst="rect">
              <a:avLst/>
            </a:pr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D234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8" name="Google Shape;308;p12"/>
          <p:cNvGrpSpPr/>
          <p:nvPr/>
        </p:nvGrpSpPr>
        <p:grpSpPr>
          <a:xfrm>
            <a:off x="2408396" y="5488014"/>
            <a:ext cx="1081224" cy="1387051"/>
            <a:chOff x="7128166" y="1494503"/>
            <a:chExt cx="3533412" cy="4532845"/>
          </a:xfrm>
        </p:grpSpPr>
        <p:sp>
          <p:nvSpPr>
            <p:cNvPr id="309" name="Google Shape;309;p12"/>
            <p:cNvSpPr/>
            <p:nvPr/>
          </p:nvSpPr>
          <p:spPr>
            <a:xfrm>
              <a:off x="8826914" y="3291348"/>
              <a:ext cx="108000" cy="2736000"/>
            </a:xfrm>
            <a:prstGeom prst="rect">
              <a:avLst/>
            </a:pr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571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5" name="Google Shape;315;p12"/>
          <p:cNvGrpSpPr/>
          <p:nvPr/>
        </p:nvGrpSpPr>
        <p:grpSpPr>
          <a:xfrm>
            <a:off x="1299251" y="5488014"/>
            <a:ext cx="1081224" cy="1387051"/>
            <a:chOff x="7128166" y="1494503"/>
            <a:chExt cx="3533412" cy="4532845"/>
          </a:xfrm>
        </p:grpSpPr>
        <p:sp>
          <p:nvSpPr>
            <p:cNvPr id="316" name="Google Shape;316;p12"/>
            <p:cNvSpPr/>
            <p:nvPr/>
          </p:nvSpPr>
          <p:spPr>
            <a:xfrm>
              <a:off x="8826914" y="3291348"/>
              <a:ext cx="108000" cy="2736000"/>
            </a:xfrm>
            <a:prstGeom prst="rect">
              <a:avLst/>
            </a:pr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2"/>
            <p:cNvSpPr/>
            <p:nvPr/>
          </p:nvSpPr>
          <p:spPr>
            <a:xfrm>
              <a:off x="8259098" y="1494503"/>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2"/>
            <p:cNvSpPr/>
            <p:nvPr/>
          </p:nvSpPr>
          <p:spPr>
            <a:xfrm rot="4702797">
              <a:off x="9215611" y="2860301"/>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2"/>
            <p:cNvSpPr/>
            <p:nvPr/>
          </p:nvSpPr>
          <p:spPr>
            <a:xfrm rot="-4660273">
              <a:off x="7512837" y="2879842"/>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12"/>
            <p:cNvSpPr/>
            <p:nvPr/>
          </p:nvSpPr>
          <p:spPr>
            <a:xfrm rot="5077508">
              <a:off x="9310117" y="3943325"/>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12"/>
            <p:cNvSpPr/>
            <p:nvPr/>
          </p:nvSpPr>
          <p:spPr>
            <a:xfrm rot="-5203863">
              <a:off x="7585292" y="4018814"/>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F6B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2" name="Google Shape;322;p12"/>
          <p:cNvGrpSpPr/>
          <p:nvPr/>
        </p:nvGrpSpPr>
        <p:grpSpPr>
          <a:xfrm>
            <a:off x="190253" y="5474807"/>
            <a:ext cx="1081224" cy="1387051"/>
            <a:chOff x="-67009" y="2322697"/>
            <a:chExt cx="3533412" cy="4532845"/>
          </a:xfrm>
        </p:grpSpPr>
        <p:sp>
          <p:nvSpPr>
            <p:cNvPr id="323" name="Google Shape;323;p12"/>
            <p:cNvSpPr/>
            <p:nvPr/>
          </p:nvSpPr>
          <p:spPr>
            <a:xfrm>
              <a:off x="1631740" y="4119542"/>
              <a:ext cx="108000" cy="2736000"/>
            </a:xfrm>
            <a:prstGeom prst="rect">
              <a:avLst/>
            </a:pr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2"/>
            <p:cNvSpPr/>
            <p:nvPr/>
          </p:nvSpPr>
          <p:spPr>
            <a:xfrm>
              <a:off x="1063924" y="2322697"/>
              <a:ext cx="1248696" cy="190967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2"/>
            <p:cNvSpPr/>
            <p:nvPr/>
          </p:nvSpPr>
          <p:spPr>
            <a:xfrm rot="4702797">
              <a:off x="2020437" y="3688495"/>
              <a:ext cx="1042035" cy="1674325"/>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2"/>
            <p:cNvSpPr/>
            <p:nvPr/>
          </p:nvSpPr>
          <p:spPr>
            <a:xfrm rot="-4660273">
              <a:off x="317663" y="3708036"/>
              <a:ext cx="1060146" cy="1640969"/>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2"/>
            <p:cNvSpPr/>
            <p:nvPr/>
          </p:nvSpPr>
          <p:spPr>
            <a:xfrm rot="5077508">
              <a:off x="2114943" y="4771519"/>
              <a:ext cx="877665" cy="1703300"/>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12"/>
            <p:cNvSpPr/>
            <p:nvPr/>
          </p:nvSpPr>
          <p:spPr>
            <a:xfrm rot="-5203863">
              <a:off x="390118" y="4847008"/>
              <a:ext cx="920731" cy="1642241"/>
            </a:xfrm>
            <a:custGeom>
              <a:avLst/>
              <a:gdLst/>
              <a:ahLst/>
              <a:cxnLst/>
              <a:rect l="l" t="t" r="r" b="b"/>
              <a:pathLst>
                <a:path w="1080000" h="1868672" extrusionOk="0">
                  <a:moveTo>
                    <a:pt x="540000" y="0"/>
                  </a:moveTo>
                  <a:lnTo>
                    <a:pt x="603839" y="38783"/>
                  </a:lnTo>
                  <a:cubicBezTo>
                    <a:pt x="891120" y="232867"/>
                    <a:pt x="1080000" y="561544"/>
                    <a:pt x="1080000" y="934336"/>
                  </a:cubicBezTo>
                  <a:cubicBezTo>
                    <a:pt x="1080000" y="1307129"/>
                    <a:pt x="891120" y="1635806"/>
                    <a:pt x="603839" y="1829889"/>
                  </a:cubicBezTo>
                  <a:lnTo>
                    <a:pt x="540000" y="1868672"/>
                  </a:lnTo>
                  <a:lnTo>
                    <a:pt x="476162" y="1829889"/>
                  </a:lnTo>
                  <a:cubicBezTo>
                    <a:pt x="188880" y="1635806"/>
                    <a:pt x="0" y="1307129"/>
                    <a:pt x="0" y="934336"/>
                  </a:cubicBezTo>
                  <a:cubicBezTo>
                    <a:pt x="0" y="561544"/>
                    <a:pt x="188880" y="232867"/>
                    <a:pt x="476162" y="38783"/>
                  </a:cubicBezTo>
                  <a:close/>
                </a:path>
              </a:pathLst>
            </a:custGeom>
            <a:solidFill>
              <a:srgbClr val="2B3E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9" name="Google Shape;329;p12"/>
          <p:cNvSpPr/>
          <p:nvPr/>
        </p:nvSpPr>
        <p:spPr>
          <a:xfrm>
            <a:off x="221438" y="222038"/>
            <a:ext cx="36000" cy="5216822"/>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12"/>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12"/>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2"/>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2"/>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4_Fall_Template_SlidesMania_7">
  <p:cSld name="0074_Fall_Template_SlidesMania_7">
    <p:spTree>
      <p:nvGrpSpPr>
        <p:cNvPr id="1" name="Shape 334"/>
        <p:cNvGrpSpPr/>
        <p:nvPr/>
      </p:nvGrpSpPr>
      <p:grpSpPr>
        <a:xfrm>
          <a:off x="0" y="0"/>
          <a:ext cx="0" cy="0"/>
          <a:chOff x="0" y="0"/>
          <a:chExt cx="0" cy="0"/>
        </a:xfrm>
      </p:grpSpPr>
      <p:sp>
        <p:nvSpPr>
          <p:cNvPr id="335" name="Google Shape;335;p13"/>
          <p:cNvSpPr/>
          <p:nvPr/>
        </p:nvSpPr>
        <p:spPr>
          <a:xfrm rot="-5400000">
            <a:off x="6075058" y="737299"/>
            <a:ext cx="36000" cy="117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13"/>
          <p:cNvSpPr/>
          <p:nvPr/>
        </p:nvSpPr>
        <p:spPr>
          <a:xfrm>
            <a:off x="221438" y="222038"/>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13"/>
          <p:cNvSpPr/>
          <p:nvPr/>
        </p:nvSpPr>
        <p:spPr>
          <a:xfrm>
            <a:off x="11933226" y="222037"/>
            <a:ext cx="36000" cy="6408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3"/>
          <p:cNvSpPr/>
          <p:nvPr/>
        </p:nvSpPr>
        <p:spPr>
          <a:xfrm rot="-5400000">
            <a:off x="2057438" y="-1577962"/>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3"/>
          <p:cNvSpPr/>
          <p:nvPr/>
        </p:nvSpPr>
        <p:spPr>
          <a:xfrm rot="-5400000">
            <a:off x="10097226" y="-1577963"/>
            <a:ext cx="36000" cy="3636000"/>
          </a:xfrm>
          <a:prstGeom prst="rect">
            <a:avLst/>
          </a:prstGeom>
          <a:solidFill>
            <a:srgbClr val="2B3E42"/>
          </a:solidFill>
          <a:ln w="12700" cap="flat" cmpd="sng">
            <a:solidFill>
              <a:srgbClr val="2B3E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3"/>
          <p:cNvSpPr txBox="1">
            <a:spLocks noGrp="1"/>
          </p:cNvSpPr>
          <p:nvPr>
            <p:ph type="body" idx="1"/>
          </p:nvPr>
        </p:nvSpPr>
        <p:spPr>
          <a:xfrm>
            <a:off x="4076248" y="16105"/>
            <a:ext cx="4038168" cy="76944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2B3E42"/>
              </a:buClr>
              <a:buSzPts val="4400"/>
              <a:buFont typeface="Arial"/>
              <a:buNone/>
              <a:defRPr sz="4400" b="0" i="0" u="none" strike="noStrike" cap="none">
                <a:solidFill>
                  <a:srgbClr val="2B3E42"/>
                </a:solidFill>
                <a:latin typeface="Barlow"/>
                <a:ea typeface="Barlow"/>
                <a:cs typeface="Barlow"/>
                <a:sym typeface="Barl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2DA"/>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rgbClr val="2B3E42"/>
                </a:solidFill>
                <a:latin typeface="Barlow Condensed"/>
                <a:ea typeface="Barlow Condensed"/>
                <a:cs typeface="Barlow Condensed"/>
                <a:sym typeface="Barlow Condensed"/>
              </a:rPr>
              <a:t>SLIDESMANIA.COM</a:t>
            </a:r>
            <a:endParaRPr>
              <a:solidFill>
                <a:srgbClr val="2B3E42"/>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869095" y="4797373"/>
            <a:ext cx="8644877" cy="2060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5"/>
          <p:cNvPicPr>
            <a:picLocks noChangeAspect="1"/>
          </p:cNvPicPr>
          <p:nvPr/>
        </p:nvPicPr>
        <p:blipFill>
          <a:blip r:embed="rId3"/>
          <a:stretch>
            <a:fillRect/>
          </a:stretch>
        </p:blipFill>
        <p:spPr>
          <a:xfrm>
            <a:off x="4402670" y="598933"/>
            <a:ext cx="3393640" cy="2239802"/>
          </a:xfrm>
          <a:prstGeom prst="rect">
            <a:avLst/>
          </a:prstGeom>
        </p:spPr>
      </p:pic>
      <p:pic>
        <p:nvPicPr>
          <p:cNvPr id="17" name="Picture 16"/>
          <p:cNvPicPr>
            <a:picLocks noChangeAspect="1"/>
          </p:cNvPicPr>
          <p:nvPr/>
        </p:nvPicPr>
        <p:blipFill>
          <a:blip r:embed="rId4"/>
          <a:stretch>
            <a:fillRect/>
          </a:stretch>
        </p:blipFill>
        <p:spPr>
          <a:xfrm>
            <a:off x="8158289" y="598933"/>
            <a:ext cx="3285043" cy="2239802"/>
          </a:xfrm>
          <a:prstGeom prst="rect">
            <a:avLst/>
          </a:prstGeom>
        </p:spPr>
      </p:pic>
      <p:pic>
        <p:nvPicPr>
          <p:cNvPr id="18" name="Picture 17"/>
          <p:cNvPicPr>
            <a:picLocks noChangeAspect="1"/>
          </p:cNvPicPr>
          <p:nvPr/>
        </p:nvPicPr>
        <p:blipFill>
          <a:blip r:embed="rId5"/>
          <a:stretch>
            <a:fillRect/>
          </a:stretch>
        </p:blipFill>
        <p:spPr>
          <a:xfrm>
            <a:off x="617439" y="598934"/>
            <a:ext cx="3423252" cy="2239801"/>
          </a:xfrm>
          <a:prstGeom prst="rect">
            <a:avLst/>
          </a:prstGeom>
        </p:spPr>
      </p:pic>
      <p:pic>
        <p:nvPicPr>
          <p:cNvPr id="19" name="Picture 18"/>
          <p:cNvPicPr>
            <a:picLocks noChangeAspect="1"/>
          </p:cNvPicPr>
          <p:nvPr/>
        </p:nvPicPr>
        <p:blipFill>
          <a:blip r:embed="rId6"/>
          <a:stretch>
            <a:fillRect/>
          </a:stretch>
        </p:blipFill>
        <p:spPr>
          <a:xfrm>
            <a:off x="3262612" y="3339142"/>
            <a:ext cx="5593983" cy="2539375"/>
          </a:xfrm>
          <a:prstGeom prst="rect">
            <a:avLst/>
          </a:prstGeom>
        </p:spPr>
      </p:pic>
    </p:spTree>
    <p:extLst>
      <p:ext uri="{BB962C8B-B14F-4D97-AF65-F5344CB8AC3E}">
        <p14:creationId xmlns:p14="http://schemas.microsoft.com/office/powerpoint/2010/main" val="197756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3" name="Rectangle 2"/>
          <p:cNvSpPr/>
          <p:nvPr/>
        </p:nvSpPr>
        <p:spPr>
          <a:xfrm>
            <a:off x="436727" y="506023"/>
            <a:ext cx="11341291" cy="6093976"/>
          </a:xfrm>
          <a:prstGeom prst="rect">
            <a:avLst/>
          </a:prstGeom>
          <a:solidFill>
            <a:schemeClr val="bg1"/>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Kính </a:t>
            </a:r>
            <a:r>
              <a:rPr lang="vi-VN" sz="2600" dirty="0">
                <a:latin typeface="Times New Roman" panose="02020603050405020304" pitchFamily="18" charset="0"/>
                <a:cs typeface="Times New Roman" panose="02020603050405020304" pitchFamily="18" charset="0"/>
              </a:rPr>
              <a:t>chào thầy cô và các bạn. Tôi tên là............học sinh.........trường.........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XH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Bản sắc văn hóa dân tộc là giá trị cốt lõi nhất của nền văn hóa, thể hiện tâm hồn, cốt cách, tình cảm, lý trí, sức mạnh của dân tộc, tạo nên chất keo kết nối các cộng đồng người gắn bó, đoàn kết với nhau để cùng tồn tại và phát triển. Những giá trị của bản sắc văn hóa dân tộc là một trong những động lực to lớn đảm bảo sự ổn định và phát triển bền vững của quốc gia dân tộc.</a:t>
            </a:r>
            <a:endParaRPr lang="en-US" sz="2600" dirty="0" smtClean="0">
              <a:latin typeface="Times New Roman" panose="02020603050405020304" pitchFamily="18" charset="0"/>
            </a:endParaRPr>
          </a:p>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Bản </a:t>
            </a:r>
            <a:r>
              <a:rPr lang="vi-VN" sz="2600" dirty="0">
                <a:latin typeface="Times New Roman" panose="02020603050405020304" pitchFamily="18" charset="0"/>
              </a:rPr>
              <a:t>sắc văn hóa dân tộc Việt Nam được hình thành, phát triển gắn liền với lịch sử dựng nước, giữ nước và quá trình xây dựng chủ nghĩa xã hội. Bản sắc văn hóa dân tộc là tổng hòa những giá trị văn hóa bền vững, phản ánh diện mạo, sắc thái, cốt cách, tâm hồn, tâm lý… của một dân tộc, được thường xuyên hun đúc, bổ sung và lan tỏa trong lịch sử dân tộc, trở thành tài sản tinh thần đặc sắc, tạo nên sức mạnh gắn kết cộng đồng và để phân biệt sự khác nhau giữa dân tộc này với dân tộc khác trong cộng đồng nhân loại</a:t>
            </a:r>
            <a:r>
              <a:rPr lang="vi-VN" sz="2600" dirty="0" smtClean="0">
                <a:latin typeface="Times New Roman" panose="02020603050405020304" pitchFamily="18" charset="0"/>
              </a:rPr>
              <a:t>.</a:t>
            </a:r>
            <a:endParaRPr lang="vi-VN" sz="2600" dirty="0">
              <a:latin typeface="Times New Roman" panose="02020603050405020304" pitchFamily="18" charset="0"/>
            </a:endParaRPr>
          </a:p>
        </p:txBody>
      </p:sp>
    </p:spTree>
    <p:extLst>
      <p:ext uri="{BB962C8B-B14F-4D97-AF65-F5344CB8AC3E}">
        <p14:creationId xmlns:p14="http://schemas.microsoft.com/office/powerpoint/2010/main" val="6247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3" name="Rectangle 2"/>
          <p:cNvSpPr/>
          <p:nvPr/>
        </p:nvSpPr>
        <p:spPr>
          <a:xfrm>
            <a:off x="450375" y="410488"/>
            <a:ext cx="11341291" cy="5262979"/>
          </a:xfrm>
          <a:prstGeom prst="rect">
            <a:avLst/>
          </a:prstGeom>
          <a:solidFill>
            <a:schemeClr val="bg1"/>
          </a:solidFill>
        </p:spPr>
        <p:txBody>
          <a:bodyPr wrap="square">
            <a:spAutoFit/>
          </a:bodyPr>
          <a:lstStyle/>
          <a:p>
            <a:pPr algn="just"/>
            <a:r>
              <a:rPr lang="en-US" sz="2800" dirty="0" smtClean="0">
                <a:latin typeface="Times New Roman" panose="02020603050405020304" pitchFamily="18" charset="0"/>
              </a:rPr>
              <a:t>       </a:t>
            </a:r>
            <a:r>
              <a:rPr lang="vi-VN" sz="2800" dirty="0" smtClean="0">
                <a:latin typeface="Times New Roman" panose="02020603050405020304" pitchFamily="18" charset="0"/>
              </a:rPr>
              <a:t>Tuy </a:t>
            </a:r>
            <a:r>
              <a:rPr lang="vi-VN" sz="2800" dirty="0">
                <a:latin typeface="Times New Roman" panose="02020603050405020304" pitchFamily="18" charset="0"/>
              </a:rPr>
              <a:t>nhiên, bên cạnh những mặt tích cực còn có mặt tiêu cực của nó đó là nguy cơ xói mòn, phai nhạt và biến dạng hệ thống giá trị trong bản sắc văn hóa dân tộc, sự ru nhập của lối sống tư sản, suy giảm thuần phong mĩ tục, sự chống phá của chủ nghĩa đế quốc và các thế lực thù địch trên lĩnh vực tư tưởng, văn hóa. Thanh niên là lực lượng xung kích, sáng tạo có vai trò quan trọng to lớn trong việc giữ gìn bản sắc văn hóa dân tộc, họ là lực lượng trực tiếp tham gia bảo vệ, giữ gìn, bổ sung, phát triển và quảng bá những giá trị bản sắc văn hóa dân tộc thông qua việc thực hiện nội dung, nhiệm vụ bảo vệ Tổ quốc xã hội chủ nghĩa. Vì vậy, để phát huy vai trò của thanh niên với việc giữ gìn bản sắc văn hóa dân tộc trong bối cảnh hội nhập quốc tế hiện nay chúng ta phải thực hiện có hiệu quả một số nội dung, biện pháp cơ bản sau</a:t>
            </a:r>
            <a:r>
              <a:rPr lang="vi-VN" sz="2800" dirty="0" smtClean="0">
                <a:latin typeface="Times New Roman" panose="02020603050405020304" pitchFamily="18" charset="0"/>
              </a:rPr>
              <a:t>:</a:t>
            </a:r>
            <a:r>
              <a:rPr lang="en-US" sz="2800" dirty="0" smtClean="0">
                <a:latin typeface="Times New Roman" panose="02020603050405020304" pitchFamily="18" charset="0"/>
              </a:rPr>
              <a:t>……</a:t>
            </a:r>
            <a:endParaRPr lang="vi-VN" sz="2800" dirty="0">
              <a:latin typeface="Times New Roman" panose="02020603050405020304" pitchFamily="18" charset="0"/>
            </a:endParaRPr>
          </a:p>
        </p:txBody>
      </p:sp>
    </p:spTree>
    <p:extLst>
      <p:ext uri="{BB962C8B-B14F-4D97-AF65-F5344CB8AC3E}">
        <p14:creationId xmlns:p14="http://schemas.microsoft.com/office/powerpoint/2010/main" val="6618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3" name="Rectangle 2"/>
          <p:cNvSpPr/>
          <p:nvPr/>
        </p:nvSpPr>
        <p:spPr>
          <a:xfrm>
            <a:off x="450375" y="410488"/>
            <a:ext cx="11341291" cy="5831853"/>
          </a:xfrm>
          <a:prstGeom prst="rect">
            <a:avLst/>
          </a:prstGeom>
          <a:solidFill>
            <a:schemeClr val="bg1"/>
          </a:solidFill>
        </p:spPr>
        <p:txBody>
          <a:bodyPr wrap="square">
            <a:sp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Những </a:t>
            </a:r>
            <a:r>
              <a:rPr lang="vi-VN" sz="2800" dirty="0">
                <a:latin typeface="Times New Roman" panose="02020603050405020304" pitchFamily="18" charset="0"/>
                <a:cs typeface="Times New Roman" panose="02020603050405020304" pitchFamily="18" charset="0"/>
              </a:rPr>
              <a:t>giá trị tinh hoa văn hóa truyền thống tốt đẹp của dân tộc được xây dựng và ghi nhận bởi những chiến công hi sinh thầm lặng của biết bao thế hệ người dân Việt Nam. Nó là kết tinh những gì là tinh túy nhất của dân tộc để rồi chính những giá trị đó lại lung linh tỏa sáng, soi sáng con đường chúng ta đi. Không chỉ bây giờ mà mãi mãi về sau những giá trị tinh hoa văn hóa của dân tộc sẽ là hành trang, động lực để cho thanh niên Việt Nam chúng ta tiến vào kỷ nguyên mới tô thắm nên truyền thống ngàn năm văn hiến của dân tộc..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04715" y="40944"/>
          <a:ext cx="11737077" cy="6739414"/>
        </p:xfrm>
        <a:graphic>
          <a:graphicData uri="http://schemas.openxmlformats.org/drawingml/2006/table">
            <a:tbl>
              <a:tblPr>
                <a:tableStyleId>{5940675A-B579-460E-94D1-54222C63F5DA}</a:tableStyleId>
              </a:tblPr>
              <a:tblGrid>
                <a:gridCol w="2661316"/>
                <a:gridCol w="3207223"/>
                <a:gridCol w="2934269"/>
                <a:gridCol w="2934269"/>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đạt</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rgbClr val="FFFFFF"/>
                    </a:solidFill>
                  </a:tcPr>
                </a:tc>
                <a:tc>
                  <a:txBody>
                    <a:bodyPr/>
                    <a:lstStyle/>
                    <a:p>
                      <a:pPr algn="l"/>
                      <a:r>
                        <a:rPr lang="en-US" sz="1900" dirty="0" err="1" smtClean="0">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một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cách rõ ràng, ấn tượng</a:t>
                      </a:r>
                    </a:p>
                  </a:txBody>
                  <a:tcPr marL="54392" marR="54392" marT="27196" marB="27196" anchor="ctr">
                    <a:solidFill>
                      <a:srgbClr val="FFFFFF"/>
                    </a:solidFill>
                  </a:tcPr>
                </a:tc>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rgbClr val="FFFFFF"/>
                    </a:solidFill>
                  </a:tcPr>
                </a:tc>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rgbClr val="FFFFFF"/>
                    </a:solidFill>
                  </a:tcPr>
                </a:tc>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rgbClr val="FFFFFF"/>
                    </a:solidFill>
                  </a:tcPr>
                </a:tc>
              </a:tr>
              <a:tr h="495679">
                <a:tc gridSpan="4">
                  <a:txBody>
                    <a:bodyPr/>
                    <a:lstStyle/>
                    <a:p>
                      <a:pPr algn="r"/>
                      <a:r>
                        <a:rPr lang="en-US" sz="24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bl>
          </a:graphicData>
        </a:graphic>
      </p:graphicFrame>
    </p:spTree>
    <p:extLst>
      <p:ext uri="{BB962C8B-B14F-4D97-AF65-F5344CB8AC3E}">
        <p14:creationId xmlns:p14="http://schemas.microsoft.com/office/powerpoint/2010/main" val="35263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436728" y="395785"/>
            <a:ext cx="8502556"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p:nvPicPr>
        <p:blipFill>
          <a:blip r:embed="rId4"/>
          <a:stretch>
            <a:fillRect/>
          </a:stretch>
        </p:blipFill>
        <p:spPr>
          <a:xfrm>
            <a:off x="777922" y="1242661"/>
            <a:ext cx="7424383" cy="4922690"/>
          </a:xfrm>
          <a:prstGeom prst="rect">
            <a:avLst/>
          </a:prstGeom>
        </p:spPr>
      </p:pic>
    </p:spTree>
    <p:extLst>
      <p:ext uri="{BB962C8B-B14F-4D97-AF65-F5344CB8AC3E}">
        <p14:creationId xmlns:p14="http://schemas.microsoft.com/office/powerpoint/2010/main" val="23884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586852" y="615259"/>
            <a:ext cx="10945504" cy="954107"/>
          </a:xfrm>
          <a:prstGeom prst="rect">
            <a:avLst/>
          </a:prstGeom>
        </p:spPr>
        <p:txBody>
          <a:bodyPr wrap="square">
            <a:spAutoFit/>
          </a:bodyPr>
          <a:lstStyle/>
          <a:p>
            <a:pPr algn="just"/>
            <a:r>
              <a:rPr lang="vi-VN" sz="2800" b="1" dirty="0">
                <a:solidFill>
                  <a:schemeClr val="tx1"/>
                </a:solidFill>
                <a:latin typeface="+mj-lt"/>
              </a:rPr>
              <a:t>Câu hỏi 1:</a:t>
            </a:r>
            <a:r>
              <a:rPr lang="vi-VN" sz="2800" dirty="0">
                <a:solidFill>
                  <a:schemeClr val="tx1"/>
                </a:solidFill>
                <a:latin typeface="+mj-lt"/>
              </a:rPr>
              <a:t> Kẻ bảng vào vở theo mẫu và điền các thông tin về hai văn bản Tháng Giêng, mơ về trăng non rét ngọt và Chuyện cơm hến:</a:t>
            </a:r>
            <a:endParaRPr lang="en-US" sz="2800" dirty="0">
              <a:solidFill>
                <a:schemeClr val="tx1"/>
              </a:solidFill>
              <a:latin typeface="+mj-lt"/>
            </a:endParaRPr>
          </a:p>
        </p:txBody>
      </p:sp>
      <p:pic>
        <p:nvPicPr>
          <p:cNvPr id="3" name="Picture 2"/>
          <p:cNvPicPr>
            <a:picLocks noChangeAspect="1"/>
          </p:cNvPicPr>
          <p:nvPr/>
        </p:nvPicPr>
        <p:blipFill>
          <a:blip r:embed="rId3"/>
          <a:stretch>
            <a:fillRect/>
          </a:stretch>
        </p:blipFill>
        <p:spPr>
          <a:xfrm>
            <a:off x="4061148" y="1829783"/>
            <a:ext cx="3523793" cy="81083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21025723"/>
              </p:ext>
            </p:extLst>
          </p:nvPr>
        </p:nvGraphicFramePr>
        <p:xfrm>
          <a:off x="586852" y="2901038"/>
          <a:ext cx="10824757" cy="3036570"/>
        </p:xfrm>
        <a:graphic>
          <a:graphicData uri="http://schemas.openxmlformats.org/drawingml/2006/table">
            <a:tbl>
              <a:tblPr>
                <a:tableStyleId>{5940675A-B579-460E-94D1-54222C63F5DA}</a:tableStyleId>
              </a:tblPr>
              <a:tblGrid>
                <a:gridCol w="4546789"/>
                <a:gridCol w="3439236"/>
                <a:gridCol w="2838732"/>
              </a:tblGrid>
              <a:tr h="0">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47625" marR="47625" marT="47625" marB="47625">
                    <a:solidFill>
                      <a:schemeClr val="accent6">
                        <a:lumMod val="20000"/>
                        <a:lumOff val="80000"/>
                      </a:schemeClr>
                    </a:solidFill>
                  </a:tcPr>
                </a:tc>
                <a:tc>
                  <a:txBody>
                    <a:bodyPr/>
                    <a:lstStyle/>
                    <a:p>
                      <a:pPr algn="ctr" fontAlgn="t"/>
                      <a:r>
                        <a:rPr lang="vi-VN" sz="2800">
                          <a:effectLst/>
                          <a:latin typeface="Times New Roman" panose="02020603050405020304" pitchFamily="18" charset="0"/>
                          <a:cs typeface="Times New Roman" panose="02020603050405020304" pitchFamily="18" charset="0"/>
                        </a:rPr>
                        <a:t>Tháng Giêng, mơ về trắng non rét ngọt</a:t>
                      </a:r>
                    </a:p>
                  </a:txBody>
                  <a:tcPr marL="47625" marR="47625" marT="47625" marB="47625">
                    <a:solidFill>
                      <a:schemeClr val="accent6">
                        <a:lumMod val="20000"/>
                        <a:lumOff val="80000"/>
                      </a:schemeClr>
                    </a:solidFill>
                  </a:tcPr>
                </a:tc>
                <a:tc>
                  <a:txBody>
                    <a:bodyPr/>
                    <a:lstStyle/>
                    <a:p>
                      <a:pPr algn="ctr" fontAlgn="t"/>
                      <a:r>
                        <a:rPr lang="vi-VN" sz="2800" dirty="0">
                          <a:effectLst/>
                          <a:latin typeface="Times New Roman" panose="02020603050405020304" pitchFamily="18" charset="0"/>
                          <a:cs typeface="Times New Roman" panose="02020603050405020304" pitchFamily="18" charset="0"/>
                        </a:rPr>
                        <a:t>Chuyện cơm hến</a:t>
                      </a:r>
                    </a:p>
                  </a:txBody>
                  <a:tcPr marL="47625" marR="47625" marT="47625" marB="47625">
                    <a:solidFill>
                      <a:schemeClr val="accent6">
                        <a:lumMod val="20000"/>
                        <a:lumOff val="80000"/>
                      </a:schemeClr>
                    </a:solidFill>
                  </a:tcPr>
                </a:tc>
              </a:tr>
              <a:tr h="0">
                <a:tc>
                  <a:txBody>
                    <a:bodyPr/>
                    <a:lstStyle/>
                    <a:p>
                      <a:pPr fontAlgn="t"/>
                      <a:r>
                        <a:rPr lang="en-US" sz="2800">
                          <a:effectLst/>
                          <a:latin typeface="Times New Roman" panose="02020603050405020304" pitchFamily="18" charset="0"/>
                          <a:cs typeface="Times New Roman" panose="02020603050405020304" pitchFamily="18" charset="0"/>
                        </a:rPr>
                        <a:t>Thể loại</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r>
              <a:tr h="0">
                <a:tc>
                  <a:txBody>
                    <a:bodyPr/>
                    <a:lstStyle/>
                    <a:p>
                      <a:pPr fontAlgn="t"/>
                      <a:r>
                        <a:rPr lang="en-US" sz="2800">
                          <a:effectLst/>
                          <a:latin typeface="Times New Roman" panose="02020603050405020304" pitchFamily="18" charset="0"/>
                          <a:cs typeface="Times New Roman" panose="02020603050405020304" pitchFamily="18" charset="0"/>
                        </a:rPr>
                        <a:t>Những hình ảnh nổi bật</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r>
              <a:tr h="0">
                <a:tc>
                  <a:txBody>
                    <a:bodyPr/>
                    <a:lstStyle/>
                    <a:p>
                      <a:pPr fontAlgn="t"/>
                      <a:r>
                        <a:rPr lang="en-US" sz="2800">
                          <a:effectLst/>
                          <a:latin typeface="Times New Roman" panose="02020603050405020304" pitchFamily="18" charset="0"/>
                          <a:cs typeface="Times New Roman" panose="02020603050405020304" pitchFamily="18" charset="0"/>
                        </a:rPr>
                        <a:t>Đặc điểm lời văn</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r>
              <a:tr h="0">
                <a:tc>
                  <a:txBody>
                    <a:bodyPr/>
                    <a:lstStyle/>
                    <a:p>
                      <a:pPr fontAlgn="t"/>
                      <a:r>
                        <a:rPr lang="en-US" sz="2800">
                          <a:effectLst/>
                          <a:latin typeface="Times New Roman" panose="02020603050405020304" pitchFamily="18" charset="0"/>
                          <a:cs typeface="Times New Roman" panose="02020603050405020304" pitchFamily="18" charset="0"/>
                        </a:rPr>
                        <a:t>Cảm xúc, suy nghĩ của tác giả</a:t>
                      </a:r>
                    </a:p>
                  </a:txBody>
                  <a:tcPr marL="47625" marR="47625" marT="47625" marB="47625"/>
                </a:tc>
                <a:tc>
                  <a:txBody>
                    <a:bodyPr/>
                    <a:lstStyle/>
                    <a:p>
                      <a:pPr fontAlgn="t"/>
                      <a:r>
                        <a:rPr lang="en-US" sz="280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47625" marR="47625" marT="47625" marB="47625"/>
                </a:tc>
              </a:tr>
            </a:tbl>
          </a:graphicData>
        </a:graphic>
      </p:graphicFrame>
    </p:spTree>
    <p:extLst>
      <p:ext uri="{BB962C8B-B14F-4D97-AF65-F5344CB8AC3E}">
        <p14:creationId xmlns:p14="http://schemas.microsoft.com/office/powerpoint/2010/main" val="10021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61684806"/>
              </p:ext>
            </p:extLst>
          </p:nvPr>
        </p:nvGraphicFramePr>
        <p:xfrm>
          <a:off x="436726" y="443941"/>
          <a:ext cx="11245757" cy="5843086"/>
        </p:xfrm>
        <a:graphic>
          <a:graphicData uri="http://schemas.openxmlformats.org/drawingml/2006/table">
            <a:tbl>
              <a:tblPr>
                <a:tableStyleId>{5940675A-B579-460E-94D1-54222C63F5DA}</a:tableStyleId>
              </a:tblPr>
              <a:tblGrid>
                <a:gridCol w="1120428"/>
                <a:gridCol w="5159492"/>
                <a:gridCol w="4965837"/>
              </a:tblGrid>
              <a:tr h="456778">
                <a:tc>
                  <a:txBody>
                    <a:bodyPr/>
                    <a:lstStyle/>
                    <a:p>
                      <a:pPr fontAlgn="t"/>
                      <a:r>
                        <a:rPr lang="en-US" sz="2300" dirty="0">
                          <a:effectLst/>
                          <a:latin typeface="Times New Roman" panose="02020603050405020304" pitchFamily="18" charset="0"/>
                          <a:cs typeface="Times New Roman" panose="02020603050405020304" pitchFamily="18" charset="0"/>
                        </a:rPr>
                        <a:t> </a:t>
                      </a:r>
                    </a:p>
                  </a:txBody>
                  <a:tcPr marL="32127" marR="32127" marT="32127" marB="32127">
                    <a:solidFill>
                      <a:schemeClr val="accent6">
                        <a:lumMod val="20000"/>
                        <a:lumOff val="80000"/>
                      </a:schemeClr>
                    </a:solidFill>
                  </a:tcPr>
                </a:tc>
                <a:tc>
                  <a:txBody>
                    <a:bodyPr/>
                    <a:lstStyle/>
                    <a:p>
                      <a:pPr algn="ctr" fontAlgn="t"/>
                      <a:r>
                        <a:rPr lang="vi-VN" sz="2300">
                          <a:effectLst/>
                          <a:latin typeface="Times New Roman" panose="02020603050405020304" pitchFamily="18" charset="0"/>
                          <a:cs typeface="Times New Roman" panose="02020603050405020304" pitchFamily="18" charset="0"/>
                        </a:rPr>
                        <a:t>Tháng Giêng, mơ về trắng non rét ngọt</a:t>
                      </a:r>
                    </a:p>
                  </a:txBody>
                  <a:tcPr marL="32127" marR="32127" marT="32127" marB="32127">
                    <a:solidFill>
                      <a:schemeClr val="accent6">
                        <a:lumMod val="20000"/>
                        <a:lumOff val="80000"/>
                      </a:schemeClr>
                    </a:solidFill>
                  </a:tcPr>
                </a:tc>
                <a:tc>
                  <a:txBody>
                    <a:bodyPr/>
                    <a:lstStyle/>
                    <a:p>
                      <a:pPr algn="ctr" fontAlgn="t"/>
                      <a:r>
                        <a:rPr lang="vi-VN" sz="2300" dirty="0">
                          <a:effectLst/>
                          <a:latin typeface="Times New Roman" panose="02020603050405020304" pitchFamily="18" charset="0"/>
                          <a:cs typeface="Times New Roman" panose="02020603050405020304" pitchFamily="18" charset="0"/>
                        </a:rPr>
                        <a:t>Chuyện cơm hến</a:t>
                      </a:r>
                    </a:p>
                  </a:txBody>
                  <a:tcPr marL="32127" marR="32127" marT="32127" marB="32127">
                    <a:solidFill>
                      <a:schemeClr val="accent6">
                        <a:lumMod val="20000"/>
                        <a:lumOff val="80000"/>
                      </a:schemeClr>
                    </a:solidFill>
                  </a:tcPr>
                </a:tc>
              </a:tr>
              <a:tr h="270066">
                <a:tc>
                  <a:txBody>
                    <a:bodyPr/>
                    <a:lstStyle/>
                    <a:p>
                      <a:pPr fontAlgn="t"/>
                      <a:r>
                        <a:rPr lang="en-US" sz="2300">
                          <a:effectLst/>
                          <a:latin typeface="Times New Roman" panose="02020603050405020304" pitchFamily="18" charset="0"/>
                          <a:cs typeface="Times New Roman" panose="02020603050405020304" pitchFamily="18" charset="0"/>
                        </a:rPr>
                        <a:t>Thể loại</a:t>
                      </a:r>
                    </a:p>
                  </a:txBody>
                  <a:tcPr marL="32127" marR="32127" marT="32127" marB="32127"/>
                </a:tc>
                <a:tc>
                  <a:txBody>
                    <a:bodyPr/>
                    <a:lstStyle/>
                    <a:p>
                      <a:pPr algn="ctr" fontAlgn="t"/>
                      <a:r>
                        <a:rPr lang="en-US" sz="2300" dirty="0" err="1">
                          <a:effectLst/>
                          <a:latin typeface="Times New Roman" panose="02020603050405020304" pitchFamily="18" charset="0"/>
                          <a:cs typeface="Times New Roman" panose="02020603050405020304" pitchFamily="18" charset="0"/>
                        </a:rPr>
                        <a:t>Tùy</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bút</a:t>
                      </a:r>
                      <a:endParaRPr lang="en-US" sz="23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algn="ctr" fontAlgn="t"/>
                      <a:r>
                        <a:rPr lang="en-US" sz="2300" dirty="0" err="1">
                          <a:effectLst/>
                          <a:latin typeface="Times New Roman" panose="02020603050405020304" pitchFamily="18" charset="0"/>
                          <a:cs typeface="Times New Roman" panose="02020603050405020304" pitchFamily="18" charset="0"/>
                        </a:rPr>
                        <a:t>Tản</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văn</a:t>
                      </a:r>
                      <a:endParaRPr lang="en-US" sz="2300" dirty="0">
                        <a:effectLst/>
                        <a:latin typeface="Times New Roman" panose="02020603050405020304" pitchFamily="18" charset="0"/>
                        <a:cs typeface="Times New Roman" panose="02020603050405020304" pitchFamily="18" charset="0"/>
                      </a:endParaRPr>
                    </a:p>
                  </a:txBody>
                  <a:tcPr marL="32127" marR="32127" marT="32127" marB="32127"/>
                </a:tc>
              </a:tr>
              <a:tr h="3444167">
                <a:tc>
                  <a:txBody>
                    <a:bodyPr/>
                    <a:lstStyle/>
                    <a:p>
                      <a:pPr fontAlgn="t"/>
                      <a:r>
                        <a:rPr lang="en-US" sz="2300" dirty="0" err="1">
                          <a:effectLst/>
                          <a:latin typeface="Times New Roman" panose="02020603050405020304" pitchFamily="18" charset="0"/>
                          <a:cs typeface="Times New Roman" panose="02020603050405020304" pitchFamily="18" charset="0"/>
                        </a:rPr>
                        <a:t>Những</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hình</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ảnh</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nổi</a:t>
                      </a:r>
                      <a:r>
                        <a:rPr lang="en-US" sz="2300" dirty="0">
                          <a:effectLst/>
                          <a:latin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cs typeface="Times New Roman" panose="02020603050405020304" pitchFamily="18" charset="0"/>
                        </a:rPr>
                        <a:t>bật</a:t>
                      </a:r>
                      <a:endParaRPr lang="en-US" sz="23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fontAlgn="t"/>
                      <a:r>
                        <a:rPr lang="vi-VN" sz="2300" dirty="0">
                          <a:effectLst/>
                          <a:latin typeface="Times New Roman" panose="02020603050405020304" pitchFamily="18" charset="0"/>
                          <a:cs typeface="Times New Roman" panose="02020603050405020304" pitchFamily="18" charset="0"/>
                        </a:rPr>
                        <a:t>- Hình ảnh về xuân Hà Nội đầu tháng Giêng: Có mưa riêu riêu, gió lành lạnh, có tiếng nhạn kêu trong đêm xanh, có tiếng trống chèo vọng lại từ những thôn xóm xa xa, có câu hát huê tình của cô gái đẹp như thơ mộng,…</a:t>
                      </a:r>
                    </a:p>
                    <a:p>
                      <a:pPr fontAlgn="t"/>
                      <a:r>
                        <a:rPr lang="vi-VN" sz="2300" dirty="0">
                          <a:effectLst/>
                          <a:latin typeface="Times New Roman" panose="02020603050405020304" pitchFamily="18" charset="0"/>
                          <a:cs typeface="Times New Roman" panose="02020603050405020304" pitchFamily="18" charset="0"/>
                        </a:rPr>
                        <a:t>- Sau rằm tháng Giêng: Đào hơi phai nhưng nhụy vẫn còn phong, cỏ không còn mát xanh nhưng để lại một mùi hương man mác, mưa xuân thay thế cho mưa phùn khi trời đã hết nồm,….</a:t>
                      </a:r>
                    </a:p>
                    <a:p>
                      <a:pPr fontAlgn="t"/>
                      <a:r>
                        <a:rPr lang="vi-VN" sz="2300" dirty="0">
                          <a:effectLst/>
                          <a:latin typeface="Times New Roman" panose="02020603050405020304" pitchFamily="18" charset="0"/>
                          <a:cs typeface="Times New Roman" panose="02020603050405020304" pitchFamily="18" charset="0"/>
                        </a:rPr>
                        <a:t>- Không gian gia đình: Nhang trầm, đèn nến, nhất là không khí gia đình đoàn tụ êm đềm, trên kính dưới nhường </a:t>
                      </a:r>
                      <a:r>
                        <a:rPr lang="vi-VN" sz="2300" dirty="0" smtClean="0">
                          <a:effectLst/>
                          <a:latin typeface="Times New Roman" panose="02020603050405020304" pitchFamily="18" charset="0"/>
                          <a:cs typeface="Times New Roman" panose="02020603050405020304" pitchFamily="18" charset="0"/>
                        </a:rPr>
                        <a:t>trước</a:t>
                      </a:r>
                      <a:endParaRPr lang="vi-VN" sz="23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fontAlgn="t"/>
                      <a:r>
                        <a:rPr lang="vi-VN" sz="2300" dirty="0">
                          <a:effectLst/>
                          <a:latin typeface="Times New Roman" panose="02020603050405020304" pitchFamily="18" charset="0"/>
                          <a:cs typeface="Times New Roman" panose="02020603050405020304" pitchFamily="18" charset="0"/>
                        </a:rPr>
                        <a:t>- Giới thiệu về thói quen ăn cay của người dân xứ </a:t>
                      </a:r>
                      <a:r>
                        <a:rPr lang="vi-VN" sz="2300" dirty="0" smtClean="0">
                          <a:effectLst/>
                          <a:latin typeface="Times New Roman" panose="02020603050405020304" pitchFamily="18" charset="0"/>
                          <a:cs typeface="Times New Roman" panose="02020603050405020304" pitchFamily="18" charset="0"/>
                        </a:rPr>
                        <a:t>Huế</a:t>
                      </a:r>
                      <a:endParaRPr lang="vi-VN" sz="2300" dirty="0">
                        <a:effectLst/>
                        <a:latin typeface="Times New Roman" panose="02020603050405020304" pitchFamily="18" charset="0"/>
                        <a:cs typeface="Times New Roman" panose="02020603050405020304" pitchFamily="18" charset="0"/>
                      </a:endParaRPr>
                    </a:p>
                    <a:p>
                      <a:pPr fontAlgn="t"/>
                      <a:r>
                        <a:rPr lang="vi-VN" sz="2300" dirty="0">
                          <a:effectLst/>
                          <a:latin typeface="Times New Roman" panose="02020603050405020304" pitchFamily="18" charset="0"/>
                          <a:cs typeface="Times New Roman" panose="02020603050405020304" pitchFamily="18" charset="0"/>
                        </a:rPr>
                        <a:t>- Món ăn: cơm hến – đặc trưng của xứ Huế:</a:t>
                      </a:r>
                    </a:p>
                    <a:p>
                      <a:pPr fontAlgn="t"/>
                      <a:r>
                        <a:rPr lang="vi-VN" sz="2300" dirty="0">
                          <a:effectLst/>
                          <a:latin typeface="Times New Roman" panose="02020603050405020304" pitchFamily="18" charset="0"/>
                          <a:cs typeface="Times New Roman" panose="02020603050405020304" pitchFamily="18" charset="0"/>
                        </a:rPr>
                        <a:t>+ Về cơm: cơm nguội</a:t>
                      </a:r>
                    </a:p>
                    <a:p>
                      <a:pPr fontAlgn="t"/>
                      <a:r>
                        <a:rPr lang="vi-VN" sz="2300" dirty="0">
                          <a:effectLst/>
                          <a:latin typeface="Times New Roman" panose="02020603050405020304" pitchFamily="18" charset="0"/>
                          <a:cs typeface="Times New Roman" panose="02020603050405020304" pitchFamily="18" charset="0"/>
                        </a:rPr>
                        <a:t>+ Hến: xào kèm theo bún tàu (miến), măng khô và thịt heo thái chỉ.</a:t>
                      </a:r>
                    </a:p>
                    <a:p>
                      <a:pPr fontAlgn="t"/>
                      <a:r>
                        <a:rPr lang="vi-VN" sz="2300" dirty="0">
                          <a:effectLst/>
                          <a:latin typeface="Times New Roman" panose="02020603050405020304" pitchFamily="18" charset="0"/>
                          <a:cs typeface="Times New Roman" panose="02020603050405020304" pitchFamily="18" charset="0"/>
                        </a:rPr>
                        <a:t>+ Rau sống: làm bằng chân chuối hoặc bắp chuối xát mỏng như sợi tơ, trộn lẫn với bạc hà, khế và rau thơm thái nhỏ, giá trần, có khi được thêm những cánh bông vạn thọ vàng.</a:t>
                      </a:r>
                    </a:p>
                    <a:p>
                      <a:pPr fontAlgn="t"/>
                      <a:r>
                        <a:rPr lang="vi-VN" sz="2300" dirty="0">
                          <a:effectLst/>
                          <a:latin typeface="Times New Roman" panose="02020603050405020304" pitchFamily="18" charset="0"/>
                          <a:cs typeface="Times New Roman" panose="02020603050405020304" pitchFamily="18" charset="0"/>
                        </a:rPr>
                        <a:t>- Hình ảnh chị bán hàng cùng gánh cơm hến và bếp </a:t>
                      </a:r>
                      <a:r>
                        <a:rPr lang="vi-VN" sz="2300" dirty="0" smtClean="0">
                          <a:effectLst/>
                          <a:latin typeface="Times New Roman" panose="02020603050405020304" pitchFamily="18" charset="0"/>
                          <a:cs typeface="Times New Roman" panose="02020603050405020304" pitchFamily="18" charset="0"/>
                        </a:rPr>
                        <a:t>lửa</a:t>
                      </a:r>
                      <a:endParaRPr lang="vi-VN" sz="2300" dirty="0">
                        <a:effectLst/>
                        <a:latin typeface="Times New Roman" panose="02020603050405020304" pitchFamily="18" charset="0"/>
                        <a:cs typeface="Times New Roman" panose="02020603050405020304" pitchFamily="18" charset="0"/>
                      </a:endParaRPr>
                    </a:p>
                  </a:txBody>
                  <a:tcPr marL="32127" marR="32127" marT="32127" marB="32127"/>
                </a:tc>
              </a:tr>
            </a:tbl>
          </a:graphicData>
        </a:graphic>
      </p:graphicFrame>
    </p:spTree>
    <p:extLst>
      <p:ext uri="{BB962C8B-B14F-4D97-AF65-F5344CB8AC3E}">
        <p14:creationId xmlns:p14="http://schemas.microsoft.com/office/powerpoint/2010/main" val="12015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2194704"/>
              </p:ext>
            </p:extLst>
          </p:nvPr>
        </p:nvGraphicFramePr>
        <p:xfrm>
          <a:off x="450374" y="532262"/>
          <a:ext cx="11245757" cy="5313402"/>
        </p:xfrm>
        <a:graphic>
          <a:graphicData uri="http://schemas.openxmlformats.org/drawingml/2006/table">
            <a:tbl>
              <a:tblPr>
                <a:tableStyleId>{5940675A-B579-460E-94D1-54222C63F5DA}</a:tableStyleId>
              </a:tblPr>
              <a:tblGrid>
                <a:gridCol w="1120428"/>
                <a:gridCol w="5159492"/>
                <a:gridCol w="4965837"/>
              </a:tblGrid>
              <a:tr h="456778">
                <a:tc>
                  <a:txBody>
                    <a:bodyPr/>
                    <a:lstStyle/>
                    <a:p>
                      <a:pPr fontAlgn="t"/>
                      <a:r>
                        <a:rPr lang="en-US" sz="2800" dirty="0">
                          <a:effectLst/>
                          <a:latin typeface="Times New Roman" panose="02020603050405020304" pitchFamily="18" charset="0"/>
                          <a:cs typeface="Times New Roman" panose="02020603050405020304" pitchFamily="18" charset="0"/>
                        </a:rPr>
                        <a:t> </a:t>
                      </a:r>
                    </a:p>
                  </a:txBody>
                  <a:tcPr marL="32127" marR="32127" marT="32127" marB="32127">
                    <a:solidFill>
                      <a:schemeClr val="accent6">
                        <a:lumMod val="20000"/>
                        <a:lumOff val="80000"/>
                      </a:schemeClr>
                    </a:solidFill>
                  </a:tcPr>
                </a:tc>
                <a:tc>
                  <a:txBody>
                    <a:bodyPr/>
                    <a:lstStyle/>
                    <a:p>
                      <a:pPr algn="ctr" fontAlgn="t"/>
                      <a:r>
                        <a:rPr lang="vi-VN" sz="2800">
                          <a:effectLst/>
                          <a:latin typeface="Times New Roman" panose="02020603050405020304" pitchFamily="18" charset="0"/>
                          <a:cs typeface="Times New Roman" panose="02020603050405020304" pitchFamily="18" charset="0"/>
                        </a:rPr>
                        <a:t>Tháng Giêng, mơ về trắng non rét ngọt</a:t>
                      </a:r>
                    </a:p>
                  </a:txBody>
                  <a:tcPr marL="32127" marR="32127" marT="32127" marB="32127">
                    <a:solidFill>
                      <a:schemeClr val="accent6">
                        <a:lumMod val="20000"/>
                        <a:lumOff val="80000"/>
                      </a:schemeClr>
                    </a:solidFill>
                  </a:tcPr>
                </a:tc>
                <a:tc>
                  <a:txBody>
                    <a:bodyPr/>
                    <a:lstStyle/>
                    <a:p>
                      <a:pPr algn="ctr" fontAlgn="t"/>
                      <a:r>
                        <a:rPr lang="vi-VN" sz="2800" dirty="0">
                          <a:effectLst/>
                          <a:latin typeface="Times New Roman" panose="02020603050405020304" pitchFamily="18" charset="0"/>
                          <a:cs typeface="Times New Roman" panose="02020603050405020304" pitchFamily="18" charset="0"/>
                        </a:rPr>
                        <a:t>Chuyện cơm hến</a:t>
                      </a:r>
                    </a:p>
                  </a:txBody>
                  <a:tcPr marL="32127" marR="32127" marT="32127" marB="32127">
                    <a:solidFill>
                      <a:schemeClr val="accent6">
                        <a:lumMod val="20000"/>
                        <a:lumOff val="80000"/>
                      </a:schemeClr>
                    </a:solidFill>
                  </a:tcPr>
                </a:tc>
              </a:tr>
              <a:tr h="830201">
                <a:tc>
                  <a:txBody>
                    <a:bodyPr/>
                    <a:lstStyle/>
                    <a:p>
                      <a:pPr fontAlgn="t"/>
                      <a:r>
                        <a:rPr lang="en-US" sz="2800" dirty="0" err="1">
                          <a:effectLst/>
                          <a:latin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endParaRPr lang="en-US" sz="2800" dirty="0">
                        <a:effectLst/>
                        <a:latin typeface="Times New Roman" panose="02020603050405020304" pitchFamily="18" charset="0"/>
                        <a:cs typeface="Times New Roman" panose="02020603050405020304" pitchFamily="18" charset="0"/>
                      </a:endParaRPr>
                    </a:p>
                  </a:txBody>
                  <a:tcPr marL="32127" marR="32127" marT="32127" marB="32127"/>
                </a:tc>
                <a:tc>
                  <a:txBody>
                    <a:bodyPr/>
                    <a:lstStyle/>
                    <a:p>
                      <a:pPr fontAlgn="t"/>
                      <a:r>
                        <a:rPr lang="vi-VN" sz="2800">
                          <a:effectLst/>
                          <a:latin typeface="Times New Roman" panose="02020603050405020304" pitchFamily="18" charset="0"/>
                          <a:cs typeface="Times New Roman" panose="02020603050405020304" pitchFamily="18" charset="0"/>
                        </a:rPr>
                        <a:t>Tâm tình, như đang trò chuyện với bạn đọc, uyển chuyển, linh hoạt, đầy sáng tạo.</a:t>
                      </a:r>
                    </a:p>
                    <a:p>
                      <a:pPr fontAlgn="t"/>
                      <a:r>
                        <a:rPr lang="vi-VN" sz="2800">
                          <a:effectLst/>
                          <a:latin typeface="Times New Roman" panose="02020603050405020304" pitchFamily="18" charset="0"/>
                          <a:cs typeface="Times New Roman" panose="02020603050405020304" pitchFamily="18" charset="0"/>
                        </a:rPr>
                        <a:t> </a:t>
                      </a:r>
                    </a:p>
                  </a:txBody>
                  <a:tcPr marL="32127" marR="32127" marT="32127" marB="32127"/>
                </a:tc>
                <a:tc>
                  <a:txBody>
                    <a:bodyPr/>
                    <a:lstStyle/>
                    <a:p>
                      <a:pPr fontAlgn="t"/>
                      <a:r>
                        <a:rPr lang="vi-VN" sz="2800">
                          <a:effectLst/>
                          <a:latin typeface="Times New Roman" panose="02020603050405020304" pitchFamily="18" charset="0"/>
                          <a:cs typeface="Times New Roman" panose="02020603050405020304" pitchFamily="18" charset="0"/>
                        </a:rPr>
                        <a:t>Lời văn ngắn gọn, như lời tâm tình, đang trò chuyện với bạn đọc.</a:t>
                      </a:r>
                    </a:p>
                  </a:txBody>
                  <a:tcPr marL="32127" marR="32127" marT="32127" marB="32127"/>
                </a:tc>
              </a:tr>
              <a:tr h="643489">
                <a:tc>
                  <a:txBody>
                    <a:bodyPr/>
                    <a:lstStyle/>
                    <a:p>
                      <a:pPr fontAlgn="t"/>
                      <a:r>
                        <a:rPr lang="en-US" sz="2800">
                          <a:effectLst/>
                          <a:latin typeface="Times New Roman" panose="02020603050405020304" pitchFamily="18" charset="0"/>
                          <a:cs typeface="Times New Roman" panose="02020603050405020304" pitchFamily="18" charset="0"/>
                        </a:rPr>
                        <a:t>Cảm xúc, suy nghĩ của tác giả</a:t>
                      </a:r>
                    </a:p>
                  </a:txBody>
                  <a:tcPr marL="32127" marR="32127" marT="32127" marB="32127"/>
                </a:tc>
                <a:tc>
                  <a:txBody>
                    <a:bodyPr/>
                    <a:lstStyle/>
                    <a:p>
                      <a:pPr fontAlgn="t"/>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sang.</a:t>
                      </a:r>
                    </a:p>
                  </a:txBody>
                  <a:tcPr marL="32127" marR="32127" marT="32127" marB="32127"/>
                </a:tc>
                <a:tc>
                  <a:txBody>
                    <a:bodyPr/>
                    <a:lstStyle/>
                    <a:p>
                      <a:pPr fontAlgn="t"/>
                      <a:r>
                        <a:rPr lang="vi-VN" sz="2800" dirty="0">
                          <a:effectLst/>
                          <a:latin typeface="Times New Roman" panose="02020603050405020304" pitchFamily="18" charset="0"/>
                          <a:cs typeface="Times New Roman" panose="02020603050405020304" pitchFamily="18" charset="0"/>
                        </a:rPr>
                        <a:t>Tác giả đã bộc lộ sự trân trọng, tự hào về món ăn quê hương, muốn gìn giữ nét đẹp đó.</a:t>
                      </a:r>
                    </a:p>
                  </a:txBody>
                  <a:tcPr marL="32127" marR="32127" marT="32127" marB="32127"/>
                </a:tc>
              </a:tr>
            </a:tbl>
          </a:graphicData>
        </a:graphic>
      </p:graphicFrame>
    </p:spTree>
    <p:extLst>
      <p:ext uri="{BB962C8B-B14F-4D97-AF65-F5344CB8AC3E}">
        <p14:creationId xmlns:p14="http://schemas.microsoft.com/office/powerpoint/2010/main" val="10597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2770496" y="395785"/>
            <a:ext cx="8993875"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3168555" y="951566"/>
            <a:ext cx="8197755" cy="5185522"/>
          </a:xfrm>
          <a:prstGeom prst="rect">
            <a:avLst/>
          </a:prstGeom>
        </p:spPr>
        <p:txBody>
          <a:bodyPr wrap="square">
            <a:spAutoFit/>
          </a:bodyPr>
          <a:lstStyle/>
          <a:p>
            <a:pPr algn="just">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2: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tùy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miền</a:t>
            </a:r>
            <a:r>
              <a:rPr lang="en-US" sz="2800" dirty="0">
                <a:solidFill>
                  <a:schemeClr val="tx1"/>
                </a:solidFill>
                <a:latin typeface="Times New Roman" panose="02020603050405020304" pitchFamily="18" charset="0"/>
                <a:cs typeface="Times New Roman" panose="02020603050405020304" pitchFamily="18" charset="0"/>
              </a:rPr>
              <a:t> hay </a:t>
            </a:r>
            <a:r>
              <a:rPr lang="en-US" sz="2800" dirty="0" err="1">
                <a:solidFill>
                  <a:schemeClr val="tx1"/>
                </a:solidFill>
                <a:latin typeface="Times New Roman" panose="02020603050405020304" pitchFamily="18" charset="0"/>
                <a:cs typeface="Times New Roman" panose="02020603050405020304" pitchFamily="18" charset="0"/>
              </a:rPr>
              <a:t>món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thú</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88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596;p22"/>
          <p:cNvSpPr/>
          <p:nvPr/>
        </p:nvSpPr>
        <p:spPr>
          <a:xfrm>
            <a:off x="1791941" y="125952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7" name="Google Shape;597;p22"/>
          <p:cNvSpPr/>
          <p:nvPr/>
        </p:nvSpPr>
        <p:spPr>
          <a:xfrm>
            <a:off x="5198096" y="182337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598;p22"/>
          <p:cNvSpPr/>
          <p:nvPr/>
        </p:nvSpPr>
        <p:spPr>
          <a:xfrm>
            <a:off x="8243248" y="68606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Google Shape;599;p22"/>
          <p:cNvSpPr txBox="1"/>
          <p:nvPr/>
        </p:nvSpPr>
        <p:spPr>
          <a:xfrm>
            <a:off x="2309126" y="146978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a:t>
            </a:r>
            <a:endParaRPr sz="1100" dirty="0"/>
          </a:p>
        </p:txBody>
      </p:sp>
      <p:sp>
        <p:nvSpPr>
          <p:cNvPr id="10" name="Google Shape;600;p22"/>
          <p:cNvSpPr txBox="1"/>
          <p:nvPr/>
        </p:nvSpPr>
        <p:spPr>
          <a:xfrm>
            <a:off x="5502696" y="2156641"/>
            <a:ext cx="1919437" cy="2246700"/>
          </a:xfrm>
          <a:prstGeom prst="rect">
            <a:avLst/>
          </a:prstGeom>
          <a:noFill/>
          <a:ln>
            <a:noFill/>
          </a:ln>
        </p:spPr>
        <p:txBody>
          <a:bodyPr spcFirstLastPara="1" wrap="square" lIns="91425" tIns="45700" rIns="91425" bIns="45700" anchor="t" anchorCtr="0">
            <a:noAutofit/>
          </a:bodyPr>
          <a:lstStyle/>
          <a:p>
            <a:r>
              <a:rPr lang="en-US" sz="9800" dirty="0" smtClean="0">
                <a:solidFill>
                  <a:srgbClr val="FFFFFF"/>
                </a:solidFill>
                <a:latin typeface="Homemade Apple"/>
                <a:sym typeface="Homemade Apple"/>
              </a:rPr>
              <a:t>11</a:t>
            </a:r>
            <a:endParaRPr sz="1100" dirty="0"/>
          </a:p>
        </p:txBody>
      </p:sp>
      <p:sp>
        <p:nvSpPr>
          <p:cNvPr id="11" name="Google Shape;601;p22"/>
          <p:cNvSpPr txBox="1"/>
          <p:nvPr/>
        </p:nvSpPr>
        <p:spPr>
          <a:xfrm>
            <a:off x="8243198" y="950050"/>
            <a:ext cx="2256495" cy="2246700"/>
          </a:xfrm>
          <a:prstGeom prst="rect">
            <a:avLst/>
          </a:prstGeom>
          <a:noFill/>
          <a:ln>
            <a:noFill/>
          </a:ln>
        </p:spPr>
        <p:txBody>
          <a:bodyPr spcFirstLastPara="1" wrap="square" lIns="91425" tIns="45700" rIns="91425" bIns="45700" anchor="t" anchorCtr="0">
            <a:noAutofit/>
          </a:bodyPr>
          <a:lstStyle/>
          <a:p>
            <a:r>
              <a:rPr lang="en-US" sz="9800" dirty="0" smtClean="0">
                <a:solidFill>
                  <a:srgbClr val="FFFFFF"/>
                </a:solidFill>
                <a:latin typeface="Homemade Apple"/>
                <a:ea typeface="Homemade Apple"/>
                <a:cs typeface="Homemade Apple"/>
                <a:sym typeface="Homemade Apple"/>
              </a:rPr>
              <a:t>111</a:t>
            </a:r>
            <a:endParaRPr sz="1100" dirty="0"/>
          </a:p>
        </p:txBody>
      </p:sp>
      <p:pic>
        <p:nvPicPr>
          <p:cNvPr id="12" name="Picture 11"/>
          <p:cNvPicPr>
            <a:picLocks noChangeAspect="1"/>
          </p:cNvPicPr>
          <p:nvPr/>
        </p:nvPicPr>
        <p:blipFill>
          <a:blip r:embed="rId3"/>
          <a:stretch>
            <a:fillRect/>
          </a:stretch>
        </p:blipFill>
        <p:spPr>
          <a:xfrm>
            <a:off x="533438" y="3506219"/>
            <a:ext cx="3824655" cy="1082743"/>
          </a:xfrm>
          <a:prstGeom prst="rect">
            <a:avLst/>
          </a:prstGeom>
        </p:spPr>
      </p:pic>
      <p:pic>
        <p:nvPicPr>
          <p:cNvPr id="13" name="Picture 12"/>
          <p:cNvPicPr>
            <a:picLocks noChangeAspect="1"/>
          </p:cNvPicPr>
          <p:nvPr/>
        </p:nvPicPr>
        <p:blipFill>
          <a:blip r:embed="rId4"/>
          <a:stretch>
            <a:fillRect/>
          </a:stretch>
        </p:blipFill>
        <p:spPr>
          <a:xfrm>
            <a:off x="4021041" y="4444492"/>
            <a:ext cx="4549753" cy="1057551"/>
          </a:xfrm>
          <a:prstGeom prst="rect">
            <a:avLst/>
          </a:prstGeom>
        </p:spPr>
      </p:pic>
      <p:pic>
        <p:nvPicPr>
          <p:cNvPr id="14" name="Picture 13"/>
          <p:cNvPicPr>
            <a:picLocks noChangeAspect="1"/>
          </p:cNvPicPr>
          <p:nvPr/>
        </p:nvPicPr>
        <p:blipFill>
          <a:blip r:embed="rId5"/>
          <a:stretch>
            <a:fillRect/>
          </a:stretch>
        </p:blipFill>
        <p:spPr>
          <a:xfrm>
            <a:off x="7228470" y="310234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2019870" y="395785"/>
            <a:ext cx="9744502"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2019870" y="481044"/>
            <a:ext cx="9744502" cy="6001643"/>
          </a:xfrm>
          <a:prstGeom prst="rect">
            <a:avLst/>
          </a:prstGeom>
        </p:spPr>
        <p:txBody>
          <a:bodyPr wrap="square">
            <a:spAutoFit/>
          </a:bodyPr>
          <a:lstStyle/>
          <a:p>
            <a:pPr algn="ctr"/>
            <a:r>
              <a:rPr lang="vi-VN" sz="2400" b="1" dirty="0">
                <a:solidFill>
                  <a:srgbClr val="FF0000"/>
                </a:solidFill>
                <a:latin typeface="+mj-lt"/>
              </a:rPr>
              <a:t>Em thích tác phẩm Người lái đò sông Đà của Nguyễn </a:t>
            </a:r>
            <a:r>
              <a:rPr lang="vi-VN" sz="2400" b="1" dirty="0" smtClean="0">
                <a:solidFill>
                  <a:srgbClr val="FF0000"/>
                </a:solidFill>
                <a:latin typeface="+mj-lt"/>
              </a:rPr>
              <a:t>Tuân</a:t>
            </a:r>
            <a:endParaRPr lang="en-US" sz="2400" dirty="0" smtClean="0">
              <a:latin typeface="+mj-lt"/>
            </a:endParaRPr>
          </a:p>
          <a:p>
            <a:pPr algn="just"/>
            <a:r>
              <a:rPr lang="vi-VN" sz="2400" dirty="0" smtClean="0">
                <a:latin typeface="+mj-lt"/>
              </a:rPr>
              <a:t>a</a:t>
            </a:r>
            <a:r>
              <a:rPr lang="vi-VN" sz="2400" dirty="0">
                <a:latin typeface="+mj-lt"/>
              </a:rPr>
              <a:t>, Viết về vẻ đẹp hung bạo và trữ tình của con sông Đà của vùng Tây Bắc.</a:t>
            </a:r>
          </a:p>
          <a:p>
            <a:pPr algn="just"/>
            <a:endParaRPr lang="en-US" sz="2400" dirty="0" smtClean="0">
              <a:latin typeface="+mj-lt"/>
            </a:endParaRPr>
          </a:p>
          <a:p>
            <a:pPr algn="just"/>
            <a:r>
              <a:rPr lang="vi-VN" sz="2400" dirty="0" smtClean="0">
                <a:latin typeface="+mj-lt"/>
              </a:rPr>
              <a:t>b</a:t>
            </a:r>
            <a:r>
              <a:rPr lang="vi-VN" sz="2400" dirty="0">
                <a:latin typeface="+mj-lt"/>
              </a:rPr>
              <a:t>, Tác giả biểu lộ sự tự hào, trân trọng trước sự hùng vĩ của dòng sông cũng như là sự cảm thán trước vẻ đẹp trữ tình nên thơ mà ít người khám phá ra được của nó.</a:t>
            </a:r>
          </a:p>
          <a:p>
            <a:pPr algn="just"/>
            <a:endParaRPr lang="en-US" sz="2400" dirty="0" smtClean="0">
              <a:latin typeface="+mj-lt"/>
            </a:endParaRPr>
          </a:p>
          <a:p>
            <a:pPr algn="just"/>
            <a:r>
              <a:rPr lang="vi-VN" sz="2400" dirty="0" smtClean="0">
                <a:latin typeface="+mj-lt"/>
              </a:rPr>
              <a:t>c</a:t>
            </a:r>
            <a:r>
              <a:rPr lang="vi-VN" sz="2400" dirty="0">
                <a:latin typeface="+mj-lt"/>
              </a:rPr>
              <a:t>, Những từ ngữ diễn tả tình cảm, cảm xúc: “không ai nghĩ rằng cái dây thừng ngoằn nghèo dưới chân mình kia lại chính là cái con sông hằng năm và đời đời kiếp kiếp làm mình làm mẩy với con người Tây Bắc”; “nhìn dòng sông Đà như một cố nhân”; “Hùng vĩ của Sông Đà”; “Tôi sợ hãi mà nghĩ đến”;……</a:t>
            </a:r>
          </a:p>
          <a:p>
            <a:pPr algn="just"/>
            <a:endParaRPr lang="en-US" sz="2400" dirty="0" smtClean="0">
              <a:latin typeface="+mj-lt"/>
            </a:endParaRPr>
          </a:p>
          <a:p>
            <a:pPr algn="just"/>
            <a:r>
              <a:rPr lang="vi-VN" sz="2400" dirty="0" smtClean="0">
                <a:latin typeface="+mj-lt"/>
              </a:rPr>
              <a:t>d</a:t>
            </a:r>
            <a:r>
              <a:rPr lang="vi-VN" sz="2400" dirty="0">
                <a:latin typeface="+mj-lt"/>
              </a:rPr>
              <a:t>, Chi tiết thú vị: Tác giả tưởng tượng có một anh quay phim có thể vào trong quãng sông ấy để quay lại những thước phim để đời cho người xem thưởng thức.</a:t>
            </a:r>
          </a:p>
        </p:txBody>
      </p:sp>
    </p:spTree>
    <p:extLst>
      <p:ext uri="{BB962C8B-B14F-4D97-AF65-F5344CB8AC3E}">
        <p14:creationId xmlns:p14="http://schemas.microsoft.com/office/powerpoint/2010/main" val="29283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436728" y="395785"/>
            <a:ext cx="8502556"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471374" y="640257"/>
            <a:ext cx="6718204" cy="1326380"/>
          </a:xfrm>
          <a:prstGeom prst="rect">
            <a:avLst/>
          </a:prstGeom>
        </p:spPr>
      </p:pic>
      <p:sp>
        <p:nvSpPr>
          <p:cNvPr id="6" name="TextBox 5"/>
          <p:cNvSpPr txBox="1"/>
          <p:nvPr/>
        </p:nvSpPr>
        <p:spPr>
          <a:xfrm>
            <a:off x="1295802" y="1687889"/>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7" name="TextBox 6"/>
          <p:cNvSpPr txBox="1"/>
          <p:nvPr/>
        </p:nvSpPr>
        <p:spPr>
          <a:xfrm>
            <a:off x="710284" y="2484619"/>
            <a:ext cx="7956044" cy="3970318"/>
          </a:xfrm>
          <a:prstGeom prst="rect">
            <a:avLst/>
          </a:prstGeom>
          <a:noFill/>
        </p:spPr>
        <p:txBody>
          <a:bodyPr wrap="square" rtlCol="0">
            <a:spAutoFit/>
          </a:bodyPr>
          <a:lstStyle/>
          <a:p>
            <a:pPr lvl="0" algn="just" eaLnBrk="0" fontAlgn="base" hangingPunct="0">
              <a:spcBef>
                <a:spcPct val="0"/>
              </a:spcBef>
              <a:spcAft>
                <a:spcPct val="0"/>
              </a:spcAft>
              <a:buClrTx/>
            </a:pP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Văn</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hóa</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truyền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thống</a:t>
            </a:r>
            <a:r>
              <a:rPr lang="en-US" sz="2800" b="1" dirty="0">
                <a:solidFill>
                  <a:srgbClr val="212529"/>
                </a:solidFill>
                <a:latin typeface="Times New Roman" panose="02020603050405020304" pitchFamily="18" charset="0"/>
                <a:cs typeface="Times New Roman" panose="02020603050405020304" pitchFamily="18" charset="0"/>
              </a:rPr>
              <a:t> là </a:t>
            </a:r>
            <a:r>
              <a:rPr lang="en-US" sz="2800" b="1" dirty="0" err="1">
                <a:solidFill>
                  <a:srgbClr val="212529"/>
                </a:solidFill>
                <a:latin typeface="Times New Roman" panose="02020603050405020304" pitchFamily="18" charset="0"/>
                <a:cs typeface="Times New Roman" panose="02020603050405020304" pitchFamily="18" charset="0"/>
              </a:rPr>
              <a:t>vấn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đê</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được</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nhiều</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người</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quan</a:t>
            </a:r>
            <a:r>
              <a:rPr lang="en-US" sz="2800" b="1" dirty="0">
                <a:solidFill>
                  <a:srgbClr val="212529"/>
                </a:solidFill>
                <a:latin typeface="Times New Roman" panose="02020603050405020304" pitchFamily="18" charset="0"/>
                <a:cs typeface="Times New Roman" panose="02020603050405020304" pitchFamily="18" charset="0"/>
              </a:rPr>
              <a:t> </a:t>
            </a:r>
            <a:r>
              <a:rPr lang="en-US" sz="2800" b="1" dirty="0" err="1">
                <a:solidFill>
                  <a:srgbClr val="212529"/>
                </a:solidFill>
                <a:latin typeface="Times New Roman" panose="02020603050405020304" pitchFamily="18" charset="0"/>
                <a:cs typeface="Times New Roman" panose="02020603050405020304" pitchFamily="18" charset="0"/>
              </a:rPr>
              <a:t>tâm</a:t>
            </a:r>
            <a:r>
              <a:rPr lang="en-US" sz="2800" b="1" dirty="0">
                <a:solidFill>
                  <a:srgbClr val="212529"/>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Một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sô</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vấn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đê</a:t>
            </a:r>
            <a:r>
              <a:rPr lang="en-US" sz="2800" dirty="0">
                <a:solidFill>
                  <a:srgbClr val="212529"/>
                </a:solidFill>
                <a:latin typeface="Times New Roman" panose="02020603050405020304" pitchFamily="18" charset="0"/>
                <a:cs typeface="Times New Roman" panose="02020603050405020304" pitchFamily="18" charset="0"/>
              </a:rPr>
              <a:t>̀ có </a:t>
            </a:r>
            <a:r>
              <a:rPr lang="en-US" sz="2800" dirty="0" err="1">
                <a:solidFill>
                  <a:srgbClr val="212529"/>
                </a:solidFill>
                <a:latin typeface="Times New Roman" panose="02020603050405020304" pitchFamily="18" charset="0"/>
                <a:cs typeface="Times New Roman" panose="02020603050405020304" pitchFamily="18" charset="0"/>
              </a:rPr>
              <a:t>thê</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chuẩn</a:t>
            </a:r>
            <a:r>
              <a:rPr lang="en-US" sz="2800" dirty="0">
                <a:solidFill>
                  <a:srgbClr val="212529"/>
                </a:solidFill>
                <a:latin typeface="Times New Roman" panose="02020603050405020304" pitchFamily="18" charset="0"/>
                <a:cs typeface="Times New Roman" panose="02020603050405020304" pitchFamily="18" charset="0"/>
              </a:rPr>
              <a:t> bị </a:t>
            </a:r>
            <a:r>
              <a:rPr lang="en-US" sz="2800" dirty="0" err="1">
                <a:solidFill>
                  <a:srgbClr val="212529"/>
                </a:solidFill>
                <a:latin typeface="Times New Roman" panose="02020603050405020304" pitchFamily="18" charset="0"/>
                <a:cs typeface="Times New Roman" panose="02020603050405020304" pitchFamily="18" charset="0"/>
              </a:rPr>
              <a:t>đê</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trình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bày</a:t>
            </a:r>
            <a:r>
              <a:rPr lang="en-US" sz="2800" dirty="0">
                <a:solidFill>
                  <a:srgbClr val="212529"/>
                </a:solidFill>
                <a:latin typeface="Times New Roman" panose="02020603050405020304" pitchFamily="18" charset="0"/>
                <a:cs typeface="Times New Roman" panose="02020603050405020304" pitchFamily="18" charset="0"/>
              </a:rPr>
              <a:t> ý </a:t>
            </a:r>
            <a:r>
              <a:rPr lang="en-US" sz="2800" dirty="0" err="1">
                <a:solidFill>
                  <a:srgbClr val="212529"/>
                </a:solidFill>
                <a:latin typeface="Times New Roman" panose="02020603050405020304" pitchFamily="18" charset="0"/>
                <a:cs typeface="Times New Roman" panose="02020603050405020304" pitchFamily="18" charset="0"/>
              </a:rPr>
              <a:t>kiến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của</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mình</a:t>
            </a:r>
            <a:r>
              <a:rPr lang="en-US" sz="2800" dirty="0">
                <a:solidFill>
                  <a:srgbClr val="212529"/>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Thú </a:t>
            </a:r>
            <a:r>
              <a:rPr lang="en-US" sz="2800" dirty="0" err="1">
                <a:solidFill>
                  <a:srgbClr val="212529"/>
                </a:solidFill>
                <a:latin typeface="Times New Roman" panose="02020603050405020304" pitchFamily="18" charset="0"/>
                <a:cs typeface="Times New Roman" panose="02020603050405020304" pitchFamily="18" charset="0"/>
              </a:rPr>
              <a:t>chơi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tranh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dân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gian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trong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hiện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đại</a:t>
            </a:r>
            <a:endParaRPr lang="en-US" sz="20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smtClean="0">
                <a:solidFill>
                  <a:srgbClr val="212529"/>
                </a:solidFill>
                <a:latin typeface="Times New Roman" panose="02020603050405020304" pitchFamily="18" charset="0"/>
                <a:cs typeface="Times New Roman" panose="02020603050405020304" pitchFamily="18" charset="0"/>
              </a:rPr>
              <a:t>Việc</a:t>
            </a:r>
            <a:r>
              <a:rPr lang="en-US" sz="2800" dirty="0" smtClean="0">
                <a:solidFill>
                  <a:srgbClr val="212529"/>
                </a:solidFill>
                <a:latin typeface="Times New Roman" panose="02020603050405020304" pitchFamily="18" charset="0"/>
                <a:cs typeface="Times New Roman" panose="02020603050405020304" pitchFamily="18" charset="0"/>
              </a:rPr>
              <a:t> </a:t>
            </a:r>
            <a:r>
              <a:rPr lang="en-US" sz="2800" dirty="0" err="1" smtClean="0">
                <a:solidFill>
                  <a:srgbClr val="212529"/>
                </a:solidFill>
                <a:latin typeface="Times New Roman" panose="02020603050405020304" pitchFamily="18" charset="0"/>
                <a:cs typeface="Times New Roman" panose="02020603050405020304" pitchFamily="18" charset="0"/>
              </a:rPr>
              <a:t>sử</a:t>
            </a:r>
            <a:r>
              <a:rPr lang="en-US" sz="2800" dirty="0" smtClean="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dụng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các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sản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phẩm</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smtClean="0">
                <a:solidFill>
                  <a:srgbClr val="212529"/>
                </a:solidFill>
                <a:latin typeface="Times New Roman" panose="02020603050405020304" pitchFamily="18" charset="0"/>
                <a:cs typeface="Times New Roman" panose="02020603050405020304" pitchFamily="18" charset="0"/>
              </a:rPr>
              <a:t>thủ</a:t>
            </a:r>
            <a:r>
              <a:rPr lang="en-US" sz="2800" dirty="0" smtClean="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truyền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tròn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sống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sinh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hoạt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hằng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ngày</a:t>
            </a:r>
            <a:endParaRPr lang="en-US" sz="20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pP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Giới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smtClean="0">
                <a:solidFill>
                  <a:srgbClr val="212529"/>
                </a:solidFill>
                <a:latin typeface="Times New Roman" panose="02020603050405020304" pitchFamily="18" charset="0"/>
                <a:cs typeface="Times New Roman" panose="02020603050405020304" pitchFamily="18" charset="0"/>
              </a:rPr>
              <a:t>trẻ</a:t>
            </a:r>
            <a:r>
              <a:rPr lang="en-US" sz="2800" dirty="0" smtClean="0">
                <a:solidFill>
                  <a:srgbClr val="212529"/>
                </a:solidFill>
                <a:latin typeface="Times New Roman" panose="02020603050405020304" pitchFamily="18" charset="0"/>
                <a:cs typeface="Times New Roman" panose="02020603050405020304" pitchFamily="18" charset="0"/>
              </a:rPr>
              <a:t> </a:t>
            </a:r>
            <a:r>
              <a:rPr lang="en-US" sz="2800" dirty="0" err="1" smtClean="0">
                <a:solidFill>
                  <a:srgbClr val="212529"/>
                </a:solidFill>
                <a:latin typeface="Times New Roman" panose="02020603050405020304" pitchFamily="18" charset="0"/>
                <a:cs typeface="Times New Roman" panose="02020603050405020304" pitchFamily="18" charset="0"/>
              </a:rPr>
              <a:t>và</a:t>
            </a:r>
            <a:r>
              <a:rPr lang="en-US" sz="2800" dirty="0" smtClean="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việc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thưởng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thức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các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loại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hình</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nghê</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thuật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truyền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thống</a:t>
            </a:r>
            <a:r>
              <a:rPr lang="en-US" sz="2800" dirty="0" smtClean="0">
                <a:solidFill>
                  <a:srgbClr val="212529"/>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barn(inVertical)">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1511298"/>
              </p:ext>
            </p:extLst>
          </p:nvPr>
        </p:nvGraphicFramePr>
        <p:xfrm>
          <a:off x="614150" y="1132765"/>
          <a:ext cx="10904560" cy="5268034"/>
        </p:xfrm>
        <a:graphic>
          <a:graphicData uri="http://schemas.openxmlformats.org/drawingml/2006/table">
            <a:tbl>
              <a:tblPr/>
              <a:tblGrid>
                <a:gridCol w="10904560"/>
              </a:tblGrid>
              <a:tr h="734037">
                <a:tc>
                  <a:txBody>
                    <a:bodyPr/>
                    <a:lstStyle/>
                    <a:p>
                      <a:pPr algn="just">
                        <a:spcAft>
                          <a:spcPts val="0"/>
                        </a:spcAft>
                      </a:pPr>
                      <a:r>
                        <a:rPr lang="pt-BR" sz="2400" dirty="0">
                          <a:effectLst/>
                          <a:latin typeface="Times New Roman" panose="02020603050405020304" pitchFamily="18" charset="0"/>
                          <a:cs typeface="Times New Roman" panose="02020603050405020304" pitchFamily="18" charset="0"/>
                        </a:rPr>
                        <a:t>Vấn đề em trình bày</a:t>
                      </a:r>
                      <a:r>
                        <a:rPr lang="pt-BR" sz="2400" dirty="0" smtClean="0">
                          <a:effectLst/>
                          <a:latin typeface="Times New Roman" panose="02020603050405020304" pitchFamily="18" charset="0"/>
                          <a:cs typeface="Times New Roman" panose="02020603050405020304" pitchFamily="18" charset="0"/>
                        </a:rPr>
                        <a:t>……………………………………………………………….............</a:t>
                      </a:r>
                      <a:endParaRPr lang="pt-BR"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037">
                <a:tc>
                  <a:txBody>
                    <a:bodyPr/>
                    <a:lstStyle/>
                    <a:p>
                      <a:pPr algn="just">
                        <a:spcAft>
                          <a:spcPts val="0"/>
                        </a:spcAft>
                      </a:pPr>
                      <a:r>
                        <a:rPr lang="pt-BR" sz="2400" dirty="0">
                          <a:effectLst/>
                          <a:latin typeface="Times New Roman" panose="02020603050405020304" pitchFamily="18" charset="0"/>
                          <a:cs typeface="Times New Roman" panose="02020603050405020304" pitchFamily="18" charset="0"/>
                        </a:rPr>
                        <a:t>Lí do em trình bày về vấn đề này</a:t>
                      </a:r>
                      <a:r>
                        <a:rPr lang="pt-BR" sz="2400" dirty="0" smtClean="0">
                          <a:effectLst/>
                          <a:latin typeface="Times New Roman" panose="02020603050405020304" pitchFamily="18" charset="0"/>
                          <a:cs typeface="Times New Roman" panose="02020603050405020304" pitchFamily="18" charset="0"/>
                        </a:rPr>
                        <a:t>………………………………………………….............</a:t>
                      </a:r>
                      <a:endParaRPr lang="pt-BR"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3812">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tin)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037">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chia </a:t>
                      </a:r>
                      <a:r>
                        <a:rPr lang="en-US" sz="2400" dirty="0" err="1">
                          <a:effectLst/>
                          <a:latin typeface="Times New Roman" panose="02020603050405020304" pitchFamily="18" charset="0"/>
                          <a:cs typeface="Times New Roman" panose="02020603050405020304" pitchFamily="18" charset="0"/>
                        </a:rPr>
                        <a:t>sẻ</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chiếu</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037">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Ý kiến của em về vấn đề vấn đề được bàn</a:t>
                      </a:r>
                      <a:r>
                        <a:rPr lang="vi-VN" sz="2400" dirty="0" smtClean="0">
                          <a:effectLst/>
                          <a:latin typeface="Times New Roman" panose="02020603050405020304" pitchFamily="18" charset="0"/>
                          <a:cs typeface="Times New Roman" panose="02020603050405020304" pitchFamily="18" charset="0"/>
                        </a:rPr>
                        <a:t>…………………………………………</a:t>
                      </a:r>
                      <a:r>
                        <a:rPr lang="en-US" sz="2400" dirty="0" smtClean="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037">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Mong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4037">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304" marR="63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6" name="TextBox 15"/>
          <p:cNvSpPr txBox="1"/>
          <p:nvPr/>
        </p:nvSpPr>
        <p:spPr>
          <a:xfrm>
            <a:off x="1556444" y="492045"/>
            <a:ext cx="10221572" cy="523220"/>
          </a:xfrm>
          <a:prstGeom prst="rect">
            <a:avLst/>
          </a:prstGeom>
          <a:noFill/>
        </p:spPr>
        <p:txBody>
          <a:bodyPr wrap="square" rtlCol="0">
            <a:spAutoFit/>
          </a:bodyPr>
          <a:lstStyle/>
          <a:p>
            <a:pPr lvl="0" algn="just" eaLnBrk="0" fontAlgn="base" hangingPunct="0">
              <a:spcBef>
                <a:spcPct val="0"/>
              </a:spcBef>
              <a:spcAft>
                <a:spcPct val="0"/>
              </a:spcAft>
              <a:buClrTx/>
            </a:pP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Lập</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dàn</a:t>
            </a:r>
            <a:r>
              <a:rPr lang="en-US" sz="2800" b="1" dirty="0" smtClean="0">
                <a:solidFill>
                  <a:srgbClr val="212529"/>
                </a:solidFill>
                <a:latin typeface="Times New Roman" panose="02020603050405020304" pitchFamily="18" charset="0"/>
                <a:cs typeface="Times New Roman" panose="02020603050405020304" pitchFamily="18" charset="0"/>
              </a:rPr>
              <a:t> ý </a:t>
            </a:r>
            <a:r>
              <a:rPr lang="en-US" sz="2800" b="1" dirty="0" err="1" smtClean="0">
                <a:solidFill>
                  <a:srgbClr val="212529"/>
                </a:solidFill>
                <a:latin typeface="Times New Roman" panose="02020603050405020304" pitchFamily="18" charset="0"/>
                <a:cs typeface="Times New Roman" panose="02020603050405020304" pitchFamily="18" charset="0"/>
              </a:rPr>
              <a:t>cho</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bài</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nói</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Gợi</a:t>
            </a:r>
            <a:r>
              <a:rPr lang="en-US" sz="2800" b="1" dirty="0" smtClean="0">
                <a:solidFill>
                  <a:srgbClr val="212529"/>
                </a:solidFill>
                <a:latin typeface="Times New Roman" panose="02020603050405020304" pitchFamily="18" charset="0"/>
                <a:cs typeface="Times New Roman" panose="02020603050405020304" pitchFamily="18" charset="0"/>
              </a:rPr>
              <a:t> ý </a:t>
            </a:r>
            <a:r>
              <a:rPr lang="en-US" sz="2800" b="1" dirty="0" err="1" smtClean="0">
                <a:solidFill>
                  <a:srgbClr val="212529"/>
                </a:solidFill>
                <a:latin typeface="Times New Roman" panose="02020603050405020304" pitchFamily="18" charset="0"/>
                <a:cs typeface="Times New Roman" panose="02020603050405020304" pitchFamily="18" charset="0"/>
              </a:rPr>
              <a:t>những</a:t>
            </a:r>
            <a:r>
              <a:rPr lang="en-US" sz="2800" b="1" dirty="0" smtClean="0">
                <a:solidFill>
                  <a:srgbClr val="212529"/>
                </a:solidFill>
                <a:latin typeface="Times New Roman" panose="02020603050405020304" pitchFamily="18" charset="0"/>
                <a:cs typeface="Times New Roman" panose="02020603050405020304" pitchFamily="18" charset="0"/>
              </a:rPr>
              <a:t> </a:t>
            </a:r>
            <a:r>
              <a:rPr lang="en-US" sz="2800" b="1" dirty="0" err="1" smtClean="0">
                <a:solidFill>
                  <a:srgbClr val="212529"/>
                </a:solidFill>
                <a:latin typeface="Times New Roman" panose="02020603050405020304" pitchFamily="18" charset="0"/>
                <a:cs typeface="Times New Roman" panose="02020603050405020304" pitchFamily="18" charset="0"/>
              </a:rPr>
              <a:t>nội</a:t>
            </a:r>
            <a:r>
              <a:rPr lang="en-US" sz="2800" b="1" dirty="0" smtClean="0">
                <a:solidFill>
                  <a:srgbClr val="212529"/>
                </a:solidFill>
                <a:latin typeface="Times New Roman" panose="02020603050405020304" pitchFamily="18" charset="0"/>
                <a:cs typeface="Times New Roman" panose="02020603050405020304" pitchFamily="18" charset="0"/>
              </a:rPr>
              <a:t> dung </a:t>
            </a:r>
            <a:r>
              <a:rPr lang="en-US" sz="2800" b="1" dirty="0" err="1" smtClean="0">
                <a:solidFill>
                  <a:srgbClr val="212529"/>
                </a:solidFill>
                <a:latin typeface="Times New Roman" panose="02020603050405020304" pitchFamily="18" charset="0"/>
                <a:cs typeface="Times New Roman" panose="02020603050405020304" pitchFamily="18" charset="0"/>
              </a:rPr>
              <a:t>chính</a:t>
            </a:r>
            <a:r>
              <a:rPr lang="en-US" sz="2800" b="1" dirty="0" smtClean="0">
                <a:solidFill>
                  <a:srgbClr val="212529"/>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1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436728" y="395785"/>
            <a:ext cx="8502556"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4"/>
          <a:stretch>
            <a:fillRect/>
          </a:stretch>
        </p:blipFill>
        <p:spPr>
          <a:xfrm>
            <a:off x="-471374" y="640257"/>
            <a:ext cx="6718204" cy="1326380"/>
          </a:xfrm>
          <a:prstGeom prst="rect">
            <a:avLst/>
          </a:prstGeom>
        </p:spPr>
      </p:pic>
      <p:sp>
        <p:nvSpPr>
          <p:cNvPr id="6" name="TextBox 5"/>
          <p:cNvSpPr txBox="1"/>
          <p:nvPr/>
        </p:nvSpPr>
        <p:spPr>
          <a:xfrm>
            <a:off x="1282154" y="1705027"/>
            <a:ext cx="6604547" cy="584775"/>
          </a:xfrm>
          <a:prstGeom prst="rect">
            <a:avLst/>
          </a:prstGeom>
          <a:solidFill>
            <a:srgbClr val="FFFFFF"/>
          </a:solidFill>
        </p:spPr>
        <p:txBody>
          <a:bodyPr wrap="square" rtlCol="0">
            <a:spAutoFit/>
          </a:bodyPr>
          <a:lstStyle/>
          <a:p>
            <a:pPr algn="ctr">
              <a:buClrTx/>
              <a:buFontTx/>
              <a:buNone/>
            </a:pPr>
            <a:r>
              <a:rPr lang="en-US" sz="3200" b="1" kern="1200" dirty="0" smtClean="0">
                <a:solidFill>
                  <a:srgbClr val="339183"/>
                </a:solidFill>
                <a:latin typeface="Times New Roman" panose="02020603050405020304" pitchFamily="18" charset="0"/>
                <a:cs typeface="Times New Roman" panose="02020603050405020304" pitchFamily="18" charset="0"/>
              </a:rPr>
              <a:t>2. TẬP LUYỆN</a:t>
            </a:r>
            <a:endParaRPr lang="en-US" sz="3200" b="1" kern="1200" dirty="0">
              <a:solidFill>
                <a:srgbClr val="339183"/>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75640029"/>
              </p:ext>
            </p:extLst>
          </p:nvPr>
        </p:nvGraphicFramePr>
        <p:xfrm>
          <a:off x="545910" y="2674590"/>
          <a:ext cx="8256894" cy="3379470"/>
        </p:xfrm>
        <a:graphic>
          <a:graphicData uri="http://schemas.openxmlformats.org/drawingml/2006/table">
            <a:tbl>
              <a:tblPr/>
              <a:tblGrid>
                <a:gridCol w="4128447"/>
                <a:gridCol w="4128447"/>
              </a:tblGrid>
              <a:tr h="0">
                <a:tc>
                  <a:txBody>
                    <a:bodyPr/>
                    <a:lstStyle/>
                    <a:p>
                      <a:pPr algn="ctr"/>
                      <a:r>
                        <a:rPr lang="en-US" sz="2600" b="1" dirty="0" err="1">
                          <a:effectLst/>
                          <a:latin typeface="Times New Roman" panose="02020603050405020304" pitchFamily="18" charset="0"/>
                          <a:cs typeface="Times New Roman" panose="02020603050405020304" pitchFamily="18" charset="0"/>
                        </a:rPr>
                        <a:t>Tập</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luyện</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một</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mình</a:t>
                      </a:r>
                      <a:endParaRPr lang="en-US" sz="2600" dirty="0">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sz="2600" b="1" dirty="0" err="1">
                          <a:effectLst/>
                          <a:latin typeface="Times New Roman" panose="02020603050405020304" pitchFamily="18" charset="0"/>
                          <a:cs typeface="Times New Roman" panose="02020603050405020304" pitchFamily="18" charset="0"/>
                        </a:rPr>
                        <a:t>Tập</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luyện</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theo</a:t>
                      </a:r>
                      <a:r>
                        <a:rPr lang="en-US" sz="2600" b="1" dirty="0">
                          <a:effectLst/>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cs typeface="Times New Roman" panose="02020603050405020304" pitchFamily="18" charset="0"/>
                        </a:rPr>
                        <a:t>nhóm</a:t>
                      </a:r>
                      <a:endParaRPr lang="en-US" sz="2600" dirty="0">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r>
              <a:tr h="0">
                <a:tc>
                  <a:txBody>
                    <a:bodyPr/>
                    <a:lstStyle/>
                    <a:p>
                      <a:r>
                        <a:rPr lang="en-US" sz="2600" dirty="0">
                          <a:effectLst/>
                          <a:latin typeface="Times New Roman" panose="02020603050405020304" pitchFamily="18" charset="0"/>
                          <a:cs typeface="Times New Roman" panose="02020603050405020304" pitchFamily="18" charset="0"/>
                        </a:rPr>
                        <a:t>- B1: </a:t>
                      </a:r>
                      <a:r>
                        <a:rPr lang="en-US" sz="2600" dirty="0" err="1">
                          <a:effectLst/>
                          <a:latin typeface="Times New Roman" panose="02020603050405020304" pitchFamily="18" charset="0"/>
                          <a:cs typeface="Times New Roman" panose="02020603050405020304" pitchFamily="18" charset="0"/>
                        </a:rPr>
                        <a:t>nhìn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dàn</a:t>
                      </a:r>
                      <a:r>
                        <a:rPr lang="en-US" sz="2600" dirty="0">
                          <a:effectLst/>
                          <a:latin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endParaRPr lang="en-US" sz="2600"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 B2: </a:t>
                      </a:r>
                      <a:r>
                        <a:rPr lang="en-US" sz="2600" dirty="0" err="1">
                          <a:effectLst/>
                          <a:latin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cần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nhìn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dàn</a:t>
                      </a:r>
                      <a:r>
                        <a:rPr lang="en-US" sz="2600" dirty="0">
                          <a:effectLst/>
                          <a:latin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cs typeface="Times New Roman" panose="02020603050405020304" pitchFamily="18" charset="0"/>
                        </a:rPr>
                        <a:t>để</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endParaRPr lang="en-US" sz="2600" dirty="0">
                        <a:effectLst/>
                        <a:latin typeface="Times New Roman" panose="02020603050405020304" pitchFamily="18" charset="0"/>
                        <a:cs typeface="Times New Roman" panose="02020603050405020304" pitchFamily="18" charset="0"/>
                      </a:endParaRPr>
                    </a:p>
                    <a:p>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Chú</a:t>
                      </a:r>
                      <a:r>
                        <a:rPr lang="en-US" sz="2600" dirty="0">
                          <a:effectLst/>
                          <a:latin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cs typeface="Times New Roman" panose="02020603050405020304" pitchFamily="18" charset="0"/>
                        </a:rPr>
                        <a:t>kiểm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soát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định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cs typeface="Times New Roman" panose="02020603050405020304" pitchFamily="18" charset="0"/>
                        </a:rPr>
                        <a:t> </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600" dirty="0">
                          <a:effectLst/>
                          <a:latin typeface="Times New Roman" panose="02020603050405020304" pitchFamily="18" charset="0"/>
                          <a:cs typeface="Times New Roman" panose="02020603050405020304" pitchFamily="18" charset="0"/>
                        </a:rPr>
                        <a:t>- Cần luân phiên vai trò người nói và người nghe, góp ý cho nhau về nội dung bài nói và cách biểu đạt bằng nét mặc và các ngôn ngữ hình thể</a:t>
                      </a:r>
                    </a:p>
                    <a:p>
                      <a:r>
                        <a:rPr lang="vi-VN" sz="2600" dirty="0">
                          <a:effectLst/>
                          <a:latin typeface="Times New Roman" panose="02020603050405020304" pitchFamily="18" charset="0"/>
                          <a:cs typeface="Times New Roman" panose="02020603050405020304" pitchFamily="18" charset="0"/>
                        </a:rPr>
                        <a:t>- Cần tập nêu câu hỏi và trả lời câu hỏi</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245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354842"/>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5"/>
          <p:cNvPicPr>
            <a:picLocks noChangeAspect="1"/>
          </p:cNvPicPr>
          <p:nvPr/>
        </p:nvPicPr>
        <p:blipFill>
          <a:blip r:embed="rId3"/>
          <a:stretch>
            <a:fillRect/>
          </a:stretch>
        </p:blipFill>
        <p:spPr>
          <a:xfrm>
            <a:off x="313897" y="600925"/>
            <a:ext cx="5290855" cy="1044577"/>
          </a:xfrm>
          <a:prstGeom prst="rect">
            <a:avLst/>
          </a:prstGeom>
        </p:spPr>
      </p:pic>
      <p:cxnSp>
        <p:nvCxnSpPr>
          <p:cNvPr id="17" name="Straight Connector 74"/>
          <p:cNvCxnSpPr/>
          <p:nvPr/>
        </p:nvCxnSpPr>
        <p:spPr>
          <a:xfrm>
            <a:off x="703341" y="1529868"/>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Oval 75"/>
          <p:cNvSpPr/>
          <p:nvPr/>
        </p:nvSpPr>
        <p:spPr>
          <a:xfrm>
            <a:off x="511255" y="2018196"/>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p>
        </p:txBody>
      </p:sp>
      <p:sp>
        <p:nvSpPr>
          <p:cNvPr id="19" name="TextBox 18"/>
          <p:cNvSpPr txBox="1"/>
          <p:nvPr/>
        </p:nvSpPr>
        <p:spPr>
          <a:xfrm>
            <a:off x="1087516" y="1914794"/>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p>
        </p:txBody>
      </p:sp>
      <p:sp>
        <p:nvSpPr>
          <p:cNvPr id="20" name="TextBox 19"/>
          <p:cNvSpPr txBox="1"/>
          <p:nvPr/>
        </p:nvSpPr>
        <p:spPr>
          <a:xfrm>
            <a:off x="3484982" y="1529868"/>
            <a:ext cx="8183853" cy="1692771"/>
          </a:xfrm>
          <a:prstGeom prst="rect">
            <a:avLst/>
          </a:prstGeom>
          <a:noFill/>
          <a:ln w="28575">
            <a:solidFill>
              <a:srgbClr val="C00000"/>
            </a:solidFill>
          </a:ln>
        </p:spPr>
        <p:txBody>
          <a:bodyPr wrap="square" rtlCol="0">
            <a:spAutoFit/>
          </a:bodyPr>
          <a:lstStyle/>
          <a:p>
            <a:pPr algn="just">
              <a:buClrTx/>
              <a:buFontTx/>
              <a:buNone/>
            </a:pP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vì</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sao</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đó</a:t>
            </a: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Có </a:t>
            </a:r>
            <a:r>
              <a:rPr lang="vi-VN" sz="2600" dirty="0">
                <a:latin typeface="Times New Roman" panose="02020603050405020304" pitchFamily="18" charset="0"/>
                <a:cs typeface="Times New Roman" panose="02020603050405020304" pitchFamily="18" charset="0"/>
              </a:rPr>
              <a:t>thể bắt đầu bằng một câu hỏi hoặc một hình ảnh, câu chuyện, tình huống… để tạo không khí sinh động, hào hứng</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2848751" y="2237944"/>
            <a:ext cx="636231" cy="261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5430" y="3401089"/>
            <a:ext cx="10773405" cy="2677656"/>
          </a:xfrm>
          <a:prstGeom prst="rect">
            <a:avLst/>
          </a:prstGeom>
        </p:spPr>
        <p:txBody>
          <a:bodyPr wrap="square">
            <a:spAutoFit/>
          </a:bodyPr>
          <a:lstStyle/>
          <a:p>
            <a:pPr algn="just">
              <a:buClrTx/>
              <a:buFontTx/>
              <a:buNone/>
            </a:pP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Kính </a:t>
            </a:r>
            <a:r>
              <a:rPr lang="vi-VN" sz="2400" dirty="0">
                <a:latin typeface="Times New Roman" panose="02020603050405020304" pitchFamily="18" charset="0"/>
                <a:cs typeface="Times New Roman" panose="02020603050405020304" pitchFamily="18" charset="0"/>
              </a:rPr>
              <a:t>chào thầy cô và các bạn. Tôi tên là............học sinh.........trường</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Hôm</a:t>
            </a:r>
            <a:r>
              <a:rPr lang="en-US" sz="2400" dirty="0" smtClean="0">
                <a:latin typeface="Times New Roman" panose="02020603050405020304" pitchFamily="18" charset="0"/>
                <a:cs typeface="Times New Roman" panose="02020603050405020304" pitchFamily="18" charset="0"/>
              </a:rPr>
              <a:t> nay,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sẻ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XH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Bản sắc văn hóa dân tộc là giá trị cốt lõi nhất của nền văn hóa, thể hiện tâm hồn, cốt cách, tình cảm, lý trí, sức mạnh của dân tộc, tạo nên chất keo kết nối các cộng đồng người gắn bó, đoàn kết với nhau để cùng tồn tại và phát triển. Những giá trị của bản sắc văn hóa dân tộc là một trong những động lực to lớn đảm bảo sự ổn định và phát triển bền vững của quốc gia dân tộc.</a:t>
            </a:r>
          </a:p>
        </p:txBody>
      </p:sp>
    </p:spTree>
    <p:extLst>
      <p:ext uri="{BB962C8B-B14F-4D97-AF65-F5344CB8AC3E}">
        <p14:creationId xmlns:p14="http://schemas.microsoft.com/office/powerpoint/2010/main" val="36219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13897" y="293601"/>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rgbClr val="FFFFFF"/>
              </a:solidFill>
            </a:endParaRPr>
          </a:p>
        </p:txBody>
      </p:sp>
      <p:cxnSp>
        <p:nvCxnSpPr>
          <p:cNvPr id="10" name="Straight Connector 74"/>
          <p:cNvCxnSpPr/>
          <p:nvPr/>
        </p:nvCxnSpPr>
        <p:spPr>
          <a:xfrm flipH="1">
            <a:off x="824793" y="1422743"/>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Oval 77"/>
          <p:cNvSpPr/>
          <p:nvPr/>
        </p:nvSpPr>
        <p:spPr>
          <a:xfrm>
            <a:off x="632706" y="2280837"/>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2" name="TextBox 11"/>
          <p:cNvSpPr txBox="1"/>
          <p:nvPr/>
        </p:nvSpPr>
        <p:spPr>
          <a:xfrm>
            <a:off x="1203706" y="1933476"/>
            <a:ext cx="1761235" cy="1815882"/>
          </a:xfrm>
          <a:prstGeom prst="rect">
            <a:avLst/>
          </a:prstGeom>
          <a:solidFill>
            <a:srgbClr val="C00000"/>
          </a:solidFill>
        </p:spPr>
        <p:txBody>
          <a:bodyPr wrap="square" rtlCol="0">
            <a:spAutoFit/>
          </a:bodyPr>
          <a:lstStyle/>
          <a:p>
            <a:pPr algn="ctr">
              <a:buClrTx/>
              <a:buFontTx/>
              <a:buNone/>
            </a:pPr>
            <a:endParaRPr lang="en-US" sz="2800" b="1" kern="1200" dirty="0" smtClean="0">
              <a:solidFill>
                <a:srgbClr val="FFFFFF"/>
              </a:solidFill>
              <a:latin typeface="Times New Roman" panose="02020603050405020304" pitchFamily="18" charset="0"/>
              <a:cs typeface="Times New Roman" panose="02020603050405020304" pitchFamily="18" charset="0"/>
            </a:endParaRPr>
          </a:p>
          <a:p>
            <a:pPr algn="ctr">
              <a:buClrTx/>
              <a:buFontTx/>
              <a:buNone/>
            </a:pPr>
            <a:r>
              <a:rPr lang="en-US" sz="2800" b="1" kern="1200" dirty="0" smtClean="0">
                <a:solidFill>
                  <a:srgbClr val="FFFFFF"/>
                </a:solidFill>
                <a:latin typeface="Times New Roman" panose="02020603050405020304" pitchFamily="18" charset="0"/>
                <a:cs typeface="Times New Roman" panose="02020603050405020304" pitchFamily="18" charset="0"/>
              </a:rPr>
              <a:t>TRIỂN KHAI</a:t>
            </a:r>
          </a:p>
          <a:p>
            <a:pPr algn="ctr">
              <a:buClrTx/>
              <a:buFontTx/>
              <a:buNone/>
            </a:pP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613334" y="582106"/>
            <a:ext cx="7954755" cy="89255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Lần lượt trình bày các ý được chuẩn bị sẵn trong đề cương bài nói</a:t>
            </a:r>
          </a:p>
        </p:txBody>
      </p:sp>
      <p:sp>
        <p:nvSpPr>
          <p:cNvPr id="14" name="TextBox 13"/>
          <p:cNvSpPr txBox="1"/>
          <p:nvPr/>
        </p:nvSpPr>
        <p:spPr>
          <a:xfrm>
            <a:off x="3601173" y="1566800"/>
            <a:ext cx="7963190" cy="129266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Tránh quá tập trung vào một ý nào đó làm bố cục của bài nói bị mất cân đối, gây khó khăn cho việc đảm bảo thời gian nói theo quy định</a:t>
            </a:r>
          </a:p>
        </p:txBody>
      </p:sp>
      <p:sp>
        <p:nvSpPr>
          <p:cNvPr id="23" name="TextBox 22"/>
          <p:cNvSpPr txBox="1"/>
          <p:nvPr/>
        </p:nvSpPr>
        <p:spPr>
          <a:xfrm>
            <a:off x="3601173" y="2958116"/>
            <a:ext cx="7963190" cy="492443"/>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Sử dụng ngôn ngữ tự nhiên</a:t>
            </a:r>
          </a:p>
        </p:txBody>
      </p:sp>
      <p:cxnSp>
        <p:nvCxnSpPr>
          <p:cNvPr id="24" name="Straight Arrow Connector 23"/>
          <p:cNvCxnSpPr>
            <a:stCxn id="12" idx="3"/>
          </p:cNvCxnSpPr>
          <p:nvPr/>
        </p:nvCxnSpPr>
        <p:spPr>
          <a:xfrm flipV="1">
            <a:off x="2964941" y="1140959"/>
            <a:ext cx="636232" cy="17004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14" idx="1"/>
          </p:cNvCxnSpPr>
          <p:nvPr/>
        </p:nvCxnSpPr>
        <p:spPr>
          <a:xfrm flipV="1">
            <a:off x="2964941" y="2213131"/>
            <a:ext cx="636232" cy="62828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3" idx="1"/>
          </p:cNvCxnSpPr>
          <p:nvPr/>
        </p:nvCxnSpPr>
        <p:spPr>
          <a:xfrm>
            <a:off x="2960695" y="2853828"/>
            <a:ext cx="640478" cy="3505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01173" y="3575398"/>
            <a:ext cx="7963190" cy="492443"/>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Quan sát những phản ứng của người nghe</a:t>
            </a:r>
          </a:p>
        </p:txBody>
      </p:sp>
      <p:cxnSp>
        <p:nvCxnSpPr>
          <p:cNvPr id="28" name="Straight Arrow Connector 27"/>
          <p:cNvCxnSpPr>
            <a:endCxn id="27" idx="1"/>
          </p:cNvCxnSpPr>
          <p:nvPr/>
        </p:nvCxnSpPr>
        <p:spPr>
          <a:xfrm>
            <a:off x="2960695" y="2853356"/>
            <a:ext cx="640478" cy="96826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01173" y="4192938"/>
            <a:ext cx="7963190" cy="89255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Sử dụng cử chỉ, điệu bộ và biểu lộ cảm xúc phù hợp với nội dung trình bày</a:t>
            </a:r>
          </a:p>
        </p:txBody>
      </p:sp>
      <p:cxnSp>
        <p:nvCxnSpPr>
          <p:cNvPr id="30" name="Straight Arrow Connector 29"/>
          <p:cNvCxnSpPr/>
          <p:nvPr/>
        </p:nvCxnSpPr>
        <p:spPr>
          <a:xfrm>
            <a:off x="2960695" y="2833277"/>
            <a:ext cx="640478" cy="19638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01173" y="5220900"/>
            <a:ext cx="7963190" cy="892552"/>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rPr>
              <a:t>- Các thao tác sử dụng bản trình chiếu (nếu có) phải được thực hiện gọn gàng, dứt khoát</a:t>
            </a:r>
          </a:p>
        </p:txBody>
      </p:sp>
      <p:cxnSp>
        <p:nvCxnSpPr>
          <p:cNvPr id="32" name="Straight Arrow Connector 31"/>
          <p:cNvCxnSpPr/>
          <p:nvPr/>
        </p:nvCxnSpPr>
        <p:spPr>
          <a:xfrm>
            <a:off x="2960695" y="2879541"/>
            <a:ext cx="640478" cy="29455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9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arn(inVertical)">
                                      <p:cBhvr>
                                        <p:cTn id="60" dur="500"/>
                                        <p:tgtEl>
                                          <p:spTgt spid="3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3" grpId="0" animBg="1"/>
      <p:bldP spid="27"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5" name="Rectangle 14"/>
          <p:cNvSpPr/>
          <p:nvPr/>
        </p:nvSpPr>
        <p:spPr>
          <a:xfrm>
            <a:off x="368488" y="342440"/>
            <a:ext cx="11491415" cy="596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7" name="Straight Connector 74"/>
          <p:cNvCxnSpPr/>
          <p:nvPr/>
        </p:nvCxnSpPr>
        <p:spPr>
          <a:xfrm>
            <a:off x="716989" y="84748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Oval 75"/>
          <p:cNvSpPr/>
          <p:nvPr/>
        </p:nvSpPr>
        <p:spPr>
          <a:xfrm>
            <a:off x="524903" y="133580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smtClean="0">
                <a:solidFill>
                  <a:prstClr val="white"/>
                </a:solidFill>
                <a:latin typeface="Calibri Light" panose="020F0302020204030204" charset="0"/>
              </a:rPr>
              <a:t>3</a:t>
            </a:r>
            <a:endParaRPr lang="en-US" altLang="zh-CN" sz="1600" kern="1200" dirty="0">
              <a:solidFill>
                <a:prstClr val="white"/>
              </a:solidFill>
              <a:latin typeface="Calibri Light" panose="020F0302020204030204" charset="0"/>
            </a:endParaRPr>
          </a:p>
        </p:txBody>
      </p:sp>
      <p:sp>
        <p:nvSpPr>
          <p:cNvPr id="19" name="TextBox 18"/>
          <p:cNvSpPr txBox="1"/>
          <p:nvPr/>
        </p:nvSpPr>
        <p:spPr>
          <a:xfrm>
            <a:off x="1101164" y="1232406"/>
            <a:ext cx="1761235" cy="954107"/>
          </a:xfrm>
          <a:prstGeom prst="rect">
            <a:avLst/>
          </a:prstGeom>
          <a:solidFill>
            <a:srgbClr val="C00000"/>
          </a:solidFill>
        </p:spPr>
        <p:txBody>
          <a:bodyPr wrap="square" rtlCol="0">
            <a:spAutoFit/>
          </a:bodyPr>
          <a:lstStyle/>
          <a:p>
            <a:pPr algn="ctr">
              <a:buClrTx/>
              <a:buFontTx/>
              <a:buNone/>
            </a:pPr>
            <a:r>
              <a:rPr lang="en-US" sz="2800" b="1" kern="1200" dirty="0" smtClean="0">
                <a:solidFill>
                  <a:srgbClr val="FFFFFF"/>
                </a:solidFill>
                <a:latin typeface="Times New Roman" panose="02020603050405020304" pitchFamily="18" charset="0"/>
                <a:cs typeface="Times New Roman" panose="02020603050405020304" pitchFamily="18" charset="0"/>
              </a:rPr>
              <a:t>KẾT LUẬN</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498630" y="847480"/>
            <a:ext cx="8183853" cy="1692771"/>
          </a:xfrm>
          <a:prstGeom prst="rect">
            <a:avLst/>
          </a:prstGeom>
          <a:noFill/>
          <a:ln w="28575">
            <a:solidFill>
              <a:srgbClr val="C00000"/>
            </a:solidFill>
          </a:ln>
        </p:spPr>
        <p:txBody>
          <a:bodyPr wrap="square" rtlCol="0">
            <a:spAutoFit/>
          </a:bodyPr>
          <a:lstStyle/>
          <a:p>
            <a:pPr algn="just"/>
            <a:r>
              <a:rPr lang="vi-VN" sz="2600" dirty="0">
                <a:latin typeface="Times New Roman" panose="02020603050405020304" pitchFamily="18" charset="0"/>
                <a:cs typeface="Times New Roman" panose="02020603050405020304" pitchFamily="18" charset="0"/>
              </a:rPr>
              <a:t>- Tóm lược nội dung đã trình bày</a:t>
            </a:r>
          </a:p>
          <a:p>
            <a:pPr algn="just"/>
            <a:r>
              <a:rPr lang="vi-VN" sz="2600" dirty="0">
                <a:latin typeface="Times New Roman" panose="02020603050405020304" pitchFamily="18" charset="0"/>
                <a:cs typeface="Times New Roman" panose="02020603050405020304" pitchFamily="18" charset="0"/>
              </a:rPr>
              <a:t>- Hướng người nghe vào các hoạt động cụ thể, thiết thực nhằm bảo vệ và phát huy những giá trị văn hóa truyền thống</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V="1">
            <a:off x="2862399" y="1520850"/>
            <a:ext cx="636231" cy="28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79977" y="2733678"/>
            <a:ext cx="10636928" cy="452431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Những </a:t>
            </a:r>
            <a:r>
              <a:rPr lang="vi-VN" sz="2400" dirty="0">
                <a:latin typeface="Times New Roman" panose="02020603050405020304" pitchFamily="18" charset="0"/>
                <a:cs typeface="Times New Roman" panose="02020603050405020304" pitchFamily="18" charset="0"/>
              </a:rPr>
              <a:t>giá trị tinh hoa văn hóa truyền thống tốt đẹp của dân tộc được xây dựng và ghi nhận bởi những chiến công hi sinh thầm lặng của biết bao thế hệ người dân Việt Nam. Nó là kết tinh những gì là tinh túy nhất của dân tộc để rồi chính những giá trị đó lại lung linh tỏa sáng, soi sáng con đường chúng ta đi. Không chỉ bây giờ mà mãi mãi về sau những giá trị tinh hoa văn hóa của dân tộc sẽ là hành trang, động lực để cho thanh niên Việt Nam chúng ta tiến vào kỷ nguyên mới tô thắm nên truyền thống ngàn năm văn hiến của dân tộc.</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a:p>
            <a:pPr algn="just"/>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1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2" name="Rectangle 1"/>
          <p:cNvSpPr/>
          <p:nvPr/>
        </p:nvSpPr>
        <p:spPr>
          <a:xfrm>
            <a:off x="2770496" y="395785"/>
            <a:ext cx="8993875" cy="6086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p:cNvPicPr>
          <p:nvPr/>
        </p:nvPicPr>
        <p:blipFill>
          <a:blip r:embed="rId4"/>
          <a:stretch>
            <a:fillRect/>
          </a:stretch>
        </p:blipFill>
        <p:spPr>
          <a:xfrm>
            <a:off x="1863387" y="573207"/>
            <a:ext cx="6175144" cy="97284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201911516"/>
              </p:ext>
            </p:extLst>
          </p:nvPr>
        </p:nvGraphicFramePr>
        <p:xfrm>
          <a:off x="2975212" y="1333181"/>
          <a:ext cx="8584442" cy="5023959"/>
        </p:xfrm>
        <a:graphic>
          <a:graphicData uri="http://schemas.openxmlformats.org/drawingml/2006/table">
            <a:tbl>
              <a:tblPr/>
              <a:tblGrid>
                <a:gridCol w="4292221"/>
                <a:gridCol w="4292221"/>
              </a:tblGrid>
              <a:tr h="467199">
                <a:tc>
                  <a:txBody>
                    <a:bodyPr/>
                    <a:lstStyle/>
                    <a:p>
                      <a:pPr algn="ctr">
                        <a:spcAft>
                          <a:spcPts val="0"/>
                        </a:spcAft>
                      </a:pPr>
                      <a:r>
                        <a:rPr lang="vi-VN" sz="2300" b="1" dirty="0">
                          <a:effectLst/>
                          <a:latin typeface="Times New Roman" panose="02020603050405020304" pitchFamily="18" charset="0"/>
                          <a:cs typeface="Times New Roman" panose="02020603050405020304" pitchFamily="18" charset="0"/>
                        </a:rPr>
                        <a:t>Người nghe</a:t>
                      </a:r>
                      <a:endParaRPr lang="vi-VN" sz="2300" dirty="0">
                        <a:effectLst/>
                        <a:latin typeface="Times New Roman" panose="02020603050405020304" pitchFamily="18" charset="0"/>
                        <a:cs typeface="Times New Roman" panose="02020603050405020304" pitchFamily="18" charset="0"/>
                      </a:endParaRP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vi-VN" sz="2300" b="1" dirty="0">
                          <a:effectLst/>
                          <a:latin typeface="Times New Roman" panose="02020603050405020304" pitchFamily="18" charset="0"/>
                          <a:cs typeface="Times New Roman" panose="02020603050405020304" pitchFamily="18" charset="0"/>
                        </a:rPr>
                        <a:t>Người nói</a:t>
                      </a:r>
                      <a:endParaRPr lang="vi-VN" sz="2300" dirty="0">
                        <a:effectLst/>
                        <a:latin typeface="Times New Roman" panose="02020603050405020304" pitchFamily="18" charset="0"/>
                        <a:cs typeface="Times New Roman" panose="02020603050405020304" pitchFamily="18" charset="0"/>
                      </a:endParaRP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175669">
                <a:tc>
                  <a:txBody>
                    <a:bodyPr/>
                    <a:lstStyle/>
                    <a:p>
                      <a:pPr algn="just">
                        <a:spcAft>
                          <a:spcPts val="0"/>
                        </a:spcAft>
                      </a:pPr>
                      <a:r>
                        <a:rPr lang="vi-VN" sz="2300" dirty="0">
                          <a:effectLst/>
                          <a:latin typeface="Times New Roman" panose="02020603050405020304" pitchFamily="18" charset="0"/>
                          <a:cs typeface="Times New Roman" panose="02020603050405020304" pitchFamily="18" charset="0"/>
                        </a:rPr>
                        <a:t>- Huy động trải nghiệm của bản thân để hiểu thấu đáo vấn đề được người nói đề cập</a:t>
                      </a:r>
                    </a:p>
                    <a:p>
                      <a:pPr algn="just">
                        <a:spcAft>
                          <a:spcPts val="0"/>
                        </a:spcAft>
                      </a:pPr>
                      <a:r>
                        <a:rPr lang="vi-VN" sz="2300" dirty="0">
                          <a:effectLst/>
                          <a:latin typeface="Times New Roman" panose="02020603050405020304" pitchFamily="18" charset="0"/>
                          <a:cs typeface="Times New Roman" panose="02020603050405020304" pitchFamily="18" charset="0"/>
                        </a:rPr>
                        <a:t>- Tập trung nhận xét, trao đổi về những ý chính của bài nói</a:t>
                      </a:r>
                    </a:p>
                    <a:p>
                      <a:pPr algn="just">
                        <a:spcAft>
                          <a:spcPts val="0"/>
                        </a:spcAft>
                      </a:pPr>
                      <a:r>
                        <a:rPr lang="vi-VN" sz="2300" dirty="0">
                          <a:effectLst/>
                          <a:latin typeface="Times New Roman" panose="02020603050405020304" pitchFamily="18" charset="0"/>
                          <a:cs typeface="Times New Roman" panose="02020603050405020304" pitchFamily="18" charset="0"/>
                        </a:rPr>
                        <a:t>- Nêu những ưu điểm nổi bật về nội dung và cách trình bày bài nói</a:t>
                      </a:r>
                    </a:p>
                    <a:p>
                      <a:pPr algn="just">
                        <a:spcAft>
                          <a:spcPts val="0"/>
                        </a:spcAft>
                      </a:pPr>
                      <a:r>
                        <a:rPr lang="vi-VN" sz="2300" dirty="0">
                          <a:effectLst/>
                          <a:latin typeface="Times New Roman" panose="02020603050405020304" pitchFamily="18" charset="0"/>
                          <a:cs typeface="Times New Roman" panose="02020603050405020304" pitchFamily="18" charset="0"/>
                        </a:rPr>
                        <a:t>- Nêu những điều em thấy chưa hợp lí trong nội dung và cách trình bày bài nói (chú ý nêu bằng chứng)</a:t>
                      </a:r>
                    </a:p>
                    <a:p>
                      <a:pPr algn="just">
                        <a:spcAft>
                          <a:spcPts val="0"/>
                        </a:spcAft>
                      </a:pPr>
                      <a:r>
                        <a:rPr lang="vi-VN" sz="2300" dirty="0">
                          <a:effectLst/>
                          <a:latin typeface="Times New Roman" panose="02020603050405020304" pitchFamily="18" charset="0"/>
                          <a:cs typeface="Times New Roman" panose="02020603050405020304" pitchFamily="18" charset="0"/>
                        </a:rPr>
                        <a:t>- Bổ sung những nội dung cần thiết mà em cho là bài nói còn thiếu.</a:t>
                      </a: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2300" dirty="0">
                          <a:effectLst/>
                          <a:latin typeface="Times New Roman" panose="02020603050405020304" pitchFamily="18" charset="0"/>
                          <a:cs typeface="Times New Roman" panose="02020603050405020304" pitchFamily="18" charset="0"/>
                        </a:rPr>
                        <a:t>- Lắng nghe, tiếp thu mọi trao đổi với thái độ bình tĩnh và tinh thần cầu thị</a:t>
                      </a:r>
                    </a:p>
                    <a:p>
                      <a:pPr algn="just">
                        <a:spcAft>
                          <a:spcPts val="0"/>
                        </a:spcAft>
                      </a:pPr>
                      <a:r>
                        <a:rPr lang="vi-VN" sz="2300" dirty="0">
                          <a:effectLst/>
                          <a:latin typeface="Times New Roman" panose="02020603050405020304" pitchFamily="18" charset="0"/>
                          <a:cs typeface="Times New Roman" panose="02020603050405020304" pitchFamily="18" charset="0"/>
                        </a:rPr>
                        <a:t>- Giải thích ngắn gọn về một số vấn đề mà người nghe có thể hiểu nhầm</a:t>
                      </a:r>
                    </a:p>
                    <a:p>
                      <a:pPr algn="just">
                        <a:spcAft>
                          <a:spcPts val="0"/>
                        </a:spcAft>
                      </a:pPr>
                      <a:r>
                        <a:rPr lang="vi-VN" sz="2300" dirty="0">
                          <a:effectLst/>
                          <a:latin typeface="Times New Roman" panose="02020603050405020304" pitchFamily="18" charset="0"/>
                          <a:cs typeface="Times New Roman" panose="02020603050405020304" pitchFamily="18" charset="0"/>
                        </a:rPr>
                        <a:t>- Trao đổi về những đánh giá mà em cho là chưa thỏa đáng, qua đó, củng cố thêm nội dung trình bày của mình (chú ý thể hiện thái độ nhã nhặn trong trao đổi)</a:t>
                      </a:r>
                    </a:p>
                    <a:p>
                      <a:pPr algn="just">
                        <a:spcAft>
                          <a:spcPts val="0"/>
                        </a:spcAft>
                      </a:pPr>
                      <a:r>
                        <a:rPr lang="vi-VN" sz="2300" dirty="0">
                          <a:effectLst/>
                          <a:latin typeface="Times New Roman" panose="02020603050405020304" pitchFamily="18" charset="0"/>
                          <a:cs typeface="Times New Roman" panose="02020603050405020304" pitchFamily="18" charset="0"/>
                        </a:rPr>
                        <a:t>- Tự rút ra những kinh nghiệm bổ ích trong việc chuẩn bị nội dung và trình bày bài nói.</a:t>
                      </a:r>
                    </a:p>
                  </a:txBody>
                  <a:tcPr marL="29225" marR="29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1342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4_Fall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2490</Words>
  <Application>Microsoft Office PowerPoint</Application>
  <PresentationFormat>Widescreen</PresentationFormat>
  <Paragraphs>160</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Homemade Apple</vt:lpstr>
      <vt:lpstr>Calibri Light</vt:lpstr>
      <vt:lpstr>Arial</vt:lpstr>
      <vt:lpstr>宋体</vt:lpstr>
      <vt:lpstr>Barlow Condensed</vt:lpstr>
      <vt:lpstr>Calibri</vt:lpstr>
      <vt:lpstr>Barlow</vt:lpstr>
      <vt:lpstr>Times New Roman</vt:lpstr>
      <vt:lpstr>0074_Fall_Template_SlidesMania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18</cp:revision>
  <dcterms:modified xsi:type="dcterms:W3CDTF">2022-09-13T10:18:11Z</dcterms:modified>
</cp:coreProperties>
</file>