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58" r:id="rId4"/>
    <p:sldMasterId id="2147483671" r:id="rId5"/>
    <p:sldMasterId id="2147483676" r:id="rId6"/>
  </p:sldMasterIdLst>
  <p:notesMasterIdLst>
    <p:notesMasterId r:id="rId11"/>
  </p:notesMasterIdLst>
  <p:sldIdLst>
    <p:sldId id="282" r:id="rId7"/>
    <p:sldId id="257" r:id="rId8"/>
    <p:sldId id="283" r:id="rId9"/>
    <p:sldId id="258" r:id="rId10"/>
    <p:sldId id="284" r:id="rId12"/>
    <p:sldId id="320" r:id="rId13"/>
    <p:sldId id="259" r:id="rId14"/>
    <p:sldId id="285" r:id="rId15"/>
    <p:sldId id="318" r:id="rId16"/>
    <p:sldId id="319" r:id="rId17"/>
    <p:sldId id="378" r:id="rId18"/>
    <p:sldId id="321" r:id="rId19"/>
    <p:sldId id="322" r:id="rId20"/>
    <p:sldId id="323" r:id="rId21"/>
    <p:sldId id="260" r:id="rId22"/>
    <p:sldId id="261" r:id="rId23"/>
    <p:sldId id="379" r:id="rId24"/>
    <p:sldId id="380" r:id="rId25"/>
    <p:sldId id="262" r:id="rId26"/>
    <p:sldId id="382" r:id="rId27"/>
    <p:sldId id="381" r:id="rId28"/>
    <p:sldId id="383" r:id="rId29"/>
    <p:sldId id="385" r:id="rId30"/>
    <p:sldId id="384" r:id="rId31"/>
    <p:sldId id="386" r:id="rId32"/>
    <p:sldId id="387" r:id="rId33"/>
    <p:sldId id="388" r:id="rId34"/>
    <p:sldId id="389" r:id="rId35"/>
    <p:sldId id="390" r:id="rId36"/>
    <p:sldId id="391" r:id="rId37"/>
    <p:sldId id="392" r:id="rId38"/>
    <p:sldId id="3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notesMaster" Target="notesMasters/notesMaster1.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tranthao121004@gmail.com</a:t>
            </a:r>
            <a:endParaRPr lang="en-US"/>
          </a:p>
        </p:txBody>
      </p:sp>
      <p:sp>
        <p:nvSpPr>
          <p:cNvPr id="4" name="Slide Number Placeholder 3"/>
          <p:cNvSpPr>
            <a:spLocks noGrp="1"/>
          </p:cNvSpPr>
          <p:nvPr>
            <p:ph type="sldNum" sz="quarter" idx="5"/>
          </p:nvPr>
        </p:nvSpPr>
        <p:spPr/>
        <p:txBody>
          <a:bodyPr/>
          <a:lstStyle/>
          <a:p>
            <a:fld id="{44CEE71D-9AC6-4DA1-B36B-8791E484DC87}"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4.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720087" y="197418"/>
            <a:ext cx="6748563" cy="1899924"/>
            <a:chOff x="2720087" y="197418"/>
            <a:chExt cx="6748563" cy="1899924"/>
          </a:xfrm>
        </p:grpSpPr>
        <p:pic>
          <p:nvPicPr>
            <p:cNvPr id="21" name="图片 20"/>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p:cNvGrpSpPr/>
            <p:nvPr userDrawn="1"/>
          </p:nvGrpSpPr>
          <p:grpSpPr>
            <a:xfrm>
              <a:off x="3484377" y="646447"/>
              <a:ext cx="1184645" cy="307801"/>
              <a:chOff x="3038977" y="1027812"/>
              <a:chExt cx="1584910" cy="496187"/>
            </a:xfrm>
          </p:grpSpPr>
          <p:sp>
            <p:nvSpPr>
              <p:cNvPr id="22" name="流程图: 终止 21"/>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userDrawn="1"/>
          </p:nvGrpSpPr>
          <p:grpSpPr>
            <a:xfrm>
              <a:off x="7871365" y="1003285"/>
              <a:ext cx="983170" cy="307801"/>
              <a:chOff x="3038977" y="1027812"/>
              <a:chExt cx="1584910" cy="496187"/>
            </a:xfrm>
          </p:grpSpPr>
          <p:sp>
            <p:nvSpPr>
              <p:cNvPr id="33" name="流程图: 终止 21"/>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userDrawn="1"/>
          </p:nvGrpSpPr>
          <p:grpSpPr>
            <a:xfrm>
              <a:off x="2720087" y="1200967"/>
              <a:ext cx="5382625" cy="496187"/>
              <a:chOff x="3038977" y="1027812"/>
              <a:chExt cx="2878876" cy="496187"/>
            </a:xfrm>
          </p:grpSpPr>
          <p:sp>
            <p:nvSpPr>
              <p:cNvPr id="36" name="流程图: 终止 21"/>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64309 w 64309"/>
                  <a:gd name="connsiteY0-58" fmla="*/ 21600 h 21600"/>
                  <a:gd name="connsiteX1-59" fmla="*/ 3475 w 64309"/>
                  <a:gd name="connsiteY1-60" fmla="*/ 21600 h 21600"/>
                  <a:gd name="connsiteX2-61" fmla="*/ 0 w 64309"/>
                  <a:gd name="connsiteY2-62" fmla="*/ 10800 h 21600"/>
                  <a:gd name="connsiteX3-63" fmla="*/ 3475 w 64309"/>
                  <a:gd name="connsiteY3-64" fmla="*/ 0 h 21600"/>
                  <a:gd name="connsiteX4-65" fmla="*/ 8103 w 64309"/>
                  <a:gd name="connsiteY4-6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p:cNvPicPr>
            <a:picLocks noChangeAspect="1"/>
          </p:cNvPicPr>
          <p:nvPr userDrawn="1"/>
        </p:nvPicPr>
        <p:blipFill>
          <a:blip r:embed="rId9"/>
          <a:stretch>
            <a:fillRect/>
          </a:stretch>
        </p:blipFill>
        <p:spPr>
          <a:xfrm>
            <a:off x="11211676" y="5930690"/>
            <a:ext cx="515868" cy="5502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4" Type="http://schemas.openxmlformats.org/officeDocument/2006/relationships/theme" Target="../theme/theme3.xml"/><Relationship Id="rId13" Type="http://schemas.openxmlformats.org/officeDocument/2006/relationships/image" Target="../media/image9.png"/><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4" Type="http://schemas.openxmlformats.org/officeDocument/2006/relationships/theme" Target="../theme/theme5.xml"/><Relationship Id="rId13" Type="http://schemas.openxmlformats.org/officeDocument/2006/relationships/image" Target="../media/image9.png"/><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5" cstate="screen"/>
          <a:srcRect/>
          <a:stretch>
            <a:fillRect/>
          </a:stretch>
        </p:blipFill>
        <p:spPr>
          <a:xfrm>
            <a:off x="0" y="0"/>
            <a:ext cx="12192000" cy="6858000"/>
          </a:xfrm>
          <a:prstGeom prst="rect">
            <a:avLst/>
          </a:prstGeom>
        </p:spPr>
      </p:pic>
      <p:pic>
        <p:nvPicPr>
          <p:cNvPr id="4" name="Picture 3" descr="A picture containing shape&#10;&#10;Description automatically generated"/>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5" y="419100"/>
            <a:ext cx="1066800" cy="10668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5" cstate="screen"/>
          <a:srcRect/>
          <a:stretch>
            <a:fillRect/>
          </a:stretch>
        </p:blipFill>
        <p:spPr>
          <a:xfrm>
            <a:off x="0" y="0"/>
            <a:ext cx="12192000" cy="6858000"/>
          </a:xfrm>
          <a:prstGeom prst="rect">
            <a:avLst/>
          </a:prstGeom>
        </p:spPr>
      </p:pic>
      <p:pic>
        <p:nvPicPr>
          <p:cNvPr id="4" name="Picture 3" descr="A picture containing shape&#10;&#10;Description automatically generated"/>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5" y="419100"/>
            <a:ext cx="1066800" cy="106680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pic>
        <p:nvPicPr>
          <p:cNvPr id="5" name="Picture 4" descr="Shape&#10;&#10;Description automatically generated with medium confidence"/>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5" cstate="screen"/>
          <a:srcRect/>
          <a:stretch>
            <a:fillRect/>
          </a:stretch>
        </p:blipFill>
        <p:spPr>
          <a:xfrm>
            <a:off x="0" y="0"/>
            <a:ext cx="12192000" cy="6858000"/>
          </a:xfrm>
          <a:prstGeom prst="rect">
            <a:avLst/>
          </a:prstGeom>
        </p:spPr>
      </p:pic>
      <p:pic>
        <p:nvPicPr>
          <p:cNvPr id="3" name="Picture 2" descr="Shape&#10;&#10;Description automatically generated with medium confidence"/>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6.png"/><Relationship Id="rId11" Type="http://schemas.openxmlformats.org/officeDocument/2006/relationships/slideLayout" Target="../slideLayouts/slideLayout1.xml"/><Relationship Id="rId10" Type="http://schemas.openxmlformats.org/officeDocument/2006/relationships/image" Target="../media/image19.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5.xml"/><Relationship Id="rId7" Type="http://schemas.openxmlformats.org/officeDocument/2006/relationships/image" Target="../media/image16.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4.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27.jpeg"/><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jpe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4" Type="http://schemas.openxmlformats.org/officeDocument/2006/relationships/notesSlide" Target="../notesSlides/notesSlide8.xml"/><Relationship Id="rId13" Type="http://schemas.openxmlformats.org/officeDocument/2006/relationships/slideLayout" Target="../slideLayouts/slideLayout11.xml"/><Relationship Id="rId12" Type="http://schemas.microsoft.com/office/2007/relationships/hdphoto" Target="../media/image39.wdp"/><Relationship Id="rId11" Type="http://schemas.openxmlformats.org/officeDocument/2006/relationships/image" Target="../media/image38.png"/><Relationship Id="rId10" Type="http://schemas.openxmlformats.org/officeDocument/2006/relationships/image" Target="../media/image37.emf"/><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5.jpeg"/><Relationship Id="rId1"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7.jpeg"/><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8.png"/><Relationship Id="rId7" Type="http://schemas.openxmlformats.org/officeDocument/2006/relationships/image" Target="../media/image16.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openxmlformats.org/officeDocument/2006/relationships/image" Target="../media/image41.png"/><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jpe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4" Type="http://schemas.openxmlformats.org/officeDocument/2006/relationships/notesSlide" Target="../notesSlides/notesSlide10.xml"/><Relationship Id="rId13" Type="http://schemas.openxmlformats.org/officeDocument/2006/relationships/slideLayout" Target="../slideLayouts/slideLayout11.xml"/><Relationship Id="rId12" Type="http://schemas.microsoft.com/office/2007/relationships/hdphoto" Target="../media/image39.wdp"/><Relationship Id="rId11" Type="http://schemas.openxmlformats.org/officeDocument/2006/relationships/image" Target="../media/image38.png"/><Relationship Id="rId10" Type="http://schemas.openxmlformats.org/officeDocument/2006/relationships/image" Target="../media/image37.emf"/><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27.jpe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jpe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4" Type="http://schemas.openxmlformats.org/officeDocument/2006/relationships/notesSlide" Target="../notesSlides/notesSlide11.xml"/><Relationship Id="rId13" Type="http://schemas.openxmlformats.org/officeDocument/2006/relationships/slideLayout" Target="../slideLayouts/slideLayout11.xml"/><Relationship Id="rId12" Type="http://schemas.microsoft.com/office/2007/relationships/hdphoto" Target="../media/image39.wdp"/><Relationship Id="rId11" Type="http://schemas.openxmlformats.org/officeDocument/2006/relationships/image" Target="../media/image38.png"/><Relationship Id="rId10" Type="http://schemas.openxmlformats.org/officeDocument/2006/relationships/image" Target="../media/image37.emf"/><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9.png"/><Relationship Id="rId2" Type="http://schemas.openxmlformats.org/officeDocument/2006/relationships/image" Target="../media/image37.emf"/><Relationship Id="rId1"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8.xml"/><Relationship Id="rId3" Type="http://schemas.openxmlformats.org/officeDocument/2006/relationships/image" Target="../media/image50.png"/><Relationship Id="rId2" Type="http://schemas.openxmlformats.org/officeDocument/2006/relationships/image" Target="../media/image37.emf"/><Relationship Id="rId1" Type="http://schemas.openxmlformats.org/officeDocument/2006/relationships/image" Target="../media/image51.em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2.png"/></Relationships>
</file>

<file path=ppt/slides/_rels/slide32.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51.emf"/><Relationship Id="rId7" Type="http://schemas.openxmlformats.org/officeDocument/2006/relationships/image" Target="../media/image16.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6.png"/><Relationship Id="rId13" Type="http://schemas.openxmlformats.org/officeDocument/2006/relationships/notesSlide" Target="../notesSlides/notesSlide13.xml"/><Relationship Id="rId12" Type="http://schemas.openxmlformats.org/officeDocument/2006/relationships/slideLayout" Target="../slideLayouts/slideLayout5.xml"/><Relationship Id="rId11" Type="http://schemas.openxmlformats.org/officeDocument/2006/relationships/image" Target="../media/image53.png"/><Relationship Id="rId10" Type="http://schemas.microsoft.com/office/2007/relationships/hdphoto" Target="../media/image39.wdp"/><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4.png"/><Relationship Id="rId7" Type="http://schemas.openxmlformats.org/officeDocument/2006/relationships/image" Target="../media/image16.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6.png"/><Relationship Id="rId10" Type="http://schemas.openxmlformats.org/officeDocument/2006/relationships/notesSlide" Target="../notesSlides/notesSlide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jpe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4" Type="http://schemas.openxmlformats.org/officeDocument/2006/relationships/notesSlide" Target="../notesSlides/notesSlide4.xml"/><Relationship Id="rId13" Type="http://schemas.openxmlformats.org/officeDocument/2006/relationships/slideLayout" Target="../slideLayouts/slideLayout11.xml"/><Relationship Id="rId12" Type="http://schemas.microsoft.com/office/2007/relationships/hdphoto" Target="../media/image39.wdp"/><Relationship Id="rId11" Type="http://schemas.openxmlformats.org/officeDocument/2006/relationships/image" Target="../media/image38.png"/><Relationship Id="rId10" Type="http://schemas.openxmlformats.org/officeDocument/2006/relationships/image" Target="../media/image37.emf"/><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1"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2"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3"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5"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7" cstate="screen"/>
          <a:srcRect/>
          <a:stretch>
            <a:fillRect/>
          </a:stretch>
        </p:blipFill>
        <p:spPr>
          <a:xfrm>
            <a:off x="4943630" y="847196"/>
            <a:ext cx="6925417" cy="5354104"/>
          </a:xfrm>
          <a:prstGeom prst="rect">
            <a:avLst/>
          </a:prstGeom>
        </p:spPr>
      </p:pic>
      <p:sp>
        <p:nvSpPr>
          <p:cNvPr id="27" name="Rectangle: Rounded Corners 26"/>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p:cNvPicPr>
            <a:picLocks noChangeAspect="1"/>
          </p:cNvPicPr>
          <p:nvPr/>
        </p:nvPicPr>
        <p:blipFill>
          <a:blip r:embed="rId8"/>
          <a:stretch>
            <a:fillRect/>
          </a:stretch>
        </p:blipFill>
        <p:spPr>
          <a:xfrm>
            <a:off x="4645457" y="1986925"/>
            <a:ext cx="3212870" cy="646232"/>
          </a:xfrm>
          <a:prstGeom prst="rect">
            <a:avLst/>
          </a:prstGeom>
        </p:spPr>
      </p:pic>
      <p:sp>
        <p:nvSpPr>
          <p:cNvPr id="29" name="TextBox 28"/>
          <p:cNvSpPr txBox="1"/>
          <p:nvPr/>
        </p:nvSpPr>
        <p:spPr>
          <a:xfrm>
            <a:off x="2919412" y="1525260"/>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1398624" y="2847234"/>
            <a:ext cx="9394750" cy="1639966"/>
          </a:xfrm>
          <a:prstGeom prst="rect">
            <a:avLst/>
          </a:prstGeom>
        </p:spPr>
      </p:pic>
      <p:pic>
        <p:nvPicPr>
          <p:cNvPr id="34" name="Picture 33"/>
          <p:cNvPicPr>
            <a:picLocks noChangeAspect="1"/>
          </p:cNvPicPr>
          <p:nvPr/>
        </p:nvPicPr>
        <p:blipFill>
          <a:blip r:embed="rId10"/>
          <a:stretch>
            <a:fillRect/>
          </a:stretch>
        </p:blipFill>
        <p:spPr>
          <a:xfrm>
            <a:off x="5125615" y="4402523"/>
            <a:ext cx="2408129" cy="10729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447040" y="1280160"/>
          <a:ext cx="11348720" cy="4822793"/>
        </p:xfrm>
        <a:graphic>
          <a:graphicData uri="http://schemas.openxmlformats.org/drawingml/2006/table">
            <a:tbl>
              <a:tblPr firstRow="1" firstCol="1" bandRow="1">
                <a:tableStyleId>{9DCAF9ED-07DC-4A11-8D7F-57B35C25682E}</a:tableStyleId>
              </a:tblPr>
              <a:tblGrid>
                <a:gridCol w="1190852"/>
                <a:gridCol w="3827012"/>
                <a:gridCol w="1758856"/>
                <a:gridCol w="4572000"/>
              </a:tblGrid>
              <a:tr h="148336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89792">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2</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kiểm tra các sản phẩm gốm đang phơi</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Làm gốm sứ</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Đồ gốm sứ (lọ hoa, bát, đĩa, tranh treo tường, chậu cây...)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3</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đan các sản phẩm từ mây, tre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mây tre đan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Các đồ dùng, đồ trang trí bằng mây tre đan (rổ, giá...)</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4</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5</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làm tranh trên giấy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1"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2"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3"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5"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7"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366847" y="2548391"/>
            <a:ext cx="960120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thủ công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Quan </a:t>
            </a:r>
            <a:r>
              <a:rPr lang="en-US" sz="3200" b="1" kern="0" dirty="0" err="1">
                <a:solidFill>
                  <a:srgbClr val="FF0000"/>
                </a:solidFill>
                <a:latin typeface="Calibri" panose="020F0502020204030204" pitchFamily="34" charset="0"/>
                <a:cs typeface="Calibri" panose="020F0502020204030204" pitchFamily="34" charset="0"/>
              </a:rPr>
              <a:t>sát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nêu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lợi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p:cNvPicPr>
            <a:picLocks noChangeAspect="1"/>
          </p:cNvPicPr>
          <p:nvPr/>
        </p:nvPicPr>
        <p:blipFill>
          <a:blip r:embed="rId2"/>
          <a:stretch>
            <a:fillRect/>
          </a:stretch>
        </p:blipFill>
        <p:spPr>
          <a:xfrm>
            <a:off x="2315299" y="2052947"/>
            <a:ext cx="5457825" cy="4629150"/>
          </a:xfrm>
          <a:prstGeom prst="rect">
            <a:avLst/>
          </a:prstGeom>
          <a:ln>
            <a:noFill/>
          </a:ln>
          <a:effectLst>
            <a:softEdge rad="112500"/>
          </a:effectLst>
        </p:spPr>
      </p:pic>
      <p:grpSp>
        <p:nvGrpSpPr>
          <p:cNvPr id="10" name="Group 9"/>
          <p:cNvGrpSpPr/>
          <p:nvPr/>
        </p:nvGrpSpPr>
        <p:grpSpPr>
          <a:xfrm>
            <a:off x="7773124" y="4367522"/>
            <a:ext cx="4278451" cy="2175001"/>
            <a:chOff x="892354" y="3758439"/>
            <a:chExt cx="4278451" cy="2175001"/>
          </a:xfrm>
        </p:grpSpPr>
        <p:pic>
          <p:nvPicPr>
            <p:cNvPr id="1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endParaRPr lang="en-US" sz="2400" b="1" dirty="0">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2050779" y="1595120"/>
          <a:ext cx="8090441" cy="2779564"/>
        </p:xfrm>
        <a:graphic>
          <a:graphicData uri="http://schemas.openxmlformats.org/drawingml/2006/table">
            <a:tbl>
              <a:tblPr firstRow="1" firstCol="1" bandRow="1">
                <a:tableStyleId>{9DCAF9ED-07DC-4A11-8D7F-57B35C25682E}</a:tableStyleId>
              </a:tblPr>
              <a:tblGrid>
                <a:gridCol w="1498373"/>
                <a:gridCol w="3933229"/>
                <a:gridCol w="2658839"/>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033035" y="408772"/>
            <a:ext cx="9926503" cy="58584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p:cNvGrpSpPr/>
          <p:nvPr/>
        </p:nvGrpSpPr>
        <p:grpSpPr>
          <a:xfrm>
            <a:off x="866568" y="3098255"/>
            <a:ext cx="3197033" cy="2541270"/>
            <a:chOff x="781262" y="3217613"/>
            <a:chExt cx="4761331" cy="3855641"/>
          </a:xfrm>
        </p:grpSpPr>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1" name="Speech Bubble: Rectangle with Corners Rounded 10"/>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Kể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xuất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endParaRPr lang="en-US" sz="3200" b="1" dirty="0">
              <a:latin typeface="Calibri" panose="020F0502020204030204" pitchFamily="34" charset="0"/>
              <a:cs typeface="Calibri" panose="020F0502020204030204" pitchFamily="34" charset="0"/>
            </a:endParaRPr>
          </a:p>
        </p:txBody>
      </p:sp>
      <p:sp>
        <p:nvSpPr>
          <p:cNvPr id="12" name="Speech Bubble: Rectangle with Corners Rounded 11"/>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L</a:t>
            </a:r>
            <a:r>
              <a:rPr lang="vi-VN" sz="3200" b="1" dirty="0">
                <a:latin typeface="Calibri" panose="020F0502020204030204" pitchFamily="34" charset="0"/>
                <a:cs typeface="Calibri" panose="020F0502020204030204" pitchFamily="34" charset="0"/>
              </a:rPr>
              <a:t>ần lượt nói tên một hoạt động sản xuất thủ công cùng với một sản phẩm của hoạt động đó.</a:t>
            </a:r>
            <a:endParaRPr lang="en-US" sz="32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5917" y="436244"/>
            <a:ext cx="2191703" cy="965835"/>
          </a:xfrm>
          <a:prstGeom prst="rect">
            <a:avLst/>
          </a:prstGeom>
        </p:spPr>
      </p:pic>
      <p:sp>
        <p:nvSpPr>
          <p:cNvPr id="30" name="Rectangles 77828"/>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Việt</a:t>
            </a:r>
            <a:r>
              <a:rPr lang="en-US" sz="3600" b="1" dirty="0">
                <a:solidFill>
                  <a:srgbClr val="121212"/>
                </a:solidFill>
              </a:rPr>
              <a:t> Nam </a:t>
            </a:r>
            <a:r>
              <a:rPr lang="en-US" sz="3600" b="1" dirty="0" err="1">
                <a:solidFill>
                  <a:srgbClr val="121212"/>
                </a:solidFill>
              </a:rPr>
              <a:t>có</a:t>
            </a:r>
            <a:r>
              <a:rPr lang="en-US" sz="3600" b="1" dirty="0">
                <a:solidFill>
                  <a:srgbClr val="121212"/>
                </a:solidFill>
              </a:rPr>
              <a:t> </a:t>
            </a:r>
            <a:r>
              <a:rPr lang="en-US" sz="3600" b="1" dirty="0" err="1">
                <a:solidFill>
                  <a:srgbClr val="121212"/>
                </a:solidFill>
              </a:rPr>
              <a:t>rất</a:t>
            </a:r>
            <a:r>
              <a:rPr lang="en-US" sz="3600" b="1" dirty="0">
                <a:solidFill>
                  <a:srgbClr val="121212"/>
                </a:solidFill>
              </a:rPr>
              <a:t> </a:t>
            </a:r>
            <a:r>
              <a:rPr lang="en-US" sz="3600" b="1" dirty="0" err="1">
                <a:solidFill>
                  <a:srgbClr val="121212"/>
                </a:solidFill>
              </a:rPr>
              <a:t>nhiều</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thủ</a:t>
            </a:r>
            <a:r>
              <a:rPr lang="en-US" sz="3600" b="1" dirty="0">
                <a:solidFill>
                  <a:srgbClr val="121212"/>
                </a:solidFill>
              </a:rPr>
              <a:t> </a:t>
            </a:r>
            <a:r>
              <a:rPr lang="en-US" sz="3600" b="1" dirty="0" err="1">
                <a:solidFill>
                  <a:srgbClr val="121212"/>
                </a:solidFill>
              </a:rPr>
              <a:t>công</a:t>
            </a:r>
            <a:r>
              <a:rPr lang="en-US" sz="3600" b="1" dirty="0">
                <a:solidFill>
                  <a:srgbClr val="121212"/>
                </a:solidFill>
              </a:rPr>
              <a:t> </a:t>
            </a:r>
            <a:r>
              <a:rPr lang="en-US" sz="3600" b="1" dirty="0" err="1">
                <a:solidFill>
                  <a:srgbClr val="121212"/>
                </a:solidFill>
              </a:rPr>
              <a:t>nổi</a:t>
            </a:r>
            <a:r>
              <a:rPr lang="en-US" sz="3600" b="1" dirty="0">
                <a:solidFill>
                  <a:srgbClr val="121212"/>
                </a:solidFill>
              </a:rPr>
              <a:t> </a:t>
            </a:r>
            <a:r>
              <a:rPr lang="en-US" sz="3600" b="1" dirty="0" err="1">
                <a:solidFill>
                  <a:srgbClr val="121212"/>
                </a:solidFill>
              </a:rPr>
              <a:t>tiếng</a:t>
            </a:r>
            <a:r>
              <a:rPr lang="en-US" sz="3600" b="1" dirty="0">
                <a:solidFill>
                  <a:srgbClr val="121212"/>
                </a:solidFill>
              </a:rPr>
              <a:t> </a:t>
            </a:r>
            <a:r>
              <a:rPr lang="en-US" sz="3600" b="1" dirty="0" err="1">
                <a:solidFill>
                  <a:srgbClr val="121212"/>
                </a:solidFill>
              </a:rPr>
              <a:t>như</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a:t>
            </a:r>
            <a:r>
              <a:rPr lang="en-US" sz="3600" b="1" dirty="0" err="1">
                <a:solidFill>
                  <a:srgbClr val="121212"/>
                </a:solidFill>
              </a:rPr>
              <a:t>Bát</a:t>
            </a:r>
            <a:r>
              <a:rPr lang="en-US" sz="3600" b="1" dirty="0">
                <a:solidFill>
                  <a:srgbClr val="121212"/>
                </a:solidFill>
              </a:rPr>
              <a:t> </a:t>
            </a:r>
            <a:r>
              <a:rPr lang="en-US" sz="3600" b="1" dirty="0" err="1">
                <a:solidFill>
                  <a:srgbClr val="121212"/>
                </a:solidFill>
              </a:rPr>
              <a:t>Tràng</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Chu </a:t>
            </a:r>
            <a:r>
              <a:rPr lang="en-US" sz="3600" b="1" dirty="0" err="1">
                <a:solidFill>
                  <a:srgbClr val="121212"/>
                </a:solidFill>
              </a:rPr>
              <a:t>Đậu</a:t>
            </a:r>
            <a:r>
              <a:rPr lang="en-US" sz="3600" b="1" dirty="0">
                <a:solidFill>
                  <a:srgbClr val="121212"/>
                </a:solidFill>
              </a:rPr>
              <a:t>, </a:t>
            </a:r>
            <a:r>
              <a:rPr lang="en-US" sz="3600" b="1" dirty="0" err="1">
                <a:solidFill>
                  <a:srgbClr val="121212"/>
                </a:solidFill>
              </a:rPr>
              <a:t>lụa</a:t>
            </a:r>
            <a:r>
              <a:rPr lang="en-US" sz="3600" b="1" dirty="0">
                <a:solidFill>
                  <a:srgbClr val="121212"/>
                </a:solidFill>
              </a:rPr>
              <a:t> </a:t>
            </a:r>
            <a:r>
              <a:rPr lang="en-US" sz="3600" b="1" dirty="0" err="1">
                <a:solidFill>
                  <a:srgbClr val="121212"/>
                </a:solidFill>
              </a:rPr>
              <a:t>Vạn</a:t>
            </a:r>
            <a:r>
              <a:rPr lang="en-US" sz="3600" b="1" dirty="0">
                <a:solidFill>
                  <a:srgbClr val="121212"/>
                </a:solidFill>
              </a:rPr>
              <a:t> </a:t>
            </a:r>
            <a:r>
              <a:rPr lang="en-US" sz="3600" b="1" dirty="0" err="1">
                <a:solidFill>
                  <a:srgbClr val="121212"/>
                </a:solidFill>
              </a:rPr>
              <a:t>Phúc</a:t>
            </a:r>
            <a:r>
              <a:rPr lang="en-US" sz="3600" b="1" dirty="0">
                <a:solidFill>
                  <a:srgbClr val="121212"/>
                </a:solidFill>
              </a:rPr>
              <a:t>, </a:t>
            </a:r>
            <a:r>
              <a:rPr lang="en-US" sz="3600" b="1" dirty="0" err="1">
                <a:solidFill>
                  <a:srgbClr val="121212"/>
                </a:solidFill>
              </a:rPr>
              <a:t>vải</a:t>
            </a:r>
            <a:r>
              <a:rPr lang="en-US" sz="3600" b="1" dirty="0">
                <a:solidFill>
                  <a:srgbClr val="121212"/>
                </a:solidFill>
              </a:rPr>
              <a:t> </a:t>
            </a:r>
            <a:r>
              <a:rPr lang="en-US" sz="3600" b="1" dirty="0" err="1">
                <a:solidFill>
                  <a:srgbClr val="121212"/>
                </a:solidFill>
              </a:rPr>
              <a:t>thổ</a:t>
            </a:r>
            <a:r>
              <a:rPr lang="en-US" sz="3600" b="1" dirty="0">
                <a:solidFill>
                  <a:srgbClr val="121212"/>
                </a:solidFill>
              </a:rPr>
              <a:t> </a:t>
            </a:r>
            <a:r>
              <a:rPr lang="en-US" sz="3600" b="1" dirty="0" err="1">
                <a:solidFill>
                  <a:srgbClr val="121212"/>
                </a:solidFill>
              </a:rPr>
              <a:t>cẩm</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mặt</a:t>
            </a:r>
            <a:r>
              <a:rPr lang="en-US" sz="3600" b="1" dirty="0">
                <a:solidFill>
                  <a:srgbClr val="121212"/>
                </a:solidFill>
              </a:rPr>
              <a:t> </a:t>
            </a:r>
            <a:r>
              <a:rPr lang="en-US" sz="3600" b="1" dirty="0" err="1">
                <a:solidFill>
                  <a:srgbClr val="121212"/>
                </a:solidFill>
              </a:rPr>
              <a:t>hàng</a:t>
            </a:r>
            <a:r>
              <a:rPr lang="en-US" sz="3600" b="1" dirty="0">
                <a:solidFill>
                  <a:srgbClr val="121212"/>
                </a:solidFill>
              </a:rPr>
              <a:t> </a:t>
            </a:r>
            <a:r>
              <a:rPr lang="en-US" sz="3600" b="1" dirty="0" err="1">
                <a:solidFill>
                  <a:srgbClr val="121212"/>
                </a:solidFill>
              </a:rPr>
              <a:t>mây</a:t>
            </a:r>
            <a:r>
              <a:rPr lang="en-US" sz="3600" b="1" dirty="0">
                <a:solidFill>
                  <a:srgbClr val="121212"/>
                </a:solidFill>
              </a:rPr>
              <a:t>, </a:t>
            </a:r>
            <a:r>
              <a:rPr lang="en-US" sz="3600" b="1" dirty="0" err="1">
                <a:solidFill>
                  <a:srgbClr val="121212"/>
                </a:solidFill>
              </a:rPr>
              <a:t>tre</a:t>
            </a:r>
            <a:r>
              <a:rPr lang="en-US" sz="3600" b="1" dirty="0">
                <a:solidFill>
                  <a:srgbClr val="121212"/>
                </a:solidFill>
              </a:rPr>
              <a:t> </a:t>
            </a:r>
            <a:r>
              <a:rPr lang="en-US" sz="3600" b="1" dirty="0" err="1">
                <a:solidFill>
                  <a:srgbClr val="121212"/>
                </a:solidFill>
              </a:rPr>
              <a:t>đan</a:t>
            </a:r>
            <a:r>
              <a:rPr lang="en-US" sz="3600" b="1" dirty="0">
                <a:solidFill>
                  <a:srgbClr val="121212"/>
                </a:solidFill>
              </a:rPr>
              <a:t>….</a:t>
            </a:r>
            <a:endParaRPr sz="3600" b="1" dirty="0">
              <a:solidFill>
                <a:srgbClr val="121212"/>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148080" y="853440"/>
            <a:ext cx="657225" cy="609600"/>
          </a:xfrm>
          <a:prstGeom prst="rect">
            <a:avLst/>
          </a:prstGeom>
        </p:spPr>
      </p:pic>
      <p:sp>
        <p:nvSpPr>
          <p:cNvPr id="6" name="TextBox 5"/>
          <p:cNvSpPr txBox="1"/>
          <p:nvPr/>
        </p:nvSpPr>
        <p:spPr>
          <a:xfrm>
            <a:off x="1920240" y="853440"/>
            <a:ext cx="8940800" cy="954107"/>
          </a:xfrm>
          <a:prstGeom prst="rect">
            <a:avLst/>
          </a:prstGeom>
          <a:noFill/>
        </p:spPr>
        <p:txBody>
          <a:bodyPr wrap="square" rtlCol="0">
            <a:spAutoFit/>
          </a:bodyPr>
          <a:lstStyle/>
          <a:p>
            <a:pPr algn="just"/>
            <a:r>
              <a:rPr lang="en-US" sz="2800" dirty="0">
                <a:latin typeface="Nunito black" pitchFamily="2" charset="0"/>
              </a:rPr>
              <a:t>Q</a:t>
            </a:r>
            <a:r>
              <a:rPr lang="vi-VN" sz="2800" dirty="0">
                <a:latin typeface="Nunito black" pitchFamily="2" charset="0"/>
              </a:rPr>
              <a:t>uan sát hình và cho biết sản phẩm nào được làm bằng tay, sản phẩm nào được làm bằng máy móc.</a:t>
            </a:r>
            <a:endParaRPr lang="en-US" sz="2800" dirty="0">
              <a:latin typeface="Nunito black" pitchFamily="2" charset="0"/>
            </a:endParaRPr>
          </a:p>
        </p:txBody>
      </p:sp>
      <p:pic>
        <p:nvPicPr>
          <p:cNvPr id="9" name="Picture 8"/>
          <p:cNvPicPr>
            <a:picLocks noChangeAspect="1"/>
          </p:cNvPicPr>
          <p:nvPr/>
        </p:nvPicPr>
        <p:blipFill>
          <a:blip r:embed="rId2"/>
          <a:stretch>
            <a:fillRect/>
          </a:stretch>
        </p:blipFill>
        <p:spPr>
          <a:xfrm>
            <a:off x="1148080" y="2551430"/>
            <a:ext cx="9998139" cy="2213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t="8585" b="8585"/>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t="9838" b="9838"/>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p:cNvSpPr>
            <a:spLocks noGrp="1" noRot="1" noChangeAspect="1" noMove="1" noResize="1" noEditPoints="1" noAdjustHandles="1" noChangeArrowheads="1" noChangeShapeType="1" noTextEdit="1"/>
          </p:cNvSpPr>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p:cNvSpPr txBox="1"/>
          <p:nvPr/>
        </p:nvSpPr>
        <p:spPr>
          <a:xfrm>
            <a:off x="1219200" y="4480560"/>
            <a:ext cx="31292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Lụa</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Vạn</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Phúc</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p:cNvPicPr>
            <a:picLocks noChangeAspect="1" noChangeArrowheads="1"/>
          </p:cNvPicPr>
          <p:nvPr/>
        </p:nvPicPr>
        <p:blipFill rotWithShape="1">
          <a:blip r:embed="rId1">
            <a:extLst>
              <a:ext uri="{28A0092B-C50C-407E-A947-70E740481C1C}">
                <a14:useLocalDpi xmlns:a14="http://schemas.microsoft.com/office/drawing/2010/main" val="0"/>
              </a:ext>
            </a:extLst>
          </a:blip>
          <a:srcRect t="8459" r="-3" b="3889"/>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p:cNvPicPr>
            <a:picLocks noChangeAspect="1" noChangeArrowheads="1"/>
          </p:cNvPicPr>
          <p:nvPr/>
        </p:nvPicPr>
        <p:blipFill rotWithShape="1">
          <a:blip r:embed="rId2">
            <a:extLst>
              <a:ext uri="{28A0092B-C50C-407E-A947-70E740481C1C}">
                <a14:useLocalDpi xmlns:a14="http://schemas.microsoft.com/office/drawing/2010/main" val="0"/>
              </a:ext>
            </a:extLst>
          </a:blip>
          <a:srcRect t="4450" r="1" b="1"/>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p:cNvSpPr>
            <a:spLocks noGrp="1" noRot="1" noChangeAspect="1" noMove="1" noResize="1" noEditPoints="1" noAdjustHandles="1" noChangeArrowheads="1" noChangeShapeType="1" noTextEdit="1"/>
          </p:cNvSpPr>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19200" y="4480560"/>
            <a:ext cx="3129280" cy="1446550"/>
          </a:xfrm>
          <a:prstGeom prst="rect">
            <a:avLst/>
          </a:prstGeom>
          <a:noFill/>
        </p:spPr>
        <p:txBody>
          <a:bodyPr wrap="square" rtlCol="0">
            <a:spAutoFit/>
          </a:bodyPr>
          <a:lstStyle/>
          <a:p>
            <a:pPr algn="ctr"/>
            <a:r>
              <a:rPr lang="en-US" sz="4400" dirty="0" err="1">
                <a:solidFill>
                  <a:srgbClr val="FF0000"/>
                </a:solidFill>
                <a:latin typeface="Nunito black" pitchFamily="2" charset="0"/>
              </a:rPr>
              <a:t>Gốm</a:t>
            </a:r>
            <a:r>
              <a:rPr lang="en-US" sz="4400" dirty="0">
                <a:solidFill>
                  <a:srgbClr val="FF0000"/>
                </a:solidFill>
                <a:latin typeface="Nunito black" pitchFamily="2" charset="0"/>
              </a:rPr>
              <a:t> </a:t>
            </a:r>
            <a:r>
              <a:rPr lang="en-US" sz="4400" dirty="0" err="1">
                <a:solidFill>
                  <a:srgbClr val="FF0000"/>
                </a:solidFill>
                <a:latin typeface="Nunito black" pitchFamily="2" charset="0"/>
              </a:rPr>
              <a:t>sứ</a:t>
            </a:r>
            <a:r>
              <a:rPr lang="en-US" sz="4400" dirty="0">
                <a:solidFill>
                  <a:srgbClr val="FF0000"/>
                </a:solidFill>
                <a:latin typeface="Nunito black" pitchFamily="2" charset="0"/>
              </a:rPr>
              <a:t> </a:t>
            </a:r>
            <a:r>
              <a:rPr lang="en-US" sz="4400" dirty="0" err="1">
                <a:solidFill>
                  <a:srgbClr val="FF0000"/>
                </a:solidFill>
                <a:latin typeface="Nunito black" pitchFamily="2" charset="0"/>
              </a:rPr>
              <a:t>Bát</a:t>
            </a:r>
            <a:r>
              <a:rPr lang="en-US" sz="4400" dirty="0">
                <a:solidFill>
                  <a:srgbClr val="FF0000"/>
                </a:solidFill>
                <a:latin typeface="Nunito black" pitchFamily="2" charset="0"/>
              </a:rPr>
              <a:t> </a:t>
            </a:r>
            <a:r>
              <a:rPr lang="en-US" sz="4400" dirty="0" err="1">
                <a:solidFill>
                  <a:srgbClr val="FF0000"/>
                </a:solidFill>
                <a:latin typeface="Nunito black" pitchFamily="2" charset="0"/>
              </a:rPr>
              <a:t>Tràng</a:t>
            </a:r>
            <a:endParaRPr lang="en-US" sz="4400" dirty="0">
              <a:solidFill>
                <a:srgbClr val="FF0000"/>
              </a:solidFill>
              <a:latin typeface="Nunito black" pitchFamily="2" charset="0"/>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1"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2"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3"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5"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7" cstate="screen"/>
          <a:srcRect/>
          <a:stretch>
            <a:fillRect/>
          </a:stretch>
        </p:blipFill>
        <p:spPr>
          <a:xfrm>
            <a:off x="4943630" y="847196"/>
            <a:ext cx="6925417" cy="5354104"/>
          </a:xfrm>
          <a:prstGeom prst="rect">
            <a:avLst/>
          </a:prstGeom>
        </p:spPr>
      </p:pic>
      <p:sp>
        <p:nvSpPr>
          <p:cNvPr id="27" name="Rectangle: Rounded Corners 26"/>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p:cNvPicPr>
            <a:picLocks noChangeAspect="1"/>
          </p:cNvPicPr>
          <p:nvPr/>
        </p:nvPicPr>
        <p:blipFill>
          <a:blip r:embed="rId8"/>
          <a:stretch>
            <a:fillRect/>
          </a:stretch>
        </p:blipFill>
        <p:spPr>
          <a:xfrm>
            <a:off x="2709989" y="2331857"/>
            <a:ext cx="7321931" cy="15668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1"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2"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3"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5"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7"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366847" y="2548391"/>
            <a:ext cx="960120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thủ công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Nunito black" pitchFamily="2"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3200" b="0" i="0" u="none" strike="noStrike" kern="0" cap="none" spc="0" normalizeH="0" baseline="0" noProof="0" dirty="0">
              <a:ln>
                <a:noFill/>
              </a:ln>
              <a:solidFill>
                <a:srgbClr val="FF0000"/>
              </a:solidFill>
              <a:effectLst/>
              <a:uLnTx/>
              <a:uFillTx/>
              <a:latin typeface="Nunito black" pitchFamily="2" charset="0"/>
              <a:ea typeface="+mn-ea"/>
              <a:cs typeface="Arial" panose="020B0604020202020204" pitchFamily="34" charset="0"/>
            </a:endParaRPr>
          </a:p>
        </p:txBody>
      </p:sp>
      <p:pic>
        <p:nvPicPr>
          <p:cNvPr id="22" name="Picture 2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9" name="Group 8"/>
          <p:cNvGrpSpPr/>
          <p:nvPr/>
        </p:nvGrpSpPr>
        <p:grpSpPr>
          <a:xfrm>
            <a:off x="3728720" y="3098800"/>
            <a:ext cx="5041175" cy="2820161"/>
            <a:chOff x="892354" y="3758439"/>
            <a:chExt cx="4278451" cy="217500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endParaRPr lang="en-US" sz="24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1"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2"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3"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5"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7"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295399" y="2701754"/>
            <a:ext cx="960120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p:cNvPicPr>
            <a:picLocks noChangeAspect="1"/>
          </p:cNvPicPr>
          <p:nvPr/>
        </p:nvPicPr>
        <p:blipFill>
          <a:blip r:embed="rId2"/>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grpSp>
        <p:nvGrpSpPr>
          <p:cNvPr id="13" name="Group 12"/>
          <p:cNvGrpSpPr/>
          <p:nvPr/>
        </p:nvGrpSpPr>
        <p:grpSpPr>
          <a:xfrm>
            <a:off x="4369372" y="4001253"/>
            <a:ext cx="3197033" cy="2541270"/>
            <a:chOff x="781262" y="3217613"/>
            <a:chExt cx="4761331" cy="3855641"/>
          </a:xfrm>
        </p:grpSpPr>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5" name="Rectangle: Rounded Corners 14"/>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10362332" y="3580906"/>
            <a:ext cx="2093828" cy="2675185"/>
          </a:xfrm>
          <a:prstGeom prst="rect">
            <a:avLst/>
          </a:prstGeom>
        </p:spPr>
      </p:pic>
      <p:sp>
        <p:nvSpPr>
          <p:cNvPr id="10" name="Speech Bubble: Rectangle with Corners Rounded 9"/>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2956560" y="260256"/>
            <a:ext cx="7010400" cy="943704"/>
          </a:xfrm>
          <a:prstGeom prst="rect">
            <a:avLst/>
          </a:prstGeom>
        </p:spPr>
      </p:pic>
      <p:pic>
        <p:nvPicPr>
          <p:cNvPr id="13" name="Picture 12"/>
          <p:cNvPicPr>
            <a:picLocks noChangeAspect="1"/>
          </p:cNvPicPr>
          <p:nvPr/>
        </p:nvPicPr>
        <p:blipFill>
          <a:blip r:embed="rId3"/>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5680" y="853957"/>
            <a:ext cx="766064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tay</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3299777" y="1735772"/>
            <a:ext cx="5468303" cy="1854676"/>
          </a:xfrm>
          <a:prstGeom prst="rect">
            <a:avLst/>
          </a:prstGeom>
        </p:spPr>
      </p:pic>
      <p:sp>
        <p:nvSpPr>
          <p:cNvPr id="8" name="Rectangle 7"/>
          <p:cNvSpPr/>
          <p:nvPr/>
        </p:nvSpPr>
        <p:spPr>
          <a:xfrm>
            <a:off x="1899920" y="3517403"/>
            <a:ext cx="83921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a:t>
            </a:r>
            <a:r>
              <a:rPr lang="en-US" sz="3200" b="1" kern="0" dirty="0" err="1">
                <a:solidFill>
                  <a:srgbClr val="FF0000"/>
                </a:solidFill>
                <a:latin typeface="Nunito black" pitchFamily="2" charset="0"/>
                <a:cs typeface="Arial" panose="020B0604020202020204" pitchFamily="34" charset="0"/>
              </a:rPr>
              <a:t>máy</a:t>
            </a:r>
            <a:r>
              <a:rPr lang="en-US" sz="3200" b="1" kern="0" dirty="0">
                <a:solidFill>
                  <a:srgbClr val="FF0000"/>
                </a:solidFill>
                <a:latin typeface="Nunito black" pitchFamily="2" charset="0"/>
                <a:cs typeface="Arial" panose="020B0604020202020204" pitchFamily="34" charset="0"/>
              </a:rPr>
              <a:t> </a:t>
            </a:r>
            <a:r>
              <a:rPr lang="en-US" sz="3200" b="1" kern="0" dirty="0" err="1">
                <a:solidFill>
                  <a:srgbClr val="FF0000"/>
                </a:solidFill>
                <a:latin typeface="Nunito black" pitchFamily="2" charset="0"/>
                <a:cs typeface="Arial" panose="020B0604020202020204" pitchFamily="34" charset="0"/>
              </a:rPr>
              <a:t>móc</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3988752" y="4298440"/>
            <a:ext cx="4454208" cy="18824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10362332" y="3580906"/>
            <a:ext cx="2093828" cy="2675185"/>
          </a:xfrm>
          <a:prstGeom prst="rect">
            <a:avLst/>
          </a:prstGeom>
        </p:spPr>
      </p:pic>
      <p:sp>
        <p:nvSpPr>
          <p:cNvPr id="10" name="Speech Bubble: Rectangle with Corners Rounded 9"/>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Arial" panose="020B0604020202020204" pitchFamily="34" charset="0"/>
                <a:cs typeface="Arial" panose="020B0604020202020204" pitchFamily="34" charset="0"/>
              </a:rPr>
              <a:t>C</a:t>
            </a:r>
            <a:r>
              <a:rPr lang="vi-VN" sz="3200" b="1" kern="0" dirty="0">
                <a:solidFill>
                  <a:srgbClr val="002060"/>
                </a:solidFill>
                <a:latin typeface="Arial" panose="020B0604020202020204" pitchFamily="34"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2956560" y="260256"/>
            <a:ext cx="7010400" cy="943704"/>
          </a:xfrm>
          <a:prstGeom prst="rect">
            <a:avLst/>
          </a:prstGeom>
        </p:spPr>
      </p:pic>
      <p:pic>
        <p:nvPicPr>
          <p:cNvPr id="6" name="Picture 5"/>
          <p:cNvPicPr>
            <a:picLocks noChangeAspect="1"/>
          </p:cNvPicPr>
          <p:nvPr/>
        </p:nvPicPr>
        <p:blipFill>
          <a:blip r:embed="rId3"/>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710882" y="1714499"/>
            <a:ext cx="10922811" cy="29088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1"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2"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3"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5"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7" cstate="screen"/>
          <a:srcRect/>
          <a:stretch>
            <a:fillRect/>
          </a:stretch>
        </p:blipFill>
        <p:spPr>
          <a:xfrm>
            <a:off x="4943630" y="847196"/>
            <a:ext cx="6925417" cy="5354104"/>
          </a:xfrm>
          <a:prstGeom prst="rect">
            <a:avLst/>
          </a:prstGeom>
        </p:spPr>
      </p:pic>
      <p:sp>
        <p:nvSpPr>
          <p:cNvPr id="27" name="Rectangle: Rounded Corners 26"/>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6" name="Picture 15"/>
          <p:cNvPicPr>
            <a:picLocks noChangeAspect="1"/>
          </p:cNvPicPr>
          <p:nvPr/>
        </p:nvPicPr>
        <p:blipFill>
          <a:blip r:embed="rId8"/>
          <a:stretch>
            <a:fillRect/>
          </a:stretch>
        </p:blipFill>
        <p:spPr>
          <a:xfrm>
            <a:off x="322953" y="4205742"/>
            <a:ext cx="2093828" cy="2675185"/>
          </a:xfrm>
          <a:prstGeom prst="rect">
            <a:avLst/>
          </a:prstGeom>
        </p:spPr>
      </p:pic>
      <p:pic>
        <p:nvPicPr>
          <p:cNvPr id="17" name="Picture 2" descr="Feliz Menino Bonitinho Garoto Com Idéia De Luz | Art drawings for kids,  School art activities, Back to school art activity"/>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527893" y="3669719"/>
            <a:ext cx="3214933" cy="3538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stretch>
            <a:fillRect/>
          </a:stretch>
        </p:blipFill>
        <p:spPr>
          <a:xfrm>
            <a:off x="2298854" y="1791883"/>
            <a:ext cx="8163252" cy="33408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690880"/>
            <a:ext cx="4572000" cy="4401205"/>
          </a:xfrm>
          <a:prstGeom prst="rect">
            <a:avLst/>
          </a:prstGeom>
          <a:noFill/>
        </p:spPr>
        <p:txBody>
          <a:bodyPr wrap="square" rtlCol="0">
            <a:spAutoFit/>
          </a:bodyPr>
          <a:lstStyle/>
          <a:p>
            <a:pPr algn="just"/>
            <a:r>
              <a:rPr lang="vi-VN" sz="4000" b="1" dirty="0"/>
              <a:t>Nón và các món đồ trang trí làm từ gáo dừa: </a:t>
            </a:r>
            <a:r>
              <a:rPr lang="vi-VN" sz="4000" dirty="0"/>
              <a:t>được sản xuất bằng tay là chủ yếu. Đây là hoạt động sản xuất thủ công.</a:t>
            </a:r>
            <a:endParaRPr lang="en-US" sz="4000" dirty="0"/>
          </a:p>
        </p:txBody>
      </p:sp>
      <p:sp>
        <p:nvSpPr>
          <p:cNvPr id="23" name="TextBox 22"/>
          <p:cNvSpPr txBox="1"/>
          <p:nvPr/>
        </p:nvSpPr>
        <p:spPr>
          <a:xfrm>
            <a:off x="6461760" y="690879"/>
            <a:ext cx="4572000" cy="3785652"/>
          </a:xfrm>
          <a:prstGeom prst="rect">
            <a:avLst/>
          </a:prstGeom>
          <a:noFill/>
        </p:spPr>
        <p:txBody>
          <a:bodyPr wrap="square" rtlCol="0">
            <a:spAutoFit/>
          </a:bodyPr>
          <a:lstStyle/>
          <a:p>
            <a:pPr algn="just"/>
            <a:r>
              <a:rPr lang="vi-VN" sz="4000" b="1" dirty="0"/>
              <a:t>Xe máy và bút bi</a:t>
            </a:r>
            <a:r>
              <a:rPr lang="en-US" sz="4000" b="1" dirty="0"/>
              <a:t>:</a:t>
            </a:r>
            <a:r>
              <a:rPr lang="vi-VN" sz="4000" b="1" dirty="0"/>
              <a:t> </a:t>
            </a:r>
            <a:r>
              <a:rPr lang="vi-VN" sz="4000" dirty="0"/>
              <a:t>được sản xuất bằng máy móc là chủ yếu. Đây là hoạt động sản xuất công nghiệp.</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1"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2"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3"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5"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7" cstate="screen"/>
          <a:srcRect/>
          <a:stretch>
            <a:fillRect/>
          </a:stretch>
        </p:blipFill>
        <p:spPr>
          <a:xfrm>
            <a:off x="4943630" y="847196"/>
            <a:ext cx="6925417" cy="5354104"/>
          </a:xfrm>
          <a:prstGeom prst="rect">
            <a:avLst/>
          </a:prstGeom>
        </p:spPr>
      </p:pic>
      <p:sp>
        <p:nvSpPr>
          <p:cNvPr id="27" name="Rectangle: Rounded Corners 26"/>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p:cNvPicPr>
            <a:picLocks noChangeAspect="1"/>
          </p:cNvPicPr>
          <p:nvPr/>
        </p:nvPicPr>
        <p:blipFill>
          <a:blip r:embed="rId8"/>
          <a:stretch>
            <a:fillRect/>
          </a:stretch>
        </p:blipFill>
        <p:spPr>
          <a:xfrm>
            <a:off x="3123118" y="2299060"/>
            <a:ext cx="7315834" cy="15729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1"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2"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3"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5"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7"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549727" y="2793971"/>
            <a:ext cx="9601200" cy="830997"/>
          </a:xfrm>
          <a:prstGeom prst="rect">
            <a:avLst/>
          </a:prstGeom>
          <a:noFill/>
        </p:spPr>
        <p:txBody>
          <a:bodyPr wrap="square" rtlCol="0">
            <a:spAutoFit/>
          </a:bodyPr>
          <a:lstStyle/>
          <a:p>
            <a:r>
              <a:rPr lang="nl-NL" sz="4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Hoạt động sản xuất thủ công </a:t>
            </a:r>
            <a:endParaRPr lang="en-US" sz="4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7" name="Picture 6"/>
          <p:cNvPicPr>
            <a:picLocks noChangeAspect="1"/>
          </p:cNvPicPr>
          <p:nvPr/>
        </p:nvPicPr>
        <p:blipFill>
          <a:blip r:embed="rId2"/>
          <a:stretch>
            <a:fillRect/>
          </a:stretch>
        </p:blipFill>
        <p:spPr>
          <a:xfrm>
            <a:off x="2188845" y="1493830"/>
            <a:ext cx="6859270" cy="4921749"/>
          </a:xfrm>
          <a:prstGeom prst="rect">
            <a:avLst/>
          </a:prstGeom>
        </p:spPr>
      </p:pic>
      <p:grpSp>
        <p:nvGrpSpPr>
          <p:cNvPr id="24" name="Group 23"/>
          <p:cNvGrpSpPr/>
          <p:nvPr/>
        </p:nvGrpSpPr>
        <p:grpSpPr>
          <a:xfrm>
            <a:off x="8537667" y="4129786"/>
            <a:ext cx="3197033" cy="2272284"/>
            <a:chOff x="781262" y="3217613"/>
            <a:chExt cx="4761331" cy="3855641"/>
          </a:xfrm>
        </p:grpSpPr>
        <p:pic>
          <p:nvPicPr>
            <p:cNvPr id="25" name="Picture 24"/>
            <p:cNvPicPr>
              <a:picLocks noChangeAspect="1"/>
            </p:cNvPicPr>
            <p:nvPr/>
          </p:nvPicPr>
          <p:blipFill>
            <a:blip r:embed="rId3">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3280" y="345440"/>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1046480" y="1625600"/>
          <a:ext cx="10749280" cy="3123215"/>
        </p:xfrm>
        <a:graphic>
          <a:graphicData uri="http://schemas.openxmlformats.org/drawingml/2006/table">
            <a:tbl>
              <a:tblPr firstRow="1" firstCol="1" bandRow="1">
                <a:tableStyleId>{9DCAF9ED-07DC-4A11-8D7F-57B35C25682E}</a:tableStyleId>
              </a:tblPr>
              <a:tblGrid>
                <a:gridCol w="1498373"/>
                <a:gridCol w="3933229"/>
                <a:gridCol w="2658839"/>
                <a:gridCol w="2658839"/>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2577</Words>
  <Application>WPS Presentation</Application>
  <PresentationFormat>Widescreen</PresentationFormat>
  <Paragraphs>180</Paragraphs>
  <Slides>32</Slides>
  <Notes>13</Notes>
  <HiddenSlides>0</HiddenSlides>
  <MMClips>0</MMClips>
  <ScaleCrop>false</ScaleCrop>
  <HeadingPairs>
    <vt:vector size="6" baseType="variant">
      <vt:variant>
        <vt:lpstr>已用的字体</vt:lpstr>
      </vt:variant>
      <vt:variant>
        <vt:i4>15</vt:i4>
      </vt:variant>
      <vt:variant>
        <vt:lpstr>主题</vt:lpstr>
      </vt:variant>
      <vt:variant>
        <vt:i4>5</vt:i4>
      </vt:variant>
      <vt:variant>
        <vt:lpstr>幻灯片标题</vt:lpstr>
      </vt:variant>
      <vt:variant>
        <vt:i4>32</vt:i4>
      </vt:variant>
    </vt:vector>
  </HeadingPairs>
  <TitlesOfParts>
    <vt:vector size="52" baseType="lpstr">
      <vt:lpstr>Arial</vt:lpstr>
      <vt:lpstr>SimSun</vt:lpstr>
      <vt:lpstr>Wingdings</vt:lpstr>
      <vt:lpstr>Arial</vt:lpstr>
      <vt:lpstr>字魂59号-创粗黑</vt:lpstr>
      <vt:lpstr>Nunito black</vt:lpstr>
      <vt:lpstr>UTM Scriptina KT</vt:lpstr>
      <vt:lpstr>等线</vt:lpstr>
      <vt:lpstr>Calibri</vt:lpstr>
      <vt:lpstr>Calibri</vt:lpstr>
      <vt:lpstr>Times New Roman</vt:lpstr>
      <vt:lpstr>Georgia</vt:lpstr>
      <vt:lpstr>Microsoft YaHei</vt:lpstr>
      <vt:lpstr>Arial Unicode MS</vt:lpstr>
      <vt:lpstr>UTM American Sans</vt:lpstr>
      <vt:lpstr>Office 主题​​</vt:lpstr>
      <vt:lpstr>1_Office 主题​​</vt:lpstr>
      <vt:lpstr>1_Simple Light</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39</cp:revision>
  <dcterms:created xsi:type="dcterms:W3CDTF">2022-08-22T23:18:00Z</dcterms:created>
  <dcterms:modified xsi:type="dcterms:W3CDTF">2022-11-06T14:28:24Z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C4F3685BE35942D5874AEEB32E01368E</vt:lpwstr>
  </property>
  <property fmtid="{D5CDD505-2E9C-101B-9397-08002B2CF9AE}" pid="3" name="KSOProductBuildVer">
    <vt:lpwstr>1033-11.2.0.11380</vt:lpwstr>
  </property>
</Properties>
</file>