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5" r:id="rId6"/>
    <p:sldMasterId id="2147483737" r:id="rId7"/>
  </p:sldMasterIdLst>
  <p:notesMasterIdLst>
    <p:notesMasterId r:id="rId34"/>
  </p:notesMasterIdLst>
  <p:sldIdLst>
    <p:sldId id="267" r:id="rId8"/>
    <p:sldId id="4452" r:id="rId9"/>
    <p:sldId id="256" r:id="rId10"/>
    <p:sldId id="269" r:id="rId11"/>
    <p:sldId id="271" r:id="rId12"/>
    <p:sldId id="259" r:id="rId13"/>
    <p:sldId id="263" r:id="rId14"/>
    <p:sldId id="4453" r:id="rId15"/>
    <p:sldId id="4454" r:id="rId16"/>
    <p:sldId id="262" r:id="rId17"/>
    <p:sldId id="4455" r:id="rId18"/>
    <p:sldId id="4456" r:id="rId19"/>
    <p:sldId id="337" r:id="rId20"/>
    <p:sldId id="273" r:id="rId21"/>
    <p:sldId id="257" r:id="rId22"/>
    <p:sldId id="4458" r:id="rId23"/>
    <p:sldId id="279" r:id="rId24"/>
    <p:sldId id="278" r:id="rId25"/>
    <p:sldId id="280" r:id="rId26"/>
    <p:sldId id="281" r:id="rId27"/>
    <p:sldId id="4457" r:id="rId28"/>
    <p:sldId id="4411" r:id="rId29"/>
    <p:sldId id="619" r:id="rId30"/>
    <p:sldId id="4416" r:id="rId31"/>
    <p:sldId id="4451" r:id="rId32"/>
    <p:sldId id="282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236" autoAdjust="0"/>
  </p:normalViewPr>
  <p:slideViewPr>
    <p:cSldViewPr>
      <p:cViewPr varScale="1">
        <p:scale>
          <a:sx n="38" d="100"/>
          <a:sy n="38" d="100"/>
        </p:scale>
        <p:origin x="10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4E82-5414-4461-9392-B109928CA553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F621C-2B6F-4B57-82B2-581C8AF2A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– Ô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F621C-2B6F-4B57-82B2-581C8AF2A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6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0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5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0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41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2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2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01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5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1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39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2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23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12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2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70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5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93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0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33" indent="0" algn="ctr">
              <a:buNone/>
              <a:defRPr sz="3000"/>
            </a:lvl2pPr>
            <a:lvl3pPr marL="1371464" indent="0" algn="ctr">
              <a:buNone/>
              <a:defRPr sz="2850"/>
            </a:lvl3pPr>
            <a:lvl4pPr marL="2057196" indent="0" algn="ctr">
              <a:buNone/>
              <a:defRPr sz="2400"/>
            </a:lvl4pPr>
            <a:lvl5pPr marL="2742927" indent="0" algn="ctr">
              <a:buNone/>
              <a:defRPr sz="2400"/>
            </a:lvl5pPr>
            <a:lvl6pPr marL="3428661" indent="0" algn="ctr">
              <a:buNone/>
              <a:defRPr sz="2400"/>
            </a:lvl6pPr>
            <a:lvl7pPr marL="4114389" indent="0" algn="ctr">
              <a:buNone/>
              <a:defRPr sz="2400"/>
            </a:lvl7pPr>
            <a:lvl8pPr marL="4800120" indent="0" algn="ctr">
              <a:buNone/>
              <a:defRPr sz="2400"/>
            </a:lvl8pPr>
            <a:lvl9pPr marL="548585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4" y="-114228"/>
            <a:ext cx="2261153" cy="22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4" indent="0">
              <a:buNone/>
              <a:defRPr sz="285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89" indent="0">
              <a:buNone/>
              <a:defRPr sz="2400" b="1"/>
            </a:lvl7pPr>
            <a:lvl8pPr marL="4800120" indent="0">
              <a:buNone/>
              <a:defRPr sz="2400" b="1"/>
            </a:lvl8pPr>
            <a:lvl9pPr marL="5485853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2" y="454121"/>
            <a:ext cx="2135138" cy="10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33" indent="0">
              <a:buNone/>
              <a:defRPr sz="4200"/>
            </a:lvl2pPr>
            <a:lvl3pPr marL="1371464" indent="0">
              <a:buNone/>
              <a:defRPr sz="3600"/>
            </a:lvl3pPr>
            <a:lvl4pPr marL="2057196" indent="0">
              <a:buNone/>
              <a:defRPr sz="3000"/>
            </a:lvl4pPr>
            <a:lvl5pPr marL="2742927" indent="0">
              <a:buNone/>
              <a:defRPr sz="3000"/>
            </a:lvl5pPr>
            <a:lvl6pPr marL="3428661" indent="0">
              <a:buNone/>
              <a:defRPr sz="3000"/>
            </a:lvl6pPr>
            <a:lvl7pPr marL="4114389" indent="0">
              <a:buNone/>
              <a:defRPr sz="3000"/>
            </a:lvl7pPr>
            <a:lvl8pPr marL="4800120" indent="0">
              <a:buNone/>
              <a:defRPr sz="3000"/>
            </a:lvl8pPr>
            <a:lvl9pPr marL="548585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4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33" indent="0">
              <a:buNone/>
              <a:defRPr sz="2250"/>
            </a:lvl2pPr>
            <a:lvl3pPr marL="1371464" indent="0">
              <a:buNone/>
              <a:defRPr sz="1800"/>
            </a:lvl3pPr>
            <a:lvl4pPr marL="2057196" indent="0">
              <a:buNone/>
              <a:defRPr sz="1650"/>
            </a:lvl4pPr>
            <a:lvl5pPr marL="2742927" indent="0">
              <a:buNone/>
              <a:defRPr sz="1650"/>
            </a:lvl5pPr>
            <a:lvl6pPr marL="3428661" indent="0">
              <a:buNone/>
              <a:defRPr sz="1650"/>
            </a:lvl6pPr>
            <a:lvl7pPr marL="4114389" indent="0">
              <a:buNone/>
              <a:defRPr sz="1650"/>
            </a:lvl7pPr>
            <a:lvl8pPr marL="4800120" indent="0">
              <a:buNone/>
              <a:defRPr sz="1650"/>
            </a:lvl8pPr>
            <a:lvl9pPr marL="5485853" indent="0">
              <a:buNone/>
              <a:defRPr sz="16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6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5" y="547696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816751" y="2108201"/>
            <a:ext cx="14654400" cy="47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1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10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2391050" y="6834401"/>
            <a:ext cx="13506000" cy="69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6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4076400" y="4988750"/>
            <a:ext cx="1013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1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7141200" y="2478000"/>
            <a:ext cx="4005600" cy="21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4183250" y="6894251"/>
            <a:ext cx="99216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4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78" y="-19192"/>
            <a:ext cx="18287136" cy="8671220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1440000" y="2279100"/>
            <a:ext cx="15421800" cy="69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>
                <a:solidFill>
                  <a:srgbClr val="434343"/>
                </a:solidFill>
              </a:defRPr>
            </a:lvl1pPr>
            <a:lvl2pPr marL="1828755" lvl="1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131" lvl="2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509" lvl="3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1886" lvl="4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264" lvl="5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640" lvl="6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017" lvl="7" indent="-6095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395" lvl="8" indent="-609585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4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3193400" y="381449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9609498" y="381449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9846494" y="5199644"/>
            <a:ext cx="5011200" cy="20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3430400" y="5199644"/>
            <a:ext cx="5011200" cy="20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78" y="-19193"/>
            <a:ext cx="18287136" cy="6966168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5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1440000" y="2220546"/>
            <a:ext cx="15408000" cy="168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4745951" y="4444000"/>
            <a:ext cx="8796000" cy="3363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5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4480200" y="3657600"/>
            <a:ext cx="9327600" cy="2971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7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3163976" y="3500951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3163964" y="4550333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533569" y="3500951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11038775" y="3500951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11038764" y="4550333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9408318" y="3500951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3163976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3163964" y="6994130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533569" y="5918555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11038775" y="5944750"/>
            <a:ext cx="4897200" cy="744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11038764" y="6994130"/>
            <a:ext cx="4435800" cy="8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9408318" y="5918555"/>
            <a:ext cx="1566600" cy="7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0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3174500" y="3109700"/>
            <a:ext cx="11938800" cy="26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4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3741551" y="6016001"/>
            <a:ext cx="108048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7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2967038" y="3765300"/>
            <a:ext cx="779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1000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162888" y="3794669"/>
            <a:ext cx="5086200" cy="3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25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2035812" y="5670800"/>
            <a:ext cx="8726400" cy="860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1440000" y="2570550"/>
            <a:ext cx="7704000" cy="33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1440000" y="5707050"/>
            <a:ext cx="7704000" cy="20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7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1426200" y="6714992"/>
            <a:ext cx="75018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2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9340109" y="6714992"/>
            <a:ext cx="75018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9353909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3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3193400" y="596714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9609498" y="5967149"/>
            <a:ext cx="5485200" cy="83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9846498" y="6799949"/>
            <a:ext cx="5011200" cy="12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3430400" y="6799949"/>
            <a:ext cx="5011200" cy="12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55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1426001" y="3066900"/>
            <a:ext cx="15421800" cy="58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828755" lvl="1" indent="-634985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131" lvl="2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509" lvl="3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1886" lvl="4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264" lvl="5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640" lvl="6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017" lvl="7" indent="-634985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395" lvl="8" indent="-634985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7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875400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2119700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6968838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7213049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12062292" y="44258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12306500" y="56714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875400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2119700" y="4797851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6968838" y="5481251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7213049" y="6726800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12062292" y="3552300"/>
            <a:ext cx="4350600" cy="1055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12306500" y="4797851"/>
            <a:ext cx="38622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1440000" y="1078800"/>
            <a:ext cx="15421800" cy="95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2701200" y="3253601"/>
            <a:ext cx="2977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915500" y="6897605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7663550" y="3253727"/>
            <a:ext cx="2977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6869700" y="6897600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12651600" y="3253727"/>
            <a:ext cx="2893200" cy="13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8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92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11823900" y="6897605"/>
            <a:ext cx="4548600" cy="16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121122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71580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2203800" y="5713601"/>
            <a:ext cx="3972000" cy="100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1440000" y="2805392"/>
            <a:ext cx="7474200" cy="345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54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2286300" y="7307750"/>
            <a:ext cx="6869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1426200" y="2439726"/>
            <a:ext cx="8589600" cy="184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999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2286300" y="4530100"/>
            <a:ext cx="6869400" cy="27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78" y="-19193"/>
            <a:ext cx="18287136" cy="6966168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375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5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2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237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1" y="-19192"/>
            <a:ext cx="18287801" cy="10355741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82875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80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1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310352" y="302668"/>
            <a:ext cx="17667296" cy="968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9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2119303" y="-14987"/>
            <a:ext cx="14049395" cy="10316973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73000" y="-1574802"/>
            <a:ext cx="703644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36087" y="10709911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4783892" y="12670662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364410" y="13216576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" y="8507413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387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3" y="905285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7939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62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90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899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763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427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79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4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84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973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060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450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26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26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48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353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29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0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46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30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60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62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2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D726FB1-A0D5-456F-B971-EC326304782B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464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46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0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3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6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7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21" indent="-342867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6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7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61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3" algn="l" defTabSz="1371464" rtl="0" eaLnBrk="1" latinLnBrk="0" hangingPunct="1">
        <a:defRPr sz="2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0836FA6-0CE9-464A-9C8C-A21F38AE7D5D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019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62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0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2.png"/><Relationship Id="rId26" Type="http://schemas.openxmlformats.org/officeDocument/2006/relationships/slide" Target="slide16.xml"/><Relationship Id="rId3" Type="http://schemas.openxmlformats.org/officeDocument/2006/relationships/audio" Target="../media/audio2.wav"/><Relationship Id="rId21" Type="http://schemas.openxmlformats.org/officeDocument/2006/relationships/image" Target="../media/image55.png"/><Relationship Id="rId7" Type="http://schemas.openxmlformats.org/officeDocument/2006/relationships/image" Target="../media/image50.png"/><Relationship Id="rId12" Type="http://schemas.openxmlformats.org/officeDocument/2006/relationships/image" Target="../media/image39.png"/><Relationship Id="rId17" Type="http://schemas.openxmlformats.org/officeDocument/2006/relationships/slide" Target="slide19.xml"/><Relationship Id="rId25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slide" Target="slide17.xml"/><Relationship Id="rId20" Type="http://schemas.openxmlformats.org/officeDocument/2006/relationships/image" Target="../media/image54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slide" Target="slide18.xml"/><Relationship Id="rId23" Type="http://schemas.openxmlformats.org/officeDocument/2006/relationships/image" Target="../media/image44.png"/><Relationship Id="rId28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53.png"/><Relationship Id="rId4" Type="http://schemas.openxmlformats.org/officeDocument/2006/relationships/image" Target="../media/image35.jpeg"/><Relationship Id="rId9" Type="http://schemas.openxmlformats.org/officeDocument/2006/relationships/image" Target="../media/image38.png"/><Relationship Id="rId14" Type="http://schemas.openxmlformats.org/officeDocument/2006/relationships/image" Target="../media/image41.png"/><Relationship Id="rId22" Type="http://schemas.openxmlformats.org/officeDocument/2006/relationships/image" Target="../media/image43.png"/><Relationship Id="rId27" Type="http://schemas.openxmlformats.org/officeDocument/2006/relationships/slide" Target="slide20.xml"/><Relationship Id="rId30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3.wav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slide" Target="slide15.xml"/><Relationship Id="rId10" Type="http://schemas.openxmlformats.org/officeDocument/2006/relationships/image" Target="../media/image62.jpeg"/><Relationship Id="rId4" Type="http://schemas.openxmlformats.org/officeDocument/2006/relationships/image" Target="../media/image35.jpe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3.wav"/><Relationship Id="rId7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5" Type="http://schemas.openxmlformats.org/officeDocument/2006/relationships/slide" Target="slide15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3.wav"/><Relationship Id="rId7" Type="http://schemas.openxmlformats.org/officeDocument/2006/relationships/image" Target="../media/image59.jpeg"/><Relationship Id="rId12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11" Type="http://schemas.openxmlformats.org/officeDocument/2006/relationships/image" Target="../media/image67.jpeg"/><Relationship Id="rId5" Type="http://schemas.openxmlformats.org/officeDocument/2006/relationships/slide" Target="slide15.xml"/><Relationship Id="rId10" Type="http://schemas.openxmlformats.org/officeDocument/2006/relationships/image" Target="../media/image66.jpeg"/><Relationship Id="rId4" Type="http://schemas.openxmlformats.org/officeDocument/2006/relationships/image" Target="../media/image35.jpeg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3.wav"/><Relationship Id="rId7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5" Type="http://schemas.openxmlformats.org/officeDocument/2006/relationships/slide" Target="slide15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3.wav"/><Relationship Id="rId7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5" Type="http://schemas.openxmlformats.org/officeDocument/2006/relationships/slide" Target="slide15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2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0" name="Picture 29" descr="A white and pink text&#10;&#10;Description automatically generated">
            <a:extLst>
              <a:ext uri="{FF2B5EF4-FFF2-40B4-BE49-F238E27FC236}">
                <a16:creationId xmlns:a16="http://schemas.microsoft.com/office/drawing/2014/main" id="{2A84DC3F-D48A-AE57-0D10-14F1BD76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81300"/>
            <a:ext cx="13549911" cy="4419600"/>
          </a:xfrm>
          <a:prstGeom prst="rect">
            <a:avLst/>
          </a:prstGeom>
        </p:spPr>
      </p:pic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ác nhóm viết những việc em đã làm để  bảo vệ môi trường đất vào các bông hoa rồi dán lên cây xanh được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841D9C-5542-7F7F-CB5F-3D830B43FE3D}"/>
              </a:ext>
            </a:extLst>
          </p:cNvPr>
          <p:cNvGrpSpPr/>
          <p:nvPr/>
        </p:nvGrpSpPr>
        <p:grpSpPr>
          <a:xfrm>
            <a:off x="1600200" y="2781300"/>
            <a:ext cx="3209143" cy="3024000"/>
            <a:chOff x="1600200" y="3619500"/>
            <a:chExt cx="3209143" cy="3024000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D9053EFF-5EEC-16AA-E36B-0B1E9046A5CE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1534C46-E3D3-F73C-1D60-9C8A2E174A66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phân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loại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thải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17FFC2-0BBC-8654-787B-33A5ABA7700E}"/>
              </a:ext>
            </a:extLst>
          </p:cNvPr>
          <p:cNvGrpSpPr/>
          <p:nvPr/>
        </p:nvGrpSpPr>
        <p:grpSpPr>
          <a:xfrm>
            <a:off x="3048000" y="5981700"/>
            <a:ext cx="3209143" cy="3024000"/>
            <a:chOff x="1600200" y="3619500"/>
            <a:chExt cx="3209143" cy="3024000"/>
          </a:xfrm>
        </p:grpSpPr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7B35C6D4-0DAF-BF7B-7344-024BBD406BE4}"/>
                </a:ext>
              </a:extLst>
            </p:cNvPr>
            <p:cNvSpPr/>
            <p:nvPr/>
          </p:nvSpPr>
          <p:spPr>
            <a:xfrm>
              <a:off x="1600200" y="3619500"/>
              <a:ext cx="3209143" cy="3024000"/>
            </a:xfrm>
            <a:custGeom>
              <a:avLst/>
              <a:gdLst/>
              <a:ahLst/>
              <a:cxnLst/>
              <a:rect l="l" t="t" r="r" b="b"/>
              <a:pathLst>
                <a:path w="3209143" h="3024000">
                  <a:moveTo>
                    <a:pt x="0" y="0"/>
                  </a:moveTo>
                  <a:lnTo>
                    <a:pt x="3209143" y="0"/>
                  </a:lnTo>
                  <a:lnTo>
                    <a:pt x="3209143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59C2F2-BDF5-6487-4CAE-DAACDD9B404A}"/>
                </a:ext>
              </a:extLst>
            </p:cNvPr>
            <p:cNvSpPr/>
            <p:nvPr/>
          </p:nvSpPr>
          <p:spPr>
            <a:xfrm>
              <a:off x="2133600" y="4381500"/>
              <a:ext cx="2133600" cy="18288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Sử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dụng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rác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effectLst/>
                  <a:latin typeface="+mj-lt"/>
                  <a:ea typeface="Calibri" panose="020F0502020204030204" pitchFamily="34" charset="0"/>
                </a:rPr>
                <a:t>chế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95062E-6 L 0.49557 0.06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93827E-6 L 0.6289 -0.161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-142" normalizeH="0" baseline="0" noProof="0" dirty="0">
                <a:ln>
                  <a:noFill/>
                </a:ln>
                <a:solidFill>
                  <a:srgbClr val="2B26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ề xuất những việc làm để bảo vệ môi trường đất vào các chiếc lá rồi dán lên cây xanh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3556D7-DF9C-688F-256C-2576D7BB5B85}"/>
              </a:ext>
            </a:extLst>
          </p:cNvPr>
          <p:cNvGrpSpPr/>
          <p:nvPr/>
        </p:nvGrpSpPr>
        <p:grpSpPr>
          <a:xfrm>
            <a:off x="838200" y="3009900"/>
            <a:ext cx="3581400" cy="2819400"/>
            <a:chOff x="1600200" y="3314700"/>
            <a:chExt cx="4343400" cy="3176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826258FD-B737-C38A-C0DB-E215BB43A977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834FAF-6C1C-6741-92ED-CF320BCB00B8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6E2D84-2B28-5169-F589-96A8960E6FD4}"/>
              </a:ext>
            </a:extLst>
          </p:cNvPr>
          <p:cNvGrpSpPr/>
          <p:nvPr/>
        </p:nvGrpSpPr>
        <p:grpSpPr>
          <a:xfrm>
            <a:off x="2971800" y="5676900"/>
            <a:ext cx="4495800" cy="2819400"/>
            <a:chOff x="1600200" y="3314700"/>
            <a:chExt cx="4343400" cy="3176400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EB6FA6C7-A53E-7686-AF99-0F402672C59B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8AEE65-4E50-1F51-C62F-2DF6503BFD62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07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9792 -0.018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9791 -0.0185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CADEF-EB17-6B43-C4B3-286EE578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05100"/>
            <a:ext cx="6284073" cy="51483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150748" y="951971"/>
            <a:ext cx="2238276" cy="45666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855" y="5175740"/>
            <a:ext cx="1920630" cy="9476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828" y="5893689"/>
            <a:ext cx="1250511" cy="64170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365" y="3326948"/>
            <a:ext cx="3767655" cy="50204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942" y="7822257"/>
            <a:ext cx="2313215" cy="789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0606" y="685745"/>
            <a:ext cx="4160880" cy="5834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50" y="1764501"/>
            <a:ext cx="4604081" cy="6337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2187" y="5548448"/>
            <a:ext cx="2597121" cy="491989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2319" y="6240204"/>
            <a:ext cx="4298052" cy="432548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251" y="9726930"/>
            <a:ext cx="2058117" cy="65514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89" y="9867724"/>
            <a:ext cx="2333189" cy="562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9585" y="2517118"/>
            <a:ext cx="15198645" cy="3209822"/>
          </a:xfrm>
          <a:prstGeom prst="rect">
            <a:avLst/>
          </a:prstGeom>
        </p:spPr>
      </p:pic>
      <p:pic>
        <p:nvPicPr>
          <p:cNvPr id="3" name="nhạc hay">
            <a:hlinkClick r:id="" action="ppaction://media"/>
            <a:extLst>
              <a:ext uri="{FF2B5EF4-FFF2-40B4-BE49-F238E27FC236}">
                <a16:creationId xmlns:a16="http://schemas.microsoft.com/office/drawing/2014/main" id="{1E12DEAF-1295-589E-3C67-F5E87CD2E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47750" y="581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150748" y="951971"/>
            <a:ext cx="2238276" cy="45666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5260" y="4231677"/>
            <a:ext cx="4168640" cy="23685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0099" y="3641604"/>
            <a:ext cx="4168640" cy="2368545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8804" y="4172024"/>
            <a:ext cx="2057400" cy="14048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855" y="5175740"/>
            <a:ext cx="1920630" cy="9476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828" y="5893689"/>
            <a:ext cx="1250511" cy="641709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5282" y="4001024"/>
            <a:ext cx="2586582" cy="1971198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7351" y="6259435"/>
            <a:ext cx="2743200" cy="163285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6365" y="3326948"/>
            <a:ext cx="3767655" cy="50204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942" y="7822257"/>
            <a:ext cx="2313215" cy="789213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0606" y="685745"/>
            <a:ext cx="4160880" cy="5834378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955" y="6270798"/>
            <a:ext cx="4168640" cy="2368545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6382369" y="3365201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9103900" y="328443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3997225" y="557712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50" y="1764501"/>
            <a:ext cx="4604081" cy="6337341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77505" y="1863281"/>
            <a:ext cx="3010235" cy="3245235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3509" y="7880700"/>
            <a:ext cx="2241389" cy="2327757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8591" y="7455676"/>
            <a:ext cx="2645816" cy="2599745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22187" y="5548448"/>
            <a:ext cx="2597121" cy="4919898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02319" y="6240204"/>
            <a:ext cx="4298052" cy="4325487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251" y="9726930"/>
            <a:ext cx="2058117" cy="655143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89" y="9867724"/>
            <a:ext cx="2333189" cy="562730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7550" y="8363391"/>
            <a:ext cx="4168640" cy="2368545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6780" y="8179503"/>
            <a:ext cx="4168640" cy="2368545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11770748" y="7217948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6993718" y="7339235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68687" y="117506"/>
            <a:ext cx="1162322" cy="1183847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07452" y="117506"/>
            <a:ext cx="1162322" cy="1183847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46221" y="117506"/>
            <a:ext cx="1162322" cy="1183847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74226" y="117506"/>
            <a:ext cx="1173084" cy="1183845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2995" y="117506"/>
            <a:ext cx="1162322" cy="11838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027EF1-084E-2FC2-26CF-01F2C79364D7}"/>
              </a:ext>
            </a:extLst>
          </p:cNvPr>
          <p:cNvSpPr/>
          <p:nvPr/>
        </p:nvSpPr>
        <p:spPr>
          <a:xfrm>
            <a:off x="3286125" y="4800601"/>
            <a:ext cx="11001375" cy="17859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ra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ngôi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quay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tương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ứng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tiến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hành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tưới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xoá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ạ</a:t>
            </a:r>
          </a:p>
        </p:txBody>
      </p:sp>
      <p:sp>
        <p:nvSpPr>
          <p:cNvPr id="10" name="Rectangle: Rounded Corners 9">
            <a:hlinkClick r:id="rId30" action="ppaction://hlinksldjump"/>
            <a:extLst>
              <a:ext uri="{FF2B5EF4-FFF2-40B4-BE49-F238E27FC236}">
                <a16:creationId xmlns:a16="http://schemas.microsoft.com/office/drawing/2014/main" id="{BE4096BB-560E-B44B-30D3-9C4BE609834A}"/>
              </a:ext>
            </a:extLst>
          </p:cNvPr>
          <p:cNvSpPr/>
          <p:nvPr/>
        </p:nvSpPr>
        <p:spPr>
          <a:xfrm>
            <a:off x="14097000" y="266700"/>
            <a:ext cx="18288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6320371" cy="557489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không thể hiện nguyên nhân gây xói mòn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Visit http://fb.com/nkpowerskills"/>
          <p:cNvSpPr/>
          <p:nvPr/>
        </p:nvSpPr>
        <p:spPr>
          <a:xfrm>
            <a:off x="10007401" y="616214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23" name="Visit http://fb.com/nkpowerskills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Visit http://fb.com/nkpowerskills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Visit http://fb.com/nkpowerskills"/>
          <p:cNvSpPr/>
          <p:nvPr/>
        </p:nvSpPr>
        <p:spPr>
          <a:xfrm>
            <a:off x="1281829" y="6234266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66462" y="57834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47291" y="569883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ổng thông tin điện tử Quốc hội">
            <a:extLst>
              <a:ext uri="{FF2B5EF4-FFF2-40B4-BE49-F238E27FC236}">
                <a16:creationId xmlns:a16="http://schemas.microsoft.com/office/drawing/2014/main" id="{BC843ADD-9E4A-975C-0D6F-7528935CBC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r="11030"/>
          <a:stretch/>
        </p:blipFill>
        <p:spPr bwMode="auto">
          <a:xfrm>
            <a:off x="1447800" y="2628900"/>
            <a:ext cx="3933901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Phân loại rác tại nguồn để giảm áp lực xử lý rác">
            <a:extLst>
              <a:ext uri="{FF2B5EF4-FFF2-40B4-BE49-F238E27FC236}">
                <a16:creationId xmlns:a16="http://schemas.microsoft.com/office/drawing/2014/main" id="{87852982-2FDB-B336-F0D3-4F5D3DB459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/>
          <a:stretch/>
        </p:blipFill>
        <p:spPr bwMode="auto">
          <a:xfrm>
            <a:off x="5562600" y="2552700"/>
            <a:ext cx="3574389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Hiện tượng xói mòn đất và các biện pháp khắc phục">
            <a:extLst>
              <a:ext uri="{FF2B5EF4-FFF2-40B4-BE49-F238E27FC236}">
                <a16:creationId xmlns:a16="http://schemas.microsoft.com/office/drawing/2014/main" id="{479EC14E-828D-597D-E679-E23A99C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3"/>
          <a:stretch/>
        </p:blipFill>
        <p:spPr bwMode="auto">
          <a:xfrm>
            <a:off x="9525000" y="2552700"/>
            <a:ext cx="3974206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Xói Mòn Đất Là Gì? Nguyên Nhân Và Giải Pháp Chống Xói Mòn Đất | Mogi.vn">
            <a:extLst>
              <a:ext uri="{FF2B5EF4-FFF2-40B4-BE49-F238E27FC236}">
                <a16:creationId xmlns:a16="http://schemas.microsoft.com/office/drawing/2014/main" id="{6BC48169-140C-5EC2-E105-020A1DA826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1"/>
          <a:stretch/>
        </p:blipFill>
        <p:spPr bwMode="auto">
          <a:xfrm>
            <a:off x="13716000" y="2552700"/>
            <a:ext cx="3772217" cy="2628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282BE-C186-B600-8740-4B05D3432191}"/>
              </a:ext>
            </a:extLst>
          </p:cNvPr>
          <p:cNvSpPr txBox="1"/>
          <p:nvPr/>
        </p:nvSpPr>
        <p:spPr>
          <a:xfrm>
            <a:off x="327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78793-E1C8-AC80-23BA-3FAC892FC162}"/>
              </a:ext>
            </a:extLst>
          </p:cNvPr>
          <p:cNvSpPr txBox="1"/>
          <p:nvPr/>
        </p:nvSpPr>
        <p:spPr>
          <a:xfrm>
            <a:off x="708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F2B73-A749-4AE8-AE1F-EE56B9A990AA}"/>
              </a:ext>
            </a:extLst>
          </p:cNvPr>
          <p:cNvSpPr txBox="1"/>
          <p:nvPr/>
        </p:nvSpPr>
        <p:spPr>
          <a:xfrm>
            <a:off x="114300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FA635-EDFB-2CFC-A0B6-E9F26639A43C}"/>
              </a:ext>
            </a:extLst>
          </p:cNvPr>
          <p:cNvSpPr txBox="1"/>
          <p:nvPr/>
        </p:nvSpPr>
        <p:spPr>
          <a:xfrm>
            <a:off x="150114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phá rừng ảnh hưởng như thế nào đến môi trường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không có thực vật che phủ, khi gặp mưa, gió sẽ bị rửa trôi dẫn đến xói mòn đất,...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không bị xói mòn.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thực vật nhanh lớn.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có thực vật che phủ, khi gặp mưa, gió sẽ không bị rửa trôi.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609600" y="353962"/>
            <a:ext cx="17068799" cy="557489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thể hiện nguyên nhân gây ô nhiễm đất do tự nhiên gây ra?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524000" y="6286500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9883338" y="6332400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59055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563890" y="582319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úi lửa phun trào tại Hawaii sau 600 trận động đất trong 4 ngày - Báo Quảng  Ninh điện tử">
            <a:extLst>
              <a:ext uri="{FF2B5EF4-FFF2-40B4-BE49-F238E27FC236}">
                <a16:creationId xmlns:a16="http://schemas.microsoft.com/office/drawing/2014/main" id="{1B1FD11E-BABD-F403-5E75-8419579409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r="6308"/>
          <a:stretch/>
        </p:blipFill>
        <p:spPr bwMode="auto">
          <a:xfrm>
            <a:off x="533400" y="2628900"/>
            <a:ext cx="4379272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Lạm dụng phân bón hóa học và thuốc bảo vệ thực vật trong sản xuất nông  nghiệp - Đài Phát thanh và Truyền hình Điện Biên">
            <a:extLst>
              <a:ext uri="{FF2B5EF4-FFF2-40B4-BE49-F238E27FC236}">
                <a16:creationId xmlns:a16="http://schemas.microsoft.com/office/drawing/2014/main" id="{45676B98-E4B2-0061-A5FE-28F572EC1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28900"/>
            <a:ext cx="3962400" cy="297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iám sát bãi rác thải trên toàn quốc bằng công nghệ viễn thám">
            <a:extLst>
              <a:ext uri="{FF2B5EF4-FFF2-40B4-BE49-F238E27FC236}">
                <a16:creationId xmlns:a16="http://schemas.microsoft.com/office/drawing/2014/main" id="{768EB037-7623-039C-BD38-04CF9E1E5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/>
          <a:stretch/>
        </p:blipFill>
        <p:spPr bwMode="auto">
          <a:xfrm>
            <a:off x="9296400" y="2628900"/>
            <a:ext cx="4006939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Rừng bị tàn phá bởi chính bàn tay con người">
            <a:extLst>
              <a:ext uri="{FF2B5EF4-FFF2-40B4-BE49-F238E27FC236}">
                <a16:creationId xmlns:a16="http://schemas.microsoft.com/office/drawing/2014/main" id="{2F374E11-E1DE-F047-F144-B05EA30C48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5091" r="4725"/>
          <a:stretch/>
        </p:blipFill>
        <p:spPr bwMode="auto">
          <a:xfrm>
            <a:off x="13563600" y="2705100"/>
            <a:ext cx="4114800" cy="2896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F7E83-9FC8-2B03-D1FF-10908CBEE0E0}"/>
              </a:ext>
            </a:extLst>
          </p:cNvPr>
          <p:cNvSpPr txBox="1"/>
          <p:nvPr/>
        </p:nvSpPr>
        <p:spPr>
          <a:xfrm>
            <a:off x="2438400" y="46863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CD9FC-5C10-44E0-9650-B1709093B9F8}"/>
              </a:ext>
            </a:extLst>
          </p:cNvPr>
          <p:cNvSpPr txBox="1"/>
          <p:nvPr/>
        </p:nvSpPr>
        <p:spPr>
          <a:xfrm>
            <a:off x="70104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B76CA-A9CF-4C30-B703-672334D11F96}"/>
              </a:ext>
            </a:extLst>
          </p:cNvPr>
          <p:cNvSpPr txBox="1"/>
          <p:nvPr/>
        </p:nvSpPr>
        <p:spPr>
          <a:xfrm>
            <a:off x="110490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87509-A6F6-514C-82F9-CE7CC13F3EF6}"/>
              </a:ext>
            </a:extLst>
          </p:cNvPr>
          <p:cNvSpPr txBox="1"/>
          <p:nvPr/>
        </p:nvSpPr>
        <p:spPr>
          <a:xfrm>
            <a:off x="153162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05D4E-6525-7B5D-4353-8D138DA67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F7ECB303-18D7-53BC-D9B2-D938BE73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ACF490-C210-D4E6-34DA-A9331CEA90F9}"/>
              </a:ext>
            </a:extLst>
          </p:cNvPr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93E8F-F38E-5C8E-9F5F-3A79D8754CCE}"/>
              </a:ext>
            </a:extLst>
          </p:cNvPr>
          <p:cNvSpPr txBox="1"/>
          <p:nvPr/>
        </p:nvSpPr>
        <p:spPr>
          <a:xfrm>
            <a:off x="1460092" y="619433"/>
            <a:ext cx="15264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nào dưới đây sẽ làm ô nhiễm môi trường đất?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D6C518-2EFD-A049-E491-A1C3DE1738D3}"/>
              </a:ext>
            </a:extLst>
          </p:cNvPr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dùng phân hóa học và thuốc trừ sâu.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46F955-8449-546F-2E9B-4DDC8CE6214D}"/>
              </a:ext>
            </a:extLst>
          </p:cNvPr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rác thải.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25CC39-F00B-3638-32C0-D45762F1427A}"/>
              </a:ext>
            </a:extLst>
          </p:cNvPr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gây rừng.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987871-D3C4-0D19-B262-F10375193503}"/>
              </a:ext>
            </a:extLst>
          </p:cNvPr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sử dụng phân bón hữu cơ.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76C5C6-D15F-F6C8-DEAE-D5BCAFB2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12AA8A8-7E25-77EE-070D-78C75E622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595505-AF04-C5FE-902B-467F1A114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3BE77CC-1979-3167-D0A5-1A4D9C349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UN BẢO VỆ MÔI TRƯỜNG    SÂN CHƠI ĐỒNG DIỄN FLASHMOB_720pFH">
            <a:hlinkClick r:id="" action="ppaction://media"/>
            <a:extLst>
              <a:ext uri="{FF2B5EF4-FFF2-40B4-BE49-F238E27FC236}">
                <a16:creationId xmlns:a16="http://schemas.microsoft.com/office/drawing/2014/main" id="{0399EF1F-F28B-6D20-90B4-1CB63C5F0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5751277" cy="2503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Tác hại của ô nhiễm đất đến sức khỏe con người là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9947137" y="6515100"/>
            <a:ext cx="7274063" cy="21754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nhiễm độc gan, ung thư,... nếu sử dụng nguồn nước, thực phẩm được nuôi trồng ở vùng đất bị ô nhiễm trong thời gian dài. 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315160" y="6438900"/>
            <a:ext cx="7025705" cy="22516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10161449" y="3543300"/>
            <a:ext cx="7025705" cy="239943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 mất các chất dinh dưỡng, đất dễ bị xói mòn.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447800" y="3619500"/>
            <a:ext cx="7025705" cy="22995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09771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46863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02000" y="73533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  <p:pic>
        <p:nvPicPr>
          <p:cNvPr id="29" name="Picture 28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27983991-B65F-D2AF-1703-83CE4609C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C4B7F-0C07-BA8F-4DC0-DC2519241847}"/>
              </a:ext>
            </a:extLst>
          </p:cNvPr>
          <p:cNvSpPr txBox="1"/>
          <p:nvPr/>
        </p:nvSpPr>
        <p:spPr>
          <a:xfrm>
            <a:off x="2209800" y="2247900"/>
            <a:ext cx="108716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Nêu một số việc làm để thực hiện và vận động những người xung quanh cùng tham gia bảo vệ môi trường đất.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1" y="2819182"/>
            <a:ext cx="5078799" cy="7025429"/>
          </a:xfrm>
          <a:prstGeom prst="rect">
            <a:avLst/>
          </a:prstGeom>
        </p:spPr>
      </p:pic>
      <p:grpSp>
        <p:nvGrpSpPr>
          <p:cNvPr id="6" name="Nhóm 95">
            <a:extLst>
              <a:ext uri="{FF2B5EF4-FFF2-40B4-BE49-F238E27FC236}">
                <a16:creationId xmlns:a16="http://schemas.microsoft.com/office/drawing/2014/main" id="{4DC17D6C-6975-D604-7359-6D939A20370E}"/>
              </a:ext>
            </a:extLst>
          </p:cNvPr>
          <p:cNvGrpSpPr/>
          <p:nvPr/>
        </p:nvGrpSpPr>
        <p:grpSpPr>
          <a:xfrm>
            <a:off x="152400" y="6362700"/>
            <a:ext cx="5140009" cy="3706304"/>
            <a:chOff x="1124976" y="1819729"/>
            <a:chExt cx="6487886" cy="4203699"/>
          </a:xfrm>
        </p:grpSpPr>
        <p:sp>
          <p:nvSpPr>
            <p:cNvPr id="9" name="Hình Bầu dục 97">
              <a:extLst>
                <a:ext uri="{FF2B5EF4-FFF2-40B4-BE49-F238E27FC236}">
                  <a16:creationId xmlns:a16="http://schemas.microsoft.com/office/drawing/2014/main" id="{28C28E12-CCC4-C268-2A8D-F4076885446B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10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E670A50F-D7BF-0C75-9BD3-406442E28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270588" y="444742"/>
            <a:ext cx="17746824" cy="971316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1013153" y="6100160"/>
            <a:ext cx="4930041" cy="2873862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12164205" y="5925877"/>
            <a:ext cx="4768956" cy="3033380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42" y="5679574"/>
            <a:ext cx="3967506" cy="460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528" y="1468573"/>
            <a:ext cx="9931245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5384120" y="9037169"/>
            <a:ext cx="27863167" cy="2554723"/>
            <a:chOff x="0" y="0"/>
            <a:chExt cx="7338447" cy="6728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38447" cy="672849"/>
            </a:xfrm>
            <a:custGeom>
              <a:avLst/>
              <a:gdLst/>
              <a:ahLst/>
              <a:cxnLst/>
              <a:rect l="l" t="t" r="r" b="b"/>
              <a:pathLst>
                <a:path w="7338447" h="672849">
                  <a:moveTo>
                    <a:pt x="14171" y="0"/>
                  </a:moveTo>
                  <a:lnTo>
                    <a:pt x="7324277" y="0"/>
                  </a:lnTo>
                  <a:cubicBezTo>
                    <a:pt x="7332103" y="0"/>
                    <a:pt x="7338447" y="6344"/>
                    <a:pt x="7338447" y="14171"/>
                  </a:cubicBezTo>
                  <a:lnTo>
                    <a:pt x="7338447" y="658678"/>
                  </a:lnTo>
                  <a:cubicBezTo>
                    <a:pt x="7338447" y="666505"/>
                    <a:pt x="7332103" y="672849"/>
                    <a:pt x="7324277" y="672849"/>
                  </a:cubicBezTo>
                  <a:lnTo>
                    <a:pt x="14171" y="672849"/>
                  </a:lnTo>
                  <a:cubicBezTo>
                    <a:pt x="6344" y="672849"/>
                    <a:pt x="0" y="666505"/>
                    <a:pt x="0" y="658678"/>
                  </a:cubicBezTo>
                  <a:lnTo>
                    <a:pt x="0" y="14171"/>
                  </a:lnTo>
                  <a:cubicBezTo>
                    <a:pt x="0" y="6344"/>
                    <a:pt x="6344" y="0"/>
                    <a:pt x="14171" y="0"/>
                  </a:cubicBezTo>
                  <a:close/>
                </a:path>
              </a:pathLst>
            </a:custGeom>
            <a:solidFill>
              <a:srgbClr val="89A7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338447" cy="720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E0DA86-5637-0FF3-071B-3EB50FF86E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13795672" y="2552700"/>
            <a:ext cx="4492328" cy="6385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2511961-4215-C271-F280-0940F59DD048}"/>
              </a:ext>
            </a:extLst>
          </p:cNvPr>
          <p:cNvGrpSpPr/>
          <p:nvPr/>
        </p:nvGrpSpPr>
        <p:grpSpPr>
          <a:xfrm>
            <a:off x="838200" y="0"/>
            <a:ext cx="12649200" cy="10287000"/>
            <a:chOff x="3810000" y="571500"/>
            <a:chExt cx="8382000" cy="7924800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4568AD9B-3715-F184-CE68-1593DBEDDA8A}"/>
                </a:ext>
              </a:extLst>
            </p:cNvPr>
            <p:cNvSpPr/>
            <p:nvPr/>
          </p:nvSpPr>
          <p:spPr>
            <a:xfrm>
              <a:off x="3810000" y="571500"/>
              <a:ext cx="8382000" cy="7924800"/>
            </a:xfrm>
            <a:custGeom>
              <a:avLst/>
              <a:gdLst/>
              <a:ahLst/>
              <a:cxnLst/>
              <a:rect l="l" t="t" r="r" b="b"/>
              <a:pathLst>
                <a:path w="1332652" h="1531784">
                  <a:moveTo>
                    <a:pt x="0" y="0"/>
                  </a:moveTo>
                  <a:lnTo>
                    <a:pt x="1332652" y="0"/>
                  </a:lnTo>
                  <a:lnTo>
                    <a:pt x="1332652" y="1531783"/>
                  </a:lnTo>
                  <a:lnTo>
                    <a:pt x="0" y="1531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8C30B-2F93-9417-D1D2-DB0F05B436E0}"/>
                </a:ext>
              </a:extLst>
            </p:cNvPr>
            <p:cNvSpPr txBox="1"/>
            <p:nvPr/>
          </p:nvSpPr>
          <p:spPr>
            <a:xfrm>
              <a:off x="5274325" y="2857500"/>
              <a:ext cx="6715699" cy="5287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Hạn chế sử dụng túi nilon, đồ nhựa trong cuộc sống hàng ngày.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Tham gia dọn dẹp vệ sinh, chăm sóc cây tại khu dân cư.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Tuyên truy</a:t>
              </a:r>
              <a:r>
                <a:rPr lang="en-US" sz="4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ề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 người thân trong gia đình, người xung quanh về tác hại và biện pháp bảo vệ môi trường đất thông quan bức tranh vẽ.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loại và bỏ rác đúng nơi quy định sau mỗi ngày….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866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10208768" y="4380684"/>
            <a:ext cx="8256221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3" y="4338636"/>
            <a:ext cx="10732295" cy="5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id="{BF606C32-ED8B-4E8D-9B93-91EA24B2D993}"/>
              </a:ext>
            </a:extLst>
          </p:cNvPr>
          <p:cNvGrpSpPr/>
          <p:nvPr/>
        </p:nvGrpSpPr>
        <p:grpSpPr>
          <a:xfrm>
            <a:off x="6089778" y="3838261"/>
            <a:ext cx="184731" cy="2328726"/>
            <a:chOff x="3771007" y="1083236"/>
            <a:chExt cx="118200" cy="1552483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18200" cy="1538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13975147" y="0"/>
            <a:ext cx="4787207" cy="3737604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id="{4A7ABC55-4ED8-9A6B-DEF1-CE8495165E73}"/>
              </a:ext>
            </a:extLst>
          </p:cNvPr>
          <p:cNvSpPr/>
          <p:nvPr/>
        </p:nvSpPr>
        <p:spPr>
          <a:xfrm>
            <a:off x="590109" y="2230172"/>
            <a:ext cx="17129049" cy="741977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14678-AAB1-6B43-129B-C6EDAA75A067}"/>
              </a:ext>
            </a:extLst>
          </p:cNvPr>
          <p:cNvSpPr txBox="1"/>
          <p:nvPr/>
        </p:nvSpPr>
        <p:spPr>
          <a:xfrm>
            <a:off x="3235312" y="3086186"/>
            <a:ext cx="14025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 nhà tìm hiểu nội dung Bài 3: Hỗn hợp và dung dịch, chuẩn bị đồ thí nghiệm cho tiết học.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447140" y="2962209"/>
            <a:ext cx="1379994" cy="1379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2143B6-E8A0-650E-DCDF-9BD842BC9740}"/>
              </a:ext>
            </a:extLst>
          </p:cNvPr>
          <p:cNvSpPr txBox="1"/>
          <p:nvPr/>
        </p:nvSpPr>
        <p:spPr>
          <a:xfrm>
            <a:off x="3123670" y="4678221"/>
            <a:ext cx="1402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...................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80138-DB33-1C75-FCAA-AFDC24C7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335498" y="4554245"/>
            <a:ext cx="1379994" cy="1379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A7DCAF-C973-BB68-1E79-2FA239F9813D}"/>
              </a:ext>
            </a:extLst>
          </p:cNvPr>
          <p:cNvSpPr txBox="1"/>
          <p:nvPr/>
        </p:nvSpPr>
        <p:spPr>
          <a:xfrm>
            <a:off x="3049574" y="6514902"/>
            <a:ext cx="1402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………………..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D8C77-BAFD-7A14-B1E5-A64F8BFD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261403" y="6390926"/>
            <a:ext cx="1379994" cy="1379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330" y="282560"/>
            <a:ext cx="9007620" cy="2039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06275B-9EBE-A5E3-4B27-935CB046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1318553" y="7819676"/>
            <a:ext cx="1379994" cy="13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1350714" y="1011767"/>
            <a:ext cx="10485915" cy="904307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8826336"/>
            <a:ext cx="18288000" cy="1460664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1"/>
            <a:ext cx="6243780" cy="32419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12026621" y="53830"/>
            <a:ext cx="6261380" cy="3251102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860" y="1959904"/>
            <a:ext cx="10972800" cy="52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7516216" cy="3811039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3663719"/>
                  </a:moveTo>
                  <a:lnTo>
                    <a:pt x="0" y="3718329"/>
                  </a:lnTo>
                  <a:lnTo>
                    <a:pt x="7423506" y="3718329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3663719"/>
                  </a:lnTo>
                  <a:close/>
                </a:path>
              </a:pathLst>
            </a:custGeom>
            <a:solidFill>
              <a:srgbClr val="6AC2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3676419"/>
                  </a:lnTo>
                  <a:lnTo>
                    <a:pt x="0" y="3676419"/>
                  </a:lnTo>
                  <a:lnTo>
                    <a:pt x="0" y="3743729"/>
                  </a:lnTo>
                  <a:lnTo>
                    <a:pt x="7448906" y="3743729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0"/>
                  </a:moveTo>
                  <a:lnTo>
                    <a:pt x="7423506" y="0"/>
                  </a:lnTo>
                  <a:lnTo>
                    <a:pt x="7423506" y="3718329"/>
                  </a:lnTo>
                  <a:lnTo>
                    <a:pt x="0" y="371832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80010" y="3743729"/>
                  </a:moveTo>
                  <a:lnTo>
                    <a:pt x="7448906" y="3743729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3743729"/>
                  </a:lnTo>
                  <a:lnTo>
                    <a:pt x="67310" y="3743729"/>
                  </a:lnTo>
                  <a:lnTo>
                    <a:pt x="80010" y="3743729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6087454" cy="657508"/>
            <a:chOff x="0" y="0"/>
            <a:chExt cx="7724008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77095309" cy="3012091"/>
            </a:xfrm>
            <a:custGeom>
              <a:avLst/>
              <a:gdLst/>
              <a:ahLst/>
              <a:cxnLst/>
              <a:rect l="l" t="t" r="r" b="b"/>
              <a:pathLst>
                <a:path w="77095309" h="3012091">
                  <a:moveTo>
                    <a:pt x="0" y="0"/>
                  </a:moveTo>
                  <a:lnTo>
                    <a:pt x="77095309" y="0"/>
                  </a:lnTo>
                  <a:lnTo>
                    <a:pt x="77095309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77240085" cy="3156871"/>
            </a:xfrm>
            <a:custGeom>
              <a:avLst/>
              <a:gdLst/>
              <a:ahLst/>
              <a:cxnLst/>
              <a:rect l="l" t="t" r="r" b="b"/>
              <a:pathLst>
                <a:path w="77240085" h="3156871">
                  <a:moveTo>
                    <a:pt x="77095307" y="3012091"/>
                  </a:moveTo>
                  <a:lnTo>
                    <a:pt x="77240085" y="3012091"/>
                  </a:lnTo>
                  <a:lnTo>
                    <a:pt x="77240085" y="3156871"/>
                  </a:lnTo>
                  <a:lnTo>
                    <a:pt x="77095307" y="3156871"/>
                  </a:lnTo>
                  <a:lnTo>
                    <a:pt x="77095307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77095307" y="144780"/>
                  </a:moveTo>
                  <a:lnTo>
                    <a:pt x="77240085" y="144780"/>
                  </a:lnTo>
                  <a:lnTo>
                    <a:pt x="77240085" y="3012091"/>
                  </a:lnTo>
                  <a:lnTo>
                    <a:pt x="77095307" y="3012091"/>
                  </a:lnTo>
                  <a:lnTo>
                    <a:pt x="77095307" y="144780"/>
                  </a:lnTo>
                  <a:close/>
                  <a:moveTo>
                    <a:pt x="144780" y="3012091"/>
                  </a:moveTo>
                  <a:lnTo>
                    <a:pt x="77095307" y="3012091"/>
                  </a:lnTo>
                  <a:lnTo>
                    <a:pt x="77095307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77095307" y="0"/>
                  </a:moveTo>
                  <a:lnTo>
                    <a:pt x="77240085" y="0"/>
                  </a:lnTo>
                  <a:lnTo>
                    <a:pt x="77240085" y="144780"/>
                  </a:lnTo>
                  <a:lnTo>
                    <a:pt x="77095307" y="144780"/>
                  </a:lnTo>
                  <a:lnTo>
                    <a:pt x="77095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095307" y="0"/>
                  </a:lnTo>
                  <a:lnTo>
                    <a:pt x="77095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45703" y="2229561"/>
            <a:ext cx="7598297" cy="6276483"/>
            <a:chOff x="0" y="0"/>
            <a:chExt cx="36481419" cy="30135041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36336640" cy="29990262"/>
            </a:xfrm>
            <a:custGeom>
              <a:avLst/>
              <a:gdLst/>
              <a:ahLst/>
              <a:cxnLst/>
              <a:rect l="l" t="t" r="r" b="b"/>
              <a:pathLst>
                <a:path w="36336640" h="29990262">
                  <a:moveTo>
                    <a:pt x="0" y="0"/>
                  </a:moveTo>
                  <a:lnTo>
                    <a:pt x="36336640" y="0"/>
                  </a:lnTo>
                  <a:lnTo>
                    <a:pt x="36336640" y="29990262"/>
                  </a:lnTo>
                  <a:lnTo>
                    <a:pt x="0" y="29990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5A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6481420" cy="30135041"/>
            </a:xfrm>
            <a:custGeom>
              <a:avLst/>
              <a:gdLst/>
              <a:ahLst/>
              <a:cxnLst/>
              <a:rect l="l" t="t" r="r" b="b"/>
              <a:pathLst>
                <a:path w="36481420" h="30135041">
                  <a:moveTo>
                    <a:pt x="36336638" y="29990262"/>
                  </a:moveTo>
                  <a:lnTo>
                    <a:pt x="36481420" y="29990262"/>
                  </a:lnTo>
                  <a:lnTo>
                    <a:pt x="36481420" y="30135041"/>
                  </a:lnTo>
                  <a:lnTo>
                    <a:pt x="36336638" y="30135041"/>
                  </a:lnTo>
                  <a:lnTo>
                    <a:pt x="36336638" y="299902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9990262"/>
                  </a:lnTo>
                  <a:lnTo>
                    <a:pt x="0" y="29990262"/>
                  </a:lnTo>
                  <a:lnTo>
                    <a:pt x="0" y="144780"/>
                  </a:lnTo>
                  <a:close/>
                  <a:moveTo>
                    <a:pt x="0" y="29990262"/>
                  </a:moveTo>
                  <a:lnTo>
                    <a:pt x="144780" y="29990262"/>
                  </a:lnTo>
                  <a:lnTo>
                    <a:pt x="144780" y="30135041"/>
                  </a:lnTo>
                  <a:lnTo>
                    <a:pt x="0" y="30135041"/>
                  </a:lnTo>
                  <a:lnTo>
                    <a:pt x="0" y="29990262"/>
                  </a:lnTo>
                  <a:close/>
                  <a:moveTo>
                    <a:pt x="36336638" y="144780"/>
                  </a:moveTo>
                  <a:lnTo>
                    <a:pt x="36481420" y="144780"/>
                  </a:lnTo>
                  <a:lnTo>
                    <a:pt x="36481420" y="29990262"/>
                  </a:lnTo>
                  <a:lnTo>
                    <a:pt x="36336638" y="29990262"/>
                  </a:lnTo>
                  <a:lnTo>
                    <a:pt x="36336638" y="144780"/>
                  </a:lnTo>
                  <a:close/>
                  <a:moveTo>
                    <a:pt x="144780" y="29990262"/>
                  </a:moveTo>
                  <a:lnTo>
                    <a:pt x="36336638" y="29990262"/>
                  </a:lnTo>
                  <a:lnTo>
                    <a:pt x="36336638" y="30135041"/>
                  </a:lnTo>
                  <a:lnTo>
                    <a:pt x="144780" y="30135041"/>
                  </a:lnTo>
                  <a:lnTo>
                    <a:pt x="144780" y="29990262"/>
                  </a:lnTo>
                  <a:close/>
                  <a:moveTo>
                    <a:pt x="36336638" y="0"/>
                  </a:moveTo>
                  <a:lnTo>
                    <a:pt x="36481420" y="0"/>
                  </a:lnTo>
                  <a:lnTo>
                    <a:pt x="36481420" y="144780"/>
                  </a:lnTo>
                  <a:lnTo>
                    <a:pt x="36336638" y="144780"/>
                  </a:lnTo>
                  <a:lnTo>
                    <a:pt x="363366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336638" y="0"/>
                  </a:lnTo>
                  <a:lnTo>
                    <a:pt x="363366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85430" y="1167694"/>
            <a:ext cx="379520" cy="379520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1805798" y="1167694"/>
            <a:ext cx="379520" cy="379520"/>
            <a:chOff x="0" y="0"/>
            <a:chExt cx="506027" cy="506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5" name="Group 25"/>
          <p:cNvGrpSpPr/>
          <p:nvPr/>
        </p:nvGrpSpPr>
        <p:grpSpPr>
          <a:xfrm>
            <a:off x="2326165" y="1167694"/>
            <a:ext cx="379520" cy="379520"/>
            <a:chOff x="0" y="0"/>
            <a:chExt cx="506027" cy="506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grpSp>
        <p:nvGrpSpPr>
          <p:cNvPr id="30" name="Group 30"/>
          <p:cNvGrpSpPr/>
          <p:nvPr/>
        </p:nvGrpSpPr>
        <p:grpSpPr>
          <a:xfrm>
            <a:off x="1308229" y="2010365"/>
            <a:ext cx="899887" cy="899887"/>
            <a:chOff x="0" y="0"/>
            <a:chExt cx="1199850" cy="1199850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3" name="Group 33"/>
          <p:cNvGrpSpPr/>
          <p:nvPr/>
        </p:nvGrpSpPr>
        <p:grpSpPr>
          <a:xfrm rot="-5400000">
            <a:off x="1308229" y="7890339"/>
            <a:ext cx="899887" cy="899887"/>
            <a:chOff x="0" y="0"/>
            <a:chExt cx="1199850" cy="1199850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6" name="Group 36"/>
          <p:cNvGrpSpPr/>
          <p:nvPr/>
        </p:nvGrpSpPr>
        <p:grpSpPr>
          <a:xfrm rot="5400000">
            <a:off x="8453857" y="2010365"/>
            <a:ext cx="899887" cy="899887"/>
            <a:chOff x="0" y="0"/>
            <a:chExt cx="1199850" cy="1199850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9" name="Group 39"/>
          <p:cNvGrpSpPr/>
          <p:nvPr/>
        </p:nvGrpSpPr>
        <p:grpSpPr>
          <a:xfrm rot="-10800000">
            <a:off x="8453857" y="7890339"/>
            <a:ext cx="899887" cy="899887"/>
            <a:chOff x="0" y="0"/>
            <a:chExt cx="1199850" cy="119985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2" name="Freeform 42"/>
          <p:cNvSpPr/>
          <p:nvPr/>
        </p:nvSpPr>
        <p:spPr>
          <a:xfrm rot="-9726880">
            <a:off x="4699640" y="5551502"/>
            <a:ext cx="1586727" cy="2040807"/>
          </a:xfrm>
          <a:custGeom>
            <a:avLst/>
            <a:gdLst/>
            <a:ahLst/>
            <a:cxnLst/>
            <a:rect l="l" t="t" r="r" b="b"/>
            <a:pathLst>
              <a:path w="1586727" h="2040807">
                <a:moveTo>
                  <a:pt x="0" y="0"/>
                </a:moveTo>
                <a:lnTo>
                  <a:pt x="1586727" y="0"/>
                </a:lnTo>
                <a:lnTo>
                  <a:pt x="1586727" y="2040806"/>
                </a:lnTo>
                <a:lnTo>
                  <a:pt x="0" y="204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6293398">
            <a:off x="2288653" y="2405798"/>
            <a:ext cx="1205614" cy="1533499"/>
          </a:xfrm>
          <a:custGeom>
            <a:avLst/>
            <a:gdLst/>
            <a:ahLst/>
            <a:cxnLst/>
            <a:rect l="l" t="t" r="r" b="b"/>
            <a:pathLst>
              <a:path w="1205614" h="1533499">
                <a:moveTo>
                  <a:pt x="0" y="0"/>
                </a:moveTo>
                <a:lnTo>
                  <a:pt x="1205614" y="0"/>
                </a:lnTo>
                <a:lnTo>
                  <a:pt x="1205614" y="1533499"/>
                </a:lnTo>
                <a:lnTo>
                  <a:pt x="0" y="153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488" t="-38012"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676400" y="2400300"/>
            <a:ext cx="7315200" cy="6110722"/>
          </a:xfrm>
          <a:custGeom>
            <a:avLst/>
            <a:gdLst/>
            <a:ahLst/>
            <a:cxnLst/>
            <a:rect l="l" t="t" r="r" b="b"/>
            <a:pathLst>
              <a:path w="5955176" h="6110722">
                <a:moveTo>
                  <a:pt x="0" y="0"/>
                </a:moveTo>
                <a:lnTo>
                  <a:pt x="5955176" y="0"/>
                </a:lnTo>
                <a:lnTo>
                  <a:pt x="5955176" y="6110722"/>
                </a:lnTo>
                <a:lnTo>
                  <a:pt x="0" y="611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4020800" y="7894449"/>
            <a:ext cx="4077070" cy="2422902"/>
          </a:xfrm>
          <a:custGeom>
            <a:avLst/>
            <a:gdLst/>
            <a:ahLst/>
            <a:cxnLst/>
            <a:rect l="l" t="t" r="r" b="b"/>
            <a:pathLst>
              <a:path w="6515470" h="3901137">
                <a:moveTo>
                  <a:pt x="0" y="0"/>
                </a:moveTo>
                <a:lnTo>
                  <a:pt x="6515470" y="0"/>
                </a:lnTo>
                <a:lnTo>
                  <a:pt x="6515470" y="3901138"/>
                </a:lnTo>
                <a:lnTo>
                  <a:pt x="0" y="390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29273DF-B808-FAA5-F7B8-9C7FA4B1A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3924300"/>
            <a:ext cx="8747965" cy="35116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E3C9A2-1296-64ED-2E7B-845E74EFD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266700"/>
            <a:ext cx="4804064" cy="1804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6F452-C02D-4764-A3FC-A37E88AD3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2933700"/>
            <a:ext cx="4590686" cy="1219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FDA511-B77F-AE8D-0E11-364B3531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86100"/>
            <a:ext cx="1713971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2438400" y="2400300"/>
            <a:ext cx="1332012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ý nghĩa của một số việc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D6F42FDA-7F33-6A29-AB99-50A81C51EB34}"/>
              </a:ext>
            </a:extLst>
          </p:cNvPr>
          <p:cNvGrpSpPr/>
          <p:nvPr/>
        </p:nvGrpSpPr>
        <p:grpSpPr>
          <a:xfrm>
            <a:off x="990600" y="266700"/>
            <a:ext cx="16230600" cy="1906908"/>
            <a:chOff x="990600" y="266700"/>
            <a:chExt cx="16230600" cy="1906908"/>
          </a:xfrm>
        </p:grpSpPr>
        <p:grpSp>
          <p:nvGrpSpPr>
            <p:cNvPr id="13" name="Group 13"/>
            <p:cNvGrpSpPr/>
            <p:nvPr/>
          </p:nvGrpSpPr>
          <p:grpSpPr>
            <a:xfrm>
              <a:off x="990600" y="266700"/>
              <a:ext cx="16230600" cy="1906908"/>
              <a:chOff x="0" y="0"/>
              <a:chExt cx="7516216" cy="133926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1191940"/>
                    </a:moveTo>
                    <a:lnTo>
                      <a:pt x="0" y="1246550"/>
                    </a:lnTo>
                    <a:lnTo>
                      <a:pt x="7423506" y="1246550"/>
                    </a:lnTo>
                    <a:lnTo>
                      <a:pt x="7423506" y="0"/>
                    </a:lnTo>
                    <a:lnTo>
                      <a:pt x="7368896" y="0"/>
                    </a:lnTo>
                    <a:lnTo>
                      <a:pt x="7368896" y="1191940"/>
                    </a:lnTo>
                    <a:close/>
                  </a:path>
                </a:pathLst>
              </a:custGeom>
              <a:solidFill>
                <a:srgbClr val="F58634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7381596" y="0"/>
                    </a:moveTo>
                    <a:lnTo>
                      <a:pt x="7381596" y="12700"/>
                    </a:ln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04640"/>
                    </a:lnTo>
                    <a:lnTo>
                      <a:pt x="0" y="1204640"/>
                    </a:lnTo>
                    <a:lnTo>
                      <a:pt x="0" y="1271950"/>
                    </a:lnTo>
                    <a:lnTo>
                      <a:pt x="7448906" y="1271950"/>
                    </a:lnTo>
                    <a:lnTo>
                      <a:pt x="7448906" y="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2700" y="12700"/>
                <a:ext cx="7423506" cy="1246550"/>
              </a:xfrm>
              <a:custGeom>
                <a:avLst/>
                <a:gdLst/>
                <a:ahLst/>
                <a:cxnLst/>
                <a:rect l="l" t="t" r="r" b="b"/>
                <a:pathLst>
                  <a:path w="7423506" h="1246550">
                    <a:moveTo>
                      <a:pt x="0" y="0"/>
                    </a:moveTo>
                    <a:lnTo>
                      <a:pt x="7423506" y="0"/>
                    </a:lnTo>
                    <a:lnTo>
                      <a:pt x="7423506" y="1246550"/>
                    </a:lnTo>
                    <a:lnTo>
                      <a:pt x="0" y="12465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7448906" cy="1271950"/>
              </a:xfrm>
              <a:custGeom>
                <a:avLst/>
                <a:gdLst/>
                <a:ahLst/>
                <a:cxnLst/>
                <a:rect l="l" t="t" r="r" b="b"/>
                <a:pathLst>
                  <a:path w="7448906" h="1271950">
                    <a:moveTo>
                      <a:pt x="80010" y="1271950"/>
                    </a:moveTo>
                    <a:lnTo>
                      <a:pt x="7448906" y="1271950"/>
                    </a:lnTo>
                    <a:lnTo>
                      <a:pt x="7448906" y="80010"/>
                    </a:lnTo>
                    <a:lnTo>
                      <a:pt x="7448906" y="67310"/>
                    </a:lnTo>
                    <a:lnTo>
                      <a:pt x="7448906" y="0"/>
                    </a:lnTo>
                    <a:lnTo>
                      <a:pt x="0" y="0"/>
                    </a:lnTo>
                    <a:lnTo>
                      <a:pt x="0" y="1271950"/>
                    </a:lnTo>
                    <a:lnTo>
                      <a:pt x="67310" y="1271950"/>
                    </a:lnTo>
                    <a:lnTo>
                      <a:pt x="80010" y="1271950"/>
                    </a:lnTo>
                    <a:close/>
                    <a:moveTo>
                      <a:pt x="12700" y="12700"/>
                    </a:moveTo>
                    <a:lnTo>
                      <a:pt x="7436206" y="12700"/>
                    </a:lnTo>
                    <a:lnTo>
                      <a:pt x="7436206" y="1259250"/>
                    </a:lnTo>
                    <a:lnTo>
                      <a:pt x="12700" y="1259250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1371600" y="419100"/>
              <a:ext cx="15488073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u="none" dirty="0" err="1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b="1" u="none" dirty="0">
                  <a:solidFill>
                    <a:srgbClr val="2B262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9B8986-BFC5-FC65-AA57-222452F1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009900"/>
            <a:ext cx="14478000" cy="668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6" name="TextBox 36"/>
          <p:cNvSpPr txBox="1"/>
          <p:nvPr/>
        </p:nvSpPr>
        <p:spPr>
          <a:xfrm>
            <a:off x="1905000" y="2476500"/>
            <a:ext cx="6030882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Muli"/>
              </a:rPr>
              <a:t>Phân loại để giảm lượng rác thải ra môi trường, tăng lượng rác có thể tái chế.</a:t>
            </a:r>
            <a:endParaRPr lang="en-US" sz="6600" b="1" u="none" dirty="0">
              <a:solidFill>
                <a:srgbClr val="000000"/>
              </a:solidFill>
              <a:latin typeface="Mul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C671-A06B-D37E-385E-C9F7CE821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247900"/>
            <a:ext cx="6272607" cy="586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798192"/>
            <a:ext cx="7822483" cy="8690616"/>
            <a:chOff x="0" y="0"/>
            <a:chExt cx="3622507" cy="4024530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3931820"/>
            </a:xfrm>
            <a:custGeom>
              <a:avLst/>
              <a:gdLst/>
              <a:ahLst/>
              <a:cxnLst/>
              <a:rect l="l" t="t" r="r" b="b"/>
              <a:pathLst>
                <a:path w="3529798" h="3931820">
                  <a:moveTo>
                    <a:pt x="0" y="3877210"/>
                  </a:moveTo>
                  <a:lnTo>
                    <a:pt x="0" y="3931820"/>
                  </a:lnTo>
                  <a:lnTo>
                    <a:pt x="3529798" y="3931820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3877210"/>
                  </a:lnTo>
                  <a:close/>
                </a:path>
              </a:pathLst>
            </a:custGeom>
            <a:solidFill>
              <a:srgbClr val="6AC2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3944520"/>
                  </a:lnTo>
                  <a:lnTo>
                    <a:pt x="12700" y="3944520"/>
                  </a:lnTo>
                  <a:lnTo>
                    <a:pt x="12700" y="3889910"/>
                  </a:lnTo>
                  <a:lnTo>
                    <a:pt x="0" y="3889910"/>
                  </a:lnTo>
                  <a:lnTo>
                    <a:pt x="0" y="3957220"/>
                  </a:lnTo>
                  <a:lnTo>
                    <a:pt x="3555198" y="3957220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3931820"/>
            </a:xfrm>
            <a:custGeom>
              <a:avLst/>
              <a:gdLst/>
              <a:ahLst/>
              <a:cxnLst/>
              <a:rect l="l" t="t" r="r" b="b"/>
              <a:pathLst>
                <a:path w="3529797" h="3931820">
                  <a:moveTo>
                    <a:pt x="0" y="0"/>
                  </a:moveTo>
                  <a:lnTo>
                    <a:pt x="3529797" y="0"/>
                  </a:lnTo>
                  <a:lnTo>
                    <a:pt x="3529797" y="3931820"/>
                  </a:lnTo>
                  <a:lnTo>
                    <a:pt x="0" y="39318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8" cy="3957220"/>
            </a:xfrm>
            <a:custGeom>
              <a:avLst/>
              <a:gdLst/>
              <a:ahLst/>
              <a:cxnLst/>
              <a:rect l="l" t="t" r="r" b="b"/>
              <a:pathLst>
                <a:path w="3555198" h="3957220">
                  <a:moveTo>
                    <a:pt x="80010" y="3957220"/>
                  </a:moveTo>
                  <a:lnTo>
                    <a:pt x="3555198" y="3957220"/>
                  </a:lnTo>
                  <a:lnTo>
                    <a:pt x="3555198" y="80010"/>
                  </a:lnTo>
                  <a:lnTo>
                    <a:pt x="3555198" y="67310"/>
                  </a:lnTo>
                  <a:lnTo>
                    <a:pt x="3555198" y="0"/>
                  </a:lnTo>
                  <a:lnTo>
                    <a:pt x="0" y="0"/>
                  </a:lnTo>
                  <a:lnTo>
                    <a:pt x="0" y="3957220"/>
                  </a:lnTo>
                  <a:lnTo>
                    <a:pt x="67310" y="3957220"/>
                  </a:lnTo>
                  <a:lnTo>
                    <a:pt x="80010" y="3957220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3944520"/>
                  </a:lnTo>
                  <a:lnTo>
                    <a:pt x="12700" y="394452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316338" y="8198340"/>
            <a:ext cx="899887" cy="899887"/>
            <a:chOff x="0" y="0"/>
            <a:chExt cx="1199850" cy="119985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1295400" y="1409700"/>
            <a:ext cx="899887" cy="899887"/>
            <a:chOff x="0" y="0"/>
            <a:chExt cx="1199850" cy="1199850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7467600" y="1333500"/>
            <a:ext cx="899887" cy="899887"/>
            <a:chOff x="0" y="0"/>
            <a:chExt cx="1199850" cy="1199850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7562597" y="8198340"/>
            <a:ext cx="899887" cy="899887"/>
            <a:chOff x="0" y="0"/>
            <a:chExt cx="1199850" cy="1199850"/>
          </a:xfrm>
        </p:grpSpPr>
        <p:sp>
          <p:nvSpPr>
            <p:cNvPr id="33" name="AutoShape 33"/>
            <p:cNvSpPr/>
            <p:nvPr/>
          </p:nvSpPr>
          <p:spPr>
            <a:xfrm rot="-10800000">
              <a:off x="0" y="116175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4" name="AutoShape 34"/>
            <p:cNvSpPr/>
            <p:nvPr/>
          </p:nvSpPr>
          <p:spPr>
            <a:xfrm rot="5400000">
              <a:off x="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6" name="TextBox 36"/>
          <p:cNvSpPr txBox="1"/>
          <p:nvPr/>
        </p:nvSpPr>
        <p:spPr>
          <a:xfrm>
            <a:off x="1905000" y="2324100"/>
            <a:ext cx="6030882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6600" b="1" dirty="0">
                <a:solidFill>
                  <a:srgbClr val="000000"/>
                </a:solidFill>
                <a:latin typeface="Muli"/>
              </a:rPr>
              <a:t>Tuyên truyền vận động để nâng cao ý thức của cộng đồng trong việc bảo vệ môi trường đất.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22B147-9B21-18E6-EF6B-F514DB42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2400300"/>
            <a:ext cx="7445255" cy="5962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4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803</Words>
  <Application>Microsoft Office PowerPoint</Application>
  <PresentationFormat>Custom</PresentationFormat>
  <Paragraphs>68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#9Slide05 ViceroyJF</vt:lpstr>
      <vt:lpstr>#9Slide07 HoneyCream</vt:lpstr>
      <vt:lpstr>#9Slide07 IcielAltus Serif</vt:lpstr>
      <vt:lpstr>.VnBlack</vt:lpstr>
      <vt:lpstr>ABeeZee</vt:lpstr>
      <vt:lpstr>Arial</vt:lpstr>
      <vt:lpstr>Calibri</vt:lpstr>
      <vt:lpstr>Calibri Light</vt:lpstr>
      <vt:lpstr>Cambria</vt:lpstr>
      <vt:lpstr>Muli</vt:lpstr>
      <vt:lpstr>Roboto Condensed Light</vt:lpstr>
      <vt:lpstr>SVN-Newton</vt:lpstr>
      <vt:lpstr>Times New Roman</vt:lpstr>
      <vt:lpstr>UTM Guanine</vt:lpstr>
      <vt:lpstr>字魂105号-简雅黑</vt:lpstr>
      <vt:lpstr>字魂107号-萌趣欢乐体</vt:lpstr>
      <vt:lpstr>思源黑体 CN Bold</vt:lpstr>
      <vt:lpstr>Office Theme</vt:lpstr>
      <vt:lpstr>1_Office Theme</vt:lpstr>
      <vt:lpstr>2_Office Theme</vt:lpstr>
      <vt:lpstr>1_Office 主题​​</vt:lpstr>
      <vt:lpstr>Calendar &amp; Weather Subject for Pre-K: Parts of the Day by Slidesgo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do ngoc</cp:lastModifiedBy>
  <cp:revision>46</cp:revision>
  <dcterms:created xsi:type="dcterms:W3CDTF">2006-08-16T00:00:00Z</dcterms:created>
  <dcterms:modified xsi:type="dcterms:W3CDTF">2025-10-17T08:13:59Z</dcterms:modified>
  <dc:identifier>DAGIiibnIbE</dc:identifier>
</cp:coreProperties>
</file>