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9"/>
  </p:notesMasterIdLst>
  <p:sldIdLst>
    <p:sldId id="257" r:id="rId4"/>
    <p:sldId id="258" r:id="rId5"/>
    <p:sldId id="259" r:id="rId6"/>
    <p:sldId id="260" r:id="rId7"/>
    <p:sldId id="261" r:id="rId8"/>
    <p:sldId id="280" r:id="rId9"/>
    <p:sldId id="424" r:id="rId10"/>
    <p:sldId id="262" r:id="rId11"/>
    <p:sldId id="263" r:id="rId12"/>
    <p:sldId id="265" r:id="rId13"/>
    <p:sldId id="425" r:id="rId14"/>
    <p:sldId id="426" r:id="rId15"/>
    <p:sldId id="428" r:id="rId16"/>
    <p:sldId id="429" r:id="rId17"/>
    <p:sldId id="430" r:id="rId18"/>
    <p:sldId id="431" r:id="rId19"/>
    <p:sldId id="432" r:id="rId20"/>
    <p:sldId id="266" r:id="rId21"/>
    <p:sldId id="264" r:id="rId22"/>
    <p:sldId id="268" r:id="rId23"/>
    <p:sldId id="270" r:id="rId24"/>
    <p:sldId id="294" r:id="rId25"/>
    <p:sldId id="433" r:id="rId26"/>
    <p:sldId id="434"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9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A602B331-3BE9-4BCB-B2CE-DB948C342F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4951" y="123824"/>
            <a:ext cx="1247775" cy="1247775"/>
          </a:xfrm>
          <a:prstGeom prst="rect">
            <a:avLst/>
          </a:prstGeom>
        </p:spPr>
      </p:pic>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4/29/2025</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jp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7" name="Picture 6">
            <a:extLst>
              <a:ext uri="{FF2B5EF4-FFF2-40B4-BE49-F238E27FC236}">
                <a16:creationId xmlns:a16="http://schemas.microsoft.com/office/drawing/2014/main" id="{BE506EED-9628-40D1-ABFF-32FAFAE43B6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182224" y="1344295"/>
            <a:ext cx="3823002" cy="707869"/>
          </a:xfrm>
          <a:prstGeom prst="rect">
            <a:avLst/>
          </a:prstGeom>
        </p:spPr>
      </p:pic>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7"/>
          <a:stretch>
            <a:fillRect/>
          </a:stretch>
        </p:blipFill>
        <p:spPr>
          <a:xfrm>
            <a:off x="2748253" y="2052164"/>
            <a:ext cx="6876884" cy="2523963"/>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nhiêm, tỉ mĩ,…</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4214142"/>
            <a:ext cx="2923550" cy="2923550"/>
          </a:xfrm>
          <a:prstGeom prst="rect">
            <a:avLst/>
          </a:prstGeom>
        </p:spPr>
      </p:pic>
      <p:sp>
        <p:nvSpPr>
          <p:cNvPr id="18" name="TextBox 17">
            <a:extLst>
              <a:ext uri="{FF2B5EF4-FFF2-40B4-BE49-F238E27FC236}">
                <a16:creationId xmlns:a16="http://schemas.microsoft.com/office/drawing/2014/main" id="{F697C0DE-2180-47C2-8C3A-E58ADEC9B06A}"/>
              </a:ext>
            </a:extLst>
          </p:cNvPr>
          <p:cNvSpPr txBox="1"/>
          <p:nvPr/>
        </p:nvSpPr>
        <p:spPr>
          <a:xfrm>
            <a:off x="1240403" y="3253240"/>
            <a:ext cx="9565036"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Nêu được nghề nghiệp yêu thích và những đức tính cần có của nghề đó.</a:t>
            </a:r>
            <a:endParaRPr lang="en-US" sz="3200" b="1" i="1" dirty="0">
              <a:solidFill>
                <a:srgbClr val="003399"/>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3A4CA21-EE3E-4DBB-8572-5356FA39D613}"/>
              </a:ext>
            </a:extLst>
          </p:cNvPr>
          <p:cNvPicPr>
            <a:picLocks noChangeAspect="1"/>
          </p:cNvPicPr>
          <p:nvPr/>
        </p:nvPicPr>
        <p:blipFill>
          <a:blip r:embed="rId5"/>
          <a:stretch>
            <a:fillRect/>
          </a:stretch>
        </p:blipFill>
        <p:spPr>
          <a:xfrm>
            <a:off x="845872" y="1773646"/>
            <a:ext cx="467048" cy="467048"/>
          </a:xfrm>
          <a:prstGeom prst="rect">
            <a:avLst/>
          </a:prstGeom>
        </p:spPr>
      </p:pic>
      <p:pic>
        <p:nvPicPr>
          <p:cNvPr id="20" name="Picture 19">
            <a:extLst>
              <a:ext uri="{FF2B5EF4-FFF2-40B4-BE49-F238E27FC236}">
                <a16:creationId xmlns:a16="http://schemas.microsoft.com/office/drawing/2014/main" id="{A2DBD84C-7819-4015-BFF5-83619DFCCCC9}"/>
              </a:ext>
            </a:extLst>
          </p:cNvPr>
          <p:cNvPicPr>
            <a:picLocks noChangeAspect="1"/>
          </p:cNvPicPr>
          <p:nvPr/>
        </p:nvPicPr>
        <p:blipFill>
          <a:blip r:embed="rId5"/>
          <a:stretch>
            <a:fillRect/>
          </a:stretch>
        </p:blipFill>
        <p:spPr>
          <a:xfrm>
            <a:off x="845872" y="3351671"/>
            <a:ext cx="467048" cy="467048"/>
          </a:xfrm>
          <a:prstGeom prst="rect">
            <a:avLst/>
          </a:prstGeom>
        </p:spPr>
      </p:pic>
      <p:sp>
        <p:nvSpPr>
          <p:cNvPr id="21" name="TextBox 20">
            <a:extLst>
              <a:ext uri="{FF2B5EF4-FFF2-40B4-BE49-F238E27FC236}">
                <a16:creationId xmlns:a16="http://schemas.microsoft.com/office/drawing/2014/main" id="{899BF15F-8594-43A7-B8C6-75C497B9B67A}"/>
              </a:ext>
            </a:extLst>
          </p:cNvPr>
          <p:cNvSpPr txBox="1"/>
          <p:nvPr/>
        </p:nvSpPr>
        <p:spPr>
          <a:xfrm>
            <a:off x="1312920" y="1753871"/>
            <a:ext cx="9150997"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Biết được công việc và đức tính cần có của một nghề qua vở kịch tương tác “Xưởng may áo ấm”.</a:t>
            </a:r>
            <a:endParaRPr lang="en-US" sz="3200" b="1" dirty="0">
              <a:solidFill>
                <a:srgbClr val="003399"/>
              </a:solidFill>
              <a:latin typeface="Calibri" panose="020F0502020204030204" pitchFamily="34" charset="0"/>
              <a:cs typeface="Calibri" panose="020F0502020204030204" pitchFamily="34" charset="0"/>
            </a:endParaRPr>
          </a:p>
        </p:txBody>
      </p:sp>
      <p:pic>
        <p:nvPicPr>
          <p:cNvPr id="22" name="Picture 21" descr="Shape, rectangle&#10;&#10;Description automatically generated">
            <a:extLst>
              <a:ext uri="{FF2B5EF4-FFF2-40B4-BE49-F238E27FC236}">
                <a16:creationId xmlns:a16="http://schemas.microsoft.com/office/drawing/2014/main" id="{8A3984E8-C40E-4E25-9FA3-128D8EEA9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23" name="TextBox 22">
            <a:extLst>
              <a:ext uri="{FF2B5EF4-FFF2-40B4-BE49-F238E27FC236}">
                <a16:creationId xmlns:a16="http://schemas.microsoft.com/office/drawing/2014/main" id="{9FED5EFA-99AF-4076-ADB9-39B703DF4281}"/>
              </a:ext>
            </a:extLst>
          </p:cNvPr>
          <p:cNvSpPr txBox="1"/>
          <p:nvPr/>
        </p:nvSpPr>
        <p:spPr>
          <a:xfrm>
            <a:off x="4295715" y="771708"/>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4" name="Picture 23">
            <a:extLst>
              <a:ext uri="{FF2B5EF4-FFF2-40B4-BE49-F238E27FC236}">
                <a16:creationId xmlns:a16="http://schemas.microsoft.com/office/drawing/2014/main" id="{853C3213-560C-4BE5-8B8A-5F350965EFE7}"/>
              </a:ext>
            </a:extLst>
          </p:cNvPr>
          <p:cNvPicPr>
            <a:picLocks noChangeAspect="1"/>
          </p:cNvPicPr>
          <p:nvPr/>
        </p:nvPicPr>
        <p:blipFill>
          <a:blip r:embed="rId5"/>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45">
                                          <p:stCondLst>
                                            <p:cond delay="0"/>
                                          </p:stCondLst>
                                        </p:cTn>
                                        <p:tgtEl>
                                          <p:spTgt spid="22"/>
                                        </p:tgtEl>
                                      </p:cBhvr>
                                    </p:animEffect>
                                    <p:anim calcmode="lin" valueType="num">
                                      <p:cBhvr>
                                        <p:cTn id="13"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8" dur="7">
                                          <p:stCondLst>
                                            <p:cond delay="162"/>
                                          </p:stCondLst>
                                        </p:cTn>
                                        <p:tgtEl>
                                          <p:spTgt spid="22"/>
                                        </p:tgtEl>
                                      </p:cBhvr>
                                      <p:to x="100000" y="60000"/>
                                    </p:animScale>
                                    <p:animScale>
                                      <p:cBhvr>
                                        <p:cTn id="19" dur="41" decel="50000">
                                          <p:stCondLst>
                                            <p:cond delay="169"/>
                                          </p:stCondLst>
                                        </p:cTn>
                                        <p:tgtEl>
                                          <p:spTgt spid="22"/>
                                        </p:tgtEl>
                                      </p:cBhvr>
                                      <p:to x="100000" y="100000"/>
                                    </p:animScale>
                                    <p:animScale>
                                      <p:cBhvr>
                                        <p:cTn id="20" dur="7">
                                          <p:stCondLst>
                                            <p:cond delay="328"/>
                                          </p:stCondLst>
                                        </p:cTn>
                                        <p:tgtEl>
                                          <p:spTgt spid="22"/>
                                        </p:tgtEl>
                                      </p:cBhvr>
                                      <p:to x="100000" y="80000"/>
                                    </p:animScale>
                                    <p:animScale>
                                      <p:cBhvr>
                                        <p:cTn id="21" dur="41" decel="50000">
                                          <p:stCondLst>
                                            <p:cond delay="335"/>
                                          </p:stCondLst>
                                        </p:cTn>
                                        <p:tgtEl>
                                          <p:spTgt spid="22"/>
                                        </p:tgtEl>
                                      </p:cBhvr>
                                      <p:to x="100000" y="100000"/>
                                    </p:animScale>
                                    <p:animScale>
                                      <p:cBhvr>
                                        <p:cTn id="22" dur="7">
                                          <p:stCondLst>
                                            <p:cond delay="410"/>
                                          </p:stCondLst>
                                        </p:cTn>
                                        <p:tgtEl>
                                          <p:spTgt spid="22"/>
                                        </p:tgtEl>
                                      </p:cBhvr>
                                      <p:to x="100000" y="90000"/>
                                    </p:animScale>
                                    <p:animScale>
                                      <p:cBhvr>
                                        <p:cTn id="23" dur="41" decel="50000">
                                          <p:stCondLst>
                                            <p:cond delay="417"/>
                                          </p:stCondLst>
                                        </p:cTn>
                                        <p:tgtEl>
                                          <p:spTgt spid="22"/>
                                        </p:tgtEl>
                                      </p:cBhvr>
                                      <p:to x="100000" y="100000"/>
                                    </p:animScale>
                                    <p:animScale>
                                      <p:cBhvr>
                                        <p:cTn id="24" dur="7">
                                          <p:stCondLst>
                                            <p:cond delay="452"/>
                                          </p:stCondLst>
                                        </p:cTn>
                                        <p:tgtEl>
                                          <p:spTgt spid="22"/>
                                        </p:tgtEl>
                                      </p:cBhvr>
                                      <p:to x="100000" y="95000"/>
                                    </p:animScale>
                                    <p:animScale>
                                      <p:cBhvr>
                                        <p:cTn id="25" dur="41" decel="50000">
                                          <p:stCondLst>
                                            <p:cond delay="459"/>
                                          </p:stCondLst>
                                        </p:cTn>
                                        <p:tgtEl>
                                          <p:spTgt spid="22"/>
                                        </p:tgtEl>
                                      </p:cBhvr>
                                      <p:to x="100000" y="100000"/>
                                    </p:animScale>
                                  </p:childTnLst>
                                </p:cTn>
                              </p:par>
                              <p:par>
                                <p:cTn id="26" presetID="22" presetClass="entr" presetSubtype="4"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1000"/>
                            </p:stCondLst>
                            <p:childTnLst>
                              <p:par>
                                <p:cTn id="30" presetID="3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800" decel="100000"/>
                                        <p:tgtEl>
                                          <p:spTgt spid="24"/>
                                        </p:tgtEl>
                                      </p:cBhvr>
                                    </p:animEffect>
                                    <p:anim calcmode="lin" valueType="num">
                                      <p:cBhvr>
                                        <p:cTn id="33" dur="800" decel="100000" fill="hold"/>
                                        <p:tgtEl>
                                          <p:spTgt spid="24"/>
                                        </p:tgtEl>
                                        <p:attrNameLst>
                                          <p:attrName>style.rotation</p:attrName>
                                        </p:attrNameLst>
                                      </p:cBhvr>
                                      <p:tavLst>
                                        <p:tav tm="0">
                                          <p:val>
                                            <p:fltVal val="-90"/>
                                          </p:val>
                                        </p:tav>
                                        <p:tav tm="100000">
                                          <p:val>
                                            <p:fltVal val="0"/>
                                          </p:val>
                                        </p:tav>
                                      </p:tavLst>
                                    </p:anim>
                                    <p:anim calcmode="lin" valueType="num">
                                      <p:cBhvr>
                                        <p:cTn id="34" dur="800" decel="100000" fill="hold"/>
                                        <p:tgtEl>
                                          <p:spTgt spid="24"/>
                                        </p:tgtEl>
                                        <p:attrNameLst>
                                          <p:attrName>ppt_x</p:attrName>
                                        </p:attrNameLst>
                                      </p:cBhvr>
                                      <p:tavLst>
                                        <p:tav tm="0">
                                          <p:val>
                                            <p:strVal val="#ppt_x+0.4"/>
                                          </p:val>
                                        </p:tav>
                                        <p:tav tm="100000">
                                          <p:val>
                                            <p:strVal val="#ppt_x-0.05"/>
                                          </p:val>
                                        </p:tav>
                                      </p:tavLst>
                                    </p:anim>
                                    <p:anim calcmode="lin" valueType="num">
                                      <p:cBhvr>
                                        <p:cTn id="35" dur="800" decel="100000" fill="hold"/>
                                        <p:tgtEl>
                                          <p:spTgt spid="2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800" decel="100000"/>
                                        <p:tgtEl>
                                          <p:spTgt spid="19"/>
                                        </p:tgtEl>
                                      </p:cBhvr>
                                    </p:animEffect>
                                    <p:anim calcmode="lin" valueType="num">
                                      <p:cBhvr>
                                        <p:cTn id="43" dur="800" decel="100000" fill="hold"/>
                                        <p:tgtEl>
                                          <p:spTgt spid="19"/>
                                        </p:tgtEl>
                                        <p:attrNameLst>
                                          <p:attrName>style.rotation</p:attrName>
                                        </p:attrNameLst>
                                      </p:cBhvr>
                                      <p:tavLst>
                                        <p:tav tm="0">
                                          <p:val>
                                            <p:fltVal val="-90"/>
                                          </p:val>
                                        </p:tav>
                                        <p:tav tm="100000">
                                          <p:val>
                                            <p:fltVal val="0"/>
                                          </p:val>
                                        </p:tav>
                                      </p:tavLst>
                                    </p:anim>
                                    <p:anim calcmode="lin" valueType="num">
                                      <p:cBhvr>
                                        <p:cTn id="44" dur="800" decel="100000" fill="hold"/>
                                        <p:tgtEl>
                                          <p:spTgt spid="19"/>
                                        </p:tgtEl>
                                        <p:attrNameLst>
                                          <p:attrName>ppt_x</p:attrName>
                                        </p:attrNameLst>
                                      </p:cBhvr>
                                      <p:tavLst>
                                        <p:tav tm="0">
                                          <p:val>
                                            <p:strVal val="#ppt_x+0.4"/>
                                          </p:val>
                                        </p:tav>
                                        <p:tav tm="100000">
                                          <p:val>
                                            <p:strVal val="#ppt_x-0.05"/>
                                          </p:val>
                                        </p:tav>
                                      </p:tavLst>
                                    </p:anim>
                                    <p:anim calcmode="lin" valueType="num">
                                      <p:cBhvr>
                                        <p:cTn id="45" dur="800" decel="100000" fill="hold"/>
                                        <p:tgtEl>
                                          <p:spTgt spid="1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48" presetID="42" presetClass="entr" presetSubtype="0" fill="hold" grpId="0" nodeType="withEffect">
                                  <p:stCondLst>
                                    <p:cond delay="6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800" decel="100000"/>
                                        <p:tgtEl>
                                          <p:spTgt spid="20"/>
                                        </p:tgtEl>
                                      </p:cBhvr>
                                    </p:animEffect>
                                    <p:anim calcmode="lin" valueType="num">
                                      <p:cBhvr>
                                        <p:cTn id="58" dur="800" decel="100000" fill="hold"/>
                                        <p:tgtEl>
                                          <p:spTgt spid="20"/>
                                        </p:tgtEl>
                                        <p:attrNameLst>
                                          <p:attrName>style.rotation</p:attrName>
                                        </p:attrNameLst>
                                      </p:cBhvr>
                                      <p:tavLst>
                                        <p:tav tm="0">
                                          <p:val>
                                            <p:fltVal val="-90"/>
                                          </p:val>
                                        </p:tav>
                                        <p:tav tm="100000">
                                          <p:val>
                                            <p:fltVal val="0"/>
                                          </p:val>
                                        </p:tav>
                                      </p:tavLst>
                                    </p:anim>
                                    <p:anim calcmode="lin" valueType="num">
                                      <p:cBhvr>
                                        <p:cTn id="59" dur="800" decel="100000" fill="hold"/>
                                        <p:tgtEl>
                                          <p:spTgt spid="20"/>
                                        </p:tgtEl>
                                        <p:attrNameLst>
                                          <p:attrName>ppt_x</p:attrName>
                                        </p:attrNameLst>
                                      </p:cBhvr>
                                      <p:tavLst>
                                        <p:tav tm="0">
                                          <p:val>
                                            <p:strVal val="#ppt_x+0.4"/>
                                          </p:val>
                                        </p:tav>
                                        <p:tav tm="100000">
                                          <p:val>
                                            <p:strVal val="#ppt_x-0.05"/>
                                          </p:val>
                                        </p:tav>
                                      </p:tavLst>
                                    </p:anim>
                                    <p:anim calcmode="lin" valueType="num">
                                      <p:cBhvr>
                                        <p:cTn id="60" dur="800" decel="100000" fill="hold"/>
                                        <p:tgtEl>
                                          <p:spTgt spid="2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63" presetID="42"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323061" y="1962150"/>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3299791" y="1844704"/>
            <a:ext cx="8496964" cy="3999504"/>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5"/>
          <a:stretch>
            <a:fillRect/>
          </a:stretch>
        </p:blipFill>
        <p:spPr>
          <a:xfrm>
            <a:off x="2261710" y="1835971"/>
            <a:ext cx="6620830" cy="1566808"/>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3330354" y="1489213"/>
            <a:ext cx="4352925" cy="4339650"/>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dẹp                </a:t>
            </a:r>
          </a:p>
          <a:p>
            <a:r>
              <a:rPr lang="vi-VN" sz="3200" b="1" dirty="0">
                <a:solidFill>
                  <a:srgbClr val="002060"/>
                </a:solidFill>
                <a:latin typeface="Calibri" panose="020F0502020204030204" pitchFamily="34" charset="0"/>
                <a:cs typeface="Calibri" panose="020F0502020204030204" pitchFamily="34" charset="0"/>
              </a:rPr>
              <a:t> Hai tay dẹp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16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339650"/>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16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250297"/>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2909130"/>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err="1">
                <a:latin typeface="Calibri" panose="020F0502020204030204" pitchFamily="34" charset="0"/>
                <a:cs typeface="Calibri" panose="020F0502020204030204" pitchFamily="34" charset="0"/>
              </a:rPr>
              <a:t>Ốc</a:t>
            </a:r>
            <a:r>
              <a:rPr lang="en-US" sz="3200" b="1">
                <a:latin typeface="Calibri" panose="020F0502020204030204" pitchFamily="34" charset="0"/>
                <a:cs typeface="Calibri" panose="020F0502020204030204" pitchFamily="34" charset="0"/>
              </a:rPr>
              <a:t> sên                          Bọ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4"/>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7"/>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4"/>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75154-A3EC-4F36-AC13-482D2A5C7924}"/>
              </a:ext>
            </a:extLst>
          </p:cNvPr>
          <p:cNvPicPr>
            <a:picLocks noChangeAspect="1"/>
          </p:cNvPicPr>
          <p:nvPr/>
        </p:nvPicPr>
        <p:blipFill>
          <a:blip r:embed="rId8"/>
          <a:stretch>
            <a:fillRect/>
          </a:stretch>
        </p:blipFill>
        <p:spPr>
          <a:xfrm>
            <a:off x="6671950" y="4289241"/>
            <a:ext cx="726833" cy="726833"/>
          </a:xfrm>
          <a:prstGeom prst="rect">
            <a:avLst/>
          </a:prstGeom>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wipe(left)">
                                      <p:cBhvr>
                                        <p:cTn id="40" dur="500"/>
                                        <p:tgtEl>
                                          <p:spTgt spid="3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500"/>
                                        <p:tgtEl>
                                          <p:spTgt spid="3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wipe(left)">
                                      <p:cBhvr>
                                        <p:cTn id="48" dur="500"/>
                                        <p:tgtEl>
                                          <p:spTgt spid="3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700</Words>
  <Application>Microsoft Office PowerPoint</Application>
  <PresentationFormat>Widescreen</PresentationFormat>
  <Paragraphs>79</Paragraphs>
  <Slides>25</Slides>
  <Notes>23</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25</vt:i4>
      </vt:variant>
    </vt:vector>
  </HeadingPairs>
  <TitlesOfParts>
    <vt:vector size="43" baseType="lpstr">
      <vt:lpstr>等线</vt:lpstr>
      <vt:lpstr>微软雅黑</vt:lpstr>
      <vt:lpstr>宋体</vt:lpstr>
      <vt:lpstr>Arial</vt:lpstr>
      <vt:lpstr>Calibri</vt:lpstr>
      <vt:lpstr>Calibri Light</vt:lpstr>
      <vt:lpstr>Cambria</vt:lpstr>
      <vt:lpstr>Georgia</vt:lpstr>
      <vt:lpstr>iCiel Crocante</vt:lpstr>
      <vt:lpstr>iekie jianheiti</vt:lpstr>
      <vt:lpstr>Open Sans</vt:lpstr>
      <vt:lpstr>Times New Roman</vt:lpstr>
      <vt:lpstr>Wingdings</vt:lpstr>
      <vt:lpstr>字魂37号-波纹乖乖体</vt:lpstr>
      <vt:lpstr>字魂59号-创粗黑</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2023-01-02T12:34:22Z</dcterms:created>
  <dcterms:modified xsi:type="dcterms:W3CDTF">2025-04-29T13:43:15Z</dcterms:modified>
</cp:coreProperties>
</file>