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0974BC"/>
    <a:srgbClr val="EC6E19"/>
    <a:srgbClr val="F58B1E"/>
    <a:srgbClr val="D7EFF7"/>
    <a:srgbClr val="F06858"/>
    <a:srgbClr val="FFF685"/>
    <a:srgbClr val="CCECFB"/>
    <a:srgbClr val="82D2E9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68" d="100"/>
          <a:sy n="68" d="100"/>
        </p:scale>
        <p:origin x="-596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12</a:t>
              </a:r>
              <a:endParaRPr lang="vi-VN" sz="3200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PHÉP CỘNG, PHÉP TRỪ TRONG PHẠM VI 1000</a:t>
            </a:r>
            <a:endParaRPr lang="vi-VN" sz="3600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74640" y="2129251"/>
            <a:ext cx="69494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60:</a:t>
            </a:r>
          </a:p>
          <a:p>
            <a:pPr algn="ctr"/>
            <a:r>
              <a:rPr lang="en-US" sz="44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CÔNG (CÓ NHỚ) TRONG PHẠM VI 1000</a:t>
            </a:r>
            <a:endParaRPr lang="en-US" sz="4400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0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8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822959" y="1789608"/>
            <a:ext cx="2677887" cy="1090748"/>
          </a:xfrm>
          <a:prstGeom prst="wedgeEllipseCallout">
            <a:avLst>
              <a:gd name="adj1" fmla="val 63444"/>
              <a:gd name="adj2" fmla="val 68391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346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2978331" y="1140838"/>
            <a:ext cx="3631475" cy="989867"/>
          </a:xfrm>
          <a:prstGeom prst="wedgeEllipseCallout">
            <a:avLst>
              <a:gd name="adj1" fmla="val 12779"/>
              <a:gd name="adj2" fmla="val 10643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mẹ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229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6276704" y="1523282"/>
            <a:ext cx="3043645" cy="1214846"/>
          </a:xfrm>
          <a:prstGeom prst="wedgeEllipseCallout">
            <a:avLst>
              <a:gd name="adj1" fmla="val -44019"/>
              <a:gd name="adj2" fmla="val 78629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Bố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mẹ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nhặt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tất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bao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nhiêu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hạt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thông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2" y="5041629"/>
            <a:ext cx="2886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346 + 229 = ?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06" b="91388" l="5618" r="96629">
                        <a14:foregroundMark x1="35581" y1="23445" x2="39513" y2="22967"/>
                        <a14:foregroundMark x1="57678" y1="28230" x2="59738" y2="56938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79" y="2880356"/>
            <a:ext cx="5905765" cy="231143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7798527" y="2572682"/>
            <a:ext cx="3735976" cy="1496043"/>
          </a:xfrm>
          <a:prstGeom prst="wedgeEllipseCallout">
            <a:avLst>
              <a:gd name="adj1" fmla="val -49790"/>
              <a:gd name="adj2" fmla="val 353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Nhà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mình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có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đủ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thức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ăn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mùa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đông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chưa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nhỉ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Table 1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110188"/>
              </p:ext>
            </p:extLst>
          </p:nvPr>
        </p:nvGraphicFramePr>
        <p:xfrm>
          <a:off x="945242" y="457200"/>
          <a:ext cx="4671786" cy="59572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7262">
                  <a:extLst>
                    <a:ext uri="{9D8B030D-6E8A-4147-A177-3AD203B41FA5}">
                      <a16:colId xmlns:a16="http://schemas.microsoft.com/office/drawing/2014/main" xmlns="" val="633779265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xmlns="" val="2559691057"/>
                    </a:ext>
                  </a:extLst>
                </a:gridCol>
                <a:gridCol w="1557262">
                  <a:extLst>
                    <a:ext uri="{9D8B030D-6E8A-4147-A177-3AD203B41FA5}">
                      <a16:colId xmlns:a16="http://schemas.microsoft.com/office/drawing/2014/main" xmlns="" val="4179061976"/>
                    </a:ext>
                  </a:extLst>
                </a:gridCol>
              </a:tblGrid>
              <a:tr h="3913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Trăm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Chục</a:t>
                      </a:r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Đơn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vị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85631716"/>
                  </a:ext>
                </a:extLst>
              </a:tr>
              <a:tr h="32422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3109958"/>
                  </a:ext>
                </a:extLst>
              </a:tr>
              <a:tr h="22578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0634898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5167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1293029" y="1043146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" name="Rectangle 2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1293029" y="2075112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18" name="Rectangle 117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146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148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152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ectangle 158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ectangle 161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ectangle 163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Rectangle 182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Rectangle 184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Rectangle 185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Rectangle 187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Rectangle 188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Rectangle 197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Rectangle 19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Rectangle 20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Rectangle 21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Rectangle 21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9" name="Group 318"/>
          <p:cNvGrpSpPr/>
          <p:nvPr/>
        </p:nvGrpSpPr>
        <p:grpSpPr>
          <a:xfrm>
            <a:off x="1293029" y="4334987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20" name="Rectangle 319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Rectangle 324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Rectangle 325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Rectangle 349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Rectangle 350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Rectangle 355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Rectangle 359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Rectangle 368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Rectangle 369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Rectangle 370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Rectangle 371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Rectangle 372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Rectangle 373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Rectangle 375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Rectangle 376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Rectangle 378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Rectangle 379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Rectangle 381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Rectangle 382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Rectangle 383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Rectangle 384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Rectangle 386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Rectangle 387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Rectangle 388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Rectangle 389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Rectangle 392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Rectangle 393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Rectangle 394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Rectangle 395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Rectangle 396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Rectangle 397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Rectangle 401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Rectangle 404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Rectangle 411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Rectangle 412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Rectangle 413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Rectangle 414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Rectangle 415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Rectangle 417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0" name="Group 419"/>
          <p:cNvGrpSpPr/>
          <p:nvPr/>
        </p:nvGrpSpPr>
        <p:grpSpPr>
          <a:xfrm>
            <a:off x="1293029" y="5355559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421" name="Rectangle 420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Rectangle 421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Rectangle 422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Rectangle 423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Rectangle 424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Rectangle 425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Rectangle 426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Rectangle 427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Rectangle 428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Rectangle 429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Rectangle 430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Rectangle 431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Rectangle 432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Rectangle 433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Rectangle 434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Rectangle 435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Rectangle 436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Rectangle 437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Rectangle 438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Rectangle 450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Rectangle 455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Rectangle 457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Rectangle 459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Rectangle 460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Rectangle 462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Rectangle 463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Rectangle 464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Rectangle 466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Rectangle 467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Rectangle 468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Rectangle 469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Rectangle 470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Rectangle 471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Rectangle 472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Rectangle 473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Rectangle 476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Rectangle 479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Rectangle 480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Rectangle 482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Rectangle 483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Rectangle 485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Rectangle 487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Rectangle 489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Rectangle 490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Rectangle 491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Rectangle 492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Rectangle 494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Rectangle 496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Rectangle 497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Rectangle 499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Rectangle 500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Rectangle 501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Rectangle 502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Rectangle 503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Rectangle 504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Rectangle 505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Rectangle 506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Rectangle 507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Rectangle 508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Rectangle 509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Rectangle 510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Rectangle 511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Rectangle 512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Rectangle 513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Rectangle 514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Rectangle 515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Rectangle 516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Rectangle 517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Rectangle 518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Rectangle 519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2" name="TextBox 521"/>
          <p:cNvSpPr txBox="1"/>
          <p:nvPr/>
        </p:nvSpPr>
        <p:spPr>
          <a:xfrm>
            <a:off x="7741750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3" name="TextBox 522"/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4" name="TextBox 523"/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5" name="TextBox 524"/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6" name="TextBox 525"/>
          <p:cNvSpPr txBox="1"/>
          <p:nvPr/>
        </p:nvSpPr>
        <p:spPr>
          <a:xfrm>
            <a:off x="9323546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7" name="TextBox 526"/>
          <p:cNvSpPr txBox="1"/>
          <p:nvPr/>
        </p:nvSpPr>
        <p:spPr>
          <a:xfrm>
            <a:off x="9675154" y="683500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</a:rPr>
              <a:t>9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95" name="Group 694"/>
          <p:cNvGrpSpPr/>
          <p:nvPr/>
        </p:nvGrpSpPr>
        <p:grpSpPr>
          <a:xfrm>
            <a:off x="2971189" y="1604312"/>
            <a:ext cx="555107" cy="901548"/>
            <a:chOff x="2846886" y="1604312"/>
            <a:chExt cx="555107" cy="901548"/>
          </a:xfrm>
        </p:grpSpPr>
        <p:grpSp>
          <p:nvGrpSpPr>
            <p:cNvPr id="640" name="Group 639"/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41" name="Rectangle 640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2" name="Rectangle 641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4" name="Rectangle 643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5" name="Rectangle 644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6" name="Rectangle 645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7" name="Rectangle 646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8" name="Rectangle 647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0" name="Rectangle 649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1" name="Group 650"/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652" name="Rectangle 651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3" name="Rectangle 652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4" name="Rectangle 653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6" name="Rectangle 655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7" name="Rectangle 656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8" name="Rectangle 657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9" name="Rectangle 658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0" name="Rectangle 659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62" name="Group 661"/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663" name="Rectangle 662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4" name="Rectangle 663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5" name="Rectangle 664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8" name="Rectangle 667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9" name="Rectangle 668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0" name="Rectangle 669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1" name="Rectangle 670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2" name="Rectangle 671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3" name="Group 672"/>
            <p:cNvGrpSpPr/>
            <p:nvPr/>
          </p:nvGrpSpPr>
          <p:grpSpPr>
            <a:xfrm>
              <a:off x="3311838" y="1604312"/>
              <a:ext cx="90155" cy="901548"/>
              <a:chOff x="7152671" y="1595686"/>
              <a:chExt cx="90155" cy="901548"/>
            </a:xfrm>
          </p:grpSpPr>
          <p:sp>
            <p:nvSpPr>
              <p:cNvPr id="674" name="Rectangle 673"/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/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/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/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/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/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/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/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3" name="Rectangle 682"/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04" name="Group 703"/>
          <p:cNvGrpSpPr/>
          <p:nvPr/>
        </p:nvGrpSpPr>
        <p:grpSpPr>
          <a:xfrm>
            <a:off x="4646333" y="1628140"/>
            <a:ext cx="90155" cy="537127"/>
            <a:chOff x="4824133" y="1628140"/>
            <a:chExt cx="90155" cy="537127"/>
          </a:xfrm>
        </p:grpSpPr>
        <p:sp>
          <p:nvSpPr>
            <p:cNvPr id="700" name="Rectangle 699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Rectangle 700"/>
            <p:cNvSpPr/>
            <p:nvPr/>
          </p:nvSpPr>
          <p:spPr>
            <a:xfrm>
              <a:off x="4824133" y="171930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Rectangle 701"/>
            <p:cNvSpPr/>
            <p:nvPr/>
          </p:nvSpPr>
          <p:spPr>
            <a:xfrm>
              <a:off x="4824133" y="180946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Rectangle 702"/>
            <p:cNvSpPr/>
            <p:nvPr/>
          </p:nvSpPr>
          <p:spPr>
            <a:xfrm>
              <a:off x="4824133" y="189961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Rectangle 807"/>
            <p:cNvSpPr/>
            <p:nvPr/>
          </p:nvSpPr>
          <p:spPr>
            <a:xfrm>
              <a:off x="4824133" y="198739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Rectangle 808"/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9" name="Group 708"/>
          <p:cNvGrpSpPr/>
          <p:nvPr/>
        </p:nvGrpSpPr>
        <p:grpSpPr>
          <a:xfrm>
            <a:off x="3226300" y="4334987"/>
            <a:ext cx="90155" cy="901548"/>
            <a:chOff x="7152671" y="1595686"/>
            <a:chExt cx="90155" cy="901548"/>
          </a:xfrm>
        </p:grpSpPr>
        <p:sp>
          <p:nvSpPr>
            <p:cNvPr id="732" name="Rectangle 731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7" name="Group 776"/>
          <p:cNvGrpSpPr/>
          <p:nvPr/>
        </p:nvGrpSpPr>
        <p:grpSpPr>
          <a:xfrm>
            <a:off x="5014633" y="4334987"/>
            <a:ext cx="90155" cy="360619"/>
            <a:chOff x="4824133" y="1628140"/>
            <a:chExt cx="90155" cy="360619"/>
          </a:xfrm>
        </p:grpSpPr>
        <p:sp>
          <p:nvSpPr>
            <p:cNvPr id="778" name="Rectangle 777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Rectangle 778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Rectangle 809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Rectangle 810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2" name="TextBox 781"/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346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229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83" name="TextBox 782"/>
          <p:cNvSpPr txBox="1"/>
          <p:nvPr/>
        </p:nvSpPr>
        <p:spPr>
          <a:xfrm>
            <a:off x="5634254" y="1978321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</a:rPr>
              <a:t>+</a:t>
            </a:r>
            <a:endParaRPr lang="en-US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85" name="Straight Connector 784"/>
          <p:cNvCxnSpPr/>
          <p:nvPr/>
        </p:nvCxnSpPr>
        <p:spPr>
          <a:xfrm>
            <a:off x="5745480" y="3002786"/>
            <a:ext cx="127554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6" name="TextBox 785"/>
          <p:cNvSpPr txBox="1"/>
          <p:nvPr/>
        </p:nvSpPr>
        <p:spPr>
          <a:xfrm>
            <a:off x="5915905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7" name="TextBox 786"/>
          <p:cNvSpPr txBox="1"/>
          <p:nvPr/>
        </p:nvSpPr>
        <p:spPr>
          <a:xfrm>
            <a:off x="6180698" y="3086316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7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8" name="TextBox 787"/>
          <p:cNvSpPr txBox="1"/>
          <p:nvPr/>
        </p:nvSpPr>
        <p:spPr>
          <a:xfrm>
            <a:off x="6434160" y="3088149"/>
            <a:ext cx="447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89" name="TextBox 788"/>
          <p:cNvSpPr txBox="1"/>
          <p:nvPr/>
        </p:nvSpPr>
        <p:spPr>
          <a:xfrm>
            <a:off x="6927885" y="1575766"/>
            <a:ext cx="44235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6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9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15,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 </a:t>
            </a:r>
            <a:r>
              <a:rPr lang="en-US" sz="2800" dirty="0" err="1" smtClean="0"/>
              <a:t>nhớ</a:t>
            </a:r>
            <a:r>
              <a:rPr lang="en-US" sz="2800" dirty="0" smtClean="0"/>
              <a:t> 1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4 </a:t>
            </a:r>
            <a:r>
              <a:rPr lang="en-US" sz="2800" dirty="0" err="1" smtClean="0"/>
              <a:t>thêm</a:t>
            </a:r>
            <a:r>
              <a:rPr lang="en-US" sz="2800" dirty="0" smtClean="0"/>
              <a:t> 1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5, 5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7,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/>
              <a:t>3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2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5, </a:t>
            </a:r>
            <a:r>
              <a:rPr lang="en-US" sz="2800" dirty="0" err="1" smtClean="0"/>
              <a:t>viết</a:t>
            </a:r>
            <a:r>
              <a:rPr lang="en-US" sz="2800" dirty="0" smtClean="0"/>
              <a:t> 5</a:t>
            </a:r>
            <a:endParaRPr lang="en-US" sz="2800" dirty="0"/>
          </a:p>
        </p:txBody>
      </p:sp>
      <p:grpSp>
        <p:nvGrpSpPr>
          <p:cNvPr id="792" name="Group 791"/>
          <p:cNvGrpSpPr/>
          <p:nvPr/>
        </p:nvGrpSpPr>
        <p:grpSpPr>
          <a:xfrm>
            <a:off x="6798430" y="5278878"/>
            <a:ext cx="3900930" cy="936030"/>
            <a:chOff x="6881370" y="4098709"/>
            <a:chExt cx="3900930" cy="936030"/>
          </a:xfrm>
        </p:grpSpPr>
        <p:sp>
          <p:nvSpPr>
            <p:cNvPr id="790" name="TextBox 789"/>
            <p:cNvSpPr txBox="1"/>
            <p:nvPr/>
          </p:nvSpPr>
          <p:spPr>
            <a:xfrm>
              <a:off x="7021028" y="4098709"/>
              <a:ext cx="374857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b="1" dirty="0" smtClean="0">
                  <a:solidFill>
                    <a:schemeClr val="accent5">
                      <a:lumMod val="75000"/>
                    </a:schemeClr>
                  </a:solidFill>
                </a:rPr>
                <a:t>346 + 229 = 575</a:t>
              </a:r>
              <a:endParaRPr lang="en-US" sz="36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91" name="Rounded Rectangle 790"/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1" name="Group 610"/>
          <p:cNvGrpSpPr/>
          <p:nvPr/>
        </p:nvGrpSpPr>
        <p:grpSpPr>
          <a:xfrm>
            <a:off x="1293029" y="3121518"/>
            <a:ext cx="901548" cy="901548"/>
            <a:chOff x="4046220" y="2072640"/>
            <a:chExt cx="2590800" cy="259080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612" name="Rectangle 611"/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Rectangle 612"/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Rectangle 613"/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6" name="Rectangle 615"/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Rectangle 616"/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Rectangle 617"/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Rectangle 618"/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Rectangle 619"/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Rectangle 620"/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2" name="Rectangle 621"/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Rectangle 622"/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Rectangle 623"/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Rectangle 624"/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8" name="Rectangle 627"/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Rectangle 695"/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Rectangle 696"/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Rectangle 697"/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Rectangle 698"/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Rectangle 704"/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Rectangle 705"/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Rectangle 706"/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Rectangle 707"/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Rectangle 709"/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Rectangle 710"/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Rectangle 711"/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Rectangle 712"/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Rectangle 713"/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Rectangle 714"/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Rectangle 715"/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Rectangle 716"/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Rectangle 717"/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Rectangle 718"/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Rectangle 719"/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Rectangle 720"/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Rectangle 721"/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Rectangle 722"/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Rectangle 723"/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Rectangle 724"/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Rectangle 725"/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Rectangle 726"/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Rectangle 727"/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Rectangle 728"/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Rectangle 729"/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Rectangle 730"/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Rectangle 760"/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Rectangle 764"/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Rectangle 765"/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Rectangle 766"/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Rectangle 767"/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Rectangle 768"/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Rectangle 769"/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Rectangle 770"/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Rectangle 771"/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Rectangle 772"/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Rectangle 773"/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Rectangle 774"/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Rectangle 775"/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Rectangle 779"/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Rectangle 780"/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Rectangle 783"/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Rectangle 793"/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Rectangle 794"/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Rectangle 795"/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Rectangle 796"/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Rectangle 797"/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Rectangle 798"/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Rectangle 799"/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Rectangle 800"/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Rectangle 802"/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Rectangle 803"/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Rectangle 804"/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Rectangle 805"/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Rectangle 806"/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2" name="Group 811"/>
          <p:cNvGrpSpPr/>
          <p:nvPr/>
        </p:nvGrpSpPr>
        <p:grpSpPr>
          <a:xfrm>
            <a:off x="5014633" y="4695606"/>
            <a:ext cx="90155" cy="450773"/>
            <a:chOff x="4824133" y="1628140"/>
            <a:chExt cx="90155" cy="450773"/>
          </a:xfrm>
        </p:grpSpPr>
        <p:sp>
          <p:nvSpPr>
            <p:cNvPr id="813" name="Rectangle 812"/>
            <p:cNvSpPr/>
            <p:nvPr/>
          </p:nvSpPr>
          <p:spPr>
            <a:xfrm>
              <a:off x="4824133" y="162814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Rectangle 813"/>
            <p:cNvSpPr/>
            <p:nvPr/>
          </p:nvSpPr>
          <p:spPr>
            <a:xfrm>
              <a:off x="4824133" y="17182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Rectangle 814"/>
            <p:cNvSpPr/>
            <p:nvPr/>
          </p:nvSpPr>
          <p:spPr>
            <a:xfrm>
              <a:off x="4824133" y="18084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Rectangle 815"/>
            <p:cNvSpPr/>
            <p:nvPr/>
          </p:nvSpPr>
          <p:spPr>
            <a:xfrm>
              <a:off x="4824133" y="189860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Rectangle 816"/>
            <p:cNvSpPr/>
            <p:nvPr/>
          </p:nvSpPr>
          <p:spPr>
            <a:xfrm>
              <a:off x="4824133" y="1988758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Rounded Rectangle 102"/>
          <p:cNvSpPr/>
          <p:nvPr/>
        </p:nvSpPr>
        <p:spPr>
          <a:xfrm>
            <a:off x="4470400" y="1313610"/>
            <a:ext cx="469900" cy="4041949"/>
          </a:xfrm>
          <a:prstGeom prst="roundRect">
            <a:avLst/>
          </a:prstGeom>
          <a:noFill/>
          <a:ln w="19050">
            <a:solidFill>
              <a:srgbClr val="F154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8" name="Group 817"/>
          <p:cNvGrpSpPr/>
          <p:nvPr/>
        </p:nvGrpSpPr>
        <p:grpSpPr>
          <a:xfrm>
            <a:off x="3213289" y="2834417"/>
            <a:ext cx="90155" cy="901548"/>
            <a:chOff x="7152671" y="1595686"/>
            <a:chExt cx="90155" cy="901548"/>
          </a:xfrm>
          <a:solidFill>
            <a:srgbClr val="FFF685"/>
          </a:solidFill>
        </p:grpSpPr>
        <p:sp>
          <p:nvSpPr>
            <p:cNvPr id="819" name="Rectangle 818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Rectangle 819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Rectangle 820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Rectangle 821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3" name="Rectangle 822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Rectangle 823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Rectangle 824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Rectangle 825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Rectangle 826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Rectangle 827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grpFill/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5" name="Straight Arrow Connector 104"/>
          <p:cNvCxnSpPr>
            <a:stCxn id="103" idx="1"/>
          </p:cNvCxnSpPr>
          <p:nvPr/>
        </p:nvCxnSpPr>
        <p:spPr>
          <a:xfrm flipH="1" flipV="1">
            <a:off x="3551984" y="3301828"/>
            <a:ext cx="918416" cy="32757"/>
          </a:xfrm>
          <a:prstGeom prst="straightConnector1">
            <a:avLst/>
          </a:prstGeom>
          <a:ln w="19050">
            <a:solidFill>
              <a:srgbClr val="F1544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9" name="Group 828"/>
          <p:cNvGrpSpPr/>
          <p:nvPr/>
        </p:nvGrpSpPr>
        <p:grpSpPr>
          <a:xfrm>
            <a:off x="3391063" y="4334987"/>
            <a:ext cx="90155" cy="901548"/>
            <a:chOff x="7152671" y="1595686"/>
            <a:chExt cx="90155" cy="901548"/>
          </a:xfrm>
        </p:grpSpPr>
        <p:sp>
          <p:nvSpPr>
            <p:cNvPr id="830" name="Rectangle 829"/>
            <p:cNvSpPr/>
            <p:nvPr/>
          </p:nvSpPr>
          <p:spPr>
            <a:xfrm>
              <a:off x="7152671" y="159568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Rectangle 830"/>
            <p:cNvSpPr/>
            <p:nvPr/>
          </p:nvSpPr>
          <p:spPr>
            <a:xfrm>
              <a:off x="7152671" y="1685841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Rectangle 831"/>
            <p:cNvSpPr/>
            <p:nvPr/>
          </p:nvSpPr>
          <p:spPr>
            <a:xfrm>
              <a:off x="7152671" y="1775996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Rectangle 832"/>
            <p:cNvSpPr/>
            <p:nvPr/>
          </p:nvSpPr>
          <p:spPr>
            <a:xfrm>
              <a:off x="7152671" y="186615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Rectangle 833"/>
            <p:cNvSpPr/>
            <p:nvPr/>
          </p:nvSpPr>
          <p:spPr>
            <a:xfrm>
              <a:off x="7152671" y="195630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Rectangle 834"/>
            <p:cNvSpPr/>
            <p:nvPr/>
          </p:nvSpPr>
          <p:spPr>
            <a:xfrm>
              <a:off x="7152671" y="204646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Rectangle 835"/>
            <p:cNvSpPr/>
            <p:nvPr/>
          </p:nvSpPr>
          <p:spPr>
            <a:xfrm>
              <a:off x="7152671" y="2136615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Rectangle 836"/>
            <p:cNvSpPr/>
            <p:nvPr/>
          </p:nvSpPr>
          <p:spPr>
            <a:xfrm>
              <a:off x="7152671" y="2226770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Rectangle 837"/>
            <p:cNvSpPr/>
            <p:nvPr/>
          </p:nvSpPr>
          <p:spPr>
            <a:xfrm>
              <a:off x="7152671" y="231692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Rectangle 838"/>
            <p:cNvSpPr/>
            <p:nvPr/>
          </p:nvSpPr>
          <p:spPr>
            <a:xfrm>
              <a:off x="7152671" y="240707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011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2000" fill="hold"/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20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2000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2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-0.02812 0.0657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22" grpId="0"/>
      <p:bldP spid="523" grpId="0"/>
      <p:bldP spid="525" grpId="0"/>
      <p:bldP spid="526" grpId="0"/>
      <p:bldP spid="527" grpId="0"/>
      <p:bldP spid="782" grpId="0"/>
      <p:bldP spid="783" grpId="0"/>
      <p:bldP spid="786" grpId="0"/>
      <p:bldP spid="787" grpId="0"/>
      <p:bldP spid="788" grpId="0"/>
      <p:bldP spid="789" grpId="0" uiExpand="1" build="p"/>
      <p:bldP spid="103" grpId="0" animBg="1"/>
      <p:bldP spid="10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35582" y="1905000"/>
            <a:ext cx="9443518" cy="273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2025471" cy="570588"/>
            <a:chOff x="1296327" y="1647588"/>
            <a:chExt cx="2025471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Tính</a:t>
              </a:r>
              <a:r>
                <a:rPr lang="en-US" sz="2800" dirty="0" smtClean="0"/>
                <a:t> 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2184626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343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2184626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639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142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588905" y="2184626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524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18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32470" y="2184626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845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106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3340310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590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3340310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</a:t>
            </a:r>
            <a:r>
              <a:rPr lang="en-US" sz="2800" dirty="0" smtClean="0">
                <a:solidFill>
                  <a:srgbClr val="C00000"/>
                </a:solidFill>
              </a:rPr>
              <a:t>81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19899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542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79586" y="3340310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12850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6" name="TextBox 5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Đặt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10" name="Group 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427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246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5" name="Group 1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607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143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20" name="Group 19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729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32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5" name="Group 24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246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  44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+</a:t>
                </a:r>
              </a:p>
            </p:txBody>
          </p:sp>
        </p:grpSp>
        <p:cxnSp>
          <p:nvCxnSpPr>
            <p:cNvPr id="26" name="Straight Connector 25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673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750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</a:t>
            </a:r>
            <a:r>
              <a:rPr lang="en-US" sz="2800" dirty="0" smtClean="0">
                <a:solidFill>
                  <a:srgbClr val="C00000"/>
                </a:solidFill>
              </a:rPr>
              <a:t>61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290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427 + 246          607 + 143             729 + 32           246 + 44 </a:t>
            </a:r>
          </a:p>
        </p:txBody>
      </p:sp>
    </p:spTree>
    <p:extLst>
      <p:ext uri="{BB962C8B-B14F-4D97-AF65-F5344CB8AC3E}">
        <p14:creationId xmlns:p14="http://schemas.microsoft.com/office/powerpoint/2010/main" val="136352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29482" y="509138"/>
            <a:ext cx="8237018" cy="1384995"/>
            <a:chOff x="1296327" y="1631456"/>
            <a:chExt cx="8237018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31456"/>
              <a:ext cx="766643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bản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bằng</a:t>
              </a:r>
              <a:r>
                <a:rPr lang="en-US" sz="2800" dirty="0" smtClean="0"/>
                <a:t> 709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xanh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289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đỏ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Hỏi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Rô-bốt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tất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nhiêu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chấm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màu</a:t>
              </a:r>
              <a:r>
                <a:rPr lang="en-US" sz="2800" dirty="0" smtClean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6449989" y="1456034"/>
            <a:ext cx="40021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/>
              <a:t>Tóm</a:t>
            </a:r>
            <a:r>
              <a:rPr lang="en-US" sz="2800" dirty="0" smtClean="0"/>
              <a:t> </a:t>
            </a:r>
            <a:r>
              <a:rPr lang="en-US" sz="2800" dirty="0" err="1" smtClean="0"/>
              <a:t>tắt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: 709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    : 289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Tất</a:t>
            </a:r>
            <a:r>
              <a:rPr lang="en-US" sz="2800" dirty="0" smtClean="0"/>
              <a:t> </a:t>
            </a:r>
            <a:r>
              <a:rPr lang="en-US" sz="2800" dirty="0" err="1" smtClean="0"/>
              <a:t>cả</a:t>
            </a:r>
            <a:r>
              <a:rPr lang="en-US" sz="2800" dirty="0" smtClean="0"/>
              <a:t>         : … </a:t>
            </a:r>
            <a:r>
              <a:rPr lang="en-US" sz="2800" dirty="0" err="1" smtClean="0"/>
              <a:t>chấm</a:t>
            </a:r>
            <a:r>
              <a:rPr lang="en-US" sz="2800" dirty="0" smtClean="0"/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7488" y="2024565"/>
            <a:ext cx="4734612" cy="4223835"/>
            <a:chOff x="927100" y="1894133"/>
            <a:chExt cx="5384956" cy="4366967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1734" y="1894133"/>
              <a:ext cx="5370322" cy="436119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927100" y="5702300"/>
              <a:ext cx="3017813" cy="558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283200" y="3831859"/>
            <a:ext cx="67389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Rô-bốt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vẽ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tất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cả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màu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709 + 289 = 998 (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                   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998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chấm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màu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1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245</Words>
  <Application>Microsoft Office PowerPoint</Application>
  <PresentationFormat>Custom</PresentationFormat>
  <Paragraphs>77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151</cp:revision>
  <dcterms:created xsi:type="dcterms:W3CDTF">2021-06-02T01:34:28Z</dcterms:created>
  <dcterms:modified xsi:type="dcterms:W3CDTF">2025-05-09T08:47:38Z</dcterms:modified>
</cp:coreProperties>
</file>