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34"/>
  </p:notesMasterIdLst>
  <p:sldIdLst>
    <p:sldId id="4152" r:id="rId3"/>
    <p:sldId id="4154" r:id="rId4"/>
    <p:sldId id="4207" r:id="rId5"/>
    <p:sldId id="4153" r:id="rId6"/>
    <p:sldId id="4208" r:id="rId7"/>
    <p:sldId id="4209" r:id="rId8"/>
    <p:sldId id="4210" r:id="rId9"/>
    <p:sldId id="4222" r:id="rId10"/>
    <p:sldId id="4201" r:id="rId11"/>
    <p:sldId id="4211" r:id="rId12"/>
    <p:sldId id="4212" r:id="rId13"/>
    <p:sldId id="4213" r:id="rId14"/>
    <p:sldId id="4215" r:id="rId15"/>
    <p:sldId id="4214" r:id="rId16"/>
    <p:sldId id="4216" r:id="rId17"/>
    <p:sldId id="4217" r:id="rId18"/>
    <p:sldId id="4190" r:id="rId19"/>
    <p:sldId id="4166" r:id="rId20"/>
    <p:sldId id="4168" r:id="rId21"/>
    <p:sldId id="4218" r:id="rId22"/>
    <p:sldId id="4192" r:id="rId23"/>
    <p:sldId id="4193" r:id="rId24"/>
    <p:sldId id="4194" r:id="rId25"/>
    <p:sldId id="4195" r:id="rId26"/>
    <p:sldId id="4196" r:id="rId27"/>
    <p:sldId id="4197" r:id="rId28"/>
    <p:sldId id="4198" r:id="rId29"/>
    <p:sldId id="4221" r:id="rId30"/>
    <p:sldId id="4204" r:id="rId31"/>
    <p:sldId id="4205" r:id="rId32"/>
    <p:sldId id="4206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harm" panose="020B0604020202020204" charset="-34"/>
      <p:regular r:id="rId41"/>
      <p:bold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  <p:embeddedFont>
      <p:font typeface="Roboto Black" panose="020B0604020202020204" charset="0"/>
      <p:regular r:id="rId47"/>
      <p:bold r:id="rId48"/>
      <p:boldItalic r:id="rId4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366"/>
    <a:srgbClr val="636F6D"/>
    <a:srgbClr val="8F9216"/>
    <a:srgbClr val="C1C51D"/>
    <a:srgbClr val="DCE02D"/>
    <a:srgbClr val="F4FCFE"/>
    <a:srgbClr val="B9E4FB"/>
    <a:srgbClr val="CFD9FE"/>
    <a:srgbClr val="CC5D12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24" autoAdjust="0"/>
  </p:normalViewPr>
  <p:slideViewPr>
    <p:cSldViewPr snapToGrid="0">
      <p:cViewPr varScale="1">
        <p:scale>
          <a:sx n="75" d="100"/>
          <a:sy n="75" d="100"/>
        </p:scale>
        <p:origin x="9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ngựa</a:t>
            </a:r>
            <a:r>
              <a:rPr lang="en-US" baseline="0" dirty="0"/>
              <a:t>, </a:t>
            </a:r>
            <a:r>
              <a:rPr lang="en-US" baseline="0" dirty="0" err="1"/>
              <a:t>bò</a:t>
            </a:r>
            <a:r>
              <a:rPr lang="en-US" baseline="0" dirty="0"/>
              <a:t>, </a:t>
            </a:r>
            <a:r>
              <a:rPr lang="en-US" baseline="0" dirty="0" err="1"/>
              <a:t>cừu</a:t>
            </a:r>
            <a:r>
              <a:rPr lang="en-US" baseline="0" dirty="0"/>
              <a:t>, </a:t>
            </a:r>
            <a:r>
              <a:rPr lang="en-US" baseline="0" dirty="0" err="1"/>
              <a:t>vịt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tây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4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89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18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71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HS lựa chọn đám mây màu sắc và thực hiện phép tính trên đám mây đó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 Chọn đám mây nào, đọc kết quả của phép tính trên đó.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bấm chính xác vào các đám mây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166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4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1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thanh cộng</a:t>
            </a:r>
            <a:r>
              <a:rPr lang="vi-VN" baseline="0"/>
              <a:t> trong phạm vi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 có hình dạng như thế nào? Có những số nào trên 2 thanh? Có thể làm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47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err="1"/>
              <a:t>có</a:t>
            </a:r>
            <a:r>
              <a:rPr lang="en-US" baseline="0"/>
              <a:t> thể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err="1"/>
              <a:t>cắt</a:t>
            </a:r>
            <a:r>
              <a:rPr lang="en-US" baseline="0"/>
              <a:t> dán</a:t>
            </a:r>
            <a:r>
              <a:rPr lang="vi-VN" baseline="0"/>
              <a:t>. Lưu ý sản phẩm ko bị rách, rời, phải di chuyển được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0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,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sên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, </a:t>
            </a:r>
            <a:r>
              <a:rPr lang="en-US" baseline="0" dirty="0" err="1"/>
              <a:t>mây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ở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ống</a:t>
            </a:r>
            <a:r>
              <a:rPr lang="en-US" baseline="0" dirty="0"/>
              <a:t> </a:t>
            </a:r>
            <a:r>
              <a:rPr lang="en-US" baseline="0" dirty="0" err="1"/>
              <a:t>nhòm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xách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11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88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95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ô vuông trên giấy ô li rồi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34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/>
              <a:t>HS </a:t>
            </a:r>
            <a:r>
              <a:rPr lang="vi-VN"/>
              <a:t>ghi số</a:t>
            </a:r>
            <a:r>
              <a:rPr lang="vi-VN" baseline="0"/>
              <a:t> trên 2 thanh, thanh ngắn ghi số từ 1-9, thanh dài ghi số từ 1-18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72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Làm</a:t>
            </a:r>
            <a:r>
              <a:rPr lang="vi-VN" baseline="0"/>
              <a:t> nẹp giữ băng giấy bằng cách cắt và dán 2 mảnh giấy vào nhau ở mép trên, mép dưới và ở giữa để tạo khoảng trống cho 2 thanh cộng di chuyển. Trên mảnh trước khoét 2 ô vuông để hiển thị các số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77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21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31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</a:p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Bấm vào dấu hỏi để hiện kết quả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7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cách, 1 học sinh đọc to phép tính, các HS khác dùng thanh cộng để tính. 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oặc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10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err="1"/>
              <a:t>mẫu</a:t>
            </a:r>
            <a:r>
              <a:rPr lang="en-US"/>
              <a:t> 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67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3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6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63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: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tính 8 + 7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?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tính </a:t>
            </a:r>
            <a:r>
              <a:rPr lang="en-US" baseline="0" dirty="0" err="1"/>
              <a:t>trên</a:t>
            </a:r>
            <a:r>
              <a:rPr lang="en-US" baseline="0" dirty="0"/>
              <a:t>? 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và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và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?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phạm</a:t>
            </a:r>
            <a:r>
              <a:rPr lang="en-US" baseline="0" dirty="0"/>
              <a:t> vi 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7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4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như cách thực hành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 8+5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0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76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5" y="105174"/>
            <a:ext cx="2179893" cy="1594314"/>
          </a:xfrm>
          <a:prstGeom prst="rect">
            <a:avLst/>
          </a:prstGeom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013860" y="1407101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756955" y="6216222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165" y="2163181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THANH CỘNG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TRONG PHẠM VI </a:t>
            </a:r>
            <a:r>
              <a:rPr lang="en-US" altLang="zh-CN" sz="96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74" y="632175"/>
            <a:ext cx="5012504" cy="52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03534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+ 4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0001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111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223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19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978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43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789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135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481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827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173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518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864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10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556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902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248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594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940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85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6317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5499591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16118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3345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+ 3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742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854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396556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547835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76211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1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85020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96167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407314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4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20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6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112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458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04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149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495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41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187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533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879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25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71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916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2627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6086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9544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274826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48764" y="3563169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73873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018461" y="317185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2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  <p:bldP spid="37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23345" y="728528"/>
            <a:ext cx="567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B3B0F-7376-B5E9-2D75-11349C5D6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189" y="1737673"/>
            <a:ext cx="8717057" cy="43917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1450D3-D8CC-FE66-A4A7-6938D7651EA3}"/>
              </a:ext>
            </a:extLst>
          </p:cNvPr>
          <p:cNvSpPr/>
          <p:nvPr/>
        </p:nvSpPr>
        <p:spPr>
          <a:xfrm>
            <a:off x="6830836" y="3529264"/>
            <a:ext cx="468322" cy="2918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37CD1-8E61-905E-D484-AC1E0E4B95C6}"/>
              </a:ext>
            </a:extLst>
          </p:cNvPr>
          <p:cNvSpPr/>
          <p:nvPr/>
        </p:nvSpPr>
        <p:spPr>
          <a:xfrm>
            <a:off x="5893456" y="4614223"/>
            <a:ext cx="462116" cy="2918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0DAA4-FC83-9E5E-134A-E50F2E9200E4}"/>
              </a:ext>
            </a:extLst>
          </p:cNvPr>
          <p:cNvSpPr/>
          <p:nvPr/>
        </p:nvSpPr>
        <p:spPr>
          <a:xfrm>
            <a:off x="6365096" y="5685939"/>
            <a:ext cx="465739" cy="2918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080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3263" y="2471064"/>
            <a:ext cx="1933029" cy="1560822"/>
            <a:chOff x="843263" y="2471064"/>
            <a:chExt cx="1933029" cy="1560822"/>
          </a:xfrm>
        </p:grpSpPr>
        <p:sp>
          <p:nvSpPr>
            <p:cNvPr id="49" name="Freeform 48"/>
            <p:cNvSpPr/>
            <p:nvPr/>
          </p:nvSpPr>
          <p:spPr>
            <a:xfrm>
              <a:off x="84326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55C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403646" y="3112154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 + 2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36983" y="2114365"/>
            <a:ext cx="1933029" cy="1560822"/>
            <a:chOff x="6299076" y="2471064"/>
            <a:chExt cx="1933029" cy="1560822"/>
          </a:xfrm>
        </p:grpSpPr>
        <p:sp>
          <p:nvSpPr>
            <p:cNvPr id="52" name="Freeform 51"/>
            <p:cNvSpPr/>
            <p:nvPr/>
          </p:nvSpPr>
          <p:spPr>
            <a:xfrm>
              <a:off x="6299076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C5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82704" y="3107236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 + 4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72876" y="4031886"/>
            <a:ext cx="1933029" cy="1560822"/>
            <a:chOff x="2984617" y="2575529"/>
            <a:chExt cx="1933029" cy="1560822"/>
          </a:xfrm>
        </p:grpSpPr>
        <p:sp>
          <p:nvSpPr>
            <p:cNvPr id="51" name="Freeform 50"/>
            <p:cNvSpPr/>
            <p:nvPr/>
          </p:nvSpPr>
          <p:spPr>
            <a:xfrm>
              <a:off x="2984617" y="2575529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604467" y="317011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 + 4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5190" y="3265794"/>
            <a:ext cx="1933029" cy="1560822"/>
            <a:chOff x="1709465" y="4240816"/>
            <a:chExt cx="1933029" cy="1560822"/>
          </a:xfrm>
        </p:grpSpPr>
        <p:sp>
          <p:nvSpPr>
            <p:cNvPr id="50" name="Freeform 49"/>
            <p:cNvSpPr/>
            <p:nvPr/>
          </p:nvSpPr>
          <p:spPr>
            <a:xfrm>
              <a:off x="1709465" y="424081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DD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365238" y="483352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+ 7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1376893" y="5243402"/>
            <a:ext cx="1933029" cy="1560822"/>
            <a:chOff x="9226193" y="2471064"/>
            <a:chExt cx="1933029" cy="1560822"/>
          </a:xfrm>
        </p:grpSpPr>
        <p:sp>
          <p:nvSpPr>
            <p:cNvPr id="53" name="Freeform 52"/>
            <p:cNvSpPr/>
            <p:nvPr/>
          </p:nvSpPr>
          <p:spPr>
            <a:xfrm>
              <a:off x="922619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CC5D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841393" y="3107235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+ 8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431920" y="4879309"/>
            <a:ext cx="1933029" cy="1560822"/>
            <a:chOff x="6648410" y="4883686"/>
            <a:chExt cx="1933029" cy="1560822"/>
          </a:xfrm>
        </p:grpSpPr>
        <p:sp>
          <p:nvSpPr>
            <p:cNvPr id="54" name="Freeform 53"/>
            <p:cNvSpPr/>
            <p:nvPr/>
          </p:nvSpPr>
          <p:spPr>
            <a:xfrm>
              <a:off x="6648410" y="488368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132040" y="537075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+ 6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0.01065 L 0.94961 -0.06134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64" y="-3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654 -0.03241 L 1.11354 0.2375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97" y="134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4.44444E-6 L 1.02252 0.02338 " pathEditMode="relative" rAng="0" ptsTypes="AA">
                                      <p:cBhvr>
                                        <p:cTn id="31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25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8646 -0.03032 L 1.10234 -0.05092 " pathEditMode="relative" rAng="0" ptsTypes="AA">
                                      <p:cBhvr>
                                        <p:cTn id="3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40" y="-104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75E-6 -7.40741E-7 L 1.0776 -0.35255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176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3.7037E-6 L 1.01563 -0.58472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0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36296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 giấy màu (dây, bìa), bút chì, tẩy, thước kẻ, kéo, keo, thẻ số (nếu có)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34982" y="419082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801" y="3777056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0" y="346526"/>
            <a:ext cx="2521417" cy="184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5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7382599" y="6083093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173367" y="759837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01332" y="1868567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THANH CỘNG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PHẠM VI </a:t>
            </a: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2" y="2389666"/>
            <a:ext cx="1845773" cy="321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02" y="3772983"/>
            <a:ext cx="1695450" cy="2771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2" y="514427"/>
            <a:ext cx="1628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91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 ý tưởng làm thanh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8316534" y="2430820"/>
            <a:ext cx="1179188" cy="5550950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498" r="14194"/>
          <a:stretch/>
        </p:blipFill>
        <p:spPr>
          <a:xfrm>
            <a:off x="1532974" y="3368717"/>
            <a:ext cx="3653365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9263205" y="2934769"/>
            <a:ext cx="1179188" cy="27805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09" y="2570986"/>
            <a:ext cx="7490460" cy="85206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6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" name="Hexagon 2"/>
          <p:cNvSpPr/>
          <p:nvPr/>
        </p:nvSpPr>
        <p:spPr>
          <a:xfrm>
            <a:off x="582032" y="1826348"/>
            <a:ext cx="3651063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784" y="2155382"/>
            <a:ext cx="288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573699" y="2371279"/>
            <a:ext cx="3584939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8547" y="2743666"/>
            <a:ext cx="2675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8261085" y="3385121"/>
            <a:ext cx="3594664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3486" y="421745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4" y="5181593"/>
            <a:ext cx="8212832" cy="123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1" grpId="0" animBg="1"/>
      <p:bldP spid="10" grpId="0"/>
      <p:bldP spid="13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63412" y="24320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458" r="1354" b="2162"/>
          <a:stretch/>
        </p:blipFill>
        <p:spPr>
          <a:xfrm>
            <a:off x="0" y="1884456"/>
            <a:ext cx="6109397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423" r="1416" b="933"/>
          <a:stretch/>
        </p:blipFill>
        <p:spPr>
          <a:xfrm>
            <a:off x="6142616" y="1866452"/>
            <a:ext cx="6049384" cy="3780865"/>
          </a:xfrm>
          <a:prstGeom prst="roundRect">
            <a:avLst>
              <a:gd name="adj" fmla="val 104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ừ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67" y="3372299"/>
            <a:ext cx="732532" cy="606004"/>
          </a:xfrm>
          <a:prstGeom prst="rect">
            <a:avLst/>
          </a:prstGeom>
        </p:spPr>
      </p:pic>
      <p:pic>
        <p:nvPicPr>
          <p:cNvPr id="7" name="gà tâ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30" y="4257090"/>
            <a:ext cx="1202253" cy="1159315"/>
          </a:xfrm>
          <a:prstGeom prst="rect">
            <a:avLst/>
          </a:prstGeom>
        </p:spPr>
      </p:pic>
      <p:pic>
        <p:nvPicPr>
          <p:cNvPr id="9" name="ngự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11" y="2230150"/>
            <a:ext cx="713898" cy="876469"/>
          </a:xfrm>
          <a:prstGeom prst="rect">
            <a:avLst/>
          </a:prstGeom>
        </p:spPr>
      </p:pic>
      <p:pic>
        <p:nvPicPr>
          <p:cNvPr id="10" name="vị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5" y="4482128"/>
            <a:ext cx="519954" cy="552451"/>
          </a:xfrm>
          <a:prstGeom prst="rect">
            <a:avLst/>
          </a:prstGeom>
        </p:spPr>
      </p:pic>
      <p:pic>
        <p:nvPicPr>
          <p:cNvPr id="11" name="gà mẹ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944" y="3988275"/>
            <a:ext cx="643931" cy="823069"/>
          </a:xfrm>
          <a:prstGeom prst="rect">
            <a:avLst/>
          </a:prstGeom>
        </p:spPr>
      </p:pic>
      <p:pic>
        <p:nvPicPr>
          <p:cNvPr id="12" name="gà 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948" y="4455770"/>
            <a:ext cx="578005" cy="4594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017997" y="3932673"/>
            <a:ext cx="757823" cy="78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630797" y="2416360"/>
            <a:ext cx="1166663" cy="1166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5898" y="4428414"/>
            <a:ext cx="659878" cy="659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07554" y="3197924"/>
            <a:ext cx="790141" cy="790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0011" y="4174767"/>
            <a:ext cx="1235472" cy="1241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76236" y="4413081"/>
            <a:ext cx="599941" cy="599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ò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5" y="2480558"/>
            <a:ext cx="1103615" cy="10382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328" y="2099882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10328" y="102658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2574244" y="2129223"/>
            <a:ext cx="1074527" cy="5058263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1744705" y="2063582"/>
            <a:ext cx="1100901" cy="259596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2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đồ dùng?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 để trang trí?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đặc điểm gì?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Sản phẩm có thể thực hiện phép tính gì? Nêu cách sử dụng của sản phẩm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02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6" y="2469099"/>
            <a:ext cx="93896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5013062" y="3315273"/>
            <a:ext cx="3528509" cy="291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870" y="3552903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4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19067" y="1897879"/>
            <a:ext cx="9240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8972" r="2" b="14525"/>
          <a:stretch/>
        </p:blipFill>
        <p:spPr>
          <a:xfrm rot="16200000">
            <a:off x="4222907" y="1520670"/>
            <a:ext cx="1275415" cy="843767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623" r="13120"/>
          <a:stretch/>
        </p:blipFill>
        <p:spPr>
          <a:xfrm>
            <a:off x="742278" y="4495390"/>
            <a:ext cx="4001844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6850" y="3139321"/>
            <a:ext cx="6497620" cy="1356069"/>
            <a:chOff x="5066851" y="3560176"/>
            <a:chExt cx="5852159" cy="94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26391" r="9563" b="21153"/>
            <a:stretch/>
          </p:blipFill>
          <p:spPr>
            <a:xfrm>
              <a:off x="5066851" y="3560176"/>
              <a:ext cx="4012603" cy="944464"/>
            </a:xfrm>
            <a:prstGeom prst="rect">
              <a:avLst/>
            </a:prstGeom>
            <a:effectLst/>
          </p:spPr>
        </p:pic>
        <p:grpSp>
          <p:nvGrpSpPr>
            <p:cNvPr id="10" name="Group 9"/>
            <p:cNvGrpSpPr/>
            <p:nvPr/>
          </p:nvGrpSpPr>
          <p:grpSpPr>
            <a:xfrm>
              <a:off x="9025664" y="3587916"/>
              <a:ext cx="1893346" cy="802925"/>
              <a:chOff x="3757381" y="2333374"/>
              <a:chExt cx="2922183" cy="2194975"/>
            </a:xfrm>
            <a:effectLst/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14" t="27931" r="10599" b="24107"/>
              <a:stretch/>
            </p:blipFill>
            <p:spPr>
              <a:xfrm>
                <a:off x="3757381" y="2333374"/>
                <a:ext cx="2922183" cy="2194975"/>
              </a:xfrm>
              <a:prstGeom prst="rect">
                <a:avLst/>
              </a:prstGeom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925019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75517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16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08763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17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11815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18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0088" r="15940" b="28905"/>
          <a:stretch/>
        </p:blipFill>
        <p:spPr>
          <a:xfrm>
            <a:off x="6578162" y="2652050"/>
            <a:ext cx="3738422" cy="81170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8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7029"/>
          <a:stretch/>
        </p:blipFill>
        <p:spPr>
          <a:xfrm>
            <a:off x="2448264" y="3551091"/>
            <a:ext cx="7623703" cy="2010056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03198" y="2444892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130436" y="2637468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70231" y="2141935"/>
            <a:ext cx="3967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số lên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9" b="20608"/>
          <a:stretch/>
        </p:blipFill>
        <p:spPr>
          <a:xfrm>
            <a:off x="2076226" y="3391271"/>
            <a:ext cx="8874307" cy="190869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218387" y="2051568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83756" y="1909733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nẹp giữ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16176" y="1630160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9635802" y="320756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61760" y="3207562"/>
            <a:ext cx="1447060" cy="2853770"/>
            <a:chOff x="8495930" y="3107184"/>
            <a:chExt cx="1447060" cy="2853770"/>
          </a:xfrm>
        </p:grpSpPr>
        <p:sp>
          <p:nvSpPr>
            <p:cNvPr id="21" name="Frame 20"/>
            <p:cNvSpPr/>
            <p:nvPr/>
          </p:nvSpPr>
          <p:spPr>
            <a:xfrm>
              <a:off x="8495930" y="310718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0059" y="2900949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bằng nhau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6" y="3465857"/>
            <a:ext cx="39204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mảnh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 khoét 2 ô vuông để hiển thị các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7" y="4730329"/>
            <a:ext cx="39204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2 mảnh giấy vào nhau ở mép trên, mép dưới và ở giữa để tạo khoảng trống cho 2 thanh cộng di chuyển</a:t>
            </a:r>
          </a:p>
        </p:txBody>
      </p:sp>
      <p:sp>
        <p:nvSpPr>
          <p:cNvPr id="28" name="Frame 27"/>
          <p:cNvSpPr/>
          <p:nvPr/>
        </p:nvSpPr>
        <p:spPr>
          <a:xfrm>
            <a:off x="5882431" y="322205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1211 0.005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  <p:bldP spid="23" grpId="0" animBg="1"/>
      <p:bldP spid="25" grpId="0"/>
      <p:bldP spid="26" grpId="0"/>
      <p:bldP spid="27" grpId="0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6336" y="4934523"/>
            <a:ext cx="33023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sản phẩm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548449" y="2398955"/>
            <a:ext cx="9606184" cy="194713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598" y="4762495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13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26431" y="2319802"/>
            <a:ext cx="350768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80726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60082" y="2357659"/>
            <a:ext cx="31384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543869" y="2430584"/>
            <a:ext cx="31343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427156" y="2551623"/>
            <a:ext cx="30744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350005" y="2329100"/>
            <a:ext cx="3503072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15"/>
          <p:cNvSpPr/>
          <p:nvPr/>
        </p:nvSpPr>
        <p:spPr>
          <a:xfrm>
            <a:off x="8163349" y="2354870"/>
            <a:ext cx="343607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231948" y="4287304"/>
            <a:ext cx="9606184" cy="166064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6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54" y="591608"/>
            <a:ext cx="908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25598" y="1700900"/>
            <a:ext cx="22204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sử dụng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2705" y="2889818"/>
            <a:ext cx="359527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nối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5645" y="1511840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420" y="1511841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7 + 4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88" y="1287875"/>
            <a:ext cx="1409700" cy="1724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812938" y="3074484"/>
            <a:ext cx="34664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thẳng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11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9610" y="5331266"/>
            <a:ext cx="11248913" cy="514776"/>
            <a:chOff x="502705" y="5436835"/>
            <a:chExt cx="11248913" cy="514776"/>
          </a:xfrm>
        </p:grpSpPr>
        <p:grpSp>
          <p:nvGrpSpPr>
            <p:cNvPr id="18" name="Group 17"/>
            <p:cNvGrpSpPr/>
            <p:nvPr/>
          </p:nvGrpSpPr>
          <p:grpSpPr>
            <a:xfrm>
              <a:off x="502705" y="5436835"/>
              <a:ext cx="11248913" cy="514776"/>
              <a:chOff x="761999" y="5204705"/>
              <a:chExt cx="11797553" cy="6006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761999" y="5204706"/>
                <a:ext cx="5898777" cy="60063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6660775" y="5204705"/>
                <a:ext cx="5898777" cy="60063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4029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26426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88823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51220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13617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76014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38412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008091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632062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256033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10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8000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50397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12794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75191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37588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99985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062383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124780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2705" y="4614027"/>
            <a:ext cx="5624457" cy="572705"/>
            <a:chOff x="3448816" y="4468407"/>
            <a:chExt cx="5624457" cy="5727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55" t="2694" r="718" b="7210"/>
            <a:stretch/>
          </p:blipFill>
          <p:spPr>
            <a:xfrm>
              <a:off x="3448816" y="4468407"/>
              <a:ext cx="5624457" cy="5727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598183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222154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846125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470096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094067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18038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342009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965980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589951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93863" y="4388427"/>
            <a:ext cx="950789" cy="1689974"/>
            <a:chOff x="8495930" y="3277974"/>
            <a:chExt cx="1447060" cy="2682980"/>
          </a:xfrm>
          <a:solidFill>
            <a:srgbClr val="FF0000"/>
          </a:solidFill>
        </p:grpSpPr>
        <p:sp>
          <p:nvSpPr>
            <p:cNvPr id="55" name="Frame 54"/>
            <p:cNvSpPr/>
            <p:nvPr/>
          </p:nvSpPr>
          <p:spPr>
            <a:xfrm>
              <a:off x="8495930" y="3277974"/>
              <a:ext cx="1447060" cy="1464631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5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1.85185E-6 L 0.35456 0.0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0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6" t="4246" r="746" b="2767"/>
          <a:stretch/>
        </p:blipFill>
        <p:spPr>
          <a:xfrm>
            <a:off x="968189" y="870548"/>
            <a:ext cx="10155220" cy="5561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57249" y="501216"/>
            <a:ext cx="9266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de-DE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 để tìm kết quả các phép tính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08433" y="276809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26472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73465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17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429089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276537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25574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73873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276537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25575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72568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2599" y="425704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278753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27790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745055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63412" y="24320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" y="1884456"/>
            <a:ext cx="5958596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10328" y="102658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7 điểm khác biệt trong 2 bức tranh</a:t>
            </a:r>
            <a:endParaRPr kumimoji="0" lang="en-US" altLang="zh-CN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41" y="1884456"/>
            <a:ext cx="5756859" cy="3726892"/>
          </a:xfrm>
          <a:prstGeom prst="roundRect">
            <a:avLst>
              <a:gd name="adj" fmla="val 9420"/>
            </a:avLst>
          </a:prstGeom>
        </p:spPr>
      </p:pic>
      <p:pic>
        <p:nvPicPr>
          <p:cNvPr id="13" name="ống nhò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12" y="2566140"/>
            <a:ext cx="1200000" cy="495238"/>
          </a:xfrm>
          <a:prstGeom prst="rect">
            <a:avLst/>
          </a:prstGeom>
        </p:spPr>
      </p:pic>
      <p:pic>
        <p:nvPicPr>
          <p:cNvPr id="14" name="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77" y="3088295"/>
            <a:ext cx="733333" cy="533333"/>
          </a:xfrm>
          <a:prstGeom prst="rect">
            <a:avLst/>
          </a:prstGeom>
        </p:spPr>
      </p:pic>
      <p:pic>
        <p:nvPicPr>
          <p:cNvPr id="15" name="ong cầm gi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498" y="2908313"/>
            <a:ext cx="590476" cy="657143"/>
          </a:xfrm>
          <a:prstGeom prst="rect">
            <a:avLst/>
          </a:prstGeom>
        </p:spPr>
      </p:pic>
      <p:pic>
        <p:nvPicPr>
          <p:cNvPr id="16" name="ốc sê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998" y="3937396"/>
            <a:ext cx="657143" cy="647619"/>
          </a:xfrm>
          <a:prstGeom prst="rect">
            <a:avLst/>
          </a:prstGeom>
        </p:spPr>
      </p:pic>
      <p:pic>
        <p:nvPicPr>
          <p:cNvPr id="17" name="mâ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2284" y="3174980"/>
            <a:ext cx="542857" cy="390476"/>
          </a:xfrm>
          <a:prstGeom prst="rect">
            <a:avLst/>
          </a:prstGeom>
        </p:spPr>
      </p:pic>
      <p:pic>
        <p:nvPicPr>
          <p:cNvPr id="18" name="sâ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585" y="4236735"/>
            <a:ext cx="666667" cy="457143"/>
          </a:xfrm>
          <a:prstGeom prst="rect">
            <a:avLst/>
          </a:prstGeom>
        </p:spPr>
      </p:pic>
      <p:pic>
        <p:nvPicPr>
          <p:cNvPr id="19" name="nấ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334" y="4352729"/>
            <a:ext cx="952381" cy="885714"/>
          </a:xfrm>
          <a:prstGeom prst="rect">
            <a:avLst/>
          </a:prstGeom>
        </p:spPr>
      </p:pic>
      <p:sp>
        <p:nvSpPr>
          <p:cNvPr id="32" name="Oval ống nhòm"/>
          <p:cNvSpPr/>
          <p:nvPr/>
        </p:nvSpPr>
        <p:spPr>
          <a:xfrm>
            <a:off x="3219187" y="2463715"/>
            <a:ext cx="574763" cy="59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ong"/>
          <p:cNvSpPr/>
          <p:nvPr/>
        </p:nvSpPr>
        <p:spPr>
          <a:xfrm>
            <a:off x="4280677" y="2921338"/>
            <a:ext cx="807413" cy="807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mây"/>
          <p:cNvSpPr/>
          <p:nvPr/>
        </p:nvSpPr>
        <p:spPr>
          <a:xfrm>
            <a:off x="3262217" y="3108910"/>
            <a:ext cx="512718" cy="51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giỏ"/>
          <p:cNvSpPr/>
          <p:nvPr/>
        </p:nvSpPr>
        <p:spPr>
          <a:xfrm>
            <a:off x="1722068" y="3065729"/>
            <a:ext cx="578464" cy="57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sên"/>
          <p:cNvSpPr/>
          <p:nvPr/>
        </p:nvSpPr>
        <p:spPr>
          <a:xfrm>
            <a:off x="3124096" y="3888319"/>
            <a:ext cx="650839" cy="654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sâu"/>
          <p:cNvSpPr/>
          <p:nvPr/>
        </p:nvSpPr>
        <p:spPr>
          <a:xfrm>
            <a:off x="2028251" y="4149247"/>
            <a:ext cx="688001" cy="679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nấm"/>
          <p:cNvSpPr/>
          <p:nvPr/>
        </p:nvSpPr>
        <p:spPr>
          <a:xfrm>
            <a:off x="699813" y="4278097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5" y="1348186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81462" y="1417430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453982" y="3487599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453981" y="4457782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17956-BDE0-F28F-9531-BBBF0E15912E}"/>
              </a:ext>
            </a:extLst>
          </p:cNvPr>
          <p:cNvSpPr txBox="1"/>
          <p:nvPr/>
        </p:nvSpPr>
        <p:spPr>
          <a:xfrm>
            <a:off x="2516379" y="5619965"/>
            <a:ext cx="3203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35464" y="647741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46612" y="1666935"/>
            <a:ext cx="317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5659" y="2128600"/>
            <a:ext cx="6431943" cy="4294981"/>
            <a:chOff x="3246472" y="1561288"/>
            <a:chExt cx="6431943" cy="4294981"/>
          </a:xfrm>
        </p:grpSpPr>
        <p:sp>
          <p:nvSpPr>
            <p:cNvPr id="3" name="Rectangle 2"/>
            <p:cNvSpPr/>
            <p:nvPr/>
          </p:nvSpPr>
          <p:spPr>
            <a:xfrm>
              <a:off x="3246472" y="4058292"/>
              <a:ext cx="6359864" cy="1592494"/>
            </a:xfrm>
            <a:prstGeom prst="rect">
              <a:avLst/>
            </a:prstGeom>
            <a:solidFill>
              <a:srgbClr val="F8C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72" y="1561288"/>
              <a:ext cx="6431943" cy="429498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397433" y="2797092"/>
            <a:ext cx="31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thực hiện phép tính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B906A-1694-05DB-A671-51D0AA73C0B5}"/>
              </a:ext>
            </a:extLst>
          </p:cNvPr>
          <p:cNvSpPr txBox="1"/>
          <p:nvPr/>
        </p:nvSpPr>
        <p:spPr>
          <a:xfrm>
            <a:off x="400623" y="2793851"/>
            <a:ext cx="214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9E8DA-A4E0-9607-0151-96FCC7898F57}"/>
              </a:ext>
            </a:extLst>
          </p:cNvPr>
          <p:cNvSpPr txBox="1"/>
          <p:nvPr/>
        </p:nvSpPr>
        <p:spPr>
          <a:xfrm>
            <a:off x="9148290" y="3881082"/>
            <a:ext cx="260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6" grpId="0"/>
      <p:bldP spid="11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6065078" y="2809512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6311487" y="3022313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ngón tay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21459" r="54425"/>
          <a:stretch/>
        </p:blipFill>
        <p:spPr>
          <a:xfrm>
            <a:off x="1244944" y="1356332"/>
            <a:ext cx="3148380" cy="5038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2751" y="2992000"/>
            <a:ext cx="1905675" cy="2788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2436" y="1491204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tính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70" y="-10771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4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 flipH="1">
            <a:off x="2820606" y="2970861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22241" y="3158982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que tính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22100" r="10726" b="12215"/>
          <a:stretch/>
        </p:blipFill>
        <p:spPr>
          <a:xfrm>
            <a:off x="7381729" y="1232516"/>
            <a:ext cx="3560247" cy="4765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1" y="2703732"/>
            <a:ext cx="1951071" cy="2854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252" y="1462013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6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11857" y="1911093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89132" y="1505764"/>
            <a:ext cx="420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phép tính: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3632" y="1911094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 + 7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43" y="1631835"/>
            <a:ext cx="1409700" cy="17240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flipH="1">
            <a:off x="600361" y="3571582"/>
            <a:ext cx="3529850" cy="2667175"/>
            <a:chOff x="666882" y="3290668"/>
            <a:chExt cx="3315580" cy="2667175"/>
          </a:xfrm>
        </p:grpSpPr>
        <p:sp>
          <p:nvSpPr>
            <p:cNvPr id="6" name="Rectangle 5"/>
            <p:cNvSpPr/>
            <p:nvPr/>
          </p:nvSpPr>
          <p:spPr>
            <a:xfrm>
              <a:off x="666882" y="3290668"/>
              <a:ext cx="3315580" cy="2168323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5580" h="2168323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2801028" y="1571967"/>
                    <a:pt x="2708561" y="2168323"/>
                  </a:cubicBezTo>
                  <a:lnTo>
                    <a:pt x="391356" y="2168323"/>
                  </a:ln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3990348">
              <a:off x="2759515" y="5245703"/>
              <a:ext cx="997705" cy="426576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46396" y="3956495"/>
            <a:ext cx="2949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để tìm kết quả phép cộng nhanh và chính xác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55" y="3826987"/>
            <a:ext cx="1732998" cy="2460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011">
            <a:off x="8028253" y="4216179"/>
            <a:ext cx="2266284" cy="4283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V="1">
            <a:off x="5087013" y="4014474"/>
            <a:ext cx="4177654" cy="2182021"/>
            <a:chOff x="666882" y="3290668"/>
            <a:chExt cx="3924060" cy="2182021"/>
          </a:xfrm>
          <a:solidFill>
            <a:srgbClr val="CFD9FE"/>
          </a:solidFill>
        </p:grpSpPr>
        <p:sp>
          <p:nvSpPr>
            <p:cNvPr id="22" name="Rectangle 5"/>
            <p:cNvSpPr/>
            <p:nvPr/>
          </p:nvSpPr>
          <p:spPr>
            <a:xfrm>
              <a:off x="666882" y="3290668"/>
              <a:ext cx="3361627" cy="2182021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  <a:gd name="connsiteX0" fmla="*/ 257792 w 3474862"/>
                <a:gd name="connsiteY0" fmla="*/ 379255 h 2168323"/>
                <a:gd name="connsiteX1" fmla="*/ 2985963 w 3474862"/>
                <a:gd name="connsiteY1" fmla="*/ 379255 h 2168323"/>
                <a:gd name="connsiteX2" fmla="*/ 2708561 w 3474862"/>
                <a:gd name="connsiteY2" fmla="*/ 2168323 h 2168323"/>
                <a:gd name="connsiteX3" fmla="*/ 391356 w 3474862"/>
                <a:gd name="connsiteY3" fmla="*/ 2168323 h 2168323"/>
                <a:gd name="connsiteX4" fmla="*/ 257792 w 3474862"/>
                <a:gd name="connsiteY4" fmla="*/ 379255 h 2168323"/>
                <a:gd name="connsiteX0" fmla="*/ 257792 w 3361627"/>
                <a:gd name="connsiteY0" fmla="*/ 379255 h 2182021"/>
                <a:gd name="connsiteX1" fmla="*/ 2985963 w 3361627"/>
                <a:gd name="connsiteY1" fmla="*/ 379255 h 2182021"/>
                <a:gd name="connsiteX2" fmla="*/ 2708561 w 3361627"/>
                <a:gd name="connsiteY2" fmla="*/ 2168323 h 2182021"/>
                <a:gd name="connsiteX3" fmla="*/ 391356 w 3361627"/>
                <a:gd name="connsiteY3" fmla="*/ 2168323 h 2182021"/>
                <a:gd name="connsiteX4" fmla="*/ 257792 w 3361627"/>
                <a:gd name="connsiteY4" fmla="*/ 379255 h 21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1627" h="2182021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3037040" y="2137501"/>
                    <a:pt x="2708561" y="2168323"/>
                  </a:cubicBezTo>
                  <a:cubicBezTo>
                    <a:pt x="2380082" y="2199145"/>
                    <a:pt x="1163758" y="2168323"/>
                    <a:pt x="391356" y="2168323"/>
                  </a:cubicBez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630801">
              <a:off x="3653800" y="3950053"/>
              <a:ext cx="937142" cy="454144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53327" y="4087961"/>
            <a:ext cx="2949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 còn một cách thực hiện phép tính này rất hay, đó là dùng thanh 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7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6" grpId="0"/>
      <p:bldP spid="117" grpId="0"/>
      <p:bldP spid="7" grpId="0"/>
      <p:bldP spid="11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123345" y="728528"/>
            <a:ext cx="567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3781196"/>
            <a:ext cx="1613580" cy="2291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BDD81C-AD41-5E1B-B66C-90B5DA6B1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93" y="1733557"/>
            <a:ext cx="9926727" cy="4248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8A9F6-7E63-CF6F-4623-770ED9960575}"/>
              </a:ext>
            </a:extLst>
          </p:cNvPr>
          <p:cNvSpPr txBox="1"/>
          <p:nvPr/>
        </p:nvSpPr>
        <p:spPr>
          <a:xfrm>
            <a:off x="1474930" y="4057421"/>
            <a:ext cx="11429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Que tính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53579-8DEC-D127-1335-BD7155BAF7C3}"/>
              </a:ext>
            </a:extLst>
          </p:cNvPr>
          <p:cNvSpPr txBox="1"/>
          <p:nvPr/>
        </p:nvSpPr>
        <p:spPr>
          <a:xfrm>
            <a:off x="1173450" y="4878005"/>
            <a:ext cx="22777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hình học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D4AD03-29E2-BCAD-58CC-20548FD4F99A}"/>
              </a:ext>
            </a:extLst>
          </p:cNvPr>
          <p:cNvSpPr txBox="1"/>
          <p:nvPr/>
        </p:nvSpPr>
        <p:spPr>
          <a:xfrm>
            <a:off x="3648821" y="4057421"/>
            <a:ext cx="638811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Cầm</a:t>
            </a:r>
            <a:r>
              <a:rPr kumimoji="0" lang="de-DE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nhiều que tính nhỏ, dài có thể làm rơi, khi thực hiện phép tính phải đếm 3 lần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3D9F7-91B2-3C4E-F9DD-F8FDF792917E}"/>
              </a:ext>
            </a:extLst>
          </p:cNvPr>
          <p:cNvSpPr txBox="1"/>
          <p:nvPr/>
        </p:nvSpPr>
        <p:spPr>
          <a:xfrm>
            <a:off x="3648821" y="4868480"/>
            <a:ext cx="55609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Chiếm</a:t>
            </a:r>
            <a:r>
              <a:rPr kumimoji="0" lang="de-DE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nhiều diện tích mặt bàn khi sử dụng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5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2050537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979784" y="1957446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21038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2153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32678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4382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651258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37634" y="3638676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5497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957446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954446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9CFAA-14E1-1504-2D74-EFBAEABB450D}"/>
              </a:ext>
            </a:extLst>
          </p:cNvPr>
          <p:cNvSpPr txBox="1"/>
          <p:nvPr/>
        </p:nvSpPr>
        <p:spPr>
          <a:xfrm>
            <a:off x="1160167" y="4608362"/>
            <a:ext cx="102821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hực hiện phép tính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phải,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dừng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đó là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tính.</a:t>
            </a:r>
            <a:endParaRPr lang="vi-V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3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8" grpId="0" animBg="1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2143</Words>
  <Application>Microsoft Office PowerPoint</Application>
  <PresentationFormat>Widescreen</PresentationFormat>
  <Paragraphs>318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Roboto Black</vt:lpstr>
      <vt:lpstr>Roboto</vt:lpstr>
      <vt:lpstr>Calibri Light</vt:lpstr>
      <vt:lpstr>Calibri</vt:lpstr>
      <vt:lpstr>Arial</vt:lpstr>
      <vt:lpstr>Charm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126</cp:revision>
  <dcterms:created xsi:type="dcterms:W3CDTF">2023-04-01T23:44:56Z</dcterms:created>
  <dcterms:modified xsi:type="dcterms:W3CDTF">2024-08-08T00:21:48Z</dcterms:modified>
</cp:coreProperties>
</file>