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9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10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3" r:id="rId3"/>
    <p:sldMasterId id="2147483685" r:id="rId4"/>
    <p:sldMasterId id="2147483687" r:id="rId5"/>
    <p:sldMasterId id="2147483700" r:id="rId6"/>
    <p:sldMasterId id="2147483713" r:id="rId7"/>
    <p:sldMasterId id="2147483726" r:id="rId8"/>
    <p:sldMasterId id="2147483738" r:id="rId9"/>
    <p:sldMasterId id="2147483750" r:id="rId10"/>
    <p:sldMasterId id="2147483764" r:id="rId11"/>
  </p:sldMasterIdLst>
  <p:notesMasterIdLst>
    <p:notesMasterId r:id="rId31"/>
  </p:notesMasterIdLst>
  <p:sldIdLst>
    <p:sldId id="262" r:id="rId12"/>
    <p:sldId id="288" r:id="rId13"/>
    <p:sldId id="258" r:id="rId14"/>
    <p:sldId id="263" r:id="rId15"/>
    <p:sldId id="324" r:id="rId16"/>
    <p:sldId id="264" r:id="rId17"/>
    <p:sldId id="265" r:id="rId18"/>
    <p:sldId id="313" r:id="rId19"/>
    <p:sldId id="311" r:id="rId20"/>
    <p:sldId id="315" r:id="rId21"/>
    <p:sldId id="312" r:id="rId22"/>
    <p:sldId id="316" r:id="rId23"/>
    <p:sldId id="269" r:id="rId24"/>
    <p:sldId id="317" r:id="rId25"/>
    <p:sldId id="318" r:id="rId26"/>
    <p:sldId id="320" r:id="rId27"/>
    <p:sldId id="321" r:id="rId28"/>
    <p:sldId id="322" r:id="rId29"/>
    <p:sldId id="32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82" d="100"/>
          <a:sy n="82" d="100"/>
        </p:scale>
        <p:origin x="6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6493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97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007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D2030DC-C178-46E5-9288-4D4F640FC47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5D2767-D998-468D-9632-EA107E4ADF4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vi-VN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vi-VN" dirty="0"/>
              <a:t>Click to edit Master text styles</a:t>
            </a:r>
          </a:p>
          <a:p>
            <a:pPr lvl="1" indent="-285750"/>
            <a:r>
              <a:rPr lang="vi-VN" dirty="0"/>
              <a:t>Second level</a:t>
            </a:r>
          </a:p>
          <a:p>
            <a:pPr lvl="2" indent="-228600"/>
            <a:r>
              <a:rPr lang="vi-VN" dirty="0"/>
              <a:t>Third level</a:t>
            </a:r>
          </a:p>
          <a:p>
            <a:pPr lvl="3" indent="-228600"/>
            <a:r>
              <a:rPr lang="vi-VN" dirty="0"/>
              <a:t>Fourth level</a:t>
            </a:r>
          </a:p>
          <a:p>
            <a:pPr lvl="4" indent="-228600"/>
            <a:r>
              <a:rPr lang="vi-VN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ransition spd="slow">
    <p:random/>
  </p:transition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emf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9.png"/><Relationship Id="rId5" Type="http://schemas.openxmlformats.org/officeDocument/2006/relationships/image" Target="../media/image28.emf"/><Relationship Id="rId10" Type="http://schemas.openxmlformats.org/officeDocument/2006/relationships/image" Target="../media/image33.png"/><Relationship Id="rId4" Type="http://schemas.openxmlformats.org/officeDocument/2006/relationships/image" Target="../media/image27.emf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9.png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28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26.emf"/><Relationship Id="rId4" Type="http://schemas.openxmlformats.org/officeDocument/2006/relationships/image" Target="../media/image2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5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9.png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9.png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1337218"/>
            <a:ext cx="7381060" cy="1445623"/>
          </a:xfrm>
        </p:spPr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Tiếng Việt - Lớp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460" y="2948940"/>
            <a:ext cx="3286125" cy="390906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30836" y="462915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287780" y="365125"/>
            <a:ext cx="9250680" cy="411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6890" y="4479925"/>
            <a:ext cx="8618220" cy="192786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2883816" y="5959111"/>
            <a:ext cx="6103839" cy="768350"/>
            <a:chOff x="708943" y="6033135"/>
            <a:chExt cx="5825836" cy="768350"/>
          </a:xfrm>
        </p:grpSpPr>
        <p:sp>
          <p:nvSpPr>
            <p:cNvPr id="32" name="TextBox 19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33" name="TextBox 20"/>
            <p:cNvSpPr txBox="1"/>
            <p:nvPr/>
          </p:nvSpPr>
          <p:spPr>
            <a:xfrm>
              <a:off x="1016462" y="6033135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đoạn nối tiếp</a:t>
              </a:r>
            </a:p>
          </p:txBody>
        </p:sp>
      </p:grp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405" y="932815"/>
            <a:ext cx="527050" cy="1948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49"/>
          <a:stretch>
            <a:fillRect/>
          </a:stretch>
        </p:blipFill>
        <p:spPr>
          <a:xfrm>
            <a:off x="1661578" y="1103471"/>
            <a:ext cx="736995" cy="6247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4" b="14324"/>
          <a:stretch>
            <a:fillRect/>
          </a:stretch>
        </p:blipFill>
        <p:spPr>
          <a:xfrm>
            <a:off x="1660974" y="2881261"/>
            <a:ext cx="736995" cy="624764"/>
          </a:xfrm>
          <a:prstGeom prst="rect">
            <a:avLst/>
          </a:prstGeom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2" r="8514"/>
          <a:stretch>
            <a:fillRect/>
          </a:stretch>
        </p:blipFill>
        <p:spPr bwMode="auto">
          <a:xfrm>
            <a:off x="1462405" y="2896870"/>
            <a:ext cx="481965" cy="1583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Oval 13"/>
          <p:cNvSpPr/>
          <p:nvPr/>
        </p:nvSpPr>
        <p:spPr>
          <a:xfrm>
            <a:off x="1786890" y="4479925"/>
            <a:ext cx="457200" cy="4572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2" r="8514"/>
          <a:stretch>
            <a:fillRect/>
          </a:stretch>
        </p:blipFill>
        <p:spPr bwMode="auto">
          <a:xfrm>
            <a:off x="1462405" y="4479925"/>
            <a:ext cx="481965" cy="1583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770522" y="943551"/>
            <a:ext cx="3822655" cy="2315191"/>
            <a:chOff x="3770522" y="943551"/>
            <a:chExt cx="3822655" cy="2315191"/>
          </a:xfrm>
        </p:grpSpPr>
        <p:grpSp>
          <p:nvGrpSpPr>
            <p:cNvPr id="42" name="Group 41"/>
            <p:cNvGrpSpPr/>
            <p:nvPr/>
          </p:nvGrpSpPr>
          <p:grpSpPr>
            <a:xfrm>
              <a:off x="3770522" y="943551"/>
              <a:ext cx="3822655" cy="2315191"/>
              <a:chOff x="156834" y="1993081"/>
              <a:chExt cx="2109019" cy="2109019"/>
            </a:xfrm>
          </p:grpSpPr>
          <p:sp>
            <p:nvSpPr>
              <p:cNvPr id="43" name="Hexagon 42"/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286263" y="2284988"/>
                <a:ext cx="1808630" cy="980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600" b="0" u="none" strike="noStrike" dirty="0">
                    <a:solidFill>
                      <a:srgbClr val="FF000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loáng (một cái)</a:t>
                </a:r>
              </a:p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vi-VN" sz="2800" b="0" i="0" u="none" strike="noStrike" dirty="0">
                    <a:solidFill>
                      <a:srgbClr val="231F2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rất nhanh</a:t>
                </a:r>
                <a:endParaRPr lang="en-US" alt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  <a:sym typeface="+mn-lt"/>
                </a:endParaRPr>
              </a:p>
            </p:txBody>
          </p:sp>
        </p:grpSp>
        <p:cxnSp>
          <p:nvCxnSpPr>
            <p:cNvPr id="54" name="10"/>
            <p:cNvCxnSpPr/>
            <p:nvPr/>
          </p:nvCxnSpPr>
          <p:spPr>
            <a:xfrm>
              <a:off x="4936100" y="1820891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3757801" y="3435612"/>
            <a:ext cx="3822655" cy="2315191"/>
            <a:chOff x="3757801" y="3435612"/>
            <a:chExt cx="3822655" cy="2315191"/>
          </a:xfrm>
        </p:grpSpPr>
        <p:grpSp>
          <p:nvGrpSpPr>
            <p:cNvPr id="51" name="Group 50"/>
            <p:cNvGrpSpPr/>
            <p:nvPr/>
          </p:nvGrpSpPr>
          <p:grpSpPr>
            <a:xfrm>
              <a:off x="3757801" y="3435612"/>
              <a:ext cx="3822655" cy="2315191"/>
              <a:chOff x="156834" y="1993081"/>
              <a:chExt cx="2109019" cy="2109019"/>
            </a:xfrm>
          </p:grpSpPr>
          <p:sp>
            <p:nvSpPr>
              <p:cNvPr id="52" name="Hexagon 51"/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358067" y="2318525"/>
                <a:ext cx="1711988" cy="1372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600" b="0" u="none" strike="noStrike" dirty="0">
                    <a:solidFill>
                      <a:srgbClr val="FF000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lớn bổng</a:t>
                </a:r>
              </a:p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vi-VN" sz="2800" b="0" i="0" u="none" strike="noStrike" dirty="0">
                    <a:solidFill>
                      <a:srgbClr val="231F2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lớn nhanh, vượt hẳn lên</a:t>
                </a:r>
                <a:endParaRPr lang="en-US" alt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  <a:sym typeface="+mn-lt"/>
                </a:endParaRPr>
              </a:p>
            </p:txBody>
          </p:sp>
        </p:grpSp>
        <p:cxnSp>
          <p:nvCxnSpPr>
            <p:cNvPr id="55" name="10"/>
            <p:cNvCxnSpPr/>
            <p:nvPr/>
          </p:nvCxnSpPr>
          <p:spPr>
            <a:xfrm>
              <a:off x="4697896" y="4372955"/>
              <a:ext cx="1964161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7480337" y="2246088"/>
            <a:ext cx="3822654" cy="2315192"/>
            <a:chOff x="7480337" y="2246088"/>
            <a:chExt cx="3822654" cy="2315192"/>
          </a:xfrm>
        </p:grpSpPr>
        <p:grpSp>
          <p:nvGrpSpPr>
            <p:cNvPr id="48" name="Group 47"/>
            <p:cNvGrpSpPr/>
            <p:nvPr/>
          </p:nvGrpSpPr>
          <p:grpSpPr>
            <a:xfrm>
              <a:off x="7480337" y="2246088"/>
              <a:ext cx="3822654" cy="2315192"/>
              <a:chOff x="156834" y="1993081"/>
              <a:chExt cx="2109019" cy="2109019"/>
            </a:xfrm>
          </p:grpSpPr>
          <p:sp>
            <p:nvSpPr>
              <p:cNvPr id="49" name="Hexagon 48"/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273975" y="2164430"/>
                <a:ext cx="1846967" cy="1372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600" b="0" u="none" strike="noStrike" dirty="0">
                    <a:solidFill>
                      <a:srgbClr val="FF000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níu</a:t>
                </a:r>
              </a:p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vi-VN" sz="2800" b="0" i="0" u="none" strike="noStrike" dirty="0">
                    <a:solidFill>
                      <a:srgbClr val="231F2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nắm lấy và kéo lại, kéo xuống</a:t>
                </a:r>
                <a:endParaRPr lang="en-US" alt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  <a:sym typeface="+mn-lt"/>
                </a:endParaRPr>
              </a:p>
            </p:txBody>
          </p:sp>
        </p:grpSp>
        <p:cxnSp>
          <p:nvCxnSpPr>
            <p:cNvPr id="56" name="10"/>
            <p:cNvCxnSpPr/>
            <p:nvPr/>
          </p:nvCxnSpPr>
          <p:spPr>
            <a:xfrm>
              <a:off x="8265810" y="3007637"/>
              <a:ext cx="2238264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30836" y="462915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287780" y="365125"/>
            <a:ext cx="9250680" cy="411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6890" y="4479925"/>
            <a:ext cx="8618220" cy="192786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2991628" y="5934576"/>
            <a:ext cx="5825836" cy="664479"/>
            <a:chOff x="708943" y="6110866"/>
            <a:chExt cx="5825836" cy="664479"/>
          </a:xfrm>
        </p:grpSpPr>
        <p:sp>
          <p:nvSpPr>
            <p:cNvPr id="2" name="TextBox 22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99816" y="6129014"/>
              <a:ext cx="566097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Học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sinh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toàn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bài</a:t>
              </a:r>
              <a:endParaRPr lang="en-US" sz="36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4" name="Text Box 4"/>
          <p:cNvSpPr txBox="1"/>
          <p:nvPr/>
        </p:nvSpPr>
        <p:spPr>
          <a:xfrm>
            <a:off x="1857375" y="2598738"/>
            <a:ext cx="8172450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x-none" sz="7200" dirty="0">
                <a:solidFill>
                  <a:schemeClr val="bg1"/>
                </a:solidFill>
                <a:latin typeface="Tahoma" panose="020B0604030504040204" pitchFamily="34" charset="0"/>
              </a:rPr>
              <a:t>Giải lao</a:t>
            </a:r>
          </a:p>
        </p:txBody>
      </p:sp>
    </p:spTree>
  </p:cSld>
  <p:clrMapOvr>
    <a:masterClrMapping/>
  </p:clrMapOvr>
  <p:transition spd="slow">
    <p:blinds/>
    <p:sndAc>
      <p:stSnd>
        <p:snd r:embed="rId2" name="chimes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8530" y="1386205"/>
            <a:ext cx="10304145" cy="20193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865630" y="2484755"/>
            <a:ext cx="507365" cy="51752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080635" y="2444750"/>
            <a:ext cx="507365" cy="51752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865630" y="3094355"/>
            <a:ext cx="507365" cy="51752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40996" y="463677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bldLvl="0" animBg="1"/>
      <p:bldP spid="6" grpId="1" animBg="1"/>
      <p:bldP spid="7" grpId="0" bldLvl="0" animBg="1"/>
      <p:bldP spid="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67335" y="450850"/>
            <a:ext cx="11007090" cy="1445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2. </a:t>
            </a:r>
            <a:r>
              <a:rPr lang="en-US" sz="4400" b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Bạn ấy có thực hiện được mong muốn đến sớm nhất lớp không? Vì sao?</a:t>
            </a:r>
            <a:endParaRPr lang="en-US" sz="440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2459355" y="2687955"/>
            <a:ext cx="7272655" cy="286004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just">
              <a:buNone/>
            </a:pPr>
            <a:r>
              <a:rPr lang="en-US" sz="3200">
                <a:latin typeface="Arial-Rounded" panose="020B0500000000000000" charset="0"/>
                <a:cs typeface="Arial-Rounded" panose="020B0500000000000000" charset="0"/>
                <a:sym typeface="+mn-ea"/>
              </a:rPr>
              <a:t>Bạn nhỏ không thực hiện được mong muốn sớm nhất lớp vì ngay khi đến cổng trường đã thấy mấy bạn cùng lớp đang líu ríu nói cười ở trong sân. </a:t>
            </a: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67335" y="5012055"/>
            <a:ext cx="1512570" cy="156908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40996" y="463677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3281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3. </a:t>
            </a:r>
            <a:r>
              <a:rPr lang="en-US" b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Bạn ấy nhận ra mình thay đổi như thế nào sau khi lên lớp 2?</a:t>
            </a:r>
            <a:br>
              <a:rPr lang="en-US" b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</a:br>
            <a:br>
              <a:rPr lang="en-US" b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</a:rPr>
            </a:br>
            <a:endParaRPr lang="en-US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2590800" y="2322195"/>
            <a:ext cx="7272655" cy="236347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just">
              <a:buNone/>
            </a:pPr>
            <a:r>
              <a:rPr lang="en-US" sz="3200">
                <a:latin typeface="Arial-Rounded" panose="020B0500000000000000" charset="0"/>
                <a:cs typeface="Arial-Rounded" panose="020B0500000000000000" charset="0"/>
                <a:sym typeface="+mn-ea"/>
              </a:rPr>
              <a:t>Bạn nhỏ thấy mình lớn bổng lên trước các em học sinh lớp một.</a:t>
            </a: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/>
        </p:nvSpPr>
        <p:spPr>
          <a:xfrm>
            <a:off x="153035" y="266065"/>
            <a:ext cx="11323955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en-US" sz="4000" b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4. </a:t>
            </a:r>
            <a:r>
              <a:rPr lang="en-US" sz="4000" b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</a:rPr>
              <a:t>Tìm tranh thích hợp với mỗi đoạn trong bài đọc.</a:t>
            </a:r>
            <a:br>
              <a:rPr lang="en-US" sz="4000" b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</a:rPr>
            </a:br>
            <a:endParaRPr lang="en-US" sz="4000" b="1">
              <a:solidFill>
                <a:srgbClr val="0000FF"/>
              </a:solidFill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2575" y="1985010"/>
            <a:ext cx="8943975" cy="371983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7576185" y="2079625"/>
            <a:ext cx="638810" cy="598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1552575" y="1985010"/>
            <a:ext cx="638810" cy="598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</a:p>
        </p:txBody>
      </p:sp>
      <p:sp>
        <p:nvSpPr>
          <p:cNvPr id="9" name="Oval 8"/>
          <p:cNvSpPr/>
          <p:nvPr/>
        </p:nvSpPr>
        <p:spPr>
          <a:xfrm>
            <a:off x="4676140" y="1985010"/>
            <a:ext cx="638810" cy="598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 animBg="1"/>
      <p:bldP spid="7" grpId="1" animBg="1"/>
      <p:bldP spid="8" grpId="0" bldLvl="0" animBg="1"/>
      <p:bldP spid="8" grpId="1" animBg="1"/>
      <p:bldP spid="9" grpId="0" bldLvl="0" animBg="1"/>
      <p:bldP spid="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7240" y="1793240"/>
            <a:ext cx="10575925" cy="179006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022590" y="2890520"/>
            <a:ext cx="567690" cy="659765"/>
          </a:xfrm>
          <a:prstGeom prst="ellipse">
            <a:avLst/>
          </a:prstGeom>
          <a:noFill/>
          <a:ln w="47625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5045" y="2073910"/>
            <a:ext cx="10358755" cy="28708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Bài hát buổi sáng VTV7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27200" y="149860"/>
            <a:ext cx="9040495" cy="5610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12115" y="1206500"/>
            <a:ext cx="11228070" cy="1383030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5700" b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charset="0"/>
                <a:cs typeface="Arial Rounded MT Bold" panose="020F0704030504030204" charset="0"/>
              </a:rPr>
              <a:t>Bài</a:t>
            </a:r>
            <a:r>
              <a:rPr lang="en-US" sz="57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charset="0"/>
                <a:cs typeface="Arial Rounded MT Bold" panose="020F0704030504030204" charset="0"/>
              </a:rPr>
              <a:t> 1: TÔI LÀ HỌC SINH LỚP 2</a:t>
            </a:r>
            <a:endParaRPr lang="en-US" sz="57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182620" y="2847340"/>
            <a:ext cx="6496685" cy="3381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 + 2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</p:spTree>
  </p:cSld>
  <p:clrMapOvr>
    <a:masterClrMapping/>
  </p:clrMapOvr>
  <p:transition advClick="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609600" y="142240"/>
            <a:ext cx="9442450" cy="91249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charset="0"/>
                <a:cs typeface="Arial-Rounded" panose="020B0500000000000000" charset="0"/>
              </a:rPr>
              <a:t>Em đã chuẩn bị những gì để đón ngày khai trường?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219075" y="2675255"/>
            <a:ext cx="4017010" cy="2889250"/>
          </a:xfrm>
          <a:prstGeom prst="rect">
            <a:avLst/>
          </a:prstGeom>
        </p:spPr>
      </p:pic>
      <p:pic>
        <p:nvPicPr>
          <p:cNvPr id="5" name="Content Placeholder 4" descr="sach-van-4934-1612883932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4460240" y="2654935"/>
            <a:ext cx="4505325" cy="29298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0505" y="2675255"/>
            <a:ext cx="3150870" cy="2889885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30836" y="462915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287780" y="365125"/>
            <a:ext cx="9250680" cy="411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6890" y="4479925"/>
            <a:ext cx="8618220" cy="19278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30836" y="462915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287780" y="365125"/>
            <a:ext cx="9250680" cy="411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6890" y="4479925"/>
            <a:ext cx="8618220" cy="192786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1786890" y="1233805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1786890" y="2857500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1786890" y="4479925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5152180" y="123382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10061365" y="169165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6917480" y="207773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3813600" y="234189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8458625" y="241746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4990255" y="320994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7120045" y="354522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8864390" y="389066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7475010" y="449772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10061365" y="493777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7120045" y="529464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2737910" y="560008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2883816" y="6040391"/>
            <a:ext cx="6103839" cy="768350"/>
            <a:chOff x="708943" y="6033135"/>
            <a:chExt cx="5825836" cy="768350"/>
          </a:xfrm>
        </p:grpSpPr>
        <p:sp>
          <p:nvSpPr>
            <p:cNvPr id="32" name="TextBox 19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33" name="TextBox 20"/>
            <p:cNvSpPr txBox="1"/>
            <p:nvPr/>
          </p:nvSpPr>
          <p:spPr>
            <a:xfrm>
              <a:off x="1016462" y="6033135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nối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tiếp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câu</a:t>
              </a:r>
              <a:endParaRPr lang="en-US" sz="4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5" grpId="0" bldLvl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264</Words>
  <Application>Microsoft Office PowerPoint</Application>
  <PresentationFormat>Màn hình rộng</PresentationFormat>
  <Paragraphs>44</Paragraphs>
  <Slides>19</Slides>
  <Notes>10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11</vt:i4>
      </vt:variant>
      <vt:variant>
        <vt:lpstr>Tiêu đề Bản chiếu</vt:lpstr>
      </vt:variant>
      <vt:variant>
        <vt:i4>19</vt:i4>
      </vt:variant>
    </vt:vector>
  </HeadingPairs>
  <TitlesOfParts>
    <vt:vector size="39" baseType="lpstr">
      <vt:lpstr>等线</vt:lpstr>
      <vt:lpstr>Microsoft YaHei</vt:lpstr>
      <vt:lpstr>Arial</vt:lpstr>
      <vt:lpstr>Arial Rounded MT Bold</vt:lpstr>
      <vt:lpstr>Arial-Rounded</vt:lpstr>
      <vt:lpstr>Calibri</vt:lpstr>
      <vt:lpstr>Calibri Light</vt:lpstr>
      <vt:lpstr>Tahoma</vt:lpstr>
      <vt:lpstr>Times New Roman</vt:lpstr>
      <vt:lpstr>Default Design</vt:lpstr>
      <vt:lpstr>2_Office Theme</vt:lpstr>
      <vt:lpstr>3_Office Theme</vt:lpstr>
      <vt:lpstr>4_Office Theme</vt:lpstr>
      <vt:lpstr>5_Default Design</vt:lpstr>
      <vt:lpstr>1_Default Design</vt:lpstr>
      <vt:lpstr>1_Office 主题​​</vt:lpstr>
      <vt:lpstr>2_Office 主题​​</vt:lpstr>
      <vt:lpstr>1_Office Theme</vt:lpstr>
      <vt:lpstr>6_Office Theme</vt:lpstr>
      <vt:lpstr>7_Office Theme</vt:lpstr>
      <vt:lpstr>Chào mừng các em đến với tiết Tiếng Việt - Lớp 2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3. Bạn ấy nhận ra mình thay đổi như thế nào sau khi lên lớp 2?  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Administrator</dc:creator>
  <cp:lastModifiedBy>Vu Hoang Anh</cp:lastModifiedBy>
  <cp:revision>12</cp:revision>
  <dcterms:created xsi:type="dcterms:W3CDTF">2020-10-07T08:19:00Z</dcterms:created>
  <dcterms:modified xsi:type="dcterms:W3CDTF">2025-10-12T13:29:59Z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