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79" r:id="rId4"/>
    <p:sldMasterId id="2147483691" r:id="rId5"/>
    <p:sldMasterId id="2147483703" r:id="rId6"/>
  </p:sldMasterIdLst>
  <p:notesMasterIdLst>
    <p:notesMasterId r:id="rId21"/>
  </p:notesMasterIdLst>
  <p:sldIdLst>
    <p:sldId id="257" r:id="rId7"/>
    <p:sldId id="277" r:id="rId8"/>
    <p:sldId id="278" r:id="rId9"/>
    <p:sldId id="279" r:id="rId10"/>
    <p:sldId id="281" r:id="rId11"/>
    <p:sldId id="303" r:id="rId12"/>
    <p:sldId id="304" r:id="rId13"/>
    <p:sldId id="265" r:id="rId14"/>
    <p:sldId id="282" r:id="rId15"/>
    <p:sldId id="283" r:id="rId16"/>
    <p:sldId id="269" r:id="rId17"/>
    <p:sldId id="284" r:id="rId18"/>
    <p:sldId id="285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4" y="198033"/>
            <a:ext cx="11823312" cy="646193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9797" y="318559"/>
            <a:ext cx="10972800" cy="466064"/>
          </a:xfrm>
        </p:spPr>
        <p:txBody>
          <a:bodyPr>
            <a:noAutofit/>
          </a:bodyPr>
          <a:lstStyle>
            <a:lvl1pPr algn="l">
              <a:defRPr sz="2665" b="0" i="0">
                <a:solidFill>
                  <a:schemeClr val="tx1">
                    <a:lumMod val="85000"/>
                    <a:lumOff val="15000"/>
                  </a:schemeClr>
                </a:solidFill>
                <a:latin typeface="方正卡通简体" panose="03000509000000000000" pitchFamily="65" charset="-122"/>
                <a:ea typeface="方正卡通简体" panose="03000509000000000000" pitchFamily="65" charset="-122"/>
              </a:defRPr>
            </a:lvl1pPr>
          </a:lstStyle>
          <a:p>
            <a:r>
              <a:rPr lang="zh-CN" altLang="en-US" dirty="0"/>
              <a:t>第一部分  点击此处输入您的标题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/>
          <p:cNvGrpSpPr/>
          <p:nvPr userDrawn="1"/>
        </p:nvGrpSpPr>
        <p:grpSpPr>
          <a:xfrm>
            <a:off x="11232571" y="6282448"/>
            <a:ext cx="958165" cy="384043"/>
            <a:chOff x="8424428" y="4716750"/>
            <a:chExt cx="718624" cy="288032"/>
          </a:xfrm>
          <a:solidFill>
            <a:srgbClr val="BFBFBF"/>
          </a:solidFill>
        </p:grpSpPr>
        <p:sp>
          <p:nvSpPr>
            <p:cNvPr id="9" name="圆角矩形 8"/>
            <p:cNvSpPr/>
            <p:nvPr userDrawn="1"/>
          </p:nvSpPr>
          <p:spPr>
            <a:xfrm>
              <a:off x="8424428" y="4716750"/>
              <a:ext cx="468052" cy="28803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0" name="矩形 9"/>
            <p:cNvSpPr/>
            <p:nvPr userDrawn="1"/>
          </p:nvSpPr>
          <p:spPr>
            <a:xfrm>
              <a:off x="8820472" y="4948014"/>
              <a:ext cx="322580" cy="56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1" name="TextBox 10"/>
          <p:cNvSpPr txBox="1"/>
          <p:nvPr userDrawn="1"/>
        </p:nvSpPr>
        <p:spPr>
          <a:xfrm>
            <a:off x="11300685" y="6248767"/>
            <a:ext cx="334010" cy="4203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15E71900-10A2-4CC6-8A82-1659C4480C15}" type="slidenum">
              <a:rPr lang="zh-CN" altLang="en-US" sz="2135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‹#›</a:t>
            </a:fld>
            <a:endParaRPr lang="zh-CN" altLang="en-US" sz="21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74D81-BE9C-4C9D-8371-8BC208C7A87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.jpe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4/28/2025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74D81-BE9C-4C9D-8371-8BC208C7A872}" type="datetimeFigureOut">
              <a:rPr lang="zh-CN" altLang="en-US" smtClean="0"/>
              <a:t>2025/4/28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D5F6FF-76A1-4CE1-A727-BAA53E4938F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9.GIF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930593"/>
            <a:ext cx="10602913" cy="230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 mừng các em đến với tiết Toán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31445" y="143510"/>
            <a:ext cx="3712210" cy="831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2. Đặt tính rồi tính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851535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35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39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94970" y="229235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45635" y="350520"/>
            <a:ext cx="7136765" cy="119443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3458210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89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052445" y="229235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679440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 6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62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5395595" y="243459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8072755" y="1795145"/>
            <a:ext cx="227203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79</a:t>
            </a:r>
          </a:p>
          <a:p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55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8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7738110" y="2393950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  <p:bldP spid="14" grpId="0"/>
      <p:bldP spid="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131445" y="143510"/>
            <a:ext cx="9088120" cy="831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3. Hai phép tính nào dưới đây có cùng kết quả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2845" y="1551305"/>
            <a:ext cx="9429115" cy="433895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3001645" y="1764665"/>
            <a:ext cx="2129790" cy="1247775"/>
          </a:xfrm>
          <a:prstGeom prst="ellips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880360" y="4642485"/>
            <a:ext cx="2129790" cy="1247775"/>
          </a:xfrm>
          <a:prstGeom prst="ellipse">
            <a:avLst/>
          </a:prstGeom>
          <a:noFill/>
          <a:ln w="28575" cmpd="sng">
            <a:solidFill>
              <a:schemeClr val="accent1">
                <a:shade val="50000"/>
              </a:schemeClr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247140" y="3134360"/>
            <a:ext cx="2078990" cy="12877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424420" y="1764665"/>
            <a:ext cx="2078990" cy="128778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3"/>
                </a:solidFill>
              </a14:hiddenFill>
            </a:ext>
          </a:ex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078980" y="4533900"/>
            <a:ext cx="1967865" cy="14097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8488680" y="3073400"/>
            <a:ext cx="1967865" cy="14097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4"/>
                </a:solidFill>
              </a14:hiddenFill>
            </a:ext>
          </a:ex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9" grpId="0" animBg="1"/>
      <p:bldP spid="9" grpId="1" animBg="1"/>
      <p:bldP spid="10" grpId="0" bldLvl="0" animBg="1"/>
      <p:bldP spid="10" grpId="1" animBg="1"/>
      <p:bldP spid="11" grpId="0" animBg="1"/>
      <p:bldP spid="11" grpId="1" animBg="1"/>
      <p:bldP spid="12" grpId="0" bldLvl="0" animBg="1"/>
      <p:bldP spid="12" grpId="1" animBg="1"/>
      <p:bldP spid="13" grpId="0" animBg="1"/>
      <p:bldP spid="13" grpId="1" animBg="1"/>
      <p:bldP spid="14" grpId="0" bldLvl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70" y="135890"/>
            <a:ext cx="1765300" cy="7791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190" y="1862455"/>
            <a:ext cx="7872730" cy="180467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655185" y="2059305"/>
            <a:ext cx="871855" cy="9023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80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825615" y="2616835"/>
            <a:ext cx="871855" cy="90233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40</a:t>
            </a:r>
          </a:p>
        </p:txBody>
      </p:sp>
      <p:sp>
        <p:nvSpPr>
          <p:cNvPr id="10" name="Isosceles Triangle 9"/>
          <p:cNvSpPr/>
          <p:nvPr/>
        </p:nvSpPr>
        <p:spPr>
          <a:xfrm>
            <a:off x="8737600" y="2059305"/>
            <a:ext cx="1120140" cy="1023620"/>
          </a:xfrm>
          <a:prstGeom prst="triangl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55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970" y="184785"/>
            <a:ext cx="10791190" cy="43434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028190" y="4817745"/>
            <a:ext cx="8144510" cy="16027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Trên thuyền có tất cả số hành khách là:</a:t>
            </a:r>
          </a:p>
          <a:p>
            <a:pPr algn="ctr"/>
            <a:r>
              <a:rPr lang="en-US" sz="3200"/>
              <a:t>12 + 3 = 15 (hành khách)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/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/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/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/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753961" y="5417818"/>
            <a:ext cx="428386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/>
              <a:t>The little bee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0" grpId="0" bldLvl="0" animBg="1"/>
      <p:bldP spid="10" grpId="1" bldLvl="0" animBg="1"/>
      <p:bldP spid="13" grpId="0" bldLvl="0" animBg="1"/>
      <p:bldP spid="13" grpId="1" bldLvl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25 - 10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15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16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25 - 20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/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10 - 5 = 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/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4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/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5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/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3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/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bldLvl="0" animBg="1"/>
      <p:bldP spid="19" grpId="0" bldLvl="0" animBg="1"/>
      <p:bldP spid="21" grpId="0" bldLvl="0" animBg="1"/>
      <p:bldP spid="23" grpId="0" bldLvl="0" animBg="1"/>
      <p:bldP spid="25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017" y="1459388"/>
            <a:ext cx="7205487" cy="1207011"/>
          </a:xfrm>
          <a:prstGeom prst="rect">
            <a:avLst/>
          </a:prstGeom>
        </p:spPr>
      </p:pic>
      <p:pic>
        <p:nvPicPr>
          <p:cNvPr id="52" name="Picture 5" descr="C:\Users\Administrator\Desktop\小鸟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181" y="2245820"/>
            <a:ext cx="1113169" cy="1183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1" y="3946147"/>
            <a:ext cx="3406545" cy="2713352"/>
          </a:xfrm>
          <a:prstGeom prst="rect">
            <a:avLst/>
          </a:prstGeom>
        </p:spPr>
      </p:pic>
      <p:pic>
        <p:nvPicPr>
          <p:cNvPr id="18" name="Picture 158" descr="200712419435657_1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699748" y="221450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13"/>
          <p:cNvSpPr txBox="1"/>
          <p:nvPr/>
        </p:nvSpPr>
        <p:spPr>
          <a:xfrm>
            <a:off x="188534" y="2044840"/>
            <a:ext cx="11378129" cy="2768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1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/>
              </a:rPr>
              <a:t>Bài 5:</a:t>
            </a: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800" b="1" i="0" u="none" strike="noStrike" kern="1200" cap="none" spc="100" normalizeH="0" baseline="0" noProof="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tập phép cộng, phép trừ (không nhớ) trong phạm vi 100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.55556E-7 1.35802E-6 C -0.01233 0.00154 -0.02309 0.00741 -0.03542 0.00926 C -0.04809 0.01543 -0.05972 0.01697 -0.07292 0.01852 C -0.18837 0.01574 -0.19062 0.03302 -0.25625 0.0037 C -0.26302 -0.00432 -0.26458 -0.01111 -0.27083 -0.02222 C -0.28073 -0.03982 -0.29132 -0.05864 -0.30521 -0.06482 C -0.34097 -0.1071 -0.42309 -0.09012 -0.44896 -0.09074 C -0.45955 -0.09537 -0.47049 -0.09722 -0.48125 -0.10185 C -0.48802 -0.10494 -0.4941 -0.10895 -0.50104 -0.11111 C -0.51059 -0.1179 -0.52118 -0.12469 -0.53125 -0.12778 C -0.54705 -0.14198 -0.56319 -0.15309 -0.58021 -0.16111 C -0.58628 -0.16389 -0.59132 -0.17006 -0.59687 -0.17408 C -0.6099 -0.18364 -0.62552 -0.19043 -0.63958 -0.19445 C -0.67187 -0.1929 -0.70312 -0.19074 -0.73542 -0.19259 C -0.74983 -0.20124 -0.76441 -0.20833 -0.77812 -0.22037 C -0.7842 -0.22593 -0.79028 -0.2321 -0.79705 -0.23519 C -0.81007 -0.24908 -0.79462 -0.23395 -0.80729 -0.24259 C -0.81302 -0.2463 -0.8184 -0.25309 -0.82413 -0.25741 C -0.83003 -0.26204 -0.82622 -0.25648 -0.83125 -0.26111 C -0.84097 -0.26975 -0.85104 -0.27809 -0.86146 -0.28333 C -0.87083 -0.29445 -0.88108 -0.30556 -0.89184 -0.31296 C -0.89965 -0.32716 -0.91215 -0.33457 -0.91875 -0.35185 C -0.92014 -0.35556 -0.92205 -0.35895 -0.92292 -0.36296 C -0.92361 -0.36605 -0.92396 -0.36945 -0.925 -0.37222 C -0.9276 -0.37963 -0.9316 -0.38519 -0.93438 -0.39259 C -0.94045 -0.40864 -0.94549 -0.4179 -0.95313 -0.43148 " pathEditMode="relative" ptsTypes="fffffffffffffffffffffffffA">
                                      <p:cBhvr>
                                        <p:cTn id="14" dur="6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14770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96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Tiết 1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-29845" y="4881880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030" y="118745"/>
            <a:ext cx="2247900" cy="97536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184525" y="274955"/>
            <a:ext cx="5010150" cy="8318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/>
              <a:t>1. Tính nhẩm (theo mẫu)</a:t>
            </a:r>
          </a:p>
        </p:txBody>
      </p:sp>
      <p:pic>
        <p:nvPicPr>
          <p:cNvPr id="8" name="Picture 7" descr="C:\Users\user\Desktop\Capture.PNGCapture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5760" y="1418590"/>
            <a:ext cx="5146675" cy="1824990"/>
          </a:xfrm>
          <a:prstGeom prst="rect">
            <a:avLst/>
          </a:prstGeom>
        </p:spPr>
      </p:pic>
      <p:sp>
        <p:nvSpPr>
          <p:cNvPr id="10" name="Line Callout 1 9"/>
          <p:cNvSpPr/>
          <p:nvPr/>
        </p:nvSpPr>
        <p:spPr>
          <a:xfrm>
            <a:off x="6358890" y="1518285"/>
            <a:ext cx="4838065" cy="432117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/>
              <a:t>50 + 50 = ?</a:t>
            </a:r>
          </a:p>
          <a:p>
            <a:pPr algn="just"/>
            <a:r>
              <a:rPr lang="en-US" sz="2800"/>
              <a:t>5 chục + 5 chục = 10 chục</a:t>
            </a:r>
          </a:p>
          <a:p>
            <a:pPr algn="just"/>
            <a:r>
              <a:rPr lang="en-US" sz="2800"/>
              <a:t>50 + 50 = 100</a:t>
            </a:r>
          </a:p>
          <a:p>
            <a:pPr algn="just"/>
            <a:r>
              <a:rPr lang="en-US" sz="2800"/>
              <a:t>70 + 30 = ?</a:t>
            </a:r>
          </a:p>
          <a:p>
            <a:pPr algn="just"/>
            <a:r>
              <a:rPr lang="en-US" sz="2800"/>
              <a:t>7 chục + 3 chục = 10 chục</a:t>
            </a:r>
          </a:p>
          <a:p>
            <a:pPr algn="just"/>
            <a:r>
              <a:rPr lang="en-US" sz="2800"/>
              <a:t>70 + 30 = 100</a:t>
            </a:r>
          </a:p>
          <a:p>
            <a:pPr algn="just"/>
            <a:r>
              <a:rPr lang="en-US" sz="2800"/>
              <a:t>20 + 80 = ?</a:t>
            </a:r>
          </a:p>
          <a:p>
            <a:pPr algn="just"/>
            <a:r>
              <a:rPr lang="en-US" sz="2800"/>
              <a:t>2 chục + 8 chục = 10 chục</a:t>
            </a:r>
          </a:p>
          <a:p>
            <a:pPr algn="just"/>
            <a:r>
              <a:rPr lang="en-US" sz="2800"/>
              <a:t>20 + 80 = 100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10" grpId="0" animBg="1"/>
      <p:bldP spid="10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545" y="1275080"/>
            <a:ext cx="6485255" cy="1858645"/>
          </a:xfrm>
          <a:prstGeom prst="rect">
            <a:avLst/>
          </a:prstGeom>
        </p:spPr>
      </p:pic>
      <p:sp>
        <p:nvSpPr>
          <p:cNvPr id="10" name="Line Callout 1 9"/>
          <p:cNvSpPr/>
          <p:nvPr/>
        </p:nvSpPr>
        <p:spPr>
          <a:xfrm>
            <a:off x="7433945" y="1417955"/>
            <a:ext cx="4301490" cy="4321175"/>
          </a:xfrm>
          <a:prstGeom prst="borderCallout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/>
              <a:t>100 - 20 = ?</a:t>
            </a:r>
          </a:p>
          <a:p>
            <a:pPr algn="just"/>
            <a:r>
              <a:rPr lang="en-US" sz="2800"/>
              <a:t>10 chục - 2 chục = 8 chục</a:t>
            </a:r>
          </a:p>
          <a:p>
            <a:pPr algn="just"/>
            <a:r>
              <a:rPr lang="en-US" sz="2800"/>
              <a:t>100 - 20 = 80</a:t>
            </a:r>
          </a:p>
          <a:p>
            <a:pPr algn="just"/>
            <a:r>
              <a:rPr lang="en-US" sz="2800"/>
              <a:t>100 - 50 = ?</a:t>
            </a:r>
          </a:p>
          <a:p>
            <a:pPr algn="just"/>
            <a:r>
              <a:rPr lang="en-US" sz="2800">
                <a:sym typeface="+mn-ea"/>
              </a:rPr>
              <a:t>10 chục - 5 chục = 5 chục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100 - 50 = 50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100 - 90 = ?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 chục - 9 chục = 1 chục</a:t>
            </a:r>
            <a:endParaRPr lang="en-US" sz="2800"/>
          </a:p>
          <a:p>
            <a:pPr algn="just"/>
            <a:r>
              <a:rPr lang="en-US" sz="2800">
                <a:sym typeface="+mn-ea"/>
              </a:rPr>
              <a:t>100 - 90 = 10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四色华丽色系">
      <a:dk1>
        <a:sysClr val="windowText" lastClr="000000"/>
      </a:dk1>
      <a:lt1>
        <a:sysClr val="window" lastClr="FFFFFF"/>
      </a:lt1>
      <a:dk2>
        <a:srgbClr val="2F2F2F"/>
      </a:dk2>
      <a:lt2>
        <a:srgbClr val="FFFFF4"/>
      </a:lt2>
      <a:accent1>
        <a:srgbClr val="FC6E5B"/>
      </a:accent1>
      <a:accent2>
        <a:srgbClr val="FBC75D"/>
      </a:accent2>
      <a:accent3>
        <a:srgbClr val="66BFBC"/>
      </a:accent3>
      <a:accent4>
        <a:srgbClr val="8CC066"/>
      </a:accent4>
      <a:accent5>
        <a:srgbClr val="3F3F3F"/>
      </a:accent5>
      <a:accent6>
        <a:srgbClr val="262626"/>
      </a:accent6>
      <a:hlink>
        <a:srgbClr val="00D5D5"/>
      </a:hlink>
      <a:folHlink>
        <a:srgbClr val="DD00DD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281</Words>
  <Application>Microsoft Office PowerPoint</Application>
  <PresentationFormat>Widescreen</PresentationFormat>
  <Paragraphs>77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14</vt:i4>
      </vt:variant>
    </vt:vector>
  </HeadingPairs>
  <TitlesOfParts>
    <vt:vector size="30" baseType="lpstr">
      <vt:lpstr>黑体</vt:lpstr>
      <vt:lpstr>SimSun</vt:lpstr>
      <vt:lpstr>SimSun</vt:lpstr>
      <vt:lpstr>Arial</vt:lpstr>
      <vt:lpstr>Calibri</vt:lpstr>
      <vt:lpstr>Calibri Light</vt:lpstr>
      <vt:lpstr>ITC Avant Garde Std Bk</vt:lpstr>
      <vt:lpstr>Times New Roman</vt:lpstr>
      <vt:lpstr>字魂17号-萌趣果冻体</vt:lpstr>
      <vt:lpstr>方正卡通简体</vt:lpstr>
      <vt:lpstr>2_Office Theme</vt:lpstr>
      <vt:lpstr>1_Office Theme</vt:lpstr>
      <vt:lpstr>4_Office 主题</vt:lpstr>
      <vt:lpstr>3_Office Theme</vt:lpstr>
      <vt:lpstr>2_Office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9</cp:revision>
  <dcterms:created xsi:type="dcterms:W3CDTF">2021-05-07T04:29:00Z</dcterms:created>
  <dcterms:modified xsi:type="dcterms:W3CDTF">2025-04-29T04:02:13Z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