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  <p:sldMasterId id="2147483685" r:id="rId4"/>
    <p:sldMasterId id="2147483699" r:id="rId5"/>
    <p:sldMasterId id="2147483701" r:id="rId6"/>
    <p:sldMasterId id="2147483713" r:id="rId7"/>
    <p:sldMasterId id="2147483725" r:id="rId8"/>
    <p:sldMasterId id="2147483737" r:id="rId9"/>
  </p:sldMasterIdLst>
  <p:notesMasterIdLst>
    <p:notesMasterId r:id="rId30"/>
  </p:notesMasterIdLst>
  <p:sldIdLst>
    <p:sldId id="257" r:id="rId10"/>
    <p:sldId id="258" r:id="rId11"/>
    <p:sldId id="264" r:id="rId12"/>
    <p:sldId id="265" r:id="rId13"/>
    <p:sldId id="267" r:id="rId14"/>
    <p:sldId id="288" r:id="rId15"/>
    <p:sldId id="268" r:id="rId16"/>
    <p:sldId id="289" r:id="rId17"/>
    <p:sldId id="290" r:id="rId18"/>
    <p:sldId id="291" r:id="rId19"/>
    <p:sldId id="269" r:id="rId20"/>
    <p:sldId id="271" r:id="rId21"/>
    <p:sldId id="292" r:id="rId22"/>
    <p:sldId id="272" r:id="rId23"/>
    <p:sldId id="293" r:id="rId24"/>
    <p:sldId id="294" r:id="rId25"/>
    <p:sldId id="278" r:id="rId26"/>
    <p:sldId id="296" r:id="rId27"/>
    <p:sldId id="297" r:id="rId28"/>
    <p:sldId id="28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3397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615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20.png"/><Relationship Id="rId4" Type="http://schemas.openxmlformats.org/officeDocument/2006/relationships/image" Target="../media/image33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60" y="2948940"/>
            <a:ext cx="3286125" cy="390906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Arial-Rounded" panose="020B0500000000000000" charset="0"/>
                <a:cs typeface="Arial-Rounded" panose="020B0500000000000000" charset="0"/>
              </a:rPr>
              <a:t>Cái trống trường em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Cái trống trường em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Mùa hè cũng nghỉ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Suốt ba tháng liền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Trống nằm ngẫm nghĩ.</a:t>
            </a:r>
          </a:p>
          <a:p>
            <a:pPr marL="0" indent="0">
              <a:buNone/>
            </a:pPr>
            <a:endParaRPr lang="en-US" sz="1280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Buồn không hả trống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Trong những ngày hè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Bọn mình đi vắng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Chỉ còn tiếng ve?</a:t>
            </a:r>
          </a:p>
        </p:txBody>
      </p:sp>
      <p:sp>
        <p:nvSpPr>
          <p:cNvPr id="5" name="Content Placeholder 1"/>
          <p:cNvSpPr/>
          <p:nvPr/>
        </p:nvSpPr>
        <p:spPr>
          <a:xfrm>
            <a:off x="5512435" y="1253490"/>
            <a:ext cx="4785360" cy="435165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Cái trống lặng im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Nghiêng đầu trên giá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Chắc thấy chúng em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Nó mừng vui quá!</a:t>
            </a:r>
          </a:p>
          <a:p>
            <a:pPr marL="0" indent="0">
              <a:buNone/>
            </a:pPr>
            <a:endParaRPr lang="en-US" sz="1280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Kìa trống đang gọi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Tùng! Tùng! Tùng! Tùng...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Vào năm học mới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Rộn vang tưng bừng.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4060" y="3520440"/>
            <a:ext cx="2567940" cy="288036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3230245" y="6180455"/>
            <a:ext cx="5203190" cy="768350"/>
            <a:chOff x="708943" y="6033135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toàn bài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3612" y="565755"/>
            <a:ext cx="11718388" cy="179833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t="50811"/>
          <a:stretch>
            <a:fillRect/>
          </a:stretch>
        </p:blipFill>
        <p:spPr>
          <a:xfrm>
            <a:off x="197963" y="0"/>
            <a:ext cx="3276542" cy="113150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135505" y="1044575"/>
            <a:ext cx="9594850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1. Bạn học sinh kể gì về trống trường trong những ngày hè?</a:t>
            </a:r>
            <a:endParaRPr lang="en-US" altLang="zh-CN" sz="2800" dirty="0"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505710" y="1508125"/>
            <a:ext cx="10721975" cy="73723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Cảm xúc của trống trường khi các bạn học sinh nghỉ hè.</a:t>
            </a:r>
            <a:endParaRPr lang="en-US" altLang="zh-CN" sz="2800" dirty="0"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505710" y="2346960"/>
            <a:ext cx="9425305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2. Tiếng trống trường trong khổ thơ cuối báo hiệu điều gì?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831465" y="2810510"/>
            <a:ext cx="9099550" cy="69151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solidFill>
                  <a:sysClr val="windowText" lastClr="00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Báo hiệu bước vào năm học mới.</a:t>
            </a:r>
            <a:endParaRPr lang="zh-CN" altLang="en-US" sz="2800" dirty="0"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24460" y="2141220"/>
            <a:ext cx="3204845" cy="2786380"/>
          </a:xfrm>
          <a:prstGeom prst="rect">
            <a:avLst/>
          </a:prstGeom>
        </p:spPr>
      </p:pic>
      <p:sp>
        <p:nvSpPr>
          <p:cNvPr id="2" name="矩形 10"/>
          <p:cNvSpPr/>
          <p:nvPr/>
        </p:nvSpPr>
        <p:spPr>
          <a:xfrm>
            <a:off x="2764790" y="3502025"/>
            <a:ext cx="9312910" cy="84201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3. Khổ thơ nào cho thấy hs trò chuyện với trống trường như người bạn?</a:t>
            </a:r>
          </a:p>
        </p:txBody>
      </p:sp>
      <p:sp>
        <p:nvSpPr>
          <p:cNvPr id="5" name="TextBox 12"/>
          <p:cNvSpPr txBox="1"/>
          <p:nvPr/>
        </p:nvSpPr>
        <p:spPr>
          <a:xfrm>
            <a:off x="3814445" y="4225925"/>
            <a:ext cx="7915910" cy="69151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solidFill>
                  <a:sysClr val="windowText" lastClr="00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Khổ thơ thứ hai.</a:t>
            </a:r>
            <a:endParaRPr lang="zh-CN" altLang="en-US" sz="2800" dirty="0"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sp>
        <p:nvSpPr>
          <p:cNvPr id="14" name="矩形 10"/>
          <p:cNvSpPr/>
          <p:nvPr/>
        </p:nvSpPr>
        <p:spPr>
          <a:xfrm>
            <a:off x="2830830" y="4984750"/>
            <a:ext cx="9210040" cy="79502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4. Em thấy tình cảm của bạn học sinh đối với trống trường như thế nào?</a:t>
            </a:r>
          </a:p>
        </p:txBody>
      </p:sp>
      <p:sp>
        <p:nvSpPr>
          <p:cNvPr id="15" name="TextBox 12"/>
          <p:cNvSpPr txBox="1"/>
          <p:nvPr/>
        </p:nvSpPr>
        <p:spPr>
          <a:xfrm>
            <a:off x="3656522" y="5780643"/>
            <a:ext cx="6861278" cy="69151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solidFill>
                  <a:sysClr val="windowText" lastClr="00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Bạn học sinh rất yêu quý trống trường.</a:t>
            </a:r>
            <a:endParaRPr lang="zh-CN" altLang="en-US" sz="2800" dirty="0"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13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/>
      <p:bldP spid="9" grpId="1"/>
      <p:bldP spid="11" grpId="0" bldLvl="0" animBg="1"/>
      <p:bldP spid="11" grpId="1" animBg="1"/>
      <p:bldP spid="12" grpId="0"/>
      <p:bldP spid="12" grpId="1"/>
      <p:bldP spid="2" grpId="0" bldLvl="0" animBg="1"/>
      <p:bldP spid="5" grpId="0"/>
      <p:bldP spid="5" grpId="1"/>
      <p:bldP spid="14" grpId="0" bldLvl="0" animBg="1"/>
      <p:bldP spid="14" grpId="1" animBg="1"/>
      <p:bldP spid="15" grpId="0"/>
      <p:bldP spid="1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19455"/>
            <a:ext cx="10515600" cy="13255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1. Những từ nào dưới đây nói về trống trường như nói về con người?</a:t>
            </a:r>
            <a:endParaRPr lang="en-US" b="1">
              <a:solidFill>
                <a:schemeClr val="tx1"/>
              </a:solidFill>
              <a:latin typeface="Arial-Rounded" panose="020B0500000000000000" charset="0"/>
              <a:cs typeface="Arial-Rounded" panose="020B0500000000000000" charset="0"/>
              <a:sym typeface="+mn-ea"/>
            </a:endParaRP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749935" y="2520315"/>
            <a:ext cx="2261870" cy="91313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ngẫm nghĩ</a:t>
            </a:r>
          </a:p>
        </p:txBody>
      </p:sp>
      <p:sp>
        <p:nvSpPr>
          <p:cNvPr id="4" name="Cloud 3"/>
          <p:cNvSpPr/>
          <p:nvPr/>
        </p:nvSpPr>
        <p:spPr>
          <a:xfrm>
            <a:off x="3235325" y="2520315"/>
            <a:ext cx="2860675" cy="91313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mừng vui</a:t>
            </a:r>
          </a:p>
        </p:txBody>
      </p:sp>
      <p:sp>
        <p:nvSpPr>
          <p:cNvPr id="5" name="Cloud 4"/>
          <p:cNvSpPr/>
          <p:nvPr/>
        </p:nvSpPr>
        <p:spPr>
          <a:xfrm>
            <a:off x="6562725" y="2520315"/>
            <a:ext cx="2261870" cy="91313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buồn</a:t>
            </a:r>
          </a:p>
        </p:txBody>
      </p:sp>
      <p:sp>
        <p:nvSpPr>
          <p:cNvPr id="6" name="Cloud 5"/>
          <p:cNvSpPr/>
          <p:nvPr/>
        </p:nvSpPr>
        <p:spPr>
          <a:xfrm>
            <a:off x="9006840" y="2520315"/>
            <a:ext cx="2261870" cy="91313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lo lắng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animBg="1"/>
      <p:bldP spid="3" grpId="1" animBg="1"/>
      <p:bldP spid="4" grpId="0" bldLvl="0" animBg="1"/>
      <p:bldP spid="4" grpId="1" animBg="1"/>
      <p:bldP spid="5" grpId="0" bldLvl="0" animBg="1"/>
      <p:bldP spid="5" grpId="1" animBg="1"/>
      <p:bldP spid="6" grpId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19455"/>
            <a:ext cx="10515600" cy="13255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2. Nói và đáp</a:t>
            </a:r>
            <a:endParaRPr lang="en-US" b="1">
              <a:solidFill>
                <a:schemeClr val="tx1"/>
              </a:solidFill>
              <a:latin typeface="Arial-Rounded" panose="020B0500000000000000" charset="0"/>
              <a:cs typeface="Arial-Rounded" panose="020B0500000000000000" charset="0"/>
              <a:sym typeface="+mn-ea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>
                <a:latin typeface="Arial-Rounded" panose="020B0500000000000000" charset="0"/>
                <a:cs typeface="Arial-Rounded" panose="020B0500000000000000" charset="0"/>
              </a:rPr>
              <a:t>a. Lời tạm biệt của bạn học sinh với trống trường</a:t>
            </a:r>
          </a:p>
        </p:txBody>
      </p:sp>
      <p:sp>
        <p:nvSpPr>
          <p:cNvPr id="8" name="Cloud 7"/>
          <p:cNvSpPr/>
          <p:nvPr/>
        </p:nvSpPr>
        <p:spPr>
          <a:xfrm>
            <a:off x="2636520" y="2338070"/>
            <a:ext cx="5852795" cy="12172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Tạm biệt trống mình về nghỉ hè nhé!</a:t>
            </a:r>
          </a:p>
        </p:txBody>
      </p:sp>
      <p:sp>
        <p:nvSpPr>
          <p:cNvPr id="9" name="Content Placeholder 6"/>
          <p:cNvSpPr/>
          <p:nvPr/>
        </p:nvSpPr>
        <p:spPr>
          <a:xfrm>
            <a:off x="838200" y="379349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latin typeface="Arial-Rounded" panose="020B0500000000000000" charset="0"/>
                <a:cs typeface="Arial-Rounded" panose="020B0500000000000000" charset="0"/>
              </a:rPr>
              <a:t>a. Lời tạm biệt  bạn bè khi bắt đầu nghỉ hè</a:t>
            </a:r>
          </a:p>
        </p:txBody>
      </p:sp>
      <p:sp>
        <p:nvSpPr>
          <p:cNvPr id="12" name="Cloud 11"/>
          <p:cNvSpPr/>
          <p:nvPr/>
        </p:nvSpPr>
        <p:spPr>
          <a:xfrm>
            <a:off x="2656840" y="4538980"/>
            <a:ext cx="5852795" cy="12172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Tạm biệt bạn, về nghỉ hè vui vẻ nhé!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 build="p"/>
      <p:bldP spid="7" grpId="1" build="p"/>
      <p:bldP spid="8" grpId="0" animBg="1"/>
      <p:bldP spid="8" grpId="1" animBg="1"/>
      <p:bldP spid="9" grpId="0" build="p"/>
      <p:bldP spid="9" grpId="1" build="p"/>
      <p:bldP spid="12" grpId="0" bldLvl="0" animBg="1"/>
      <p:bldP spid="1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DD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42310" y="253365"/>
            <a:ext cx="6721475" cy="59239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944245" y="2977515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Đi một ngày đàng học một sàng khôn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 từ ứng dụng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4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14"/>
          <p:cNvGrpSpPr/>
          <p:nvPr/>
        </p:nvGrpSpPr>
        <p:grpSpPr>
          <a:xfrm>
            <a:off x="3469637" y="93345"/>
            <a:ext cx="6405880" cy="1094105"/>
            <a:chOff x="2511715" y="335043"/>
            <a:chExt cx="803516" cy="820619"/>
          </a:xfrm>
        </p:grpSpPr>
        <p:sp>
          <p:nvSpPr>
            <p:cNvPr id="16" name="15"/>
            <p:cNvSpPr/>
            <p:nvPr/>
          </p:nvSpPr>
          <p:spPr>
            <a:xfrm>
              <a:off x="2511715" y="335043"/>
              <a:ext cx="803516" cy="820619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28203" y="452206"/>
              <a:ext cx="762098" cy="58744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9200">
                <a:defRPr/>
              </a:pPr>
              <a:r>
                <a:rPr lang="en-US" altLang="zh-CN" sz="4000" spc="300" dirty="0">
                  <a:solidFill>
                    <a:srgbClr val="FFFFFF"/>
                  </a:solidFill>
                  <a:latin typeface="Arial-Rounded" panose="020B0500000000000000" charset="0"/>
                  <a:ea typeface="Microsoft YaHei" panose="020B0503020204020204" charset="-122"/>
                  <a:cs typeface="Arial-Rounded" panose="020B0500000000000000" charset="0"/>
                </a:rPr>
                <a:t>Ngôi trường của em</a:t>
              </a:r>
              <a:endParaRPr lang="zh-CN" altLang="en-US" sz="4000" spc="300" dirty="0">
                <a:solidFill>
                  <a:srgbClr val="FFFFFF"/>
                </a:solidFill>
                <a:latin typeface="Arial-Rounded" panose="020B0500000000000000" charset="0"/>
                <a:ea typeface="Microsoft YaHei" panose="020B0503020204020204" charset="-122"/>
                <a:cs typeface="Arial-Rounded" panose="020B0500000000000000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610" y="1414145"/>
            <a:ext cx="6377940" cy="137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6005" y="3064510"/>
            <a:ext cx="7976235" cy="34969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7"/>
          <p:cNvSpPr/>
          <p:nvPr/>
        </p:nvSpPr>
        <p:spPr>
          <a:xfrm>
            <a:off x="3316605" y="2079625"/>
            <a:ext cx="5852795" cy="166306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2. Em muốn trường mình có những thay đổi gì?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96135" y="77470"/>
            <a:ext cx="7583170" cy="62103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2400" b="1" i="1" dirty="0" err="1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Thứ</a:t>
            </a:r>
            <a:r>
              <a:rPr lang="en-US" sz="2400" b="1" i="1" dirty="0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 ....</a:t>
            </a:r>
            <a:r>
              <a:rPr lang="en-US" sz="2400" b="1" i="1" dirty="0" err="1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ngày .....tháng</a:t>
            </a:r>
            <a:r>
              <a:rPr lang="en-US" sz="2400" b="1" i="1" dirty="0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 ....</a:t>
            </a:r>
            <a:r>
              <a:rPr lang="en-US" sz="2400" b="1" i="1" dirty="0" err="1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năm ....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2115" y="635635"/>
            <a:ext cx="11228070" cy="138303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5700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Bài</a:t>
            </a:r>
            <a:r>
              <a:rPr lang="en-US" sz="57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 11: Cái trống trường em</a:t>
            </a:r>
            <a:endParaRPr lang="en-US" sz="57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2766060" y="2456815"/>
            <a:ext cx="7311390" cy="329184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7B817-BB71-456F-9498-B8A14D9A7FF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5920" y="0"/>
            <a:ext cx="1656080" cy="16916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300" y="701675"/>
            <a:ext cx="9152255" cy="424751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711575" y="5304790"/>
            <a:ext cx="5253990" cy="11969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charset="0"/>
                <a:cs typeface="Arial-Rounded" panose="020B0500000000000000" charset="0"/>
              </a:rPr>
              <a:t>Báo đã đến giờ vào lớp, báo giờ ra chơi......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Arial-Rounded" panose="020B0500000000000000" charset="0"/>
                <a:cs typeface="Arial-Rounded" panose="020B0500000000000000" charset="0"/>
              </a:rPr>
              <a:t>Cái trống trường em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Cái trống trường em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Mùa hè cũng nghỉ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Suốt ba tháng liền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Trống nằm ngẫm nghĩ.</a:t>
            </a:r>
          </a:p>
          <a:p>
            <a:pPr marL="0" indent="0">
              <a:buNone/>
            </a:pPr>
            <a:endParaRPr lang="en-US" sz="1280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Buồn không hả trống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Trong những ngày hè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Bọn mình đi vắng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Chỉ còn tiếng ve?</a:t>
            </a:r>
          </a:p>
        </p:txBody>
      </p:sp>
      <p:sp>
        <p:nvSpPr>
          <p:cNvPr id="5" name="Content Placeholder 1"/>
          <p:cNvSpPr/>
          <p:nvPr/>
        </p:nvSpPr>
        <p:spPr>
          <a:xfrm>
            <a:off x="5512435" y="1253490"/>
            <a:ext cx="4785360" cy="435165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Cái trống lặng im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Nghiêng đầu trên giá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Chắc thấy chúng em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Nó mừng vui quá!</a:t>
            </a:r>
          </a:p>
          <a:p>
            <a:pPr marL="0" indent="0">
              <a:buNone/>
            </a:pPr>
            <a:endParaRPr lang="en-US" sz="1280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Kìa trống đang gọi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Tùng! Tùng! Tùng! Tùng...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Vào năm học mới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Rộn vang tưng bừng.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4060" y="3520440"/>
            <a:ext cx="2567940" cy="288036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87EA48A-CC2E-4672-B04D-C6C8D5FE1DC9}"/>
              </a:ext>
            </a:extLst>
          </p:cNvPr>
          <p:cNvGrpSpPr/>
          <p:nvPr/>
        </p:nvGrpSpPr>
        <p:grpSpPr>
          <a:xfrm>
            <a:off x="3218956" y="5871845"/>
            <a:ext cx="5203190" cy="768350"/>
            <a:chOff x="708943" y="6033135"/>
            <a:chExt cx="5825836" cy="768350"/>
          </a:xfrm>
        </p:grpSpPr>
        <p:sp>
          <p:nvSpPr>
            <p:cNvPr id="8" name="TextBox 19">
              <a:extLst>
                <a:ext uri="{FF2B5EF4-FFF2-40B4-BE49-F238E27FC236}">
                  <a16:creationId xmlns:a16="http://schemas.microsoft.com/office/drawing/2014/main" id="{19B72960-5738-47AF-831A-C25BE5351432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9" name="TextBox 20">
              <a:extLst>
                <a:ext uri="{FF2B5EF4-FFF2-40B4-BE49-F238E27FC236}">
                  <a16:creationId xmlns:a16="http://schemas.microsoft.com/office/drawing/2014/main" id="{9C07137F-9A6D-42B4-A7BE-484D033E43D4}"/>
                </a:ext>
              </a:extLst>
            </p:cNvPr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mẫu</a:t>
              </a:r>
              <a:endParaRPr lang="en-US" sz="4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Arial-Rounded" panose="020B0500000000000000" charset="0"/>
                <a:cs typeface="Arial-Rounded" panose="020B0500000000000000" charset="0"/>
              </a:rPr>
              <a:t>Cái trống trường em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Cái trống trường em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Mùa hè cũng nghỉ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Suốt ba tháng liền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Trống nằm ngẫm nghĩ.</a:t>
            </a:r>
          </a:p>
          <a:p>
            <a:pPr marL="0" indent="0">
              <a:buNone/>
            </a:pPr>
            <a:endParaRPr lang="en-US" sz="1280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Buồn không hả trống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Trong những ngày hè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Bọn mình đi vắng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Chỉ còn tiếng ve?</a:t>
            </a:r>
          </a:p>
        </p:txBody>
      </p:sp>
      <p:sp>
        <p:nvSpPr>
          <p:cNvPr id="5" name="Content Placeholder 1"/>
          <p:cNvSpPr/>
          <p:nvPr/>
        </p:nvSpPr>
        <p:spPr>
          <a:xfrm>
            <a:off x="6163945" y="1252855"/>
            <a:ext cx="4785360" cy="435165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Cái trống lặng im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Nghiêng đầu trên giá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Chắc thấy chúng em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Nó mừng vui quá!</a:t>
            </a:r>
          </a:p>
          <a:p>
            <a:pPr marL="0" indent="0">
              <a:buNone/>
            </a:pPr>
            <a:endParaRPr lang="en-US" sz="1280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Kìa trống đang gọi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Tùng! Tùng! Tùng! Tùng...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Vào năm học mới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Rộn vang tưng bừng.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4230795" y="125287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3926630" y="186183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3845350" y="243016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653810" y="255966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435900" y="359001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457805" y="407739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769150" y="451747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692950" y="506099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9217025" y="115675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9875310" y="169295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9738787" y="221872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9294285" y="256109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9413526" y="348746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0442789" y="403009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9293225" y="447018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9781120" y="498557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3230245" y="6180455"/>
            <a:ext cx="5203190" cy="768350"/>
            <a:chOff x="708943" y="6033135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nối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tiếp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câu</a:t>
              </a:r>
              <a:endParaRPr lang="en-US" sz="4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Arial-Rounded" panose="020B0500000000000000" charset="0"/>
                <a:cs typeface="Arial-Rounded" panose="020B0500000000000000" charset="0"/>
              </a:rPr>
              <a:t>Cái trống trường em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Cái trống trường em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Mùa hè cũng nghỉ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Suốt ba tháng liền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Trống nằm ngẫm nghĩ.</a:t>
            </a:r>
          </a:p>
          <a:p>
            <a:pPr marL="0" indent="0">
              <a:buNone/>
            </a:pPr>
            <a:endParaRPr lang="en-US" sz="1280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Buồn không hả trống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Trong những ngày hè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Bọn mình đi vắng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Chỉ còn tiếng ve?</a:t>
            </a:r>
          </a:p>
        </p:txBody>
      </p:sp>
      <p:sp>
        <p:nvSpPr>
          <p:cNvPr id="5" name="Content Placeholder 1"/>
          <p:cNvSpPr/>
          <p:nvPr/>
        </p:nvSpPr>
        <p:spPr>
          <a:xfrm>
            <a:off x="5512435" y="1253490"/>
            <a:ext cx="4785360" cy="435165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Cái trống lặng im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Nghiêng đầu trên giá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Chắc thấy chúng em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Nó mừng vui quá!</a:t>
            </a:r>
          </a:p>
          <a:p>
            <a:pPr marL="0" indent="0">
              <a:buNone/>
            </a:pPr>
            <a:endParaRPr lang="en-US" sz="1280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Kìa trống đang gọi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Tùng! Tùng! Tùng! Tùng...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Vào năm học mới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Rộn vang tưng bừng.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4060" y="3520440"/>
            <a:ext cx="2567940" cy="2880360"/>
          </a:xfrm>
          <a:prstGeom prst="rect">
            <a:avLst/>
          </a:prstGeom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30" y="685800"/>
            <a:ext cx="527050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86" y="2976562"/>
            <a:ext cx="527050" cy="2628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820" y="594134"/>
            <a:ext cx="527050" cy="2628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850" y="2976245"/>
            <a:ext cx="527050" cy="2628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3230245" y="6180455"/>
            <a:ext cx="5203190" cy="768350"/>
            <a:chOff x="708943" y="6033135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đoạn nối tiếp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709670" y="1962785"/>
            <a:ext cx="6916420" cy="2315210"/>
            <a:chOff x="3770522" y="943551"/>
            <a:chExt cx="3822655" cy="2315191"/>
          </a:xfrm>
        </p:grpSpPr>
        <p:grpSp>
          <p:nvGrpSpPr>
            <p:cNvPr id="42" name="Group 41"/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43" name="Hexagon 42"/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286263" y="2284988"/>
                <a:ext cx="1808630" cy="980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600" b="0" u="none" strike="noStrike" dirty="0">
                    <a:solidFill>
                      <a:srgbClr val="FF000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ngẫm nghĩ</a:t>
                </a:r>
              </a:p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vi-VN" sz="2800" b="0" i="0" u="none" strike="noStrike" dirty="0">
                    <a:solidFill>
                      <a:srgbClr val="231F2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nghĩ đi nghĩ lại kĩ càng</a:t>
                </a:r>
                <a:endPara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endParaRPr>
              </a:p>
            </p:txBody>
          </p:sp>
        </p:grpSp>
        <p:cxnSp>
          <p:nvCxnSpPr>
            <p:cNvPr id="54" name="10"/>
            <p:cNvCxnSpPr/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678</Words>
  <Application>Microsoft Office PowerPoint</Application>
  <PresentationFormat>Widescreen</PresentationFormat>
  <Paragraphs>133</Paragraphs>
  <Slides>20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20</vt:i4>
      </vt:variant>
    </vt:vector>
  </HeadingPairs>
  <TitlesOfParts>
    <vt:vector size="49" baseType="lpstr">
      <vt:lpstr>等线</vt:lpstr>
      <vt:lpstr>Microsoft YaHei</vt:lpstr>
      <vt:lpstr>Microsoft YaHei</vt:lpstr>
      <vt:lpstr>黑体</vt:lpstr>
      <vt:lpstr>SimSun</vt:lpstr>
      <vt:lpstr>SimSun</vt:lpstr>
      <vt:lpstr>华文楷体</vt:lpstr>
      <vt:lpstr>Arial</vt:lpstr>
      <vt:lpstr>Arial Narrow</vt:lpstr>
      <vt:lpstr>Arial Rounded MT Bold</vt:lpstr>
      <vt:lpstr>Arial-Rounded</vt:lpstr>
      <vt:lpstr>Calibri</vt:lpstr>
      <vt:lpstr>Calibri Light</vt:lpstr>
      <vt:lpstr>Franklin Gothic Book</vt:lpstr>
      <vt:lpstr>Franklin Gothic Medium</vt:lpstr>
      <vt:lpstr>HP001 4 hàng</vt:lpstr>
      <vt:lpstr>Times New Roman</vt:lpstr>
      <vt:lpstr>Verdana</vt:lpstr>
      <vt:lpstr>Wingdings 2</vt:lpstr>
      <vt:lpstr>汉仪黑荔枝体简</vt:lpstr>
      <vt:lpstr>1_Office Theme</vt:lpstr>
      <vt:lpstr>1_Office 主题​​</vt:lpstr>
      <vt:lpstr>3_Office Theme</vt:lpstr>
      <vt:lpstr>6_Office Theme</vt:lpstr>
      <vt:lpstr>4_Office Theme</vt:lpstr>
      <vt:lpstr>2_Office 主题​​</vt:lpstr>
      <vt:lpstr>Trek</vt:lpstr>
      <vt:lpstr>7_Office Theme</vt:lpstr>
      <vt:lpstr>1_Office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Những từ nào dưới đây nói về trống trường như nói về con người?</vt:lpstr>
      <vt:lpstr>2. Nói và đáp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/>
  <cp:lastModifiedBy>Administrator</cp:lastModifiedBy>
  <cp:revision>6</cp:revision>
  <dcterms:created xsi:type="dcterms:W3CDTF">2021-05-24T09:52:12Z</dcterms:created>
  <dcterms:modified xsi:type="dcterms:W3CDTF">2025-04-29T17:30:00Z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