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6" r:id="rId5"/>
    <p:sldMasterId id="2147483698" r:id="rId6"/>
    <p:sldMasterId id="2147483710" r:id="rId7"/>
    <p:sldMasterId id="2147483712" r:id="rId8"/>
    <p:sldMasterId id="2147483724" r:id="rId9"/>
  </p:sldMasterIdLst>
  <p:notesMasterIdLst>
    <p:notesMasterId r:id="rId11"/>
  </p:notesMasterIdLst>
  <p:sldIdLst>
    <p:sldId id="257" r:id="rId10"/>
    <p:sldId id="258" r:id="rId12"/>
    <p:sldId id="259" r:id="rId13"/>
    <p:sldId id="260" r:id="rId14"/>
    <p:sldId id="261" r:id="rId15"/>
    <p:sldId id="262" r:id="rId16"/>
    <p:sldId id="265" r:id="rId17"/>
    <p:sldId id="263" r:id="rId18"/>
    <p:sldId id="264" r:id="rId19"/>
    <p:sldId id="266" r:id="rId20"/>
    <p:sldId id="267" r:id="rId21"/>
    <p:sldId id="268" r:id="rId22"/>
    <p:sldId id="269" r:id="rId23"/>
    <p:sldId id="270" r:id="rId24"/>
    <p:sldId id="271" r:id="rId25"/>
    <p:sldId id="274" r:id="rId26"/>
    <p:sldId id="272" r:id="rId27"/>
    <p:sldId id="273" r:id="rId28"/>
    <p:sldId id="275" r:id="rId29"/>
    <p:sldId id="276" r:id="rId30"/>
    <p:sldId id="277" r:id="rId31"/>
    <p:sldId id="278" r:id="rId32"/>
    <p:sldId id="279" r:id="rId33"/>
    <p:sldId id="280" r:id="rId34"/>
    <p:sldId id="281" r:id="rId35"/>
    <p:sldId id="282" r:id="rId36"/>
    <p:sldId id="283" r:id="rId37"/>
    <p:sldId id="284" r:id="rId38"/>
    <p:sldId id="285" r:id="rId39"/>
    <p:sldId id="298" r:id="rId40"/>
    <p:sldId id="308" r:id="rId41"/>
    <p:sldId id="306" r:id="rId42"/>
    <p:sldId id="305" r:id="rId43"/>
    <p:sldId id="309" r:id="rId44"/>
    <p:sldId id="291" r:id="rId45"/>
    <p:sldId id="292" r:id="rId46"/>
    <p:sldId id="310" r:id="rId47"/>
    <p:sldId id="311" r:id="rId48"/>
    <p:sldId id="29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85" d="100"/>
          <a:sy n="85"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9C1C773-6C50-47CB-B854-40F0C6CE833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9C1C773-6C50-47CB-B854-40F0C6CE833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fld>
            <a:endParaRPr lang="en-US"/>
          </a:p>
        </p:txBody>
      </p:sp>
    </p:spTree>
  </p:cSld>
  <p:clrMapOvr>
    <a:masterClrMapping/>
  </p:clrMapOvr>
  <p:transition spd="slow">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fld>
            <a:endParaRPr lang="en-US"/>
          </a:p>
        </p:txBody>
      </p:sp>
    </p:spTree>
  </p:cSld>
  <p:clrMapOvr>
    <a:masterClrMapping/>
  </p:clrMapOvr>
  <p:transition spd="slow">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4" Type="http://schemas.openxmlformats.org/officeDocument/2006/relationships/theme" Target="../theme/theme4.xml"/><Relationship Id="rId13" Type="http://schemas.openxmlformats.org/officeDocument/2006/relationships/image" Target="../media/image4.png"/><Relationship Id="rId12" Type="http://schemas.openxmlformats.org/officeDocument/2006/relationships/image" Target="../media/image3.pn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2" Type="http://schemas.openxmlformats.org/officeDocument/2006/relationships/theme" Target="../theme/theme5.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 Type="http://schemas.openxmlformats.org/officeDocument/2006/relationships/slideLayout" Target="../slideLayouts/slideLayout60.xml"/><Relationship Id="rId13" Type="http://schemas.openxmlformats.org/officeDocument/2006/relationships/theme" Target="../theme/theme7.xml"/><Relationship Id="rId12" Type="http://schemas.openxmlformats.org/officeDocument/2006/relationships/image" Target="../media/image5.jpeg"/><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6.jpeg"/><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8.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62.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6.xml"/><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6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7.xml"/><Relationship Id="rId2" Type="http://schemas.openxmlformats.org/officeDocument/2006/relationships/image" Target="../media/image67.png"/><Relationship Id="rId1" Type="http://schemas.openxmlformats.org/officeDocument/2006/relationships/image" Target="../media/image68.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58.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58.png"/><Relationship Id="rId1"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image" Target="../media/image62.png"/></Relationships>
</file>

<file path=ppt/slides/_rels/slide2.xml.rels><?xml version="1.0" encoding="UTF-8" standalone="yes"?>
<Relationships xmlns="http://schemas.openxmlformats.org/package/2006/relationships"><Relationship Id="rId9" Type="http://schemas.microsoft.com/office/2007/relationships/hdphoto" Target="../media/image18.wdp"/><Relationship Id="rId8" Type="http://schemas.openxmlformats.org/officeDocument/2006/relationships/image" Target="../media/image17.png"/><Relationship Id="rId7" Type="http://schemas.openxmlformats.org/officeDocument/2006/relationships/image" Target="../media/image16.GIF"/><Relationship Id="rId6" Type="http://schemas.microsoft.com/office/2007/relationships/hdphoto" Target="../media/image15.wdp"/><Relationship Id="rId5" Type="http://schemas.openxmlformats.org/officeDocument/2006/relationships/image" Target="../media/image14.png"/><Relationship Id="rId40" Type="http://schemas.openxmlformats.org/officeDocument/2006/relationships/slideLayout" Target="../slideLayouts/slideLayout1.xml"/><Relationship Id="rId4" Type="http://schemas.microsoft.com/office/2007/relationships/hdphoto" Target="../media/image13.wdp"/><Relationship Id="rId39" Type="http://schemas.microsoft.com/office/2007/relationships/hdphoto" Target="../media/image48.wdp"/><Relationship Id="rId38" Type="http://schemas.openxmlformats.org/officeDocument/2006/relationships/image" Target="../media/image47.png"/><Relationship Id="rId37" Type="http://schemas.microsoft.com/office/2007/relationships/hdphoto" Target="../media/image46.wdp"/><Relationship Id="rId36" Type="http://schemas.openxmlformats.org/officeDocument/2006/relationships/image" Target="../media/image45.png"/><Relationship Id="rId35" Type="http://schemas.microsoft.com/office/2007/relationships/hdphoto" Target="../media/image44.wdp"/><Relationship Id="rId34" Type="http://schemas.openxmlformats.org/officeDocument/2006/relationships/image" Target="../media/image43.png"/><Relationship Id="rId33" Type="http://schemas.microsoft.com/office/2007/relationships/hdphoto" Target="../media/image42.wdp"/><Relationship Id="rId32" Type="http://schemas.openxmlformats.org/officeDocument/2006/relationships/image" Target="../media/image41.png"/><Relationship Id="rId31" Type="http://schemas.microsoft.com/office/2007/relationships/hdphoto" Target="../media/image40.wdp"/><Relationship Id="rId30" Type="http://schemas.openxmlformats.org/officeDocument/2006/relationships/image" Target="../media/image39.png"/><Relationship Id="rId3" Type="http://schemas.openxmlformats.org/officeDocument/2006/relationships/image" Target="../media/image12.png"/><Relationship Id="rId29" Type="http://schemas.microsoft.com/office/2007/relationships/hdphoto" Target="../media/image38.wdp"/><Relationship Id="rId28" Type="http://schemas.openxmlformats.org/officeDocument/2006/relationships/image" Target="../media/image37.png"/><Relationship Id="rId27" Type="http://schemas.microsoft.com/office/2007/relationships/hdphoto" Target="../media/image36.wdp"/><Relationship Id="rId26" Type="http://schemas.openxmlformats.org/officeDocument/2006/relationships/image" Target="../media/image35.png"/><Relationship Id="rId25" Type="http://schemas.microsoft.com/office/2007/relationships/hdphoto" Target="../media/image34.wdp"/><Relationship Id="rId24" Type="http://schemas.openxmlformats.org/officeDocument/2006/relationships/image" Target="../media/image33.png"/><Relationship Id="rId23" Type="http://schemas.microsoft.com/office/2007/relationships/hdphoto" Target="../media/image32.wdp"/><Relationship Id="rId22" Type="http://schemas.openxmlformats.org/officeDocument/2006/relationships/image" Target="../media/image31.png"/><Relationship Id="rId21" Type="http://schemas.microsoft.com/office/2007/relationships/hdphoto" Target="../media/image30.wdp"/><Relationship Id="rId20" Type="http://schemas.openxmlformats.org/officeDocument/2006/relationships/image" Target="../media/image29.png"/><Relationship Id="rId2" Type="http://schemas.microsoft.com/office/2007/relationships/hdphoto" Target="../media/image11.wdp"/><Relationship Id="rId19" Type="http://schemas.microsoft.com/office/2007/relationships/hdphoto" Target="../media/image28.wdp"/><Relationship Id="rId18" Type="http://schemas.openxmlformats.org/officeDocument/2006/relationships/image" Target="../media/image27.png"/><Relationship Id="rId17" Type="http://schemas.microsoft.com/office/2007/relationships/hdphoto" Target="../media/image26.wdp"/><Relationship Id="rId16" Type="http://schemas.openxmlformats.org/officeDocument/2006/relationships/image" Target="../media/image25.png"/><Relationship Id="rId15" Type="http://schemas.microsoft.com/office/2007/relationships/hdphoto" Target="../media/image24.wdp"/><Relationship Id="rId14" Type="http://schemas.openxmlformats.org/officeDocument/2006/relationships/image" Target="../media/image23.png"/><Relationship Id="rId13" Type="http://schemas.microsoft.com/office/2007/relationships/hdphoto" Target="../media/image22.wdp"/><Relationship Id="rId12" Type="http://schemas.openxmlformats.org/officeDocument/2006/relationships/image" Target="../media/image21.png"/><Relationship Id="rId11" Type="http://schemas.microsoft.com/office/2007/relationships/hdphoto" Target="../media/image20.wdp"/><Relationship Id="rId10" Type="http://schemas.openxmlformats.org/officeDocument/2006/relationships/image" Target="../media/image19.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6.xml"/><Relationship Id="rId3" Type="http://schemas.openxmlformats.org/officeDocument/2006/relationships/image" Target="../media/image72.png"/><Relationship Id="rId2" Type="http://schemas.openxmlformats.org/officeDocument/2006/relationships/image" Target="../media/image58.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6.xml"/><Relationship Id="rId2" Type="http://schemas.openxmlformats.org/officeDocument/2006/relationships/image" Target="../media/image58.png"/><Relationship Id="rId1" Type="http://schemas.openxmlformats.org/officeDocument/2006/relationships/image" Target="../media/image68.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3.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74.png"/><Relationship Id="rId1" Type="http://schemas.openxmlformats.org/officeDocument/2006/relationships/image" Target="../media/image7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0.xml"/><Relationship Id="rId2" Type="http://schemas.openxmlformats.org/officeDocument/2006/relationships/image" Target="../media/image58.png"/><Relationship Id="rId1" Type="http://schemas.openxmlformats.org/officeDocument/2006/relationships/image" Target="../media/image7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62.xml"/><Relationship Id="rId3" Type="http://schemas.openxmlformats.org/officeDocument/2006/relationships/image" Target="../media/image58.png"/><Relationship Id="rId2" Type="http://schemas.openxmlformats.org/officeDocument/2006/relationships/image" Target="../media/image76.png"/><Relationship Id="rId1" Type="http://schemas.openxmlformats.org/officeDocument/2006/relationships/image" Target="../media/image68.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62.xml"/><Relationship Id="rId3" Type="http://schemas.openxmlformats.org/officeDocument/2006/relationships/image" Target="../media/image77.GIF"/><Relationship Id="rId2" Type="http://schemas.openxmlformats.org/officeDocument/2006/relationships/image" Target="../media/image58.png"/><Relationship Id="rId1" Type="http://schemas.openxmlformats.org/officeDocument/2006/relationships/image" Target="../media/image68.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62.xml"/><Relationship Id="rId3" Type="http://schemas.openxmlformats.org/officeDocument/2006/relationships/image" Target="../media/image78.png"/><Relationship Id="rId2" Type="http://schemas.openxmlformats.org/officeDocument/2006/relationships/image" Target="../media/image58.png"/><Relationship Id="rId1" Type="http://schemas.openxmlformats.org/officeDocument/2006/relationships/image" Target="../media/image68.jpe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3.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74.png"/><Relationship Id="rId1" Type="http://schemas.openxmlformats.org/officeDocument/2006/relationships/image" Target="../media/image73.png"/></Relationships>
</file>

<file path=ppt/slides/_rels/slide3.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53.png"/><Relationship Id="rId6" Type="http://schemas.openxmlformats.org/officeDocument/2006/relationships/image" Target="../media/image52.png"/><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51.wdp"/><Relationship Id="rId2" Type="http://schemas.openxmlformats.org/officeDocument/2006/relationships/image" Target="../media/image50.png"/><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49.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62.xml"/><Relationship Id="rId3" Type="http://schemas.openxmlformats.org/officeDocument/2006/relationships/image" Target="../media/image58.png"/><Relationship Id="rId2" Type="http://schemas.openxmlformats.org/officeDocument/2006/relationships/image" Target="../media/image79.png"/><Relationship Id="rId1" Type="http://schemas.openxmlformats.org/officeDocument/2006/relationships/image" Target="../media/image59.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62.xml"/><Relationship Id="rId3" Type="http://schemas.openxmlformats.org/officeDocument/2006/relationships/image" Target="../media/image58.png"/><Relationship Id="rId2" Type="http://schemas.openxmlformats.org/officeDocument/2006/relationships/image" Target="../media/image80.png"/><Relationship Id="rId1" Type="http://schemas.openxmlformats.org/officeDocument/2006/relationships/image" Target="../media/image68.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2.xml"/><Relationship Id="rId2" Type="http://schemas.openxmlformats.org/officeDocument/2006/relationships/image" Target="../media/image58.png"/><Relationship Id="rId1" Type="http://schemas.openxmlformats.org/officeDocument/2006/relationships/image" Target="../media/image68.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62.xml"/><Relationship Id="rId3" Type="http://schemas.openxmlformats.org/officeDocument/2006/relationships/image" Target="../media/image58.png"/><Relationship Id="rId2" Type="http://schemas.openxmlformats.org/officeDocument/2006/relationships/image" Target="../media/image81.png"/><Relationship Id="rId1"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2.xml"/><Relationship Id="rId1" Type="http://schemas.openxmlformats.org/officeDocument/2006/relationships/image" Target="../media/image68.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3.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74.png"/><Relationship Id="rId1" Type="http://schemas.openxmlformats.org/officeDocument/2006/relationships/image" Target="../media/image73.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62.xml"/><Relationship Id="rId2" Type="http://schemas.openxmlformats.org/officeDocument/2006/relationships/image" Target="../media/image82.png"/><Relationship Id="rId1" Type="http://schemas.openxmlformats.org/officeDocument/2006/relationships/image" Target="../media/image68.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2.xml"/><Relationship Id="rId2" Type="http://schemas.openxmlformats.org/officeDocument/2006/relationships/image" Target="../media/image83.png"/><Relationship Id="rId1"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audio4.wav"/><Relationship Id="rId1" Type="http://schemas.openxmlformats.org/officeDocument/2006/relationships/image" Target="../media/image84.png"/></Relationships>
</file>

<file path=ppt/slides/_rels/slide4.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microsoft.com/office/2007/relationships/hdphoto" Target="../media/image20.wdp"/><Relationship Id="rId6" Type="http://schemas.openxmlformats.org/officeDocument/2006/relationships/image" Target="../media/image19.png"/><Relationship Id="rId5" Type="http://schemas.microsoft.com/office/2007/relationships/hdphoto" Target="../media/image51.wdp"/><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53.png"/><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52.png"/></Relationships>
</file>

<file path=ppt/slides/_rels/slide5.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microsoft.com/office/2007/relationships/hdphoto" Target="../media/image20.wdp"/><Relationship Id="rId6" Type="http://schemas.openxmlformats.org/officeDocument/2006/relationships/image" Target="../media/image19.png"/><Relationship Id="rId5" Type="http://schemas.microsoft.com/office/2007/relationships/hdphoto" Target="../media/image51.wdp"/><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53.png"/><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5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51.wdp"/><Relationship Id="rId2" Type="http://schemas.openxmlformats.org/officeDocument/2006/relationships/image" Target="../media/image50.png"/><Relationship Id="rId1" Type="http://schemas.openxmlformats.org/officeDocument/2006/relationships/image" Target="../media/image4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6.xml"/><Relationship Id="rId2" Type="http://schemas.openxmlformats.org/officeDocument/2006/relationships/image" Target="../media/image55.png"/><Relationship Id="rId1" Type="http://schemas.openxmlformats.org/officeDocument/2006/relationships/image" Target="../media/image5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3.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61.png"/><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endPar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endParaRPr lang="en-US" sz="2700">
              <a:latin typeface="Arial-Rounded" panose="020B0500000000000000" pitchFamily="34" charset="0"/>
              <a:cs typeface="Arial-Rounded" panose="020B0500000000000000" pitchFamily="34" charset="0"/>
            </a:endParaRPr>
          </a:p>
          <a:p>
            <a:pPr marL="0" indent="0" algn="r">
              <a:buNone/>
            </a:pPr>
            <a:r>
              <a:rPr lang="en-US" sz="2700">
                <a:latin typeface="Arial-Rounded" panose="020B0500000000000000" pitchFamily="34" charset="0"/>
                <a:cs typeface="Arial-Rounded" panose="020B0500000000000000" pitchFamily="34" charset="0"/>
              </a:rPr>
              <a:t>(Bảo châu)</a:t>
            </a:r>
            <a:endParaRPr lang="en-US" sz="2700">
              <a:latin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1"/>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1"/>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2"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4"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820795" y="2201545"/>
            <a:ext cx="6916420" cy="2098675"/>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endPar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5"/>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endParaRPr lang="en-US" sz="2700">
              <a:latin typeface="Arial-Rounded" panose="020B0500000000000000" pitchFamily="34" charset="0"/>
              <a:cs typeface="Arial-Rounded" panose="020B0500000000000000" pitchFamily="34" charset="0"/>
            </a:endParaRPr>
          </a:p>
          <a:p>
            <a:pPr marL="0" indent="0" algn="r">
              <a:buNone/>
            </a:pPr>
            <a:r>
              <a:rPr lang="en-US" sz="2700">
                <a:latin typeface="Arial-Rounded" panose="020B0500000000000000" pitchFamily="34" charset="0"/>
                <a:cs typeface="Arial-Rounded" panose="020B0500000000000000" pitchFamily="34" charset="0"/>
              </a:rPr>
              <a:t>(Bảo châu)</a:t>
            </a:r>
            <a:endParaRPr lang="en-US" sz="2700">
              <a:latin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1"/>
          <a:stretch>
            <a:fillRect/>
          </a:stretch>
        </p:blipFill>
        <p:spPr>
          <a:xfrm>
            <a:off x="8722995" y="854710"/>
            <a:ext cx="3333750" cy="4652010"/>
          </a:xfrm>
          <a:prstGeom prst="rect">
            <a:avLst/>
          </a:prstGeom>
        </p:spPr>
      </p:pic>
      <p:cxnSp>
        <p:nvCxnSpPr>
          <p:cNvPr id="9" name="Straight Connector 8"/>
          <p:cNvCxnSpPr/>
          <p:nvPr/>
        </p:nvCxnSpPr>
        <p:spPr>
          <a:xfrm flipH="1">
            <a:off x="2099310" y="784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252335" y="7073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3377565" y="11976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7718425" y="16541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3266440" y="207010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963930" y="2455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6502400" y="24828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8074660" y="28682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4524375" y="37814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436870" y="41567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5153025" y="4632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6040120" y="55302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5436870" y="5942965"/>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771842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Đọc nối tiếp câu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0925" y="567690"/>
            <a:ext cx="10515600" cy="1325563"/>
          </a:xfrm>
        </p:spPr>
        <p:txBody>
          <a:bodyPr/>
          <a:lstStyle/>
          <a:p>
            <a:r>
              <a:rPr lang="en-US">
                <a:latin typeface="Arial-Rounded" panose="020B0500000000000000" pitchFamily="34" charset="0"/>
                <a:cs typeface="Arial-Rounded" panose="020B0500000000000000" pitchFamily="34" charset="0"/>
              </a:rPr>
              <a:t>Luyện đọc câu dài:</a:t>
            </a:r>
            <a:endParaRPr lang="en-US">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sym typeface="+mn-ea"/>
              </a:rPr>
              <a:t>Chúng tớ giúp các bạn có trí tưởng tượng phong phú, khả năng sáng tạo và tính kiên nhẫn.</a:t>
            </a:r>
            <a:endParaRPr lang="en-US"/>
          </a:p>
        </p:txBody>
      </p:sp>
      <p:cxnSp>
        <p:nvCxnSpPr>
          <p:cNvPr id="9" name="Straight Connector 8"/>
          <p:cNvCxnSpPr/>
          <p:nvPr/>
        </p:nvCxnSpPr>
        <p:spPr>
          <a:xfrm flipH="1">
            <a:off x="4705985" y="189357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8722995" y="18256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1409700" y="22415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4107815" y="22383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4219575" y="2238375"/>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3" name="Picture Placeholder 12"/>
          <p:cNvPicPr>
            <a:picLocks noGrp="1" noChangeAspect="1"/>
          </p:cNvPicPr>
          <p:nvPr>
            <p:ph type="pic" sz="quarter" idx="13"/>
          </p:nvPr>
        </p:nvPicPr>
        <p:blipFill>
          <a:blip r:embed="rId2"/>
          <a:stretch>
            <a:fillRect/>
          </a:stretch>
        </p:blipFill>
        <p:spPr>
          <a:xfrm>
            <a:off x="11146790" y="81280"/>
            <a:ext cx="1045210" cy="828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endParaRPr lang="en-US" sz="2700">
              <a:latin typeface="Arial-Rounded" panose="020B0500000000000000" pitchFamily="34" charset="0"/>
              <a:cs typeface="Arial-Rounded" panose="020B0500000000000000" pitchFamily="34" charset="0"/>
            </a:endParaRPr>
          </a:p>
          <a:p>
            <a:pPr marL="0" indent="0" algn="r">
              <a:buNone/>
            </a:pPr>
            <a:r>
              <a:rPr lang="en-US" sz="2700">
                <a:latin typeface="Arial-Rounded" panose="020B0500000000000000" pitchFamily="34" charset="0"/>
                <a:cs typeface="Arial-Rounded" panose="020B0500000000000000" pitchFamily="34" charset="0"/>
              </a:rPr>
              <a:t>(Bảo châu)</a:t>
            </a:r>
            <a:endParaRPr lang="en-US" sz="2700">
              <a:latin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1"/>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Đọc nối tiếp đoạn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Content Placeholder 10" descr="logo"/>
          <p:cNvPicPr>
            <a:picLocks noGrp="1" noChangeAspect="1"/>
          </p:cNvPicPr>
          <p:nvPr>
            <p:ph sz="half" idx="2"/>
          </p:nvPr>
        </p:nvPicPr>
        <p:blipFill>
          <a:blip r:embed="rId4"/>
          <a:stretch>
            <a:fillRect/>
          </a:stretch>
        </p:blipFill>
        <p:spPr>
          <a:xfrm>
            <a:off x="10763885" y="-151765"/>
            <a:ext cx="1546860" cy="158051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endParaRPr lang="en-US" sz="2700">
              <a:latin typeface="Arial-Rounded" panose="020B0500000000000000" pitchFamily="34" charset="0"/>
              <a:cs typeface="Arial-Rounded" panose="020B0500000000000000" pitchFamily="34" charset="0"/>
            </a:endParaRPr>
          </a:p>
          <a:p>
            <a:pPr marL="0" indent="0" algn="r">
              <a:buNone/>
            </a:pPr>
            <a:r>
              <a:rPr lang="en-US" sz="2700">
                <a:latin typeface="Arial-Rounded" panose="020B0500000000000000" pitchFamily="34" charset="0"/>
                <a:cs typeface="Arial-Rounded" panose="020B0500000000000000" pitchFamily="34" charset="0"/>
              </a:rPr>
              <a:t>(Bảo châu)</a:t>
            </a:r>
            <a:endParaRPr lang="en-US" sz="2700">
              <a:latin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1"/>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toàn bài</a:t>
            </a: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endParaRPr lang="en-US" sz="2700">
              <a:latin typeface="Arial-Rounded" panose="020B0500000000000000" pitchFamily="34" charset="0"/>
              <a:cs typeface="Arial-Rounded" panose="020B0500000000000000" pitchFamily="34" charset="0"/>
            </a:endParaRPr>
          </a:p>
          <a:p>
            <a:pPr marL="0" indent="0" algn="r">
              <a:buNone/>
            </a:pPr>
            <a:r>
              <a:rPr lang="en-US" sz="2700">
                <a:latin typeface="Arial-Rounded" panose="020B0500000000000000" pitchFamily="34" charset="0"/>
                <a:cs typeface="Arial-Rounded" panose="020B0500000000000000" pitchFamily="34" charset="0"/>
              </a:rPr>
              <a:t>(Bảo châu)</a:t>
            </a:r>
            <a:endParaRPr lang="en-US" sz="2700">
              <a:latin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1"/>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Đồ chơi lê-gô còn được các bạn nhỏ gọi là gì?</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11" name="Content Placeholder 10" descr="logo"/>
          <p:cNvPicPr>
            <a:picLocks noGrp="1" noChangeAspect="1"/>
          </p:cNvPicPr>
          <p:nvPr>
            <p:ph sz="half" idx="2"/>
          </p:nvPr>
        </p:nvPicPr>
        <p:blipFill>
          <a:blip r:embed="rId2"/>
          <a:stretch>
            <a:fillRect/>
          </a:stretch>
        </p:blipFill>
        <p:spPr>
          <a:xfrm>
            <a:off x="10654665" y="-182880"/>
            <a:ext cx="1656080" cy="169164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endParaRPr lang="en-US" sz="2700">
              <a:latin typeface="Arial-Rounded" panose="020B0500000000000000" pitchFamily="34" charset="0"/>
              <a:cs typeface="Arial-Rounded" panose="020B0500000000000000" pitchFamily="34" charset="0"/>
            </a:endParaRPr>
          </a:p>
          <a:p>
            <a:pPr marL="0" indent="0" algn="r">
              <a:buNone/>
            </a:pPr>
            <a:r>
              <a:rPr lang="en-US" sz="2700">
                <a:latin typeface="Arial-Rounded" panose="020B0500000000000000" pitchFamily="34" charset="0"/>
                <a:cs typeface="Arial-Rounded" panose="020B0500000000000000" pitchFamily="34" charset="0"/>
              </a:rPr>
              <a:t>(Bảo châu)</a:t>
            </a:r>
            <a:endParaRPr lang="en-US" sz="2700">
              <a:latin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1"/>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endParaRPr lang="en-US" sz="2700">
              <a:latin typeface="Arial-Rounded" panose="020B0500000000000000" pitchFamily="34" charset="0"/>
              <a:cs typeface="Arial-Rounded" panose="020B0500000000000000" pitchFamily="34" charset="0"/>
            </a:endParaRP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endParaRPr lang="en-US" sz="2700">
              <a:latin typeface="Arial-Rounded" panose="020B0500000000000000" pitchFamily="34" charset="0"/>
              <a:cs typeface="Arial-Rounded" panose="020B0500000000000000" pitchFamily="34" charset="0"/>
            </a:endParaRPr>
          </a:p>
          <a:p>
            <a:pPr marL="0" indent="0" algn="r">
              <a:buNone/>
            </a:pPr>
            <a:r>
              <a:rPr lang="en-US" sz="2700">
                <a:latin typeface="Arial-Rounded" panose="020B0500000000000000" pitchFamily="34" charset="0"/>
                <a:cs typeface="Arial-Rounded" panose="020B0500000000000000" pitchFamily="34" charset="0"/>
              </a:rPr>
              <a:t>(Bảo châu)</a:t>
            </a:r>
            <a:endParaRPr lang="en-US" sz="2700">
              <a:latin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1"/>
          <a:stretch>
            <a:fillRect/>
          </a:stretch>
        </p:blipFill>
        <p:spPr>
          <a:xfrm>
            <a:off x="8722995" y="854710"/>
            <a:ext cx="3333750" cy="4652010"/>
          </a:xfrm>
          <a:prstGeom prst="rect">
            <a:avLst/>
          </a:prstGeom>
        </p:spPr>
      </p:pic>
      <p:sp>
        <p:nvSpPr>
          <p:cNvPr id="10" name="Rounded Rectangle 9"/>
          <p:cNvSpPr/>
          <p:nvPr/>
        </p:nvSpPr>
        <p:spPr>
          <a:xfrm>
            <a:off x="5650230" y="606615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 action="ppaction://noaction"/>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29" name="Oval 28">
            <a:hlinkClick r:id="" action="ppaction://noaction"/>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1" name="Oval 30">
            <a:hlinkClick r:id="" action="ppaction://noaction"/>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2" name="Oval 31">
            <a:hlinkClick r:id="" action="ppaction://noaction"/>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7"/>
          <a:stretch>
            <a:fillRect/>
          </a:stretch>
        </p:blipFill>
        <p:spPr>
          <a:xfrm>
            <a:off x="7472139" y="1412586"/>
            <a:ext cx="600441" cy="371915"/>
          </a:xfrm>
          <a:prstGeom prst="rect">
            <a:avLst/>
          </a:prstGeom>
        </p:spPr>
      </p:pic>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16" cstate="print">
            <a:extLst>
              <a:ext uri="{BEBA8EAE-BF5A-486C-A8C5-ECC9F3942E4B}">
                <a14:imgProps xmlns:a14="http://schemas.microsoft.com/office/drawing/2010/main">
                  <a14:imgLayer r:embed="rId17">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38" cstate="print">
                <a:extLst>
                  <a:ext uri="{BEBA8EAE-BF5A-486C-A8C5-ECC9F3942E4B}">
                    <a14:imgProps xmlns:a14="http://schemas.microsoft.com/office/drawing/2010/main">
                      <a14:imgLayer r:embed="rId39">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38" cstate="print">
                  <a:extLst>
                    <a:ext uri="{BEBA8EAE-BF5A-486C-A8C5-ECC9F3942E4B}">
                      <a14:imgProps xmlns:a14="http://schemas.microsoft.com/office/drawing/2010/main">
                        <a14:imgLayer r:embed="rId39">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lstStyle/>
          <a:p>
            <a:r>
              <a:rPr lang="en-US">
                <a:latin typeface="Arial-Rounded" panose="020B0500000000000000" pitchFamily="34" charset="0"/>
                <a:cs typeface="Arial-Rounded" panose="020B0500000000000000" pitchFamily="34" charset="0"/>
              </a:rPr>
              <a:t>Chọn nội dung phù hợp với mỗi đoạn bài đọc</a:t>
            </a:r>
            <a:endParaRPr lang="en-US">
              <a:latin typeface="Arial-Rounded" panose="020B0500000000000000" pitchFamily="34" charset="0"/>
              <a:cs typeface="Arial-Rounded" panose="020B0500000000000000" pitchFamily="34" charset="0"/>
            </a:endParaRPr>
          </a:p>
        </p:txBody>
      </p:sp>
      <p:pic>
        <p:nvPicPr>
          <p:cNvPr id="11" name="Content Placeholder 10" descr="logo"/>
          <p:cNvPicPr>
            <a:picLocks noGrp="1" noChangeAspect="1"/>
          </p:cNvPicPr>
          <p:nvPr>
            <p:ph sz="half" idx="2"/>
          </p:nvPr>
        </p:nvPicPr>
        <p:blipFill>
          <a:blip r:embed="rId2"/>
          <a:stretch>
            <a:fillRect/>
          </a:stretch>
        </p:blipFill>
        <p:spPr>
          <a:xfrm>
            <a:off x="10654665" y="-182880"/>
            <a:ext cx="1656080" cy="1691640"/>
          </a:xfrm>
          <a:prstGeom prst="rect">
            <a:avLst/>
          </a:prstGeom>
        </p:spPr>
      </p:pic>
      <p:pic>
        <p:nvPicPr>
          <p:cNvPr id="4" name="Content Placeholder 3"/>
          <p:cNvPicPr>
            <a:picLocks noGrp="1" noChangeAspect="1"/>
          </p:cNvPicPr>
          <p:nvPr>
            <p:ph idx="1"/>
          </p:nvPr>
        </p:nvPicPr>
        <p:blipFill>
          <a:blip r:embed="rId3"/>
          <a:stretch>
            <a:fillRect/>
          </a:stretch>
        </p:blipFill>
        <p:spPr>
          <a:xfrm>
            <a:off x="2372995" y="1918335"/>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1. Từ ngữ chỉ đặc điểm của khối lê-gô:</a:t>
            </a:r>
            <a:endParaRPr lang="en-US">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a:latin typeface="Arial-Rounded" panose="020B0500000000000000" pitchFamily="34" charset="0"/>
                <a:cs typeface="Arial-Rounded" panose="020B0500000000000000" pitchFamily="34" charset="0"/>
              </a:rPr>
              <a:t>Đầy màu sắc, xinh xắn, hình viên gạch..</a:t>
            </a:r>
            <a:endParaRPr lang="en-US">
              <a:latin typeface="Arial-Rounded" panose="020B0500000000000000" pitchFamily="34" charset="0"/>
              <a:cs typeface="Arial-Rounded" panose="020B0500000000000000" pitchFamily="34" charset="0"/>
            </a:endParaRP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a:latin typeface="Arial-Rounded" panose="020B0500000000000000" pitchFamily="34" charset="0"/>
                <a:cs typeface="Arial-Rounded" panose="020B0500000000000000" pitchFamily="34" charset="0"/>
              </a:rPr>
              <a:t>2. Đặt câu với từ ngữ vừa tìm được</a:t>
            </a:r>
            <a:endParaRPr lang="en-US" sz="4800">
              <a:latin typeface="Arial-Rounded" panose="020B0500000000000000" pitchFamily="34" charset="0"/>
              <a:cs typeface="Arial-Rounded" panose="020B0500000000000000" pitchFamily="34" charset="0"/>
            </a:endParaRP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atin typeface="Arial-Rounded" panose="020B0500000000000000" pitchFamily="34" charset="0"/>
                <a:cs typeface="Arial-Rounded" panose="020B0500000000000000" pitchFamily="34" charset="0"/>
              </a:rPr>
              <a:t>Vườn hoa nhà em đầy màu sắc.</a:t>
            </a:r>
            <a:endParaRPr lang="en-US">
              <a:latin typeface="Arial-Rounded" panose="020B0500000000000000" pitchFamily="34" charset="0"/>
              <a:cs typeface="Arial-Rounded" panose="020B0500000000000000" pitchFamily="34" charset="0"/>
            </a:endParaRPr>
          </a:p>
        </p:txBody>
      </p:sp>
      <p:pic>
        <p:nvPicPr>
          <p:cNvPr id="11" name="Content Placeholder 10" descr="logo"/>
          <p:cNvPicPr>
            <a:picLocks noGrp="1" noChangeAspect="1"/>
          </p:cNvPicPr>
          <p:nvPr>
            <p:ph sz="half" idx="2"/>
          </p:nvPr>
        </p:nvPicPr>
        <p:blipFill>
          <a:blip r:embed="rId2"/>
          <a:stretch>
            <a:fillRect/>
          </a:stretch>
        </p:blipFill>
        <p:spPr>
          <a:xfrm>
            <a:off x="10370185" y="-213360"/>
            <a:ext cx="1656080" cy="1691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endPar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1">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742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Tớ rất thích các đồ chơi truyền thống như diều, chong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Đồ chơi yêu thích</a:t>
            </a:r>
            <a:endPar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endParaRPr lang="en-US" sz="900" b="1">
              <a:solidFill>
                <a:schemeClr val="accent1"/>
              </a:solidFill>
              <a:effectLst>
                <a:outerShdw blurRad="38100" dist="25400" dir="5400000" algn="ctr" rotWithShape="0">
                  <a:srgbClr val="6E747A">
                    <a:alpha val="43000"/>
                  </a:srgbClr>
                </a:outerShdw>
              </a:effectLst>
            </a:endParaRP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chóng, đèn ông sao. Tớ cũng thích các đồ chơi hiện đại</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như lê-gô, ô tô điều khiển từ xa, siêu nhân. Đồ chơi</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nào tớ cũng giữ gìn cẩn thận.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1" name="Content Placeholder 20" descr="logo"/>
          <p:cNvPicPr>
            <a:picLocks noGrp="1" noChangeAspect="1"/>
          </p:cNvPicPr>
          <p:nvPr>
            <p:ph idx="1"/>
          </p:nvPr>
        </p:nvPicPr>
        <p:blipFill>
          <a:blip r:embed="rId2"/>
          <a:stretch>
            <a:fillRect/>
          </a:stretch>
        </p:blipFill>
        <p:spPr>
          <a:xfrm>
            <a:off x="10649585" y="-2540"/>
            <a:ext cx="1542415" cy="154241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sp>
        <p:nvSpPr>
          <p:cNvPr id="4" name="Text Box 3"/>
          <p:cNvSpPr txBox="1"/>
          <p:nvPr/>
        </p:nvSpPr>
        <p:spPr>
          <a:xfrm>
            <a:off x="2042160" y="490220"/>
            <a:ext cx="835723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 2. Chọn ng hoặc ngh thay cho ô vuông</a:t>
            </a:r>
            <a:endParaRPr lang="en-US" sz="3200">
              <a:latin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2"/>
          <a:stretch>
            <a:fillRect/>
          </a:stretch>
        </p:blipFill>
        <p:spPr>
          <a:xfrm>
            <a:off x="1400175" y="2377440"/>
            <a:ext cx="9789795" cy="2507615"/>
          </a:xfrm>
          <a:prstGeom prst="rect">
            <a:avLst/>
          </a:prstGeom>
        </p:spPr>
      </p:pic>
      <p:sp>
        <p:nvSpPr>
          <p:cNvPr id="8" name="Rounded Rectangle 7"/>
          <p:cNvSpPr/>
          <p:nvPr/>
        </p:nvSpPr>
        <p:spPr>
          <a:xfrm>
            <a:off x="4213860" y="2073275"/>
            <a:ext cx="58737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endParaRPr lang="en-US" sz="2000">
              <a:latin typeface="Arial-Rounded" panose="020B0500000000000000" pitchFamily="34" charset="0"/>
              <a:cs typeface="Arial-Rounded" panose="020B0500000000000000" pitchFamily="34" charset="0"/>
            </a:endParaRPr>
          </a:p>
        </p:txBody>
      </p:sp>
      <p:sp>
        <p:nvSpPr>
          <p:cNvPr id="9" name="Rounded Rectangle 8"/>
          <p:cNvSpPr/>
          <p:nvPr/>
        </p:nvSpPr>
        <p:spPr>
          <a:xfrm>
            <a:off x="5370195" y="20732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endParaRPr lang="en-US" sz="2000">
              <a:latin typeface="Arial-Rounded" panose="020B0500000000000000" pitchFamily="34" charset="0"/>
              <a:cs typeface="Arial-Rounded" panose="020B0500000000000000" pitchFamily="34" charset="0"/>
            </a:endParaRPr>
          </a:p>
        </p:txBody>
      </p:sp>
      <p:sp>
        <p:nvSpPr>
          <p:cNvPr id="10" name="Rounded Rectangle 9"/>
          <p:cNvSpPr/>
          <p:nvPr/>
        </p:nvSpPr>
        <p:spPr>
          <a:xfrm>
            <a:off x="1891030" y="347916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endParaRPr lang="en-US" sz="2000">
              <a:latin typeface="Arial-Rounded" panose="020B0500000000000000" pitchFamily="34" charset="0"/>
              <a:cs typeface="Arial-Rounded" panose="020B0500000000000000" pitchFamily="34" charset="0"/>
            </a:endParaRPr>
          </a:p>
        </p:txBody>
      </p:sp>
      <p:sp>
        <p:nvSpPr>
          <p:cNvPr id="11" name="Rounded Rectangle 10"/>
          <p:cNvSpPr/>
          <p:nvPr/>
        </p:nvSpPr>
        <p:spPr>
          <a:xfrm>
            <a:off x="5623560" y="341820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endParaRPr lang="en-US" sz="2000">
              <a:latin typeface="Arial-Rounded" panose="020B0500000000000000" pitchFamily="34" charset="0"/>
              <a:cs typeface="Arial-Rounded" panose="020B0500000000000000" pitchFamily="34" charset="0"/>
            </a:endParaRPr>
          </a:p>
        </p:txBody>
      </p:sp>
      <p:sp>
        <p:nvSpPr>
          <p:cNvPr id="12" name="Rounded Rectangle 11"/>
          <p:cNvSpPr/>
          <p:nvPr/>
        </p:nvSpPr>
        <p:spPr>
          <a:xfrm>
            <a:off x="5278755" y="41179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endParaRPr lang="en-US" sz="2000">
              <a:latin typeface="Arial-Rounded" panose="020B0500000000000000" pitchFamily="34" charset="0"/>
              <a:cs typeface="Arial-Rounded" panose="020B0500000000000000" pitchFamily="34" charset="0"/>
            </a:endParaRPr>
          </a:p>
        </p:txBody>
      </p:sp>
      <p:sp>
        <p:nvSpPr>
          <p:cNvPr id="13" name="Rounded Rectangle 12"/>
          <p:cNvSpPr/>
          <p:nvPr/>
        </p:nvSpPr>
        <p:spPr>
          <a:xfrm>
            <a:off x="6038850" y="414845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endParaRPr lang="en-US" sz="2000">
              <a:latin typeface="Arial-Rounded" panose="020B0500000000000000" pitchFamily="34" charset="0"/>
              <a:cs typeface="Arial-Rounded" panose="020B0500000000000000" pitchFamily="34" charset="0"/>
            </a:endParaRPr>
          </a:p>
        </p:txBody>
      </p:sp>
      <p:pic>
        <p:nvPicPr>
          <p:cNvPr id="21" name="Content Placeholder 20" descr="logo"/>
          <p:cNvPicPr>
            <a:picLocks noGrp="1" noChangeAspect="1"/>
          </p:cNvPicPr>
          <p:nvPr>
            <p:ph sz="half" idx="2"/>
          </p:nvPr>
        </p:nvPicPr>
        <p:blipFill>
          <a:blip r:embed="rId3"/>
          <a:stretch>
            <a:fillRect/>
          </a:stretch>
        </p:blipFill>
        <p:spPr>
          <a:xfrm>
            <a:off x="10015220" y="141605"/>
            <a:ext cx="1724660" cy="1724660"/>
          </a:xfrm>
          <a:prstGeom prst="rect">
            <a:avLst/>
          </a:prstGeom>
        </p:spPr>
      </p:pic>
      <p:sp>
        <p:nvSpPr>
          <p:cNvPr id="2" name="Content Placeholder 1"/>
          <p:cNvSpPr/>
          <p:nvPr>
            <p:ph sz="half" idx="1"/>
          </p:nvPr>
        </p:nvSpPr>
        <p:spPr/>
        <p:txBody>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21" name="Content Placeholder 20" descr="logo"/>
          <p:cNvPicPr>
            <a:picLocks noGrp="1" noChangeAspect="1"/>
          </p:cNvPicPr>
          <p:nvPr>
            <p:ph sz="half" idx="2"/>
          </p:nvPr>
        </p:nvPicPr>
        <p:blipFill>
          <a:blip r:embed="rId2"/>
          <a:stretch>
            <a:fillRect/>
          </a:stretch>
        </p:blipFill>
        <p:spPr>
          <a:xfrm>
            <a:off x="10015220" y="141605"/>
            <a:ext cx="1724660" cy="1724660"/>
          </a:xfrm>
          <a:prstGeom prst="rect">
            <a:avLst/>
          </a:prstGeom>
        </p:spPr>
      </p:pic>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tr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Box 6"/>
          <p:cNvSpPr txBox="1"/>
          <p:nvPr/>
        </p:nvSpPr>
        <p:spPr>
          <a:xfrm>
            <a:off x="1083733" y="2167467"/>
            <a:ext cx="8357235" cy="1323439"/>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8" descr="0083"/>
          <p:cNvPicPr>
            <a:picLocks noChangeAspect="1"/>
          </p:cNvPicPr>
          <p:nvPr/>
        </p:nvPicPr>
        <p:blipFill>
          <a:blip r:embed="rId3"/>
          <a:stretch>
            <a:fillRect/>
          </a:stretch>
        </p:blipFill>
        <p:spPr>
          <a:xfrm>
            <a:off x="1180253" y="2266244"/>
            <a:ext cx="319361" cy="477807"/>
          </a:xfrm>
          <a:prstGeom prst="rect">
            <a:avLst/>
          </a:prstGeom>
        </p:spPr>
      </p:pic>
      <p:pic>
        <p:nvPicPr>
          <p:cNvPr id="18" name="Content Placeholder 8" descr="0083"/>
          <p:cNvPicPr>
            <a:picLocks noChangeAspect="1"/>
          </p:cNvPicPr>
          <p:nvPr/>
        </p:nvPicPr>
        <p:blipFill>
          <a:blip r:embed="rId3"/>
          <a:stretch>
            <a:fillRect/>
          </a:stretch>
        </p:blipFill>
        <p:spPr>
          <a:xfrm>
            <a:off x="5294490" y="2266244"/>
            <a:ext cx="438458" cy="477807"/>
          </a:xfrm>
          <a:prstGeom prst="rect">
            <a:avLst/>
          </a:prstGeom>
        </p:spPr>
      </p:pic>
      <p:pic>
        <p:nvPicPr>
          <p:cNvPr id="19" name="Content Placeholder 8" descr="0083"/>
          <p:cNvPicPr>
            <a:picLocks noChangeAspect="1"/>
          </p:cNvPicPr>
          <p:nvPr/>
        </p:nvPicPr>
        <p:blipFill>
          <a:blip r:embed="rId3"/>
          <a:stretch>
            <a:fillRect/>
          </a:stretch>
        </p:blipFill>
        <p:spPr>
          <a:xfrm>
            <a:off x="1180253" y="2919307"/>
            <a:ext cx="438458" cy="477807"/>
          </a:xfrm>
          <a:prstGeom prst="rect">
            <a:avLst/>
          </a:prstGeom>
        </p:spPr>
      </p:pic>
      <p:pic>
        <p:nvPicPr>
          <p:cNvPr id="20" name="Content Placeholder 8" descr="0083"/>
          <p:cNvPicPr>
            <a:picLocks noChangeAspect="1"/>
          </p:cNvPicPr>
          <p:nvPr/>
        </p:nvPicPr>
        <p:blipFill>
          <a:blip r:embed="rId3"/>
          <a:stretch>
            <a:fillRect/>
          </a:stretch>
        </p:blipFill>
        <p:spPr>
          <a:xfrm>
            <a:off x="5262350" y="2951193"/>
            <a:ext cx="438458" cy="4778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21" name="Content Placeholder 20" descr="logo"/>
          <p:cNvPicPr>
            <a:picLocks noGrp="1" noChangeAspect="1"/>
          </p:cNvPicPr>
          <p:nvPr>
            <p:ph sz="half" idx="2"/>
          </p:nvPr>
        </p:nvPicPr>
        <p:blipFill>
          <a:blip r:embed="rId2"/>
          <a:stretch>
            <a:fillRect/>
          </a:stretch>
        </p:blipFill>
        <p:spPr>
          <a:xfrm>
            <a:off x="10015220" y="141605"/>
            <a:ext cx="1724660" cy="1724660"/>
          </a:xfrm>
          <a:prstGeom prst="rect">
            <a:avLst/>
          </a:prstGeom>
        </p:spPr>
      </p:pic>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uôn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hay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uông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3" name="Picture 2"/>
          <p:cNvPicPr>
            <a:picLocks noChangeAspect="1"/>
          </p:cNvPicPr>
          <p:nvPr/>
        </p:nvPicPr>
        <p:blipFill>
          <a:blip r:embed="rId3"/>
          <a:stretch>
            <a:fillRect/>
          </a:stretch>
        </p:blipFill>
        <p:spPr>
          <a:xfrm>
            <a:off x="1576989" y="2139773"/>
            <a:ext cx="8357234" cy="3098271"/>
          </a:xfrm>
          <a:prstGeom prst="rect">
            <a:avLst/>
          </a:prstGeom>
        </p:spPr>
      </p:pic>
      <p:sp>
        <p:nvSpPr>
          <p:cNvPr id="5" name="Rectangle: Rounded Corners 4"/>
          <p:cNvSpPr/>
          <p:nvPr/>
        </p:nvSpPr>
        <p:spPr>
          <a:xfrm>
            <a:off x="2257778" y="4651022"/>
            <a:ext cx="1794933"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p:cNvSpPr/>
          <p:nvPr/>
        </p:nvSpPr>
        <p:spPr>
          <a:xfrm>
            <a:off x="5137044"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Chuồn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choồn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p:cNvSpPr/>
          <p:nvPr/>
        </p:nvSpPr>
        <p:spPr>
          <a:xfrm>
            <a:off x="8038288"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chỉ</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5"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4">
              <a:extLst>
                <a:ext uri="{BEBA8EAE-BF5A-486C-A8C5-ECC9F3942E4B}">
                  <a14:imgProps xmlns:a14="http://schemas.microsoft.com/office/drawing/2010/main">
                    <a14:imgLayer r:embed="rId5">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endPar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endPar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9"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10"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8"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9"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8"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9"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sz="half" idx="1"/>
          </p:nvPr>
        </p:nvSpPr>
        <p:spPr/>
        <p:txBody>
          <a:bodyPr/>
          <a:p>
            <a:endParaRPr lang="en-US"/>
          </a:p>
        </p:txBody>
      </p:sp>
      <p:sp>
        <p:nvSpPr>
          <p:cNvPr id="4" name="Content Placeholder 3"/>
          <p:cNvSpPr>
            <a:spLocks noGrp="1"/>
          </p:cNvSpPr>
          <p:nvPr>
            <p:ph sz="half" idx="2"/>
          </p:nvPr>
        </p:nvSpPr>
        <p:spPr/>
        <p:txBody>
          <a:bodyPr/>
          <a:p>
            <a:endParaRPr lang="en-US"/>
          </a:p>
        </p:txBody>
      </p:sp>
      <p:pic>
        <p:nvPicPr>
          <p:cNvPr id="5" name="Picture 4"/>
          <p:cNvPicPr>
            <a:picLocks noChangeAspect="1"/>
          </p:cNvPicPr>
          <p:nvPr/>
        </p:nvPicPr>
        <p:blipFill>
          <a:blip r:embed="rId2"/>
          <a:stretch>
            <a:fillRect/>
          </a:stretch>
        </p:blipFill>
        <p:spPr>
          <a:xfrm>
            <a:off x="513644" y="689258"/>
            <a:ext cx="10487378" cy="3678237"/>
          </a:xfrm>
          <a:prstGeom prst="rect">
            <a:avLst/>
          </a:prstGeom>
        </p:spPr>
      </p:pic>
      <p:pic>
        <p:nvPicPr>
          <p:cNvPr id="6" name="Content Placeholder 20" descr="logo"/>
          <p:cNvPicPr>
            <a:picLocks noChangeAspect="1"/>
          </p:cNvPicPr>
          <p:nvPr/>
        </p:nvPicPr>
        <p:blipFill>
          <a:blip r:embed="rId3"/>
          <a:stretch>
            <a:fillRect/>
          </a:stretch>
        </p:blipFill>
        <p:spPr>
          <a:xfrm>
            <a:off x="10751185" y="-392430"/>
            <a:ext cx="1564640" cy="1598295"/>
          </a:xfrm>
          <a:prstGeom prst="rect">
            <a:avLst/>
          </a:prstGeom>
        </p:spPr>
      </p:pic>
      <p:sp>
        <p:nvSpPr>
          <p:cNvPr id="7" name="Cloud 6"/>
          <p:cNvSpPr/>
          <p:nvPr/>
        </p:nvSpPr>
        <p:spPr>
          <a:xfrm>
            <a:off x="2748844" y="4617791"/>
            <a:ext cx="6276623" cy="15352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máy</a:t>
            </a:r>
            <a:r>
              <a:rPr lang="en-US" sz="2800" dirty="0">
                <a:latin typeface="Arial-Rounded" panose="020B0500000000000000" pitchFamily="34" charset="0"/>
                <a:ea typeface="Arial-Rounded" panose="020B0500000000000000" pitchFamily="34" charset="0"/>
                <a:cs typeface="Arial-Rounded" panose="020B0500000000000000" pitchFamily="34" charset="0"/>
              </a:rPr>
              <a:t> 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rô-bốt</a:t>
            </a:r>
            <a:r>
              <a:rPr lang="en-US" sz="2800" dirty="0">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lê-gô,sách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p:cNvPicPr>
            <a:picLocks noChangeAspect="1"/>
          </p:cNvPicPr>
          <p:nvPr/>
        </p:nvPicPr>
        <p:blipFill>
          <a:blip r:embed="rId2"/>
          <a:stretch>
            <a:fillRect/>
          </a:stretch>
        </p:blipFill>
        <p:spPr>
          <a:xfrm>
            <a:off x="1727486" y="276440"/>
            <a:ext cx="8398932" cy="2519680"/>
          </a:xfrm>
          <a:prstGeom prst="rect">
            <a:avLst/>
          </a:prstGeom>
        </p:spPr>
      </p:pic>
      <p:sp>
        <p:nvSpPr>
          <p:cNvPr id="6" name="Rectangle: Rounded Corners 3"/>
          <p:cNvSpPr/>
          <p:nvPr/>
        </p:nvSpPr>
        <p:spPr>
          <a:xfrm>
            <a:off x="2673752" y="3530278"/>
            <a:ext cx="6844496" cy="21760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marL="342900" indent="-342900" algn="just">
              <a:buAutoNum type="alphaLcPeriod"/>
            </a:pPr>
            <a:r>
              <a:rPr lang="en-US" sz="2800"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mềm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marL="342900" indent="-342900" algn="just">
              <a:buAutoNum type="alphaLcPeriod"/>
            </a:pP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sắc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sặc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sỡ</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marL="342900" indent="-342900" algn="just">
              <a:buAutoNum type="alphaLcPeriod"/>
            </a:pP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xinh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xắn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Content Placeholder 20" descr="logo"/>
          <p:cNvPicPr>
            <a:picLocks noChangeAspect="1"/>
          </p:cNvPicPr>
          <p:nvPr/>
        </p:nvPicPr>
        <p:blipFill>
          <a:blip r:embed="rId3"/>
          <a:stretch>
            <a:fillRect/>
          </a:stretch>
        </p:blipFill>
        <p:spPr>
          <a:xfrm>
            <a:off x="10700385" y="-88265"/>
            <a:ext cx="1564640" cy="15982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646331"/>
          </a:xfrm>
          <a:prstGeom prst="rect">
            <a:avLst/>
          </a:prstGeom>
          <a:noFill/>
        </p:spPr>
        <p:txBody>
          <a:bodyPr wrap="square" rtlCol="0">
            <a:spAutoFit/>
          </a:bodyPr>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2"/>
          <p:cNvSpPr txBox="1"/>
          <p:nvPr/>
        </p:nvSpPr>
        <p:spPr>
          <a:xfrm>
            <a:off x="1250065" y="2395960"/>
            <a:ext cx="10139423" cy="646331"/>
          </a:xfrm>
          <a:prstGeom prst="rect">
            <a:avLst/>
          </a:prstGeom>
          <a:noFill/>
        </p:spPr>
        <p:txBody>
          <a:bodyPr wrap="square" rtlCol="0">
            <a:spAutoFit/>
          </a:bodyPr>
          <a:p>
            <a:r>
              <a:rPr lang="en-US" sz="3600" dirty="0">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thú</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Content Placeholder 20" descr="logo"/>
          <p:cNvPicPr>
            <a:picLocks noChangeAspect="1"/>
          </p:cNvPicPr>
          <p:nvPr/>
        </p:nvPicPr>
        <p:blipFill>
          <a:blip r:embed="rId2"/>
          <a:stretch>
            <a:fillRect/>
          </a:stretch>
        </p:blipFill>
        <p:spPr>
          <a:xfrm>
            <a:off x="10422593" y="-278287"/>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p:nvPr>
            <p:ph sz="half" idx="2"/>
          </p:nvPr>
        </p:nvSpPr>
        <p:spPr/>
        <p:txBody>
          <a:bodyPr/>
          <a:p>
            <a:endParaRPr lang="en-US"/>
          </a:p>
        </p:txBody>
      </p:sp>
      <p:sp>
        <p:nvSpPr>
          <p:cNvPr id="5" name="Rectangle 1"/>
          <p:cNvSpPr/>
          <p:nvPr/>
        </p:nvSpPr>
        <p:spPr>
          <a:xfrm>
            <a:off x="451413" y="138896"/>
            <a:ext cx="3067291" cy="717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3"/>
          <p:cNvSpPr txBox="1"/>
          <p:nvPr/>
        </p:nvSpPr>
        <p:spPr>
          <a:xfrm>
            <a:off x="2257063" y="1163784"/>
            <a:ext cx="7833167" cy="584775"/>
          </a:xfrm>
          <a:prstGeom prst="rect">
            <a:avLst/>
          </a:prstGeom>
          <a:noFill/>
        </p:spPr>
        <p:txBody>
          <a:bodyPr wrap="square">
            <a:spAutoFit/>
          </a:bodyPr>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Giới thiệu các đồ chơi mà trẻ em yêu thích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a:blip r:embed="rId2"/>
          <a:stretch>
            <a:fillRect/>
          </a:stretch>
        </p:blipFill>
        <p:spPr>
          <a:xfrm>
            <a:off x="1990846" y="2245489"/>
            <a:ext cx="8099384" cy="2040761"/>
          </a:xfrm>
          <a:prstGeom prst="rect">
            <a:avLst/>
          </a:prstGeom>
        </p:spPr>
      </p:pic>
      <p:sp>
        <p:nvSpPr>
          <p:cNvPr id="16" name="Rectangle: Rounded Corners 6"/>
          <p:cNvSpPr/>
          <p:nvPr/>
        </p:nvSpPr>
        <p:spPr>
          <a:xfrm>
            <a:off x="2257063" y="4548850"/>
            <a:ext cx="7581418" cy="1643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số món đồ chơi mà trẻ em thích như: Búp bê, gấu bông, đồ hàng, siêu nhân, lê-gô, máy bay</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20" descr="logo"/>
          <p:cNvPicPr>
            <a:picLocks noChangeAspect="1"/>
          </p:cNvPicPr>
          <p:nvPr/>
        </p:nvPicPr>
        <p:blipFill>
          <a:blip r:embed="rId3"/>
          <a:stretch>
            <a:fillRect/>
          </a:stretch>
        </p:blipFill>
        <p:spPr>
          <a:xfrm>
            <a:off x="10422593" y="-278287"/>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TextBox 1"/>
          <p:cNvSpPr txBox="1"/>
          <p:nvPr/>
        </p:nvSpPr>
        <p:spPr>
          <a:xfrm>
            <a:off x="2766349" y="150471"/>
            <a:ext cx="7106856" cy="1077218"/>
          </a:xfrm>
          <a:prstGeom prst="rect">
            <a:avLst/>
          </a:prstGeom>
          <a:noFill/>
        </p:spPr>
        <p:txBody>
          <a:bodyPr wrap="square" rtlCol="0">
            <a:spAutoFit/>
          </a:bodyPr>
          <a:p>
            <a:pPr algn="ct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Viết 3-4 câu giới thiệu một món đồ chơi mà em thích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2"/>
          <p:cNvSpPr/>
          <p:nvPr/>
        </p:nvSpPr>
        <p:spPr>
          <a:xfrm>
            <a:off x="1203766" y="1736203"/>
            <a:ext cx="10556111" cy="3530278"/>
          </a:xfrm>
          <a:prstGeom prst="rect">
            <a:avLst/>
          </a:prstGeom>
        </p:spPr>
        <p:style>
          <a:lnRef idx="2">
            <a:schemeClr val="accent2"/>
          </a:lnRef>
          <a:fillRef idx="1">
            <a:schemeClr val="lt1"/>
          </a:fillRef>
          <a:effectRef idx="0">
            <a:schemeClr val="accent2"/>
          </a:effectRef>
          <a:fontRef idx="minor">
            <a:schemeClr val="dk1"/>
          </a:fontRef>
        </p:style>
        <p:txBody>
          <a:bodyPr rtlCol="0" anchor="ctr"/>
          <a:p>
            <a:pPr algn="ct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dẫn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Content Placeholder 4"/>
          <p:cNvPicPr>
            <a:picLocks noGrp="1" noChangeAspect="1"/>
          </p:cNvPicPr>
          <p:nvPr/>
        </p:nvPicPr>
        <p:blipFill>
          <a:blip r:embed="rId2"/>
          <a:stretch>
            <a:fillRect/>
          </a:stretch>
        </p:blipFill>
        <p:spPr>
          <a:xfrm>
            <a:off x="1570892" y="1983557"/>
            <a:ext cx="8063328" cy="406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1200329"/>
          </a:xfrm>
          <a:prstGeom prst="rect">
            <a:avLst/>
          </a:prstGeom>
          <a:noFill/>
        </p:spPr>
        <p:txBody>
          <a:bodyPr wrap="square" rtlCol="0">
            <a:spAutoFit/>
          </a:bodyPr>
          <a:p>
            <a:r>
              <a:rPr lang="en-US" sz="3600" dirty="0">
                <a:latin typeface="Arial-Rounded" panose="020B0500000000000000" pitchFamily="34" charset="0"/>
                <a:ea typeface="Arial-Rounded" panose="020B0500000000000000" pitchFamily="34" charset="0"/>
                <a:cs typeface="Arial-Rounded" panose="020B0500000000000000" pitchFamily="34" charset="0"/>
              </a:rPr>
              <a:t>2. </a:t>
            </a:r>
            <a:r>
              <a:rPr lang="en-US" sz="3600" dirty="0" err="1">
                <a:latin typeface="Arial-Rounded" panose="020B0500000000000000" pitchFamily="34" charset="0"/>
                <a:ea typeface="Arial-Rounded" panose="020B0500000000000000" pitchFamily="34" charset="0"/>
                <a:cs typeface="Arial-Rounded" panose="020B0500000000000000" pitchFamily="34" charset="0"/>
              </a:rPr>
              <a:t>Ghi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thích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2"/>
          <a:stretch>
            <a:fillRect/>
          </a:stretch>
        </p:blipFill>
        <p:spPr>
          <a:xfrm>
            <a:off x="2558005" y="2538412"/>
            <a:ext cx="6447099" cy="2299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
        <p:nvSpPr>
          <p:cNvPr id="5" name="Rectangle: Rounded Corners 4"/>
          <p:cNvSpPr/>
          <p:nvPr/>
        </p:nvSpPr>
        <p:spPr>
          <a:xfrm>
            <a:off x="8523768" y="576145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tranthao121006@gmail.com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chiếc thuyền</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rPr>
              <a:t>D</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trăng vàng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Ngân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rPr>
              <a:t>B</a:t>
            </a:r>
            <a:r>
              <a:rPr lang="vi-VN" sz="3200" dirty="0">
                <a:solidFill>
                  <a:prstClr val="black"/>
                </a:solidFill>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 cau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6">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198880"/>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 thơ đầu bài thơ Thả diều, diều thành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9"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10"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8"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9"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8"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9"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6">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9"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10"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8"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9"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8"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9"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Điền tiếp vào chỗ trống: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Cánh diều xanh lúa</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Uốn cong.....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6"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6"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6"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endPar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Tớ là lê-gô</a:t>
              </a:r>
              <a:endPar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22</a:t>
            </a:r>
            <a:endPar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88265"/>
            <a:ext cx="1478280" cy="899160"/>
          </a:xfrm>
          <a:prstGeom prst="rect">
            <a:avLst/>
          </a:prstGeom>
        </p:spPr>
      </p:pic>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7292</Words>
  <Application>WPS Presentation</Application>
  <PresentationFormat>Widescreen</PresentationFormat>
  <Paragraphs>245</Paragraphs>
  <Slides>39</Slides>
  <Notes>16</Notes>
  <HiddenSlides>0</HiddenSlides>
  <MMClips>1</MMClips>
  <ScaleCrop>false</ScaleCrop>
  <HeadingPairs>
    <vt:vector size="6" baseType="variant">
      <vt:variant>
        <vt:lpstr>已用的字体</vt:lpstr>
      </vt:variant>
      <vt:variant>
        <vt:i4>14</vt:i4>
      </vt:variant>
      <vt:variant>
        <vt:lpstr>主题</vt:lpstr>
      </vt:variant>
      <vt:variant>
        <vt:i4>8</vt:i4>
      </vt:variant>
      <vt:variant>
        <vt:lpstr>幻灯片标题</vt:lpstr>
      </vt:variant>
      <vt:variant>
        <vt:i4>39</vt:i4>
      </vt:variant>
    </vt:vector>
  </HeadingPairs>
  <TitlesOfParts>
    <vt:vector size="61" baseType="lpstr">
      <vt:lpstr>Arial</vt:lpstr>
      <vt:lpstr>SimSun</vt:lpstr>
      <vt:lpstr>Wingdings</vt:lpstr>
      <vt:lpstr>Microsoft YaHei</vt:lpstr>
      <vt:lpstr>Calibri Light</vt:lpstr>
      <vt:lpstr>Calibri</vt:lpstr>
      <vt:lpstr>Times New Roman</vt:lpstr>
      <vt:lpstr>Arial-Rounded</vt:lpstr>
      <vt:lpstr>Arial Rounded MT Bold</vt:lpstr>
      <vt:lpstr>Calibri</vt:lpstr>
      <vt:lpstr>Arial Unicode MS</vt:lpstr>
      <vt:lpstr>Verdana</vt:lpstr>
      <vt:lpstr>HP001 4 hàng</vt:lpstr>
      <vt:lpstr>等线</vt:lpstr>
      <vt:lpstr>1_Office Theme</vt:lpstr>
      <vt:lpstr>2_Office Theme</vt:lpstr>
      <vt:lpstr>3_Office Theme</vt:lpstr>
      <vt:lpstr>4_Office Theme</vt:lpstr>
      <vt:lpstr>5_Office Theme</vt:lpstr>
      <vt:lpstr>6_Office Theme</vt:lpstr>
      <vt:lpstr>7_Office Theme</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Tớ là lê-gô </vt:lpstr>
      <vt:lpstr>PowerPoint 演示文稿</vt:lpstr>
      <vt:lpstr>Tớ là lê-gô </vt:lpstr>
      <vt:lpstr>Luyện đọc câu dài:</vt:lpstr>
      <vt:lpstr>Tớ là lê-gô </vt:lpstr>
      <vt:lpstr>Tớ là lê-gô </vt:lpstr>
      <vt:lpstr>PowerPoint 演示文稿</vt:lpstr>
      <vt:lpstr>Tớ là lê-gô </vt:lpstr>
      <vt:lpstr>Tớ là lê-gô </vt:lpstr>
      <vt:lpstr>Tớ là lê-gô </vt:lpstr>
      <vt:lpstr>Chọn nội dung phù hợp với mỗi đoạn bài đọc</vt:lpstr>
      <vt:lpstr>1. Từ ngữ chỉ đặc điểm của khối lê-gô: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user</cp:lastModifiedBy>
  <cp:revision>10</cp:revision>
  <dcterms:created xsi:type="dcterms:W3CDTF">2021-05-27T09:57:00Z</dcterms:created>
  <dcterms:modified xsi:type="dcterms:W3CDTF">2021-05-28T12:42:47Z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