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302" r:id="rId4"/>
    <p:sldId id="259" r:id="rId5"/>
    <p:sldId id="357" r:id="rId6"/>
    <p:sldId id="260" r:id="rId7"/>
    <p:sldId id="261" r:id="rId8"/>
    <p:sldId id="264" r:id="rId9"/>
    <p:sldId id="303" r:id="rId10"/>
    <p:sldId id="304" r:id="rId11"/>
    <p:sldId id="382" r:id="rId12"/>
    <p:sldId id="383" r:id="rId13"/>
    <p:sldId id="381" r:id="rId14"/>
    <p:sldId id="306" r:id="rId15"/>
    <p:sldId id="272" r:id="rId16"/>
    <p:sldId id="313" r:id="rId17"/>
    <p:sldId id="314" r:id="rId18"/>
    <p:sldId id="386" r:id="rId19"/>
    <p:sldId id="307" r:id="rId20"/>
    <p:sldId id="384" r:id="rId21"/>
    <p:sldId id="265" r:id="rId22"/>
    <p:sldId id="359" r:id="rId23"/>
    <p:sldId id="368" r:id="rId24"/>
    <p:sldId id="387" r:id="rId25"/>
    <p:sldId id="388" r:id="rId26"/>
    <p:sldId id="371" r:id="rId27"/>
    <p:sldId id="385" r:id="rId28"/>
    <p:sldId id="277" r:id="rId29"/>
    <p:sldId id="278" r:id="rId30"/>
    <p:sldId id="389" r:id="rId31"/>
    <p:sldId id="279" r:id="rId32"/>
    <p:sldId id="280" r:id="rId33"/>
    <p:sldId id="281" r:id="rId34"/>
    <p:sldId id="28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6" autoAdjust="0"/>
    <p:restoredTop sz="61672" autoAdjust="0"/>
  </p:normalViewPr>
  <p:slideViewPr>
    <p:cSldViewPr snapToGrid="0">
      <p:cViewPr varScale="1">
        <p:scale>
          <a:sx n="45" d="100"/>
          <a:sy n="45" d="100"/>
        </p:scale>
        <p:origin x="45" y="8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BF66D5-7BAB-42AE-BEA1-EBBC808F4885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399B9F-2E26-4853-A2A9-7667478B0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363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99B9F-2E26-4853-A2A9-7667478B0E2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284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470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rPr lang="en-VN" smtClean="0"/>
              <a:t>5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41593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rPr lang="en-VN" smtClean="0"/>
              <a:t>30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41593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210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5B20E-5DAB-5C54-516D-44E31134A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390E57-01E2-6414-F07E-D93786B92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B6379-945D-A0E9-DEC7-6B16D50A3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522A-7AE8-49C6-A9B7-14EC4983F9E4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BF0036-6478-E762-73D1-EECABAD5C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091AD-A661-2502-4A85-7F55E89B6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73E0-9116-4375-A478-C8113BA94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637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88A85-432A-0206-C860-BBD24FB99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F41978-0F05-03F8-D38D-91A6A72319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4407E-8A05-CD67-BA74-BC0716E67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522A-7AE8-49C6-A9B7-14EC4983F9E4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BD044-C269-C32C-179A-69B1088BE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74EEB-7367-9837-7CC6-EBAF619C5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73E0-9116-4375-A478-C8113BA94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175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CE2723-3885-738C-27AF-9D6F475015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FA6F18-ACC4-4B5E-9223-E814767481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D4C1C6-7CD0-3F21-CC89-FD9D237F1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522A-7AE8-49C6-A9B7-14EC4983F9E4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DD6382-C8F5-5057-67FF-0766A2E55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2A7EBD-0D66-9F72-34AD-53BFE10D6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73E0-9116-4375-A478-C8113BA94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325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43073" y="6325674"/>
            <a:ext cx="550151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6727266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9262450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37020-6DF3-F5C4-F00E-D627A8B88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19C79-059A-03F2-AFF7-7639A34F7D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D06C31-5D5D-9022-FE1F-CECECA162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522A-7AE8-49C6-A9B7-14EC4983F9E4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4A65C6-F542-52E4-1986-35336E610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01C2A-389F-C663-3F8D-9195FCFE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73E0-9116-4375-A478-C8113BA94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41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501E4-4B1D-B55A-1B64-C629ECDD1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A48B5E-B81C-B27A-07A7-2B4A645B15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CB916-05C2-C6EB-FFA6-4D9632DE9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522A-7AE8-49C6-A9B7-14EC4983F9E4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B91FAB-3AF1-C0C6-F348-1A28DAF8F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79D22B-E908-61F6-F2F3-FD29603FB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73E0-9116-4375-A478-C8113BA94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149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E39E2-090F-183B-9E1D-C24A85461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01BCF-DDEA-368A-4E27-F00F18504B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820431-7CA9-5431-C170-7F5E38DF27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418BE5-2E3D-142A-9708-AB007BAB1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522A-7AE8-49C6-A9B7-14EC4983F9E4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CB74D8-DD1A-77D6-FAEB-475D79BA1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76416B-273B-160C-BCA5-FAA9A62D4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73E0-9116-4375-A478-C8113BA94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619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8AD05-08F5-9CB0-0DA9-394D25C55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B63CA5-3401-3C84-A3AF-F184AD20A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8A996D-0158-E0F5-C9C0-60B192FD82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D64B23-A563-3884-9F6C-1D4E516C05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596655-A12C-F7C6-A77E-6261E2CD23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07BF53-A69E-CBD2-8DCB-69136508F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522A-7AE8-49C6-A9B7-14EC4983F9E4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75FB89-C8C5-1EB0-EA4F-E8CB514E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E8EAF6-0122-A946-B90C-DF5962313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73E0-9116-4375-A478-C8113BA94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863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1D9BA-F1A1-B3E2-FC37-EAC4B7E04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16209E-8A5B-710E-37F7-BABB72E0D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522A-7AE8-49C6-A9B7-14EC4983F9E4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DC946-D64F-7785-A6FE-C39EBD199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9FA6FB-2886-9DEC-91EF-52CE3C180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73E0-9116-4375-A478-C8113BA94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48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B13192-D99B-B0F3-2C27-400399FF4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522A-7AE8-49C6-A9B7-14EC4983F9E4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EF115C-0284-E712-5096-23D194808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44AB53-3857-1453-5726-CFA1D2592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73E0-9116-4375-A478-C8113BA94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552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D9C3-790F-23B7-E8B9-5FDE4B982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48CEE-F823-EA9B-31F6-6C0AC2234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097F9F-26C6-6157-6B16-41BC61C069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0D00A6-1517-E7C8-2DE7-359391398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522A-7AE8-49C6-A9B7-14EC4983F9E4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42D635-16A8-64F7-090B-50792026D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5B8D40-302D-C134-9584-5BC8615B5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73E0-9116-4375-A478-C8113BA94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684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AFD74-9F64-72FA-0CE2-287DFA4A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53741F-FB89-CF63-7D7B-FA2B1B838B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E04A3B-5EB2-E437-FBB0-0F9F2440D1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DBACA1-E297-3F21-1728-8B9079579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D522A-7AE8-49C6-A9B7-14EC4983F9E4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E3A72F-32EE-986F-D0B1-02BFED6DB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79F085-C461-FD61-26D2-925ABECEE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73E0-9116-4375-A478-C8113BA94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151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48B542-F369-B90D-0FFD-1CB9F5AF0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6AD51F-1D69-C009-715B-BB29BF0BD8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D2B3F1-3FFF-81F0-F8CB-95707AAC40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D522A-7AE8-49C6-A9B7-14EC4983F9E4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8FDE98-F1C2-BDAA-0B60-91D80F514E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4C9388-81C4-9551-0527-CB7BD8EECD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673E0-9116-4375-A478-C8113BA940E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id="{4F758E3D-551F-A9D5-55E9-1E663ED5CA68}"/>
              </a:ext>
            </a:extLst>
          </p:cNvPr>
          <p:cNvSpPr/>
          <p:nvPr userDrawn="1"/>
        </p:nvSpPr>
        <p:spPr>
          <a:xfrm>
            <a:off x="0" y="-87923"/>
            <a:ext cx="12192000" cy="355738"/>
          </a:xfrm>
          <a:prstGeom prst="round2SameRect">
            <a:avLst/>
          </a:prstGeom>
          <a:solidFill>
            <a:srgbClr val="EF5288"/>
          </a:solidFill>
          <a:ln>
            <a:solidFill>
              <a:srgbClr val="EF52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0B2BB8E1-3A79-71B0-9471-F0DD8A4D3674}"/>
              </a:ext>
            </a:extLst>
          </p:cNvPr>
          <p:cNvSpPr txBox="1"/>
          <p:nvPr userDrawn="1"/>
        </p:nvSpPr>
        <p:spPr>
          <a:xfrm>
            <a:off x="153420" y="-41098"/>
            <a:ext cx="1782860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 4: ANIMALS</a:t>
            </a:r>
          </a:p>
        </p:txBody>
      </p:sp>
      <p:sp>
        <p:nvSpPr>
          <p:cNvPr id="11" name="Round Same Side Corner Rectangle 7">
            <a:extLst>
              <a:ext uri="{FF2B5EF4-FFF2-40B4-BE49-F238E27FC236}">
                <a16:creationId xmlns:a16="http://schemas.microsoft.com/office/drawing/2014/main" id="{80C66C14-0435-815A-82C9-870EF188EDF3}"/>
              </a:ext>
            </a:extLst>
          </p:cNvPr>
          <p:cNvSpPr/>
          <p:nvPr userDrawn="1"/>
        </p:nvSpPr>
        <p:spPr>
          <a:xfrm>
            <a:off x="0" y="6392008"/>
            <a:ext cx="12192000" cy="465992"/>
          </a:xfrm>
          <a:prstGeom prst="round2SameRect">
            <a:avLst/>
          </a:prstGeom>
          <a:solidFill>
            <a:srgbClr val="EF5288"/>
          </a:solidFill>
          <a:ln>
            <a:solidFill>
              <a:srgbClr val="EF52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E10C64-5E8C-0A42-238D-932E1A51C70D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Anh 1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-Learn Smart Start </a:t>
            </a:r>
          </a:p>
        </p:txBody>
      </p:sp>
      <p:pic>
        <p:nvPicPr>
          <p:cNvPr id="13" name="Picture 1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13A6C670-E257-F04C-01DD-8B9B17BD0D4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743073" y="6325674"/>
            <a:ext cx="579475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26A384-F534-2FC7-074B-821AE6073F8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AF88753-AE91-07E8-657D-CA6E4D529CF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356217" y="6568807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81ECB7-B19B-38F4-CC66-37CE33D5DC29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9">
            <a:extLst>
              <a:ext uri="{FF2B5EF4-FFF2-40B4-BE49-F238E27FC236}">
                <a16:creationId xmlns:a16="http://schemas.microsoft.com/office/drawing/2014/main" id="{AF55781E-F8BE-0565-0743-7E5D25298712}"/>
              </a:ext>
            </a:extLst>
          </p:cNvPr>
          <p:cNvSpPr txBox="1"/>
          <p:nvPr userDrawn="1"/>
        </p:nvSpPr>
        <p:spPr>
          <a:xfrm>
            <a:off x="10664156" y="-36452"/>
            <a:ext cx="121860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Lesson </a:t>
            </a:r>
            <a:r>
              <a:rPr lang="en-US" sz="1800" b="0" baseline="0" dirty="0">
                <a:solidFill>
                  <a:schemeClr val="bg1"/>
                </a:solidFill>
              </a:rPr>
              <a:t> </a:t>
            </a:r>
            <a:r>
              <a:rPr lang="en-US" sz="1800" b="1" baseline="0" dirty="0">
                <a:solidFill>
                  <a:schemeClr val="bg1"/>
                </a:solidFill>
              </a:rPr>
              <a:t>1.1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05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arrow-blue-pointing-right-next-31191/" TargetMode="Externa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3.png"/><Relationship Id="rId12" Type="http://schemas.openxmlformats.org/officeDocument/2006/relationships/hyperlink" Target="https://pixabay.com/en/the-sun-sweetheart-yellow-summer-1904087/" TargetMode="Externa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hyperlink" Target="https://pixabay.com/en/loudspeaker-cartoon-isolated-309554/" TargetMode="External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openxmlformats.org/officeDocument/2006/relationships/hyperlink" Target="https://pixabay.com/en/house-home-straw-hay-hut-306112/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arrow-blue-pointing-right-next-31191/" TargetMode="External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3.png"/><Relationship Id="rId12" Type="http://schemas.openxmlformats.org/officeDocument/2006/relationships/hyperlink" Target="https://pixabay.com/en/the-sun-sweetheart-yellow-summer-1904087/" TargetMode="Externa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hyperlink" Target="https://pixabay.com/en/loudspeaker-cartoon-isolated-309554/" TargetMode="External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openxmlformats.org/officeDocument/2006/relationships/hyperlink" Target="https://pixabay.com/en/birdhouse-bird-house-blue-flower-48531/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arrow-blue-pointing-right-next-31191/" TargetMode="Externa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3.png"/><Relationship Id="rId12" Type="http://schemas.openxmlformats.org/officeDocument/2006/relationships/hyperlink" Target="https://pixabay.com/en/dog-bed-animal-bed-bedding-blanket-30749/" TargetMode="Externa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hyperlink" Target="https://pixabay.com/en/loudspeaker-cartoon-isolated-309554/" TargetMode="External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hyperlink" Target="https://pixabay.com/en/the-sun-sweetheart-yellow-summer-1904087/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thumbs-up-smiley-face-emoji-happy-4007573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eduhome.com.vn/DHALesson?idGrade=1&amp;idSubject=1&amp;idSeries=1&amp;idTheme=298&amp;IdLevel=1&amp;idThemeServer=5" TargetMode="Externa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pixabay.com/vectors/phone-call-telephone-651704/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CD1-TRACK 38">
            <a:hlinkClick r:id="" action="ppaction://media"/>
            <a:extLst>
              <a:ext uri="{FF2B5EF4-FFF2-40B4-BE49-F238E27FC236}">
                <a16:creationId xmlns:a16="http://schemas.microsoft.com/office/drawing/2014/main" id="{69CC8A7E-405C-B54E-9159-7C5657D44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79771" y="1574569"/>
            <a:ext cx="554482" cy="5544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3" y="-103910"/>
            <a:ext cx="12198273" cy="69515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865050-FE4B-C308-81E0-A9C0A2858F0C}"/>
              </a:ext>
            </a:extLst>
          </p:cNvPr>
          <p:cNvSpPr txBox="1"/>
          <p:nvPr/>
        </p:nvSpPr>
        <p:spPr>
          <a:xfrm>
            <a:off x="6279771" y="2052122"/>
            <a:ext cx="45865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5400" b="1" dirty="0">
                <a:solidFill>
                  <a:srgbClr val="FF0000"/>
                </a:solidFill>
              </a:rPr>
              <a:t>Unit 5: Animals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13DA55-225C-139A-5D4F-99740AD5D472}"/>
              </a:ext>
            </a:extLst>
          </p:cNvPr>
          <p:cNvSpPr txBox="1"/>
          <p:nvPr/>
        </p:nvSpPr>
        <p:spPr>
          <a:xfrm>
            <a:off x="7304076" y="2908489"/>
            <a:ext cx="26116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00B050"/>
                </a:solidFill>
              </a:rPr>
              <a:t>Lesson 1.1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E02BD5-49E1-7601-671B-B781CF9224FB}"/>
              </a:ext>
            </a:extLst>
          </p:cNvPr>
          <p:cNvSpPr txBox="1"/>
          <p:nvPr/>
        </p:nvSpPr>
        <p:spPr>
          <a:xfrm>
            <a:off x="7611596" y="3677930"/>
            <a:ext cx="19965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P</a:t>
            </a:r>
            <a:r>
              <a:rPr lang="en-VN" sz="4400" dirty="0">
                <a:solidFill>
                  <a:srgbClr val="0070C0"/>
                </a:solidFill>
              </a:rPr>
              <a:t>age 32</a:t>
            </a:r>
          </a:p>
        </p:txBody>
      </p:sp>
    </p:spTree>
    <p:extLst>
      <p:ext uri="{BB962C8B-B14F-4D97-AF65-F5344CB8AC3E}">
        <p14:creationId xmlns:p14="http://schemas.microsoft.com/office/powerpoint/2010/main" val="236493365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C805E10A-A5A2-3D00-0476-B1BC80951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620" y="1382795"/>
            <a:ext cx="5673186" cy="4369561"/>
          </a:xfrm>
          <a:prstGeom prst="rect">
            <a:avLst/>
          </a:prstGeom>
        </p:spPr>
      </p:pic>
      <p:pic>
        <p:nvPicPr>
          <p:cNvPr id="11" name="cat.mp3" descr="cat.mp3">
            <a:hlinkClick r:id="" action="ppaction://media"/>
            <a:extLst>
              <a:ext uri="{FF2B5EF4-FFF2-40B4-BE49-F238E27FC236}">
                <a16:creationId xmlns:a16="http://schemas.microsoft.com/office/drawing/2014/main" id="{4BD622C6-3AF6-1B8B-EEBE-9642B0F509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0962" y="1484422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8C4437-F2BB-4370-0456-89C05F9ECADA}"/>
              </a:ext>
            </a:extLst>
          </p:cNvPr>
          <p:cNvSpPr txBox="1"/>
          <p:nvPr/>
        </p:nvSpPr>
        <p:spPr>
          <a:xfrm>
            <a:off x="7891836" y="3105834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cat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6D0510-6F74-BB0E-C3F9-76365E6E5E50}"/>
              </a:ext>
            </a:extLst>
          </p:cNvPr>
          <p:cNvSpPr txBox="1"/>
          <p:nvPr/>
        </p:nvSpPr>
        <p:spPr>
          <a:xfrm>
            <a:off x="7891836" y="4351205"/>
            <a:ext cx="1630955" cy="83099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/</a:t>
            </a:r>
            <a:r>
              <a:rPr lang="en-US" sz="2400" dirty="0" err="1"/>
              <a:t>kæt</a:t>
            </a:r>
            <a:r>
              <a:rPr lang="en-US" sz="2400" dirty="0"/>
              <a:t>/ </a:t>
            </a:r>
          </a:p>
          <a:p>
            <a:pPr algn="ctr"/>
            <a:r>
              <a:rPr lang="en-US" sz="2400" dirty="0"/>
              <a:t>con </a:t>
            </a:r>
            <a:r>
              <a:rPr lang="en-US" sz="2400" dirty="0" err="1"/>
              <a:t>mèo</a:t>
            </a:r>
            <a:r>
              <a:rPr lang="en-US" sz="2400" dirty="0"/>
              <a:t> 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8B2983-4163-93AF-6CA0-2C919C3211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94472"/>
            <a:ext cx="6793988" cy="7188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78BF35-B8EE-7766-D893-577C986AD2B2}"/>
              </a:ext>
            </a:extLst>
          </p:cNvPr>
          <p:cNvSpPr txBox="1"/>
          <p:nvPr/>
        </p:nvSpPr>
        <p:spPr>
          <a:xfrm>
            <a:off x="7217562" y="70071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</a:t>
            </a:r>
            <a:r>
              <a:rPr kumimoji="0" lang="en-US" sz="1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1246746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9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icture frame, vector graphics, screenshot&#10;&#10;Description automatically generated">
            <a:extLst>
              <a:ext uri="{FF2B5EF4-FFF2-40B4-BE49-F238E27FC236}">
                <a16:creationId xmlns:a16="http://schemas.microsoft.com/office/drawing/2014/main" id="{9400B3C7-1045-D289-7D12-CE6EF9D75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923" y="1415468"/>
            <a:ext cx="6019900" cy="4610987"/>
          </a:xfrm>
          <a:prstGeom prst="rect">
            <a:avLst/>
          </a:prstGeom>
        </p:spPr>
      </p:pic>
      <p:pic>
        <p:nvPicPr>
          <p:cNvPr id="5" name="dog.mp3" descr="dog.mp3">
            <a:hlinkClick r:id="" action="ppaction://media"/>
            <a:extLst>
              <a:ext uri="{FF2B5EF4-FFF2-40B4-BE49-F238E27FC236}">
                <a16:creationId xmlns:a16="http://schemas.microsoft.com/office/drawing/2014/main" id="{0293B27F-1DA4-05F2-FFDA-12EA6432D8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6635" y="1601810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8C4437-F2BB-4370-0456-89C05F9ECADA}"/>
              </a:ext>
            </a:extLst>
          </p:cNvPr>
          <p:cNvSpPr txBox="1"/>
          <p:nvPr/>
        </p:nvSpPr>
        <p:spPr>
          <a:xfrm>
            <a:off x="7891836" y="3105834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dog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6D0510-6F74-BB0E-C3F9-76365E6E5E50}"/>
              </a:ext>
            </a:extLst>
          </p:cNvPr>
          <p:cNvSpPr txBox="1"/>
          <p:nvPr/>
        </p:nvSpPr>
        <p:spPr>
          <a:xfrm>
            <a:off x="7891836" y="4351205"/>
            <a:ext cx="1630955" cy="83099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/</a:t>
            </a:r>
            <a:r>
              <a:rPr lang="en-US" sz="2400" dirty="0" err="1"/>
              <a:t>dɔːɡ</a:t>
            </a:r>
            <a:r>
              <a:rPr lang="en-US" sz="2400" dirty="0"/>
              <a:t>/</a:t>
            </a:r>
          </a:p>
          <a:p>
            <a:pPr algn="ctr"/>
            <a:r>
              <a:rPr lang="en-US" sz="2400" dirty="0"/>
              <a:t>con </a:t>
            </a:r>
            <a:r>
              <a:rPr lang="en-US" sz="2400" dirty="0" err="1"/>
              <a:t>cho</a:t>
            </a:r>
            <a:r>
              <a:rPr lang="en-US" sz="2400" dirty="0"/>
              <a:t>́ 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8B2983-4163-93AF-6CA0-2C919C3211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94472"/>
            <a:ext cx="6793988" cy="7188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6E5A24-33A3-B182-C74E-3227D53474DF}"/>
              </a:ext>
            </a:extLst>
          </p:cNvPr>
          <p:cNvSpPr txBox="1"/>
          <p:nvPr/>
        </p:nvSpPr>
        <p:spPr>
          <a:xfrm>
            <a:off x="7169437" y="72592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</a:t>
            </a:r>
            <a:r>
              <a:rPr kumimoji="0" lang="en-US" sz="1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79101108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creenshot, picture frame, vector graphics&#10;&#10;Description automatically generated">
            <a:extLst>
              <a:ext uri="{FF2B5EF4-FFF2-40B4-BE49-F238E27FC236}">
                <a16:creationId xmlns:a16="http://schemas.microsoft.com/office/drawing/2014/main" id="{E9BCF1FF-35FE-911E-ECE4-F202D9ACCF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0087" y="1675517"/>
            <a:ext cx="5902002" cy="4319763"/>
          </a:xfrm>
          <a:prstGeom prst="rect">
            <a:avLst/>
          </a:prstGeom>
        </p:spPr>
      </p:pic>
      <p:pic>
        <p:nvPicPr>
          <p:cNvPr id="5" name="CD1-TRACK 63.mp3" descr="CD1-TRACK 63.mp3">
            <a:hlinkClick r:id="" action="ppaction://media"/>
            <a:extLst>
              <a:ext uri="{FF2B5EF4-FFF2-40B4-BE49-F238E27FC236}">
                <a16:creationId xmlns:a16="http://schemas.microsoft.com/office/drawing/2014/main" id="{6934BF53-6341-D334-1B0F-9783FAC185D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918.377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97621" y="1599150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8C4437-F2BB-4370-0456-89C05F9ECADA}"/>
              </a:ext>
            </a:extLst>
          </p:cNvPr>
          <p:cNvSpPr txBox="1"/>
          <p:nvPr/>
        </p:nvSpPr>
        <p:spPr>
          <a:xfrm>
            <a:off x="7891836" y="3105834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bird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6D0510-6F74-BB0E-C3F9-76365E6E5E50}"/>
              </a:ext>
            </a:extLst>
          </p:cNvPr>
          <p:cNvSpPr txBox="1"/>
          <p:nvPr/>
        </p:nvSpPr>
        <p:spPr>
          <a:xfrm>
            <a:off x="7891836" y="4351205"/>
            <a:ext cx="1630955" cy="83099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/</a:t>
            </a:r>
            <a:r>
              <a:rPr lang="en-US" sz="2400" dirty="0" err="1"/>
              <a:t>bɝːrd</a:t>
            </a:r>
            <a:r>
              <a:rPr lang="en-US" sz="2400" dirty="0"/>
              <a:t>/</a:t>
            </a:r>
          </a:p>
          <a:p>
            <a:pPr algn="ctr"/>
            <a:r>
              <a:rPr lang="en-US" sz="2400" dirty="0"/>
              <a:t>con </a:t>
            </a:r>
            <a:r>
              <a:rPr lang="en-US" sz="2400" dirty="0" err="1"/>
              <a:t>chim</a:t>
            </a:r>
            <a:r>
              <a:rPr lang="en-US" sz="2400" dirty="0"/>
              <a:t> 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8B2983-4163-93AF-6CA0-2C919C3211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94472"/>
            <a:ext cx="6793988" cy="7188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744ADF-BFBA-9F0D-9BBB-5FC75FD0EB1F}"/>
              </a:ext>
            </a:extLst>
          </p:cNvPr>
          <p:cNvSpPr txBox="1"/>
          <p:nvPr/>
        </p:nvSpPr>
        <p:spPr>
          <a:xfrm>
            <a:off x="7063680" y="77457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</a:t>
            </a:r>
            <a:r>
              <a:rPr kumimoji="0" lang="en-US" sz="1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2540360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396" y="383321"/>
            <a:ext cx="9216488" cy="602484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033654" y="574985"/>
            <a:ext cx="5516457" cy="557315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</a:p>
          <a:p>
            <a:pPr algn="ctr"/>
            <a:endParaRPr lang="en-US" sz="6600" i="1" dirty="0"/>
          </a:p>
          <a:p>
            <a:pPr algn="ctr"/>
            <a:endParaRPr lang="en-US" sz="6600" i="1" dirty="0"/>
          </a:p>
          <a:p>
            <a:pPr algn="ctr"/>
            <a:endParaRPr lang="en-US" sz="6600" i="1" dirty="0"/>
          </a:p>
          <a:p>
            <a:pPr algn="ctr"/>
            <a:endParaRPr lang="en-US" sz="3600" i="1" dirty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3400B19-FBB4-D717-5440-EB962919CDAD}"/>
              </a:ext>
            </a:extLst>
          </p:cNvPr>
          <p:cNvSpPr/>
          <p:nvPr/>
        </p:nvSpPr>
        <p:spPr>
          <a:xfrm>
            <a:off x="3388003" y="2901217"/>
            <a:ext cx="4853633" cy="1141396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i="1" dirty="0">
                <a:solidFill>
                  <a:schemeClr val="tx1"/>
                </a:solidFill>
              </a:rPr>
              <a:t>I like (</a:t>
            </a:r>
            <a:r>
              <a:rPr lang="en-US" sz="4400" i="1" dirty="0">
                <a:solidFill>
                  <a:srgbClr val="FF0000"/>
                </a:solidFill>
              </a:rPr>
              <a:t>cats</a:t>
            </a:r>
            <a:r>
              <a:rPr lang="en-US" sz="4400" i="1" dirty="0">
                <a:solidFill>
                  <a:schemeClr val="tx1"/>
                </a:solidFill>
              </a:rPr>
              <a:t>).</a:t>
            </a:r>
            <a:endParaRPr lang="en-VN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809403"/>
      </p:ext>
    </p:extLst>
  </p:cSld>
  <p:clrMapOvr>
    <a:masterClrMapping/>
  </p:clrMapOvr>
  <p:transition spd="med"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A4FDCB21-5204-6312-F455-F74FE111B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9303"/>
            <a:ext cx="5370920" cy="7712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CD1-TRACK 64.mp3" descr="CD1-TRACK 64.mp3">
            <a:hlinkClick r:id="" action="ppaction://media"/>
            <a:extLst>
              <a:ext uri="{FF2B5EF4-FFF2-40B4-BE49-F238E27FC236}">
                <a16:creationId xmlns:a16="http://schemas.microsoft.com/office/drawing/2014/main" id="{A80C70CC-5A70-03E5-3008-BEC75D9D22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4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7349" y="2029568"/>
            <a:ext cx="812800" cy="812800"/>
          </a:xfrm>
          <a:prstGeom prst="rect">
            <a:avLst/>
          </a:prstGeom>
        </p:spPr>
      </p:pic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798263C-F185-74D5-A93F-11D16F5A94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6745" y="1078982"/>
            <a:ext cx="8885255" cy="57790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AB35DC-6DF2-F0BD-3DF6-E11B19309EEA}"/>
              </a:ext>
            </a:extLst>
          </p:cNvPr>
          <p:cNvSpPr txBox="1"/>
          <p:nvPr/>
        </p:nvSpPr>
        <p:spPr>
          <a:xfrm>
            <a:off x="5816267" y="389303"/>
            <a:ext cx="412413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42660104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59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139" y="440759"/>
            <a:ext cx="8824982" cy="5988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98516" y="3046428"/>
            <a:ext cx="3293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919328"/>
      </p:ext>
    </p:extLst>
  </p:cSld>
  <p:clrMapOvr>
    <a:masterClrMapping/>
  </p:clrMapOvr>
  <p:transition spd="med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D1656E-1814-9A26-89AF-6B07E0522ADA}"/>
              </a:ext>
            </a:extLst>
          </p:cNvPr>
          <p:cNvSpPr txBox="1"/>
          <p:nvPr/>
        </p:nvSpPr>
        <p:spPr>
          <a:xfrm>
            <a:off x="0" y="327993"/>
            <a:ext cx="2132315" cy="70788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say!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806FF0-AE28-022D-9EFE-44C5861D8A0C}"/>
              </a:ext>
            </a:extLst>
          </p:cNvPr>
          <p:cNvSpPr txBox="1"/>
          <p:nvPr/>
        </p:nvSpPr>
        <p:spPr>
          <a:xfrm>
            <a:off x="1451038" y="1628498"/>
            <a:ext cx="2528769" cy="769441"/>
          </a:xfrm>
          <a:prstGeom prst="rect">
            <a:avLst/>
          </a:prstGeom>
          <a:solidFill>
            <a:srgbClr val="EECAF2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4400" b="1" dirty="0"/>
              <a:t> It’s a cat. </a:t>
            </a:r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5E514157-FD28-501A-C271-4500B475CA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02" t="23542" r="13631" b="7021"/>
          <a:stretch/>
        </p:blipFill>
        <p:spPr>
          <a:xfrm>
            <a:off x="6397347" y="749727"/>
            <a:ext cx="5527008" cy="44606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0822EB8-C838-B1A2-23C7-E50792AEB549}"/>
              </a:ext>
            </a:extLst>
          </p:cNvPr>
          <p:cNvSpPr/>
          <p:nvPr/>
        </p:nvSpPr>
        <p:spPr>
          <a:xfrm>
            <a:off x="585820" y="2990558"/>
            <a:ext cx="4624535" cy="1865343"/>
          </a:xfrm>
          <a:prstGeom prst="ellipse">
            <a:avLst/>
          </a:prstGeom>
          <a:solidFill>
            <a:srgbClr val="EEC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</a:rPr>
              <a:t>I like </a:t>
            </a:r>
            <a:r>
              <a:rPr lang="en-VN" sz="4400" b="1" dirty="0">
                <a:solidFill>
                  <a:srgbClr val="FF0000"/>
                </a:solidFill>
              </a:rPr>
              <a:t>cat</a:t>
            </a:r>
            <a:r>
              <a:rPr lang="en-VN" sz="4400" b="1" u="sng" dirty="0">
                <a:solidFill>
                  <a:srgbClr val="FF0000"/>
                </a:solidFill>
              </a:rPr>
              <a:t>s</a:t>
            </a:r>
            <a:r>
              <a:rPr lang="en-VN" sz="4400" b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01458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D1656E-1814-9A26-89AF-6B07E0522ADA}"/>
              </a:ext>
            </a:extLst>
          </p:cNvPr>
          <p:cNvSpPr txBox="1"/>
          <p:nvPr/>
        </p:nvSpPr>
        <p:spPr>
          <a:xfrm>
            <a:off x="0" y="380747"/>
            <a:ext cx="2132315" cy="70788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say!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806FF0-AE28-022D-9EFE-44C5861D8A0C}"/>
              </a:ext>
            </a:extLst>
          </p:cNvPr>
          <p:cNvSpPr txBox="1"/>
          <p:nvPr/>
        </p:nvSpPr>
        <p:spPr>
          <a:xfrm>
            <a:off x="1495497" y="1630399"/>
            <a:ext cx="2571538" cy="769441"/>
          </a:xfrm>
          <a:prstGeom prst="rect">
            <a:avLst/>
          </a:prstGeom>
          <a:solidFill>
            <a:srgbClr val="92D050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4400" b="1" dirty="0"/>
              <a:t> It’s a dog.</a:t>
            </a:r>
          </a:p>
        </p:txBody>
      </p:sp>
      <p:pic>
        <p:nvPicPr>
          <p:cNvPr id="6" name="Picture 5" descr="A picture containing text, picture frame, vector graphics, screenshot&#10;&#10;Description automatically generated">
            <a:extLst>
              <a:ext uri="{FF2B5EF4-FFF2-40B4-BE49-F238E27FC236}">
                <a16:creationId xmlns:a16="http://schemas.microsoft.com/office/drawing/2014/main" id="{24C580FA-F72E-3754-E563-1B4E5C2A9F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32" t="15271" r="21026" b="8049"/>
          <a:stretch/>
        </p:blipFill>
        <p:spPr>
          <a:xfrm>
            <a:off x="6612810" y="634095"/>
            <a:ext cx="4308232" cy="540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90F4AD7-2DE6-8A9E-EF12-5FB20B62A975}"/>
              </a:ext>
            </a:extLst>
          </p:cNvPr>
          <p:cNvSpPr/>
          <p:nvPr/>
        </p:nvSpPr>
        <p:spPr>
          <a:xfrm>
            <a:off x="586596" y="2941607"/>
            <a:ext cx="4992595" cy="144061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</a:rPr>
              <a:t>I like </a:t>
            </a:r>
            <a:r>
              <a:rPr lang="en-VN" sz="4400" b="1" dirty="0">
                <a:solidFill>
                  <a:srgbClr val="FF0000"/>
                </a:solidFill>
              </a:rPr>
              <a:t>dog</a:t>
            </a:r>
            <a:r>
              <a:rPr lang="en-VN" sz="4400" b="1" u="sng" dirty="0">
                <a:solidFill>
                  <a:srgbClr val="FF0000"/>
                </a:solidFill>
              </a:rPr>
              <a:t>s</a:t>
            </a:r>
            <a:r>
              <a:rPr lang="en-VN" sz="4400" b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46902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D1656E-1814-9A26-89AF-6B07E0522ADA}"/>
              </a:ext>
            </a:extLst>
          </p:cNvPr>
          <p:cNvSpPr txBox="1"/>
          <p:nvPr/>
        </p:nvSpPr>
        <p:spPr>
          <a:xfrm>
            <a:off x="0" y="380747"/>
            <a:ext cx="2132315" cy="70788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say!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806FF0-AE28-022D-9EFE-44C5861D8A0C}"/>
              </a:ext>
            </a:extLst>
          </p:cNvPr>
          <p:cNvSpPr txBox="1"/>
          <p:nvPr/>
        </p:nvSpPr>
        <p:spPr>
          <a:xfrm>
            <a:off x="1481618" y="1533352"/>
            <a:ext cx="2763898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4400" b="1" dirty="0"/>
              <a:t> It’s a bird. </a:t>
            </a:r>
          </a:p>
        </p:txBody>
      </p:sp>
      <p:pic>
        <p:nvPicPr>
          <p:cNvPr id="6" name="Picture 5" descr="A picture containing text, screenshot, picture frame, vector graphics&#10;&#10;Description automatically generated">
            <a:extLst>
              <a:ext uri="{FF2B5EF4-FFF2-40B4-BE49-F238E27FC236}">
                <a16:creationId xmlns:a16="http://schemas.microsoft.com/office/drawing/2014/main" id="{BCECAF35-FD62-45ED-8184-A87BF34EBB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63" t="18109" r="12797" b="4566"/>
          <a:stretch/>
        </p:blipFill>
        <p:spPr>
          <a:xfrm>
            <a:off x="6096000" y="673574"/>
            <a:ext cx="5781302" cy="48089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1C65454-8043-41C1-E48D-1991D1633CC6}"/>
              </a:ext>
            </a:extLst>
          </p:cNvPr>
          <p:cNvSpPr/>
          <p:nvPr/>
        </p:nvSpPr>
        <p:spPr>
          <a:xfrm>
            <a:off x="543557" y="2747513"/>
            <a:ext cx="5250930" cy="136297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</a:rPr>
              <a:t>I like </a:t>
            </a:r>
            <a:r>
              <a:rPr lang="en-VN" sz="4400" b="1" dirty="0">
                <a:solidFill>
                  <a:srgbClr val="FF0000"/>
                </a:solidFill>
              </a:rPr>
              <a:t>bird</a:t>
            </a:r>
            <a:r>
              <a:rPr lang="en-VN" sz="4400" b="1" u="sng" dirty="0">
                <a:solidFill>
                  <a:srgbClr val="FF0000"/>
                </a:solidFill>
              </a:rPr>
              <a:t>s</a:t>
            </a:r>
            <a:r>
              <a:rPr lang="en-VN" sz="4400" b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42920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CB633FC-4708-2412-3F0B-A780FD6B7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29357"/>
            <a:ext cx="4091743" cy="8543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2B6BB108-FC38-E1E3-0832-495394642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93" y="2590798"/>
            <a:ext cx="12218294" cy="271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723178"/>
      </p:ext>
    </p:extLst>
  </p:cSld>
  <p:clrMapOvr>
    <a:masterClrMapping/>
  </p:clrMapOvr>
  <p:transition spd="med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6" name="Rounded Rectangle 5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296957" y="5513535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300067" y="59190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4424" y="494145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0018969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ong 5.1.mp4" descr="song 5.1.mp4">
            <a:hlinkClick r:id="" action="ppaction://media"/>
            <a:extLst>
              <a:ext uri="{FF2B5EF4-FFF2-40B4-BE49-F238E27FC236}">
                <a16:creationId xmlns:a16="http://schemas.microsoft.com/office/drawing/2014/main" id="{E5A1A4A0-E093-0F61-4D4D-A3DC49F4ACB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272" end="2656.011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69844"/>
            <a:ext cx="12192000" cy="600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3943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700" y="382146"/>
            <a:ext cx="8360300" cy="60169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33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716443"/>
      </p:ext>
    </p:extLst>
  </p:cSld>
  <p:clrMapOvr>
    <a:masterClrMapping/>
  </p:clrMapOvr>
  <p:transition spd="med"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F2B1D2-7DBB-3667-837E-C049ECC96176}"/>
              </a:ext>
            </a:extLst>
          </p:cNvPr>
          <p:cNvSpPr/>
          <p:nvPr/>
        </p:nvSpPr>
        <p:spPr>
          <a:xfrm>
            <a:off x="3142804" y="1255487"/>
            <a:ext cx="684041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/>
                <a:solidFill>
                  <a:srgbClr val="00B050"/>
                </a:solidFill>
              </a:rPr>
              <a:t>Let’s play!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9F3E24-0E1D-6CD2-A53C-240AB8B93686}"/>
              </a:ext>
            </a:extLst>
          </p:cNvPr>
          <p:cNvSpPr txBox="1"/>
          <p:nvPr/>
        </p:nvSpPr>
        <p:spPr>
          <a:xfrm>
            <a:off x="3699395" y="2644170"/>
            <a:ext cx="5473658" cy="1569659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en-VN" sz="8000" b="1" dirty="0">
                <a:solidFill>
                  <a:schemeClr val="accent2"/>
                </a:solidFill>
              </a:rPr>
              <a:t>Listen, look and say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F13E90-C2F7-3375-050D-63DAF3D07756}"/>
              </a:ext>
            </a:extLst>
          </p:cNvPr>
          <p:cNvSpPr txBox="1"/>
          <p:nvPr/>
        </p:nvSpPr>
        <p:spPr>
          <a:xfrm>
            <a:off x="4876800" y="4863548"/>
            <a:ext cx="2879634" cy="923330"/>
          </a:xfrm>
          <a:custGeom>
            <a:avLst/>
            <a:gdLst>
              <a:gd name="connsiteX0" fmla="*/ 0 w 2879634"/>
              <a:gd name="connsiteY0" fmla="*/ 0 h 923330"/>
              <a:gd name="connsiteX1" fmla="*/ 547130 w 2879634"/>
              <a:gd name="connsiteY1" fmla="*/ 0 h 923330"/>
              <a:gd name="connsiteX2" fmla="*/ 1036668 w 2879634"/>
              <a:gd name="connsiteY2" fmla="*/ 0 h 923330"/>
              <a:gd name="connsiteX3" fmla="*/ 1670188 w 2879634"/>
              <a:gd name="connsiteY3" fmla="*/ 0 h 923330"/>
              <a:gd name="connsiteX4" fmla="*/ 2217318 w 2879634"/>
              <a:gd name="connsiteY4" fmla="*/ 0 h 923330"/>
              <a:gd name="connsiteX5" fmla="*/ 2879634 w 2879634"/>
              <a:gd name="connsiteY5" fmla="*/ 0 h 923330"/>
              <a:gd name="connsiteX6" fmla="*/ 2879634 w 2879634"/>
              <a:gd name="connsiteY6" fmla="*/ 480132 h 923330"/>
              <a:gd name="connsiteX7" fmla="*/ 2879634 w 2879634"/>
              <a:gd name="connsiteY7" fmla="*/ 923330 h 923330"/>
              <a:gd name="connsiteX8" fmla="*/ 2303707 w 2879634"/>
              <a:gd name="connsiteY8" fmla="*/ 923330 h 923330"/>
              <a:gd name="connsiteX9" fmla="*/ 1814169 w 2879634"/>
              <a:gd name="connsiteY9" fmla="*/ 923330 h 923330"/>
              <a:gd name="connsiteX10" fmla="*/ 1238243 w 2879634"/>
              <a:gd name="connsiteY10" fmla="*/ 923330 h 923330"/>
              <a:gd name="connsiteX11" fmla="*/ 662316 w 2879634"/>
              <a:gd name="connsiteY11" fmla="*/ 923330 h 923330"/>
              <a:gd name="connsiteX12" fmla="*/ 0 w 2879634"/>
              <a:gd name="connsiteY12" fmla="*/ 923330 h 923330"/>
              <a:gd name="connsiteX13" fmla="*/ 0 w 2879634"/>
              <a:gd name="connsiteY13" fmla="*/ 443198 h 923330"/>
              <a:gd name="connsiteX14" fmla="*/ 0 w 2879634"/>
              <a:gd name="connsiteY14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79634" h="923330" extrusionOk="0">
                <a:moveTo>
                  <a:pt x="0" y="0"/>
                </a:moveTo>
                <a:cubicBezTo>
                  <a:pt x="229931" y="4154"/>
                  <a:pt x="363317" y="25105"/>
                  <a:pt x="547130" y="0"/>
                </a:cubicBezTo>
                <a:cubicBezTo>
                  <a:pt x="730943" y="-25105"/>
                  <a:pt x="936296" y="-3857"/>
                  <a:pt x="1036668" y="0"/>
                </a:cubicBezTo>
                <a:cubicBezTo>
                  <a:pt x="1137040" y="3857"/>
                  <a:pt x="1539807" y="21769"/>
                  <a:pt x="1670188" y="0"/>
                </a:cubicBezTo>
                <a:cubicBezTo>
                  <a:pt x="1800569" y="-21769"/>
                  <a:pt x="2058314" y="-6579"/>
                  <a:pt x="2217318" y="0"/>
                </a:cubicBezTo>
                <a:cubicBezTo>
                  <a:pt x="2376322" y="6579"/>
                  <a:pt x="2629584" y="-7365"/>
                  <a:pt x="2879634" y="0"/>
                </a:cubicBezTo>
                <a:cubicBezTo>
                  <a:pt x="2857293" y="162923"/>
                  <a:pt x="2898200" y="370604"/>
                  <a:pt x="2879634" y="480132"/>
                </a:cubicBezTo>
                <a:cubicBezTo>
                  <a:pt x="2861068" y="589660"/>
                  <a:pt x="2866075" y="809124"/>
                  <a:pt x="2879634" y="923330"/>
                </a:cubicBezTo>
                <a:cubicBezTo>
                  <a:pt x="2609026" y="939035"/>
                  <a:pt x="2565869" y="913383"/>
                  <a:pt x="2303707" y="923330"/>
                </a:cubicBezTo>
                <a:cubicBezTo>
                  <a:pt x="2041545" y="933277"/>
                  <a:pt x="1998010" y="901605"/>
                  <a:pt x="1814169" y="923330"/>
                </a:cubicBezTo>
                <a:cubicBezTo>
                  <a:pt x="1630328" y="945055"/>
                  <a:pt x="1438467" y="942076"/>
                  <a:pt x="1238243" y="923330"/>
                </a:cubicBezTo>
                <a:cubicBezTo>
                  <a:pt x="1038019" y="904584"/>
                  <a:pt x="874750" y="943472"/>
                  <a:pt x="662316" y="923330"/>
                </a:cubicBezTo>
                <a:cubicBezTo>
                  <a:pt x="449882" y="903188"/>
                  <a:pt x="165515" y="946021"/>
                  <a:pt x="0" y="923330"/>
                </a:cubicBezTo>
                <a:cubicBezTo>
                  <a:pt x="-7219" y="714129"/>
                  <a:pt x="11942" y="562566"/>
                  <a:pt x="0" y="443198"/>
                </a:cubicBezTo>
                <a:cubicBezTo>
                  <a:pt x="-11942" y="323830"/>
                  <a:pt x="-11" y="89593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VN" sz="5400" b="1" dirty="0">
                <a:solidFill>
                  <a:srgbClr val="7030A0"/>
                </a:solidFill>
              </a:rPr>
              <a:t>I like……..</a:t>
            </a:r>
          </a:p>
        </p:txBody>
      </p:sp>
    </p:spTree>
    <p:extLst>
      <p:ext uri="{BB962C8B-B14F-4D97-AF65-F5344CB8AC3E}">
        <p14:creationId xmlns:p14="http://schemas.microsoft.com/office/powerpoint/2010/main" val="962286175"/>
      </p:ext>
    </p:extLst>
  </p:cSld>
  <p:clrMapOvr>
    <a:masterClrMapping/>
  </p:clrMapOvr>
  <p:transition spd="med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dog.mp3" descr="dog.mp3">
            <a:hlinkClick r:id="" action="ppaction://media"/>
            <a:extLst>
              <a:ext uri="{FF2B5EF4-FFF2-40B4-BE49-F238E27FC236}">
                <a16:creationId xmlns:a16="http://schemas.microsoft.com/office/drawing/2014/main" id="{E966D37A-5120-99C8-653E-D02F227291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4400" y="976042"/>
            <a:ext cx="812800" cy="812800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ACC6B91-B1DC-F51E-923C-9AA1A6A5D1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0" y="384371"/>
            <a:ext cx="1736035" cy="1736035"/>
          </a:xfrm>
          <a:prstGeom prst="rect">
            <a:avLst/>
          </a:prstGeom>
        </p:spPr>
      </p:pic>
      <p:pic>
        <p:nvPicPr>
          <p:cNvPr id="14" name="Picture 13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D9D0DBF8-FF94-4467-793C-34780D8079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0245128" y="4757529"/>
            <a:ext cx="1946872" cy="1607025"/>
          </a:xfrm>
          <a:prstGeom prst="rect">
            <a:avLst/>
          </a:prstGeom>
        </p:spPr>
      </p:pic>
      <p:pic>
        <p:nvPicPr>
          <p:cNvPr id="16" name="Picture 15" descr="A picture containing text, birdhouse&#10;&#10;Description automatically generated">
            <a:extLst>
              <a:ext uri="{FF2B5EF4-FFF2-40B4-BE49-F238E27FC236}">
                <a16:creationId xmlns:a16="http://schemas.microsoft.com/office/drawing/2014/main" id="{841548A8-5A5D-7A60-C630-0E9353E142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354400" y="3576695"/>
            <a:ext cx="2652792" cy="2560335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23AA7F73-BDA6-623A-66AB-C8D737CA2D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9240395" y="360482"/>
            <a:ext cx="2766074" cy="248082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5E32714-FE35-E240-BAC0-3A8A008E6355}"/>
              </a:ext>
            </a:extLst>
          </p:cNvPr>
          <p:cNvSpPr txBox="1"/>
          <p:nvPr/>
        </p:nvSpPr>
        <p:spPr>
          <a:xfrm>
            <a:off x="4273631" y="274446"/>
            <a:ext cx="389170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600" b="1" dirty="0">
                <a:solidFill>
                  <a:srgbClr val="0070C0"/>
                </a:solidFill>
              </a:rPr>
              <a:t>I like dogs.</a:t>
            </a:r>
          </a:p>
        </p:txBody>
      </p:sp>
      <p:pic>
        <p:nvPicPr>
          <p:cNvPr id="23" name="Picture 22" descr="A picture containing text, picture frame, vector graphics, screenshot&#10;&#10;Description automatically generated">
            <a:extLst>
              <a:ext uri="{FF2B5EF4-FFF2-40B4-BE49-F238E27FC236}">
                <a16:creationId xmlns:a16="http://schemas.microsoft.com/office/drawing/2014/main" id="{AFCEBB83-6D30-9A21-C82C-F8CB288F289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2132" t="15271" r="21026" b="8049"/>
          <a:stretch/>
        </p:blipFill>
        <p:spPr>
          <a:xfrm>
            <a:off x="4555719" y="1507435"/>
            <a:ext cx="3795696" cy="4759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8409565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9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6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1-TRACK 63.mp3" descr="CD1-TRACK 63.mp3">
            <a:hlinkClick r:id="" action="ppaction://media"/>
            <a:extLst>
              <a:ext uri="{FF2B5EF4-FFF2-40B4-BE49-F238E27FC236}">
                <a16:creationId xmlns:a16="http://schemas.microsoft.com/office/drawing/2014/main" id="{26FF80B2-5066-21CD-4B4F-679CE6FFB1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918.377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0716" y="742236"/>
            <a:ext cx="812800" cy="812800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ACC6B91-B1DC-F51E-923C-9AA1A6A5D1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25047" y="405325"/>
            <a:ext cx="1387230" cy="1387230"/>
          </a:xfrm>
          <a:prstGeom prst="rect">
            <a:avLst/>
          </a:prstGeom>
        </p:spPr>
      </p:pic>
      <p:pic>
        <p:nvPicPr>
          <p:cNvPr id="14" name="Picture 13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D9D0DBF8-FF94-4467-793C-34780D8079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0245128" y="4704521"/>
            <a:ext cx="1946872" cy="1660033"/>
          </a:xfrm>
          <a:prstGeom prst="rect">
            <a:avLst/>
          </a:prstGeom>
        </p:spPr>
      </p:pic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40058FB8-4177-C89F-A9B7-3EBE5C9C5D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0" y="1792555"/>
            <a:ext cx="3403600" cy="4572000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23AA7F73-BDA6-623A-66AB-C8D737CA2D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9300879" y="474318"/>
            <a:ext cx="2766074" cy="2480823"/>
          </a:xfrm>
          <a:prstGeom prst="rect">
            <a:avLst/>
          </a:prstGeom>
        </p:spPr>
      </p:pic>
      <p:pic>
        <p:nvPicPr>
          <p:cNvPr id="5" name="Picture 4" descr="A picture containing text, screenshot, picture frame, vector graphics&#10;&#10;Description automatically generated">
            <a:extLst>
              <a:ext uri="{FF2B5EF4-FFF2-40B4-BE49-F238E27FC236}">
                <a16:creationId xmlns:a16="http://schemas.microsoft.com/office/drawing/2014/main" id="{D132F45C-BDDB-7911-1FD5-48A3246F7BF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0486" t="18144" r="12690" b="3720"/>
          <a:stretch/>
        </p:blipFill>
        <p:spPr>
          <a:xfrm>
            <a:off x="4185138" y="742236"/>
            <a:ext cx="4205699" cy="35992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C9FAF0-74F1-FDC3-8BDB-AD2FA01B3546}"/>
              </a:ext>
            </a:extLst>
          </p:cNvPr>
          <p:cNvSpPr txBox="1"/>
          <p:nvPr/>
        </p:nvSpPr>
        <p:spPr>
          <a:xfrm>
            <a:off x="4402245" y="5007768"/>
            <a:ext cx="39885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600" b="1" dirty="0">
                <a:solidFill>
                  <a:srgbClr val="0070C0"/>
                </a:solidFill>
              </a:rPr>
              <a:t>I like birds.</a:t>
            </a:r>
          </a:p>
        </p:txBody>
      </p:sp>
    </p:spTree>
    <p:extLst>
      <p:ext uri="{BB962C8B-B14F-4D97-AF65-F5344CB8AC3E}">
        <p14:creationId xmlns:p14="http://schemas.microsoft.com/office/powerpoint/2010/main" val="300882860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t.mp3" descr="cat.mp3">
            <a:hlinkClick r:id="" action="ppaction://media"/>
            <a:extLst>
              <a:ext uri="{FF2B5EF4-FFF2-40B4-BE49-F238E27FC236}">
                <a16:creationId xmlns:a16="http://schemas.microsoft.com/office/drawing/2014/main" id="{719C15B0-C40C-49B9-560F-1BD95E611E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9218" y="796234"/>
            <a:ext cx="812800" cy="812800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ACC6B91-B1DC-F51E-923C-9AA1A6A5D1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25047" y="405325"/>
            <a:ext cx="1387230" cy="1387230"/>
          </a:xfrm>
          <a:prstGeom prst="rect">
            <a:avLst/>
          </a:prstGeom>
        </p:spPr>
      </p:pic>
      <p:pic>
        <p:nvPicPr>
          <p:cNvPr id="14" name="Picture 13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D9D0DBF8-FF94-4467-793C-34780D8079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0245128" y="4784035"/>
            <a:ext cx="1946872" cy="1580520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23AA7F73-BDA6-623A-66AB-C8D737CA2D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9300879" y="348974"/>
            <a:ext cx="2766074" cy="2480823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A0E8586-6750-0E90-09E4-88E1E7A279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33077" y="4598504"/>
            <a:ext cx="3959898" cy="1979949"/>
          </a:xfrm>
          <a:prstGeom prst="rect">
            <a:avLst/>
          </a:prstGeom>
        </p:spPr>
      </p:pic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E96C338D-14F2-2CD5-B482-172D62EA455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0102" t="23542" r="13631" b="7021"/>
          <a:stretch/>
        </p:blipFill>
        <p:spPr>
          <a:xfrm>
            <a:off x="4044462" y="1792555"/>
            <a:ext cx="5527008" cy="44606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F10ECE-D775-9DE1-C4DC-2260DBFB8C27}"/>
              </a:ext>
            </a:extLst>
          </p:cNvPr>
          <p:cNvSpPr txBox="1"/>
          <p:nvPr/>
        </p:nvSpPr>
        <p:spPr>
          <a:xfrm>
            <a:off x="4618188" y="584444"/>
            <a:ext cx="363593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600" b="1" dirty="0">
                <a:solidFill>
                  <a:srgbClr val="0070C0"/>
                </a:solidFill>
              </a:rPr>
              <a:t>I like cats.</a:t>
            </a:r>
          </a:p>
        </p:txBody>
      </p:sp>
    </p:spTree>
    <p:extLst>
      <p:ext uri="{BB962C8B-B14F-4D97-AF65-F5344CB8AC3E}">
        <p14:creationId xmlns:p14="http://schemas.microsoft.com/office/powerpoint/2010/main" val="253323376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3A02E76F-9E41-9D04-F320-22862530E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048000" y="1301750"/>
            <a:ext cx="6096000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07818"/>
      </p:ext>
    </p:extLst>
  </p:cSld>
  <p:clrMapOvr>
    <a:masterClrMapping/>
  </p:clrMapOvr>
  <p:transition spd="med">
    <p:split orient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AB512C-16FE-C8E9-8ADF-05180CF9402F}"/>
              </a:ext>
            </a:extLst>
          </p:cNvPr>
          <p:cNvSpPr txBox="1"/>
          <p:nvPr/>
        </p:nvSpPr>
        <p:spPr>
          <a:xfrm>
            <a:off x="0" y="1276516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30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1B3B8B1-16CB-D636-B993-F99358CF3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2205"/>
            <a:ext cx="3187700" cy="69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8A85D819-5159-F86D-0279-4DA001583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330" y="502793"/>
            <a:ext cx="8694695" cy="562707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2C1739B-C469-766E-F889-EAC144615849}"/>
              </a:ext>
            </a:extLst>
          </p:cNvPr>
          <p:cNvCxnSpPr/>
          <p:nvPr/>
        </p:nvCxnSpPr>
        <p:spPr>
          <a:xfrm>
            <a:off x="6243235" y="1276516"/>
            <a:ext cx="3897106" cy="397412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F595BC0-B49A-D1E2-80F6-5E19E61F3B08}"/>
              </a:ext>
            </a:extLst>
          </p:cNvPr>
          <p:cNvCxnSpPr>
            <a:cxnSpLocks/>
          </p:cNvCxnSpPr>
          <p:nvPr/>
        </p:nvCxnSpPr>
        <p:spPr>
          <a:xfrm flipV="1">
            <a:off x="6243235" y="1276516"/>
            <a:ext cx="3897106" cy="2039815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9DA4CF-D0EC-4BD1-67D9-C6401EC3B313}"/>
              </a:ext>
            </a:extLst>
          </p:cNvPr>
          <p:cNvCxnSpPr>
            <a:cxnSpLocks/>
          </p:cNvCxnSpPr>
          <p:nvPr/>
        </p:nvCxnSpPr>
        <p:spPr>
          <a:xfrm flipV="1">
            <a:off x="6280943" y="3278623"/>
            <a:ext cx="3897106" cy="203981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47098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3ADCF7-2698-0598-600B-861D42B89C96}"/>
              </a:ext>
            </a:extLst>
          </p:cNvPr>
          <p:cNvSpPr txBox="1"/>
          <p:nvPr/>
        </p:nvSpPr>
        <p:spPr>
          <a:xfrm>
            <a:off x="91472" y="450362"/>
            <a:ext cx="186612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DHA on </a:t>
            </a:r>
            <a:r>
              <a:rPr lang="en-US" b="1" dirty="0" err="1">
                <a:solidFill>
                  <a:schemeClr val="bg1"/>
                </a:solidFill>
              </a:rPr>
              <a:t>Eduhome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55463F-2A08-D67C-131C-ADF9E45767F6}"/>
              </a:ext>
            </a:extLst>
          </p:cNvPr>
          <p:cNvSpPr txBox="1"/>
          <p:nvPr/>
        </p:nvSpPr>
        <p:spPr>
          <a:xfrm>
            <a:off x="4875245" y="466901"/>
            <a:ext cx="2441510" cy="523220"/>
          </a:xfrm>
          <a:prstGeom prst="rect">
            <a:avLst/>
          </a:prstGeom>
          <a:solidFill>
            <a:schemeClr val="accent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LET’S PLAY!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1A3573-8970-D529-FF51-7730CB2FE5A4}"/>
              </a:ext>
            </a:extLst>
          </p:cNvPr>
          <p:cNvSpPr txBox="1"/>
          <p:nvPr/>
        </p:nvSpPr>
        <p:spPr>
          <a:xfrm>
            <a:off x="7518400" y="552114"/>
            <a:ext cx="458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picture below to play the games.</a:t>
            </a:r>
          </a:p>
        </p:txBody>
      </p:sp>
      <p:pic>
        <p:nvPicPr>
          <p:cNvPr id="7" name="Picture 6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975" y="1306822"/>
            <a:ext cx="10291512" cy="499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28262"/>
      </p:ext>
    </p:extLst>
  </p:cSld>
  <p:clrMapOvr>
    <a:masterClrMapping/>
  </p:clrMapOvr>
  <p:transition spd="med">
    <p:split orient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389707"/>
            <a:ext cx="9026073" cy="60168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632885891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881888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2095148"/>
            <a:ext cx="108328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identify  animals and say what animals they like.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B050"/>
                </a:solidFill>
              </a:rPr>
              <a:t>cat, dog, bird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>
                <a:solidFill>
                  <a:srgbClr val="00B050"/>
                </a:solidFill>
              </a:rPr>
              <a:t>I like (</a:t>
            </a:r>
            <a:r>
              <a:rPr lang="en-US" sz="3600" dirty="0">
                <a:solidFill>
                  <a:srgbClr val="FF0000"/>
                </a:solidFill>
              </a:rPr>
              <a:t>cats</a:t>
            </a:r>
            <a:r>
              <a:rPr lang="en-US" sz="3600" dirty="0">
                <a:solidFill>
                  <a:srgbClr val="00B050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FF455B-CB80-2BD8-9AAB-C789BD705801}"/>
              </a:ext>
            </a:extLst>
          </p:cNvPr>
          <p:cNvSpPr/>
          <p:nvPr/>
        </p:nvSpPr>
        <p:spPr>
          <a:xfrm>
            <a:off x="2137224" y="1920413"/>
            <a:ext cx="57116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</a:rPr>
              <a:t>Telephone Game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9CBB8E-9412-6B41-D821-47ED3DDD92FA}"/>
              </a:ext>
            </a:extLst>
          </p:cNvPr>
          <p:cNvSpPr txBox="1"/>
          <p:nvPr/>
        </p:nvSpPr>
        <p:spPr>
          <a:xfrm>
            <a:off x="1020417" y="675860"/>
            <a:ext cx="2328907" cy="707886"/>
          </a:xfrm>
          <a:prstGeom prst="rect">
            <a:avLst/>
          </a:prstGeom>
          <a:solidFill>
            <a:srgbClr val="EF578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play!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E68FF4CB-388D-A444-14BA-B60FAE6EE5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20989672">
            <a:off x="8110218" y="2179924"/>
            <a:ext cx="3318430" cy="426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607557"/>
      </p:ext>
    </p:extLst>
  </p:cSld>
  <p:clrMapOvr>
    <a:masterClrMapping/>
  </p:clrMapOvr>
  <p:transition spd="med">
    <p:split orient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414"/>
            <a:ext cx="8851899" cy="60353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221641396"/>
      </p:ext>
    </p:extLst>
  </p:cSld>
  <p:clrMapOvr>
    <a:masterClrMapping/>
  </p:clrMapOvr>
  <p:transition spd="med">
    <p:split orient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574352" y="1934308"/>
            <a:ext cx="434578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Dog,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Cat,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Bird.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2CE142-1990-0374-F2AC-8F808DBD8E99}"/>
              </a:ext>
            </a:extLst>
          </p:cNvPr>
          <p:cNvSpPr/>
          <p:nvPr/>
        </p:nvSpPr>
        <p:spPr>
          <a:xfrm>
            <a:off x="5340277" y="1934307"/>
            <a:ext cx="6177645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I like</a:t>
            </a:r>
            <a:r>
              <a:rPr lang="en-US" sz="3600" i="1">
                <a:solidFill>
                  <a:srgbClr val="0070C0"/>
                </a:solidFill>
              </a:rPr>
              <a:t>(</a:t>
            </a:r>
            <a:r>
              <a:rPr lang="en-US" sz="3600" i="1">
                <a:solidFill>
                  <a:srgbClr val="FF0000"/>
                </a:solidFill>
              </a:rPr>
              <a:t>cats</a:t>
            </a:r>
            <a:r>
              <a:rPr lang="en-US" sz="3600" i="1">
                <a:solidFill>
                  <a:srgbClr val="0070C0"/>
                </a:solidFill>
              </a:rPr>
              <a:t>).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146160"/>
      </p:ext>
    </p:extLst>
  </p:cSld>
  <p:clrMapOvr>
    <a:masterClrMapping/>
  </p:clrMapOvr>
  <p:transition spd="med">
    <p:split orient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30).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24).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33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7045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105"/>
          <a:stretch/>
        </p:blipFill>
        <p:spPr>
          <a:xfrm>
            <a:off x="-1" y="-127000"/>
            <a:ext cx="12192002" cy="698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388754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45" y="288758"/>
            <a:ext cx="8731404" cy="61215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40776"/>
            <a:ext cx="4026834" cy="7613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940128093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FF455B-CB80-2BD8-9AAB-C789BD705801}"/>
              </a:ext>
            </a:extLst>
          </p:cNvPr>
          <p:cNvSpPr/>
          <p:nvPr/>
        </p:nvSpPr>
        <p:spPr>
          <a:xfrm>
            <a:off x="2137224" y="1920413"/>
            <a:ext cx="61478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Simon says Game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9CBB8E-9412-6B41-D821-47ED3DDD92FA}"/>
              </a:ext>
            </a:extLst>
          </p:cNvPr>
          <p:cNvSpPr txBox="1"/>
          <p:nvPr/>
        </p:nvSpPr>
        <p:spPr>
          <a:xfrm>
            <a:off x="1020417" y="675860"/>
            <a:ext cx="2328907" cy="707886"/>
          </a:xfrm>
          <a:prstGeom prst="rect">
            <a:avLst/>
          </a:prstGeom>
          <a:solidFill>
            <a:srgbClr val="EF578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play!</a:t>
            </a: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6B6C6E82-6CC7-8DB8-9AE6-9ED694478989}"/>
              </a:ext>
            </a:extLst>
          </p:cNvPr>
          <p:cNvSpPr/>
          <p:nvPr/>
        </p:nvSpPr>
        <p:spPr>
          <a:xfrm>
            <a:off x="3448603" y="3442758"/>
            <a:ext cx="1762539" cy="1143000"/>
          </a:xfrm>
          <a:prstGeom prst="wedgeEllipseCallout">
            <a:avLst>
              <a:gd name="adj1" fmla="val 45332"/>
              <a:gd name="adj2" fmla="val 7293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A370E88F-B55C-998B-EFC4-C1A34E3694B9}"/>
              </a:ext>
            </a:extLst>
          </p:cNvPr>
          <p:cNvSpPr/>
          <p:nvPr/>
        </p:nvSpPr>
        <p:spPr>
          <a:xfrm>
            <a:off x="5917096" y="3380410"/>
            <a:ext cx="2895600" cy="1343990"/>
          </a:xfrm>
          <a:prstGeom prst="wedgeEllipseCallout">
            <a:avLst>
              <a:gd name="adj1" fmla="val -38224"/>
              <a:gd name="adj2" fmla="val 6447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09545587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04421246"/>
      </p:ext>
    </p:extLst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044" y="377090"/>
            <a:ext cx="9130741" cy="604777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21830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3600" i="1" dirty="0"/>
              <a:t>Dog, </a:t>
            </a:r>
          </a:p>
          <a:p>
            <a:pPr algn="ctr"/>
            <a:r>
              <a:rPr lang="en-US" sz="3600" i="1" dirty="0"/>
              <a:t>Cat,</a:t>
            </a:r>
          </a:p>
          <a:p>
            <a:pPr algn="ctr"/>
            <a:r>
              <a:rPr lang="en-US" sz="3600" i="1" dirty="0"/>
              <a:t>Bird.</a:t>
            </a:r>
          </a:p>
          <a:p>
            <a:pPr algn="ctr"/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778587255"/>
      </p:ext>
    </p:extLst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451" y="402478"/>
            <a:ext cx="8916423" cy="59983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50316" y="4026213"/>
            <a:ext cx="3750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08342"/>
      </p:ext>
    </p:extLst>
  </p:cSld>
  <p:clrMapOvr>
    <a:masterClrMapping/>
  </p:clrMapOvr>
  <p:transition spd="med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2AD130-305D-350B-99FC-61BD307B7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8527"/>
            <a:ext cx="6611815" cy="6995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CD1-TRACK 63.mp3" descr="CD1-TRACK 63.mp3">
            <a:hlinkClick r:id="" action="ppaction://media"/>
            <a:extLst>
              <a:ext uri="{FF2B5EF4-FFF2-40B4-BE49-F238E27FC236}">
                <a16:creationId xmlns:a16="http://schemas.microsoft.com/office/drawing/2014/main" id="{8C862E6E-4583-A253-A7DD-F93601E3BF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64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114" y="468527"/>
            <a:ext cx="812800" cy="812800"/>
          </a:xfrm>
          <a:prstGeom prst="rect">
            <a:avLst/>
          </a:prstGeom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2CA3732-B0D9-768B-BE6D-1DFFBA4DDE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29" y="1911349"/>
            <a:ext cx="12065029" cy="373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5521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62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319</Words>
  <Application>Microsoft Office PowerPoint</Application>
  <PresentationFormat>Widescreen</PresentationFormat>
  <Paragraphs>87</Paragraphs>
  <Slides>34</Slides>
  <Notes>5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Hien Kim</dc:creator>
  <cp:lastModifiedBy>Hien Kim</cp:lastModifiedBy>
  <cp:revision>8</cp:revision>
  <dcterms:created xsi:type="dcterms:W3CDTF">2023-08-05T07:47:01Z</dcterms:created>
  <dcterms:modified xsi:type="dcterms:W3CDTF">2023-08-05T09:20:31Z</dcterms:modified>
</cp:coreProperties>
</file>