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44" r:id="rId3"/>
    <p:sldMasterId id="2147483773" r:id="rId4"/>
  </p:sldMasterIdLst>
  <p:notesMasterIdLst>
    <p:notesMasterId r:id="rId31"/>
  </p:notesMasterIdLst>
  <p:sldIdLst>
    <p:sldId id="421" r:id="rId5"/>
    <p:sldId id="423" r:id="rId6"/>
    <p:sldId id="437" r:id="rId7"/>
    <p:sldId id="433" r:id="rId8"/>
    <p:sldId id="441" r:id="rId9"/>
    <p:sldId id="279" r:id="rId10"/>
    <p:sldId id="543" r:id="rId11"/>
    <p:sldId id="544" r:id="rId12"/>
    <p:sldId id="545" r:id="rId13"/>
    <p:sldId id="522" r:id="rId14"/>
    <p:sldId id="523" r:id="rId15"/>
    <p:sldId id="546" r:id="rId16"/>
    <p:sldId id="526" r:id="rId17"/>
    <p:sldId id="536" r:id="rId18"/>
    <p:sldId id="548" r:id="rId19"/>
    <p:sldId id="508" r:id="rId20"/>
    <p:sldId id="537" r:id="rId21"/>
    <p:sldId id="538" r:id="rId22"/>
    <p:sldId id="539" r:id="rId23"/>
    <p:sldId id="540" r:id="rId24"/>
    <p:sldId id="541" r:id="rId25"/>
    <p:sldId id="547" r:id="rId26"/>
    <p:sldId id="529" r:id="rId27"/>
    <p:sldId id="286" r:id="rId28"/>
    <p:sldId id="531" r:id="rId29"/>
    <p:sldId id="4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D7678-F1AE-4DD9-BBEB-CEE339FB2F38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B03B5-3C8B-4242-92EF-59F493F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40FAC-192E-4AA0-AF32-EDA4F5952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64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48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3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90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93F79-AC9C-4FB1-A8B0-F4BADE3308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3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4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8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1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79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95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5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0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8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0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6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5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9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23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5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2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9801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146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92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97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5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139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457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901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44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8066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16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1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03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01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38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2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9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80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1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1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1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10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5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16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7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0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5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2BE16E-5D73-7732-14A4-BDACA64DBBDB}"/>
              </a:ext>
            </a:extLst>
          </p:cNvPr>
          <p:cNvSpPr/>
          <p:nvPr userDrawn="1"/>
        </p:nvSpPr>
        <p:spPr>
          <a:xfrm>
            <a:off x="161925" y="228600"/>
            <a:ext cx="11906250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7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3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5" r:id="rId10"/>
    <p:sldLayoutId id="2147483727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7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6" r:id="rId3"/>
    <p:sldLayoutId id="21474837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8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4666AC-2E5D-30A5-38D9-9D38BEBDA4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6144" y="1832073"/>
            <a:ext cx="7267062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890309" y="1672895"/>
            <a:ext cx="927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217">
              <a:buFont typeface="Arial" panose="020B0604020202020204" pitchFamily="34" charset="0"/>
              <a:buChar char="•"/>
              <a:defRPr/>
            </a:pPr>
            <a:r>
              <a:rPr lang="vi-VN" sz="4400" dirty="0">
                <a:solidFill>
                  <a:srgbClr val="002060"/>
                </a:solidFill>
              </a:rPr>
              <a:t>Em nhận ra điều gì sau khi học câu chuyện này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284480" y="769385"/>
            <a:ext cx="9947615" cy="4031873"/>
          </a:xfrm>
          <a:custGeom>
            <a:avLst/>
            <a:gdLst>
              <a:gd name="connsiteX0" fmla="*/ 0 w 9947615"/>
              <a:gd name="connsiteY0" fmla="*/ 0 h 4031873"/>
              <a:gd name="connsiteX1" fmla="*/ 9947615 w 9947615"/>
              <a:gd name="connsiteY1" fmla="*/ 0 h 4031873"/>
              <a:gd name="connsiteX2" fmla="*/ 9947615 w 9947615"/>
              <a:gd name="connsiteY2" fmla="*/ 4031873 h 4031873"/>
              <a:gd name="connsiteX3" fmla="*/ 0 w 9947615"/>
              <a:gd name="connsiteY3" fmla="*/ 4031873 h 4031873"/>
              <a:gd name="connsiteX4" fmla="*/ 0 w 9947615"/>
              <a:gd name="connsiteY4" fmla="*/ 0 h 4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7615" h="4031873" fill="none" extrusionOk="0">
                <a:moveTo>
                  <a:pt x="0" y="0"/>
                </a:moveTo>
                <a:cubicBezTo>
                  <a:pt x="2676150" y="5222"/>
                  <a:pt x="7857499" y="24918"/>
                  <a:pt x="9947615" y="0"/>
                </a:cubicBezTo>
                <a:cubicBezTo>
                  <a:pt x="9786370" y="1047517"/>
                  <a:pt x="9903855" y="3144115"/>
                  <a:pt x="9947615" y="4031873"/>
                </a:cubicBezTo>
                <a:cubicBezTo>
                  <a:pt x="4987729" y="3867112"/>
                  <a:pt x="4625746" y="4150023"/>
                  <a:pt x="0" y="4031873"/>
                </a:cubicBezTo>
                <a:cubicBezTo>
                  <a:pt x="-55725" y="2265276"/>
                  <a:pt x="17072" y="646190"/>
                  <a:pt x="0" y="0"/>
                </a:cubicBezTo>
                <a:close/>
              </a:path>
              <a:path w="9947615" h="4031873" stroke="0" extrusionOk="0">
                <a:moveTo>
                  <a:pt x="0" y="0"/>
                </a:moveTo>
                <a:cubicBezTo>
                  <a:pt x="3710714" y="11849"/>
                  <a:pt x="5071010" y="-161459"/>
                  <a:pt x="9947615" y="0"/>
                </a:cubicBezTo>
                <a:cubicBezTo>
                  <a:pt x="9950745" y="601035"/>
                  <a:pt x="9846439" y="2648382"/>
                  <a:pt x="9947615" y="4031873"/>
                </a:cubicBezTo>
                <a:cubicBezTo>
                  <a:pt x="8342594" y="3886013"/>
                  <a:pt x="4931532" y="3953549"/>
                  <a:pt x="0" y="4031873"/>
                </a:cubicBezTo>
                <a:cubicBezTo>
                  <a:pt x="74291" y="3600045"/>
                  <a:pt x="168006" y="7685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được tặng hộp kê, sẻ đã giữ lại 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ăn một mình.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 làm của sẻ, ta có thể hiểu được bởi không phải ai cũng sẵn sàng chia sẻ 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của mình 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người khác.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Nhưng chích khi có những hạt kê ngon lành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 cho người bạn thân nhất của mình. Điều đó thật đáng quý và trân trọng.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 làm của chích đã cho sẻ thấy được bài học 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sự chân thành, luôn nghĩ 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nhau trong bất cứ hoàn cảnh nào.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86119" y="908269"/>
            <a:ext cx="6317404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4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Các bạn trong tranh đang làm gì? Việc làm đó thể hiện điều gì? 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1EC917-0B28-49A0-86B0-D282400BD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5" y="1609783"/>
            <a:ext cx="4114562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D0E0C-73F8-4A4B-A6B0-A72FF8D61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614" y="1618211"/>
            <a:ext cx="4037205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A63FE-EB38-4402-8480-2DD6E4C13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40" y="1618211"/>
            <a:ext cx="3955860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Các bạn trong tranh đang làm gì? Việc làm đó thể hiện điều gì? 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4FECE-F1CC-4148-814B-F500F7861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" y="1524892"/>
            <a:ext cx="3883102" cy="3391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262B2-E2AC-4413-B799-65D039B1A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557" y="1444210"/>
            <a:ext cx="4056363" cy="331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9FA345-6D0F-442C-8C03-D880CE953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635" y="1390823"/>
            <a:ext cx="3894808" cy="353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241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C5AF4F87-9AC6-20CA-FE52-FAC53D609C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dẫn cho bạn những bài khó.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8" y="315269"/>
            <a:ext cx="7010400" cy="943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76CF5-63EB-4D6C-895A-F542FBC6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84" y="1868564"/>
            <a:ext cx="4406656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các bạn trong lớp.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13" y="34216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21E9C-D4C5-4CF0-A243-91D58624D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34" y="1821411"/>
            <a:ext cx="4657306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 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khi bạn gặp khó khăn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8" y="279410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5CF88-6372-4418-8381-8CE3F3F5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0" y="2014451"/>
            <a:ext cx="4341940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7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Nhặt giúp bạn chiếc khăn khi bạn bị đánh rơi.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90" y="378021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CEFF0-08DF-4E7B-BC70-288F2EF7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0" y="2215771"/>
            <a:ext cx="4374240" cy="3536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1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" name="图片 25">
            <a:extLst>
              <a:ext uri="{FF2B5EF4-FFF2-40B4-BE49-F238E27FC236}">
                <a16:creationId xmlns:a16="http://schemas.microsoft.com/office/drawing/2014/main" id="{EE4C03E1-C1F7-DFB7-7517-B50172565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B0A40-AFEF-5689-E3D9-6C7110778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589" y="406372"/>
            <a:ext cx="7199087" cy="554995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cùng nhau học nhóm.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25" y="458704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1B83E-B4E0-44ED-9ED0-3E38FE8E0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02" y="2073531"/>
            <a:ext cx="4524378" cy="3536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sẻ đồ ăn cùng các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272" y="270445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BA5A5-6F9D-4AF2-85A5-74E130FD9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32" y="2095673"/>
            <a:ext cx="4268107" cy="367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7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A3CE0A7-E4C3-606C-FEB6-1CE4973181CF}"/>
              </a:ext>
            </a:extLst>
          </p:cNvPr>
          <p:cNvGrpSpPr/>
          <p:nvPr/>
        </p:nvGrpSpPr>
        <p:grpSpPr>
          <a:xfrm>
            <a:off x="3592416" y="1270605"/>
            <a:ext cx="7075584" cy="2598389"/>
            <a:chOff x="1851902" y="2990122"/>
            <a:chExt cx="6295151" cy="2598389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3A7B5535-5972-BE9A-1ADF-6A0809EE3C94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A30CD2-E7C6-1295-CCFB-606F862CCE4A}"/>
                </a:ext>
              </a:extLst>
            </p:cNvPr>
            <p:cNvSpPr txBox="1"/>
            <p:nvPr/>
          </p:nvSpPr>
          <p:spPr>
            <a:xfrm>
              <a:off x="2038393" y="3033966"/>
              <a:ext cx="587608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31" marR="0" lvl="0" indent="-342831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kể thêm những việc cần làm để thể hiện sự yêu quý bạn bè?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BDC1F5C-A5F2-DC05-877E-123B05E4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AD660-B0FF-6B1F-0786-EE05F809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6B79627A-4F25-06F0-6A6D-9FE9BE227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7906871" y="4363676"/>
            <a:ext cx="4109350" cy="2104572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4CDD0B0F-2AE6-EFF3-D652-DF607D6DCAE9}"/>
              </a:ext>
            </a:extLst>
          </p:cNvPr>
          <p:cNvSpPr/>
          <p:nvPr/>
        </p:nvSpPr>
        <p:spPr>
          <a:xfrm>
            <a:off x="1731289" y="403369"/>
            <a:ext cx="848496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quý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bè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id="{7EACE08B-42B1-30C3-846C-A01769F45938}"/>
              </a:ext>
            </a:extLst>
          </p:cNvPr>
          <p:cNvSpPr/>
          <p:nvPr/>
        </p:nvSpPr>
        <p:spPr>
          <a:xfrm>
            <a:off x="2599765" y="1787888"/>
            <a:ext cx="7593105" cy="445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1258951" y="857184"/>
            <a:ext cx="986161" cy="1703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19" y="2661499"/>
            <a:ext cx="937036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6081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EC710-D83C-5DEC-3F07-A2972C0B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4" y="965520"/>
            <a:ext cx="9792167" cy="33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A3CE0A7-E4C3-606C-FEB6-1CE4973181CF}"/>
              </a:ext>
            </a:extLst>
          </p:cNvPr>
          <p:cNvGrpSpPr/>
          <p:nvPr/>
        </p:nvGrpSpPr>
        <p:grpSpPr>
          <a:xfrm>
            <a:off x="3592416" y="1270605"/>
            <a:ext cx="6330305" cy="2036624"/>
            <a:chOff x="1851902" y="2990122"/>
            <a:chExt cx="6330305" cy="203662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3A7B5535-5972-BE9A-1ADF-6A0809EE3C94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A30CD2-E7C6-1295-CCFB-606F862CCE4A}"/>
                </a:ext>
              </a:extLst>
            </p:cNvPr>
            <p:cNvSpPr txBox="1"/>
            <p:nvPr/>
          </p:nvSpPr>
          <p:spPr>
            <a:xfrm>
              <a:off x="2038393" y="3087754"/>
              <a:ext cx="61438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31" marR="0" lvl="0" indent="-342831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 cảm của các bạn trong bài hát được thể hiện như thế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BDC1F5C-A5F2-DC05-877E-123B05E4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AD660-B0FF-6B1F-0786-EE05F809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056975" flipH="1">
            <a:off x="-496335" y="2177116"/>
            <a:ext cx="4860093" cy="66762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1126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7" name="图片 23">
            <a:extLst>
              <a:ext uri="{FF2B5EF4-FFF2-40B4-BE49-F238E27FC236}">
                <a16:creationId xmlns:a16="http://schemas.microsoft.com/office/drawing/2014/main" id="{D6AACB65-4D40-BFBD-1100-D700745B4D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214492" y="2915505"/>
            <a:ext cx="3723467" cy="394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AC715-23BE-6FAD-E812-E5ABFEBD8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5774" y="522340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2131601" y="908269"/>
            <a:ext cx="5171921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05952" y="771303"/>
              <a:ext cx="8685511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 đã làm gì khi nhận được hộp kê?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336097" y="2583062"/>
            <a:ext cx="5479385" cy="129266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 đã giữ lại và ăn một mình.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3ED8B7-6A5D-DE3A-6216-6550588AA9B8}"/>
              </a:ext>
            </a:extLst>
          </p:cNvPr>
          <p:cNvSpPr/>
          <p:nvPr/>
        </p:nvSpPr>
        <p:spPr>
          <a:xfrm>
            <a:off x="233083" y="2384613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9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Chích đã làm gì khi nhặt được những hạt kê?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336097" y="2583062"/>
            <a:ext cx="5479385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 liền mang cho người bạn thân nhất của mình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3ED8B7-6A5D-DE3A-6216-6550588AA9B8}"/>
              </a:ext>
            </a:extLst>
          </p:cNvPr>
          <p:cNvSpPr/>
          <p:nvPr/>
        </p:nvSpPr>
        <p:spPr>
          <a:xfrm>
            <a:off x="2698377" y="3074895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AB70B7-EA72-1593-31E2-D137C483F56B}"/>
              </a:ext>
            </a:extLst>
          </p:cNvPr>
          <p:cNvSpPr/>
          <p:nvPr/>
        </p:nvSpPr>
        <p:spPr>
          <a:xfrm>
            <a:off x="161364" y="3316942"/>
            <a:ext cx="5047129" cy="24204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C6A4E4-DA39-0FD6-8884-FD7A741824C4}"/>
              </a:ext>
            </a:extLst>
          </p:cNvPr>
          <p:cNvSpPr/>
          <p:nvPr/>
        </p:nvSpPr>
        <p:spPr>
          <a:xfrm>
            <a:off x="152399" y="3594848"/>
            <a:ext cx="2187389" cy="2061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4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có nhận xét gì về việc làm của Chích và Sẻ?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192662" y="2341015"/>
            <a:ext cx="5479385" cy="31393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 ích kỉ, chỉ nghĩ cho mình</a:t>
            </a:r>
          </a:p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 tốt bụng, biết quan tâm và nghĩ tới bạn.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 đã nhận được từ chích bài học gì về tình bạn.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id="{3EE8C687-4337-80DB-4CF7-2C7A0CE50D72}"/>
              </a:ext>
            </a:extLst>
          </p:cNvPr>
          <p:cNvSpPr/>
          <p:nvPr/>
        </p:nvSpPr>
        <p:spPr>
          <a:xfrm>
            <a:off x="6192662" y="2341015"/>
            <a:ext cx="5479385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 là phải biết chia sẻ, quan tâm tới nhau.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636</Words>
  <Application>Microsoft Office PowerPoint</Application>
  <PresentationFormat>Widescreen</PresentationFormat>
  <Paragraphs>67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#9Slide07 HoneyCream</vt:lpstr>
      <vt:lpstr>Arial</vt:lpstr>
      <vt:lpstr>Calibri</vt:lpstr>
      <vt:lpstr>Calibri Light</vt:lpstr>
      <vt:lpstr>Cambria</vt:lpstr>
      <vt:lpstr>ITC Avant Garde Std Bk</vt:lpstr>
      <vt:lpstr>Pattaya</vt:lpstr>
      <vt:lpstr>Poppins Light</vt:lpstr>
      <vt:lpstr>SVN-Newton</vt:lpstr>
      <vt:lpstr>Times New Roman</vt:lpstr>
      <vt:lpstr>Wingdings</vt:lpstr>
      <vt:lpstr>思源黑体 CN</vt:lpstr>
      <vt:lpstr>6_Office Theme</vt:lpstr>
      <vt:lpstr>PPTMON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Hai</cp:lastModifiedBy>
  <cp:revision>43</cp:revision>
  <dcterms:created xsi:type="dcterms:W3CDTF">2022-08-17T01:54:12Z</dcterms:created>
  <dcterms:modified xsi:type="dcterms:W3CDTF">2025-10-17T12:48:42Z</dcterms:modified>
</cp:coreProperties>
</file>