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60" r:id="rId3"/>
    <p:sldId id="362" r:id="rId4"/>
    <p:sldId id="361" r:id="rId5"/>
    <p:sldId id="328" r:id="rId6"/>
    <p:sldId id="336" r:id="rId7"/>
    <p:sldId id="340" r:id="rId8"/>
    <p:sldId id="345" r:id="rId9"/>
    <p:sldId id="371" r:id="rId10"/>
    <p:sldId id="338" r:id="rId11"/>
    <p:sldId id="346" r:id="rId12"/>
    <p:sldId id="348" r:id="rId13"/>
    <p:sldId id="350" r:id="rId14"/>
    <p:sldId id="378" r:id="rId15"/>
    <p:sldId id="352" r:id="rId16"/>
    <p:sldId id="351" r:id="rId17"/>
    <p:sldId id="353" r:id="rId18"/>
    <p:sldId id="355" r:id="rId19"/>
    <p:sldId id="367" r:id="rId20"/>
    <p:sldId id="366" r:id="rId21"/>
    <p:sldId id="357" r:id="rId22"/>
    <p:sldId id="370" r:id="rId23"/>
    <p:sldId id="358" r:id="rId24"/>
    <p:sldId id="374" r:id="rId25"/>
    <p:sldId id="3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64" y="96"/>
      </p:cViewPr>
      <p:guideLst>
        <p:guide orient="horz" pos="217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5.png"/><Relationship Id="rId2" Type="http://schemas.microsoft.com/office/2007/relationships/media" Target="../media/audio4.wav"/><Relationship Id="rId1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5.png"/><Relationship Id="rId2" Type="http://schemas.microsoft.com/office/2007/relationships/media" Target="../media/audio5.wav"/><Relationship Id="rId1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microsoft.com/office/2007/relationships/media" Target="../media/media2.mp3"/><Relationship Id="rId3" Type="http://schemas.openxmlformats.org/officeDocument/2006/relationships/audio" Target="NULL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955" y="-24765"/>
            <a:ext cx="12182475" cy="6852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/>
          <p:nvPr/>
        </p:nvGraphicFramePr>
        <p:xfrm>
          <a:off x="847" y="-1143000"/>
          <a:ext cx="12920980" cy="9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8515350" imgH="4743450" progId="Paint.Picture">
                  <p:embed/>
                </p:oleObj>
              </mc:Choice>
              <mc:Fallback>
                <p:oleObj name="" r:id="rId1" imgW="8515350" imgH="47434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7" y="-1143000"/>
                        <a:ext cx="12920980" cy="9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6553412" y="5410200"/>
          <a:ext cx="4881880" cy="199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1038225" imgH="476250" progId="Paint.Picture">
                  <p:embed/>
                </p:oleObj>
              </mc:Choice>
              <mc:Fallback>
                <p:oleObj name="" r:id="rId3" imgW="1038225" imgH="4762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412" y="5410200"/>
                        <a:ext cx="4881880" cy="199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ct 1"/>
          <p:cNvGraphicFramePr/>
          <p:nvPr/>
        </p:nvGraphicFramePr>
        <p:xfrm>
          <a:off x="-635" y="0"/>
          <a:ext cx="12192635" cy="684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5429250" imgH="4362450" progId="Paint.Picture">
                  <p:embed/>
                </p:oleObj>
              </mc:Choice>
              <mc:Fallback>
                <p:oleObj name="" r:id="rId1" imgW="5429250" imgH="43624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635" y="0"/>
                        <a:ext cx="12192635" cy="684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7" y="-1142153"/>
            <a:ext cx="12181840" cy="9142307"/>
          </a:xfrm>
          <a:solidFill>
            <a:schemeClr val="bg1"/>
          </a:solidFill>
        </p:spPr>
        <p:txBody>
          <a:bodyPr/>
          <a:p>
            <a:endParaRPr lang="en-US"/>
          </a:p>
        </p:txBody>
      </p:sp>
      <p:graphicFrame>
        <p:nvGraphicFramePr>
          <p:cNvPr id="3" name="Object 2"/>
          <p:cNvGraphicFramePr/>
          <p:nvPr/>
        </p:nvGraphicFramePr>
        <p:xfrm>
          <a:off x="67733" y="993140"/>
          <a:ext cx="12098020" cy="471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486775" imgH="3057525" progId="Paint.Picture">
                  <p:embed/>
                </p:oleObj>
              </mc:Choice>
              <mc:Fallback>
                <p:oleObj name="" r:id="rId1" imgW="8486775" imgH="3057525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733" y="993140"/>
                        <a:ext cx="12098020" cy="471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91795" y="1600200"/>
            <a:ext cx="1133284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en-US" sz="4000" b="1"/>
              <a:t>*Cách chơi:</a:t>
            </a:r>
            <a:endParaRPr lang="en-US" altLang="en-US" sz="4000" b="1"/>
          </a:p>
          <a:p>
            <a:pPr algn="just"/>
            <a:r>
              <a:rPr lang="en-US" altLang="en-US" sz="4000"/>
              <a:t>- Chia lớp thành 2 </a:t>
            </a:r>
            <a:r>
              <a:rPr lang="en-US" altLang="en-US" sz="4000"/>
              <a:t>đ</a:t>
            </a:r>
            <a:r>
              <a:rPr lang="en-US" altLang="en-US" sz="4000"/>
              <a:t>ội, mỗi </a:t>
            </a:r>
            <a:r>
              <a:rPr lang="en-US" altLang="en-US" sz="4000"/>
              <a:t>đ</a:t>
            </a:r>
            <a:r>
              <a:rPr lang="en-US" altLang="en-US" sz="4000"/>
              <a:t>ội 6 học sinh.</a:t>
            </a:r>
            <a:endParaRPr lang="en-US" altLang="en-US" sz="4000"/>
          </a:p>
          <a:p>
            <a:pPr algn="just"/>
            <a:r>
              <a:rPr lang="en-US" altLang="en-US" sz="4000"/>
              <a:t>- Lần l</a:t>
            </a:r>
            <a:r>
              <a:rPr lang="en-US" altLang="en-US" sz="4000"/>
              <a:t>ư</a:t>
            </a:r>
            <a:r>
              <a:rPr lang="en-US" altLang="en-US" sz="4000"/>
              <a:t>ợt từng thành viên của mỗi </a:t>
            </a:r>
            <a:r>
              <a:rPr lang="en-US" altLang="en-US" sz="4000"/>
              <a:t>đ</a:t>
            </a:r>
            <a:r>
              <a:rPr lang="en-US" altLang="en-US" sz="4000"/>
              <a:t>ội lên </a:t>
            </a:r>
            <a:r>
              <a:rPr lang="en-US" altLang="en-US" sz="4000"/>
              <a:t>đ</a:t>
            </a:r>
            <a:r>
              <a:rPr lang="en-US" altLang="en-US" sz="4000"/>
              <a:t>iền kết quả vào 1 phép tính rồi quay trở về cuối hàng </a:t>
            </a:r>
            <a:r>
              <a:rPr lang="en-US" altLang="en-US" sz="4000"/>
              <a:t>đ</a:t>
            </a:r>
            <a:r>
              <a:rPr lang="en-US" altLang="en-US" sz="4000"/>
              <a:t>ứng . </a:t>
            </a:r>
            <a:endParaRPr lang="en-US" altLang="en-US" sz="4000"/>
          </a:p>
          <a:p>
            <a:pPr algn="just"/>
            <a:r>
              <a:rPr lang="en-US" altLang="en-US" sz="4000"/>
              <a:t>- Cứ nh</a:t>
            </a:r>
            <a:r>
              <a:rPr lang="en-US" altLang="en-US" sz="4000"/>
              <a:t>ư</a:t>
            </a:r>
            <a:r>
              <a:rPr lang="en-US" altLang="en-US" sz="4000"/>
              <a:t> vậy các thành viên nối tiếp nhau </a:t>
            </a:r>
            <a:r>
              <a:rPr lang="en-US" altLang="en-US" sz="4000"/>
              <a:t>đ</a:t>
            </a:r>
            <a:r>
              <a:rPr lang="en-US" altLang="en-US" sz="4000"/>
              <a:t>iền hết kết quả vào 6 phép tính.</a:t>
            </a:r>
            <a:endParaRPr lang="en-US" altLang="en-US" sz="4000"/>
          </a:p>
          <a:p>
            <a:pPr algn="just"/>
            <a:r>
              <a:rPr lang="en-US" sz="4000"/>
              <a:t>- </a:t>
            </a:r>
            <a:r>
              <a:rPr lang="en-US" altLang="en-US" sz="4000"/>
              <a:t>Đ</a:t>
            </a:r>
            <a:r>
              <a:rPr lang="en-US" altLang="en-US" sz="4000"/>
              <a:t>ội nào </a:t>
            </a:r>
            <a:r>
              <a:rPr lang="en-US" altLang="en-US" sz="4000"/>
              <a:t>đ</a:t>
            </a:r>
            <a:r>
              <a:rPr lang="en-US" altLang="en-US" sz="4000"/>
              <a:t>iền </a:t>
            </a:r>
            <a:r>
              <a:rPr lang="en-US" altLang="en-US" sz="4000"/>
              <a:t>đ</a:t>
            </a:r>
            <a:r>
              <a:rPr lang="en-US" altLang="en-US" sz="4000"/>
              <a:t>úng và nhanh hơn sẽ giành chiến thắng. </a:t>
            </a:r>
            <a:endParaRPr lang="en-US" altLang="en-US" sz="4000"/>
          </a:p>
        </p:txBody>
      </p:sp>
      <p:sp>
        <p:nvSpPr>
          <p:cNvPr id="41990" name="WordArt 6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2446655" y="135890"/>
            <a:ext cx="7299325" cy="15265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p>
            <a:pPr algn="ctr"/>
            <a:r>
              <a:rPr lang="en-US" sz="4800" b="1" kern="10">
                <a:ln w="12700">
                  <a:solidFill>
                    <a:srgbClr val="FF33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Tiếp sức</a:t>
            </a:r>
            <a:endParaRPr lang="en-US" sz="4800" b="1" kern="10">
              <a:ln w="12700">
                <a:solidFill>
                  <a:srgbClr val="FF3300"/>
                </a:solidFill>
                <a:rou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ải xuống (1)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62000" y="23622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2" dur="22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143000"/>
            <a:ext cx="12179300" cy="9227820"/>
          </a:xfrm>
          <a:solidFill>
            <a:schemeClr val="bg1"/>
          </a:solidFill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7" y="-1154007"/>
            <a:ext cx="12192847" cy="9184640"/>
          </a:xfrm>
          <a:solidFill>
            <a:schemeClr val="bg1"/>
          </a:solidFill>
        </p:spPr>
        <p:txBody>
          <a:bodyPr/>
          <a:p>
            <a:endParaRPr lang="en-US"/>
          </a:p>
        </p:txBody>
      </p:sp>
      <p:graphicFrame>
        <p:nvGraphicFramePr>
          <p:cNvPr id="8" name="Object 7"/>
          <p:cNvGraphicFramePr/>
          <p:nvPr/>
        </p:nvGraphicFramePr>
        <p:xfrm>
          <a:off x="156633" y="867833"/>
          <a:ext cx="11825393" cy="471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8496300" imgH="3533775" progId="Paint.Picture">
                  <p:embed/>
                </p:oleObj>
              </mc:Choice>
              <mc:Fallback>
                <p:oleObj name="" r:id="rId1" imgW="8496300" imgH="3533775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633" y="867833"/>
                        <a:ext cx="11825393" cy="471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rcRect t="39164" b="40837"/>
          <a:stretch>
            <a:fillRect/>
          </a:stretch>
        </p:blipFill>
        <p:spPr>
          <a:xfrm>
            <a:off x="0" y="990600"/>
            <a:ext cx="12192000" cy="49739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1981200" y="304800"/>
            <a:ext cx="8534400" cy="768351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5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altLang="en-US" sz="5335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Object 3"/>
          <p:cNvGraphicFramePr/>
          <p:nvPr/>
        </p:nvGraphicFramePr>
        <p:xfrm>
          <a:off x="0" y="0"/>
          <a:ext cx="122047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381750" imgH="4781550" progId="Paint.Picture">
                  <p:embed/>
                </p:oleObj>
              </mc:Choice>
              <mc:Fallback>
                <p:oleObj name="" r:id="rId1" imgW="6381750" imgH="47815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700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7" y="-1154853"/>
            <a:ext cx="12192847" cy="9186333"/>
          </a:xfrm>
          <a:solidFill>
            <a:schemeClr val="bg1"/>
          </a:solidFill>
        </p:spPr>
        <p:txBody>
          <a:bodyPr/>
          <a:p>
            <a:endParaRPr lang="en-US"/>
          </a:p>
        </p:txBody>
      </p:sp>
      <p:graphicFrame>
        <p:nvGraphicFramePr>
          <p:cNvPr id="14" name="Object 13"/>
          <p:cNvGraphicFramePr/>
          <p:nvPr/>
        </p:nvGraphicFramePr>
        <p:xfrm>
          <a:off x="7620" y="359833"/>
          <a:ext cx="12702540" cy="543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" imgW="9124950" imgH="3228975" progId="Paint.Picture">
                  <p:embed/>
                </p:oleObj>
              </mc:Choice>
              <mc:Fallback>
                <p:oleObj name="" r:id="rId1" imgW="9124950" imgH="3228975" progId="Paint.Picture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" y="359833"/>
                        <a:ext cx="12702540" cy="5434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7" y="-1154853"/>
            <a:ext cx="12192847" cy="9186333"/>
          </a:xfrm>
          <a:solidFill>
            <a:schemeClr val="bg1"/>
          </a:solidFill>
        </p:spPr>
        <p:txBody>
          <a:bodyPr/>
          <a:p>
            <a:endParaRPr lang="en-US"/>
          </a:p>
        </p:txBody>
      </p:sp>
      <p:graphicFrame>
        <p:nvGraphicFramePr>
          <p:cNvPr id="14" name="Object 13"/>
          <p:cNvGraphicFramePr/>
          <p:nvPr/>
        </p:nvGraphicFramePr>
        <p:xfrm>
          <a:off x="7620" y="359833"/>
          <a:ext cx="12702540" cy="543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" imgW="9124950" imgH="3228975" progId="Paint.Picture">
                  <p:embed/>
                </p:oleObj>
              </mc:Choice>
              <mc:Fallback>
                <p:oleObj name="" r:id="rId1" imgW="9124950" imgH="3228975" progId="Paint.Picture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" y="359833"/>
                        <a:ext cx="12702540" cy="5434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/>
          <p:nvPr/>
        </p:nvGraphicFramePr>
        <p:xfrm>
          <a:off x="7764780" y="3823547"/>
          <a:ext cx="4153747" cy="129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2066925" imgH="600075" progId="Paint.Picture">
                  <p:embed/>
                </p:oleObj>
              </mc:Choice>
              <mc:Fallback>
                <p:oleObj name="" r:id="rId3" imgW="2066925" imgH="600075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4780" y="3823547"/>
                        <a:ext cx="4153747" cy="129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7" y="-1154853"/>
            <a:ext cx="12192847" cy="9186333"/>
          </a:xfrm>
          <a:solidFill>
            <a:schemeClr val="bg1"/>
          </a:solidFill>
        </p:spPr>
        <p:txBody>
          <a:bodyPr/>
          <a:p>
            <a:endParaRPr lang="en-US"/>
          </a:p>
        </p:txBody>
      </p:sp>
      <p:graphicFrame>
        <p:nvGraphicFramePr>
          <p:cNvPr id="3" name="Object 2"/>
          <p:cNvGraphicFramePr/>
          <p:nvPr/>
        </p:nvGraphicFramePr>
        <p:xfrm>
          <a:off x="20320" y="709507"/>
          <a:ext cx="1217168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9105900" imgH="3619500" progId="Paint.Picture">
                  <p:embed/>
                </p:oleObj>
              </mc:Choice>
              <mc:Fallback>
                <p:oleObj name="" r:id="rId1" imgW="9105900" imgH="361950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320" y="709507"/>
                        <a:ext cx="12171680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7" y="-1154853"/>
            <a:ext cx="12192847" cy="9186333"/>
          </a:xfrm>
          <a:solidFill>
            <a:schemeClr val="bg1"/>
          </a:solidFill>
        </p:spPr>
        <p:txBody>
          <a:bodyPr/>
          <a:p>
            <a:endParaRPr lang="en-US"/>
          </a:p>
        </p:txBody>
      </p:sp>
      <p:graphicFrame>
        <p:nvGraphicFramePr>
          <p:cNvPr id="3" name="Object 2"/>
          <p:cNvGraphicFramePr/>
          <p:nvPr/>
        </p:nvGraphicFramePr>
        <p:xfrm>
          <a:off x="20320" y="709507"/>
          <a:ext cx="1217168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9105900" imgH="3619500" progId="Paint.Picture">
                  <p:embed/>
                </p:oleObj>
              </mc:Choice>
              <mc:Fallback>
                <p:oleObj name="" r:id="rId1" imgW="9105900" imgH="361950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320" y="709507"/>
                        <a:ext cx="12171680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/>
          <p:nvPr/>
        </p:nvGraphicFramePr>
        <p:xfrm>
          <a:off x="7631853" y="3225800"/>
          <a:ext cx="4202007" cy="136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2066925" imgH="638175" progId="Paint.Picture">
                  <p:embed/>
                </p:oleObj>
              </mc:Choice>
              <mc:Fallback>
                <p:oleObj name="" r:id="rId3" imgW="2066925" imgH="638175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853" y="3225800"/>
                        <a:ext cx="4202007" cy="1366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7" y="-1154853"/>
            <a:ext cx="12192847" cy="9186333"/>
          </a:xfrm>
          <a:solidFill>
            <a:schemeClr val="bg1"/>
          </a:solidFill>
        </p:spPr>
        <p:txBody>
          <a:bodyPr/>
          <a:p>
            <a:r>
              <a:rPr lang="en-US"/>
              <a:t>               </a:t>
            </a:r>
            <a:endParaRPr lang="en-US"/>
          </a:p>
        </p:txBody>
      </p:sp>
      <p:graphicFrame>
        <p:nvGraphicFramePr>
          <p:cNvPr id="7" name="Object 6"/>
          <p:cNvGraphicFramePr/>
          <p:nvPr/>
        </p:nvGraphicFramePr>
        <p:xfrm>
          <a:off x="44450" y="-101600"/>
          <a:ext cx="13134340" cy="678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8477250" imgH="4600575" progId="Paint.Picture">
                  <p:embed/>
                </p:oleObj>
              </mc:Choice>
              <mc:Fallback>
                <p:oleObj name="" r:id="rId1" imgW="8477250" imgH="4600575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" y="-101600"/>
                        <a:ext cx="13134340" cy="6786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WordArt 6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2446655" y="288290"/>
            <a:ext cx="7299325" cy="15265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FF33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Tìm nhà cho thỏ</a:t>
            </a:r>
            <a:endParaRPr lang="en-US" sz="4800" b="1" kern="10">
              <a:ln w="12700">
                <a:solidFill>
                  <a:srgbClr val="FF3300"/>
                </a:solidFill>
                <a:rou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0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1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2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3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4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5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 b="1">
                <a:cs typeface="Arial" panose="020B0604020202020204" pitchFamily="34" charset="0"/>
              </a:rPr>
              <a:t>6</a:t>
            </a:r>
            <a:endParaRPr lang="en-US" altLang="en-US" sz="3735" b="1">
              <a:cs typeface="Arial" panose="020B0604020202020204" pitchFamily="34" charset="0"/>
            </a:endParaRPr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7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8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9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838200" y="685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10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12800" y="1600200"/>
            <a:ext cx="10842413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4800" b="1"/>
              <a:t>*Cách chơi:</a:t>
            </a:r>
            <a:endParaRPr lang="en-US" altLang="en-US" sz="4800" b="1"/>
          </a:p>
          <a:p>
            <a:r>
              <a:rPr lang="en-US" altLang="en-US" sz="4800"/>
              <a:t>5 bạn đóng vai thỏ, mỗi chú thỏ mang một phép tính.</a:t>
            </a:r>
            <a:endParaRPr lang="en-US" altLang="en-US" sz="4800"/>
          </a:p>
          <a:p>
            <a:pPr algn="just"/>
            <a:r>
              <a:rPr lang="en-US" altLang="en-US" sz="4800"/>
              <a:t>5 bạn đóng vai ngôi nhà, mỗi ngôi nhà mang một số là kết quả của các phép tính.</a:t>
            </a:r>
            <a:endParaRPr lang="en-US" altLang="en-US" sz="4800"/>
          </a:p>
          <a:p>
            <a:pPr algn="just"/>
            <a:r>
              <a:rPr lang="en-US" altLang="en-US" sz="4800"/>
              <a:t>Sau hiệu lệnh chơi, các chú thỏ có 10 giây suy nghĩ và tìm đúng ngôi nhà của mình.</a:t>
            </a:r>
            <a:endParaRPr lang="en-US" altLang="en-US" sz="4800"/>
          </a:p>
        </p:txBody>
      </p:sp>
      <p:pic>
        <p:nvPicPr>
          <p:cNvPr id="3" name="tải xuống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609600" y="1676400"/>
            <a:ext cx="825500" cy="825500"/>
          </a:xfrm>
          <a:prstGeom prst="rect">
            <a:avLst/>
          </a:prstGeom>
        </p:spPr>
      </p:pic>
      <p:pic>
        <p:nvPicPr>
          <p:cNvPr id="5" name="Am_thanh_dong_ho_Dem_nguoc_10_giay-www_tiengdong_co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57200" y="1752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21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8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0" dur="7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6" dur="14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xit" presetSubtype="32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indefinite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3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4" dur="indefinite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32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7" dur="indefinite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32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indefinite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indefinite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6" dur="indefinite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3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indefinite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2" dur="indefinite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indefinite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8" dur="indefinite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1" dur="indefinite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0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  <p:bldP spid="42000" grpId="0" animBg="1"/>
      <p:bldP spid="42001" grpId="0" animBg="1"/>
      <p:bldP spid="42002" grpId="0" animBg="1"/>
      <p:bldP spid="41992" grpId="1" animBg="1"/>
      <p:bldP spid="41993" grpId="1" animBg="1"/>
      <p:bldP spid="41994" grpId="1" animBg="1"/>
      <p:bldP spid="41995" grpId="1" animBg="1"/>
      <p:bldP spid="41996" grpId="1" animBg="1"/>
      <p:bldP spid="41997" grpId="1" animBg="1"/>
      <p:bldP spid="41998" grpId="1" animBg="1"/>
      <p:bldP spid="41999" grpId="1" animBg="1"/>
      <p:bldP spid="42000" grpId="1" animBg="1"/>
      <p:bldP spid="42001" grpId="1" animBg="1"/>
      <p:bldP spid="4200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ctr" anchorCtr="0"/>
          <a:p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121920" tIns="60960" rIns="121920" bIns="60960" anchor="t" anchorCtr="0"/>
          <a:p>
            <a:endParaRPr lang="en-US" altLang="x-none" dirty="0">
              <a:latin typeface="Calibri" panose="020F0502020204030204" charset="0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WordArt 5"/>
          <p:cNvSpPr>
            <a:spLocks noTextEdit="1"/>
          </p:cNvSpPr>
          <p:nvPr/>
        </p:nvSpPr>
        <p:spPr>
          <a:xfrm>
            <a:off x="203200" y="381000"/>
            <a:ext cx="11785600" cy="359494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-775"/>
              </a:avLst>
            </a:prstTxWarp>
            <a:normAutofit/>
          </a:bodyPr>
          <a:p>
            <a:pPr algn="ctr"/>
            <a:r>
              <a:rPr lang="en-US" sz="48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tạm dừng tại đây</a:t>
            </a:r>
            <a:endParaRPr lang="en-US" sz="48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thầy cô!</a:t>
            </a:r>
            <a:endParaRPr lang="en-US" sz="48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0" name="WordArt 6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407247" y="120227"/>
            <a:ext cx="11208173" cy="46913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p>
            <a:pPr algn="ctr"/>
            <a:r>
              <a:rPr lang="en-US" sz="10665" kern="10">
                <a:ln w="12700">
                  <a:solidFill>
                    <a:srgbClr val="FF3300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10665" kern="10">
              <a:ln w="12700">
                <a:solidFill>
                  <a:srgbClr val="FF3300"/>
                </a:solidFill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665" kern="10">
                <a:ln w="12700">
                  <a:solidFill>
                    <a:srgbClr val="FF3300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  <a:endParaRPr lang="en-US" sz="10665" kern="10">
              <a:ln w="12700">
                <a:solidFill>
                  <a:srgbClr val="FF3300"/>
                </a:solidFill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1981200" y="1219200"/>
            <a:ext cx="8534400" cy="768351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5" b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altLang="en-US" sz="5335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5335" b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hoặc </a:t>
            </a:r>
            <a:r>
              <a:rPr lang="en-US" altLang="en-US" sz="5335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5335" b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hoặc </a:t>
            </a:r>
            <a:r>
              <a:rPr lang="en-US" altLang="en-US" sz="5335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5335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743200" y="2303780"/>
            <a:ext cx="6756400" cy="10407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NI-Times" pitchFamily="2" charset="0"/>
                <a:cs typeface="Arial" panose="020B0604020202020204" pitchFamily="34" charset="0"/>
              </a:rPr>
              <a:t>     </a:t>
            </a:r>
            <a:r>
              <a:rPr lang="en-US" altLang="en-US" sz="64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+ 1 =  ……</a:t>
            </a:r>
            <a:endParaRPr lang="en-US" altLang="en-US" sz="6400" b="1" dirty="0">
              <a:solidFill>
                <a:srgbClr val="FF33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995045" y="1981200"/>
            <a:ext cx="1554480" cy="147764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735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Times New Roman" panose="02020603050405020304" pitchFamily="18" charset="0"/>
                <a:cs typeface="Arial" panose="020B0604020202020204" pitchFamily="34" charset="0"/>
              </a:rPr>
              <a:t>Câu 1</a:t>
            </a:r>
            <a:endParaRPr lang="en-US" altLang="en-US" sz="3735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735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90" name="WordArt 6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104938" y="40640"/>
            <a:ext cx="6286500" cy="11662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FF3300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  <a:endParaRPr lang="en-US" sz="4800" kern="10">
              <a:ln w="12700">
                <a:solidFill>
                  <a:srgbClr val="FF3300"/>
                </a:solidFill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3526790" y="5804535"/>
            <a:ext cx="6468110" cy="9912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0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 MỪNG CÁC EM !</a:t>
            </a:r>
            <a:endParaRPr lang="en-US" sz="44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3" name="AutoShape 19" descr="5%"/>
          <p:cNvSpPr>
            <a:spLocks noChangeArrowheads="1"/>
          </p:cNvSpPr>
          <p:nvPr/>
        </p:nvSpPr>
        <p:spPr bwMode="auto">
          <a:xfrm>
            <a:off x="4974167" y="5207000"/>
            <a:ext cx="2946400" cy="670984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altLang="en-US" sz="5335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 .   7</a:t>
            </a:r>
            <a:endParaRPr lang="en-US" altLang="en-US" sz="5335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004" name="AutoShape 20" descr="5%"/>
          <p:cNvSpPr>
            <a:spLocks noChangeArrowheads="1"/>
          </p:cNvSpPr>
          <p:nvPr/>
        </p:nvSpPr>
        <p:spPr bwMode="auto">
          <a:xfrm>
            <a:off x="4978400" y="3765551"/>
            <a:ext cx="2946400" cy="6731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altLang="en-US" sz="5335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.   8</a:t>
            </a:r>
            <a:endParaRPr lang="en-US" altLang="en-US" sz="5335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005" name="AutoShape 21" descr="5%"/>
          <p:cNvSpPr>
            <a:spLocks noChangeArrowheads="1"/>
          </p:cNvSpPr>
          <p:nvPr/>
        </p:nvSpPr>
        <p:spPr bwMode="auto">
          <a:xfrm>
            <a:off x="4978400" y="4476751"/>
            <a:ext cx="2946400" cy="6731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5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altLang="en-US" sz="5335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 .   6</a:t>
            </a:r>
            <a:endParaRPr lang="en-US" altLang="en-US" sz="5335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Am_thanh_dong_ho_Dem_nguoc_10_giay-www_tiengdong_com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10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8200" y="4114588"/>
            <a:ext cx="825500" cy="825500"/>
          </a:xfrm>
          <a:prstGeom prst="rect">
            <a:avLst/>
          </a:prstGeom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0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1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2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3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4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5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 b="1">
                <a:cs typeface="Arial" panose="020B0604020202020204" pitchFamily="34" charset="0"/>
              </a:rPr>
              <a:t>6</a:t>
            </a:r>
            <a:endParaRPr lang="en-US" altLang="en-US" sz="3735" b="1">
              <a:cs typeface="Arial" panose="020B0604020202020204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7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8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9525000" y="4377055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9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9525000" y="43942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10</a:t>
            </a:r>
            <a:endParaRPr lang="en-US" sz="3735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8" dur="12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3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32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32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32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3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986" grpId="0" animBg="1" build="allAtOnce"/>
      <p:bldP spid="41987" grpId="0" bldLvl="0" animBg="1"/>
      <p:bldP spid="41988" grpId="0" bldLvl="0" animBg="1"/>
      <p:bldP spid="42003" grpId="0" bldLvl="0" animBg="1"/>
      <p:bldP spid="42004" grpId="0" bldLvl="0" animBg="1"/>
      <p:bldP spid="4200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057400" y="1082675"/>
            <a:ext cx="8534400" cy="768351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altLang="en-US" sz="5335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533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hoặc </a:t>
            </a:r>
            <a:r>
              <a:rPr lang="en-US" altLang="en-US" sz="5335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533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hoặc </a:t>
            </a:r>
            <a:r>
              <a:rPr lang="en-US" altLang="en-US" sz="5335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5335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971800" y="2162810"/>
            <a:ext cx="6400800" cy="111633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+ 2 = …..</a:t>
            </a:r>
            <a:endParaRPr lang="en-US" altLang="en-US" sz="5865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14400" y="1905000"/>
            <a:ext cx="1824567" cy="165946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735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5" dirty="0" err="1"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5335" dirty="0">
                <a:latin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lang="en-US" altLang="en-US" sz="5335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735" dirty="0"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368800" y="3530600"/>
            <a:ext cx="3348990" cy="671195"/>
          </a:xfrm>
          <a:prstGeom prst="roundRect">
            <a:avLst>
              <a:gd name="adj" fmla="val 16667"/>
            </a:avLst>
          </a:prstGeom>
          <a:blipFill dpi="0" rotWithShape="0">
            <a:blip r:embed="rId1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35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53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5</a:t>
            </a:r>
            <a:endParaRPr lang="en-US" altLang="en-US" sz="53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AutoShape 6" descr="5%"/>
          <p:cNvSpPr>
            <a:spLocks noChangeArrowheads="1"/>
          </p:cNvSpPr>
          <p:nvPr/>
        </p:nvSpPr>
        <p:spPr bwMode="auto">
          <a:xfrm>
            <a:off x="4373245" y="5012055"/>
            <a:ext cx="3393440" cy="673100"/>
          </a:xfrm>
          <a:prstGeom prst="roundRect">
            <a:avLst>
              <a:gd name="adj" fmla="val 16667"/>
            </a:avLst>
          </a:prstGeom>
          <a:blipFill dpi="0" rotWithShape="0">
            <a:blip r:embed="rId1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       </a:t>
            </a:r>
            <a:r>
              <a:rPr lang="en-US" altLang="en-US" sz="53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53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3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53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368800" y="4292600"/>
            <a:ext cx="3364865" cy="673100"/>
          </a:xfrm>
          <a:prstGeom prst="roundRect">
            <a:avLst>
              <a:gd name="adj" fmla="val 16667"/>
            </a:avLst>
          </a:prstGeom>
          <a:blipFill dpi="0" rotWithShape="0">
            <a:blip r:embed="rId1"/>
            <a:srcRect/>
            <a:tile tx="0" ty="0" sx="100000" sy="100000" flip="none" algn="tl"/>
          </a:blipFill>
          <a:ln w="19050">
            <a:solidFill>
              <a:srgbClr val="CCFFFF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35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53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6</a:t>
            </a:r>
            <a:endParaRPr lang="en-US" altLang="en-US" sz="53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inh dong Phao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949449" y="-3177117"/>
            <a:ext cx="2362200" cy="604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294803" y="-111760"/>
            <a:ext cx="6286500" cy="11662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FF3300"/>
                  </a:solidFill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  <a:endParaRPr lang="en-US" sz="4800" kern="10">
              <a:ln w="12700">
                <a:solidFill>
                  <a:srgbClr val="FF3300"/>
                </a:solidFill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2895600" y="5692140"/>
            <a:ext cx="6235700" cy="98552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4800" b="1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0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1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2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3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4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5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 b="1">
                <a:cs typeface="Arial" panose="020B0604020202020204" pitchFamily="34" charset="0"/>
              </a:rPr>
              <a:t>6</a:t>
            </a:r>
            <a:endParaRPr lang="en-US" altLang="en-US" sz="3735" b="1">
              <a:cs typeface="Arial" panose="020B0604020202020204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7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8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9</a:t>
            </a:r>
            <a:endParaRPr lang="en-US" sz="3735" b="1">
              <a:latin typeface="Arial" panose="020B0604020202020204" pitchFamily="34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9220200" y="45720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5" b="1">
                <a:latin typeface="Arial" panose="020B0604020202020204" pitchFamily="34" charset="0"/>
              </a:rPr>
              <a:t>10</a:t>
            </a:r>
            <a:endParaRPr lang="en-US" sz="3735" b="1">
              <a:latin typeface="Arial" panose="020B0604020202020204" pitchFamily="34" charset="0"/>
            </a:endParaRPr>
          </a:p>
        </p:txBody>
      </p:sp>
      <p:pic>
        <p:nvPicPr>
          <p:cNvPr id="18" name="Am_thanh_dong_ho_Dem_nguoc_10_giay-www_tiengdong_co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9930" y="3657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8" dur="148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3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32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32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32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3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4034" grpId="0" animBg="1" build="allAtOnce"/>
      <p:bldP spid="44035" grpId="0" bldLvl="0" animBg="1"/>
      <p:bldP spid="44036" grpId="0" bldLvl="0" animBg="1"/>
      <p:bldP spid="44037" grpId="0" bldLvl="0" animBg="1"/>
      <p:bldP spid="44038" grpId="0" bldLvl="0" animBg="1"/>
      <p:bldP spid="44039" grpId="0" bldLvl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45347" y="581660"/>
            <a:ext cx="1152144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PHÉP CỘNG TRONG PHẠM VI 10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4:</a:t>
            </a:r>
            <a:r>
              <a:rPr lang="en-US" sz="1173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 TRONG PHÉP CỘNG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Object 2"/>
          <p:cNvGraphicFramePr/>
          <p:nvPr/>
        </p:nvGraphicFramePr>
        <p:xfrm>
          <a:off x="847" y="-1143000"/>
          <a:ext cx="12192000" cy="9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8515350" imgH="4791075" progId="Paint.Picture">
                  <p:embed/>
                </p:oleObj>
              </mc:Choice>
              <mc:Fallback>
                <p:oleObj name="" r:id="rId1" imgW="8515350" imgH="4791075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7" y="-1143000"/>
                        <a:ext cx="12192000" cy="9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ct 1"/>
          <p:cNvGraphicFramePr/>
          <p:nvPr/>
        </p:nvGraphicFramePr>
        <p:xfrm>
          <a:off x="847" y="-1143000"/>
          <a:ext cx="12192000" cy="9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6324600" imgH="4610100" progId="Paint.Picture">
                  <p:embed/>
                </p:oleObj>
              </mc:Choice>
              <mc:Fallback>
                <p:oleObj name="" r:id="rId1" imgW="6324600" imgH="46101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7" y="-1143000"/>
                        <a:ext cx="12192000" cy="9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/>
          <p:nvPr/>
        </p:nvGraphicFramePr>
        <p:xfrm>
          <a:off x="847" y="-1143000"/>
          <a:ext cx="12920980" cy="9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8515350" imgH="4743450" progId="Paint.Picture">
                  <p:embed/>
                </p:oleObj>
              </mc:Choice>
              <mc:Fallback>
                <p:oleObj name="" r:id="rId1" imgW="8515350" imgH="47434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7" y="-1143000"/>
                        <a:ext cx="12920980" cy="9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WPS Presentation</Application>
  <PresentationFormat>On-screen Show (4:3)</PresentationFormat>
  <Paragraphs>129</Paragraphs>
  <Slides>24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SimSun</vt:lpstr>
      <vt:lpstr>Wingdings</vt:lpstr>
      <vt:lpstr>Calibri</vt:lpstr>
      <vt:lpstr>Times New Roman</vt:lpstr>
      <vt:lpstr>VNI-Times</vt:lpstr>
      <vt:lpstr>VNI-Avo</vt:lpstr>
      <vt:lpstr>Segoe Print</vt:lpstr>
      <vt:lpstr>Microsoft YaHei</vt:lpstr>
      <vt:lpstr>Arial Unicode MS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hiền mai thị</cp:lastModifiedBy>
  <cp:revision>79</cp:revision>
  <dcterms:created xsi:type="dcterms:W3CDTF">2006-08-16T00:00:00Z</dcterms:created>
  <dcterms:modified xsi:type="dcterms:W3CDTF">2025-10-21T07:49:41Z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F1D830734ADF48EA9C11F0972D2545CD_12</vt:lpwstr>
  </property>
  <property fmtid="{D5CDD505-2E9C-101B-9397-08002B2CF9AE}" pid="3" name="KSOProductBuildVer">
    <vt:lpwstr>1033-12.2.0.21931</vt:lpwstr>
  </property>
</Properties>
</file>