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sldIdLst>
    <p:sldId id="256" r:id="rId5"/>
    <p:sldId id="258" r:id="rId6"/>
    <p:sldId id="275" r:id="rId7"/>
    <p:sldId id="266" r:id="rId8"/>
    <p:sldId id="292" r:id="rId9"/>
    <p:sldId id="290" r:id="rId10"/>
    <p:sldId id="277" r:id="rId11"/>
    <p:sldId id="288" r:id="rId12"/>
    <p:sldId id="278" r:id="rId13"/>
    <p:sldId id="267" r:id="rId14"/>
    <p:sldId id="279" r:id="rId15"/>
    <p:sldId id="268" r:id="rId16"/>
    <p:sldId id="280" r:id="rId17"/>
    <p:sldId id="281" r:id="rId18"/>
    <p:sldId id="269" r:id="rId19"/>
    <p:sldId id="282" r:id="rId20"/>
    <p:sldId id="270" r:id="rId21"/>
    <p:sldId id="283" r:id="rId22"/>
    <p:sldId id="271" r:id="rId23"/>
    <p:sldId id="284" r:id="rId24"/>
    <p:sldId id="285" r:id="rId25"/>
    <p:sldId id="272" r:id="rId26"/>
    <p:sldId id="286" r:id="rId27"/>
    <p:sldId id="273" r:id="rId28"/>
    <p:sldId id="287" r:id="rId29"/>
    <p:sldId id="274" r:id="rId30"/>
  </p:sldIdLst>
  <p:sldSz cx="9144000" cy="5143500" type="screen16x9"/>
  <p:notesSz cx="6858000" cy="9144000"/>
  <p:embeddedFontLst>
    <p:embeddedFont>
      <p:font typeface="DFPOP1-W9" panose="020B0604020202020204" charset="-128"/>
      <p:regular r:id="rId32"/>
    </p:embeddedFont>
    <p:embeddedFont>
      <p:font typeface="Arial-Rounded" panose="020B0500000000000000" charset="0"/>
      <p:regular r:id="rId33"/>
    </p:embeddedFont>
    <p:embeddedFont>
      <p:font typeface="Calibri" panose="020F0502020204030204" pitchFamily="34" charset="0"/>
      <p:regular r:id="rId34"/>
      <p:bold r:id="rId35"/>
      <p:italic r:id="rId36"/>
      <p:boldItalic r:id="rId37"/>
    </p:embeddedFont>
    <p:embeddedFont>
      <p:font typeface="HL Hoctro" panose="020B0604020202020204" charset="0"/>
      <p:regular r:id="rId38"/>
    </p:embeddedFont>
    <p:embeddedFont>
      <p:font typeface="HP001 4 hàng" panose="020B0604020202020204" charset="0"/>
      <p:regular r:id="rId39"/>
      <p:bold r:id="rId40"/>
    </p:embeddedFont>
  </p:embeddedFontLst>
  <p:custDataLst>
    <p:tags r:id="rId4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92"/>
            <p14:sldId id="290"/>
            <p14:sldId id="277"/>
            <p14:sldId id="288"/>
            <p14:sldId id="278"/>
          </p14:sldIdLst>
        </p14:section>
        <p14:section name="Tiết 2" id="{47239A1A-9B72-4DA5-96A7-F8786F163078}">
          <p14:sldIdLst>
            <p14:sldId id="267"/>
            <p14:sldId id="279"/>
            <p14:sldId id="26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84926" autoAdjust="0"/>
  </p:normalViewPr>
  <p:slideViewPr>
    <p:cSldViewPr snapToGrid="0">
      <p:cViewPr varScale="1">
        <p:scale>
          <a:sx n="91" d="100"/>
          <a:sy n="91" d="100"/>
        </p:scale>
        <p:origin x="1008" y="67"/>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2025/3/9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26</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2025/3/9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2025/3/9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2025/3/9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2025/3/9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2025/3/9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39306" y="2738775"/>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9810" y="1610151"/>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2610008" y="4073598"/>
            <a:ext cx="4086375" cy="507831"/>
          </a:xfrm>
          <a:prstGeom prst="rect">
            <a:avLst/>
          </a:prstGeom>
        </p:spPr>
        <p:txBody>
          <a:bodyPr wrap="none">
            <a:spAutoFit/>
          </a:bodyPr>
          <a:lstStyle/>
          <a:p>
            <a:pPr>
              <a:lnSpc>
                <a:spcPct val="150000"/>
              </a:lnSpc>
            </a:pPr>
            <a:r>
              <a:rPr lang="en-US" altLang="zh-CN" sz="1800" b="1" i="1" kern="0" dirty="0">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Giáo viên: </a:t>
            </a:r>
            <a:r>
              <a:rPr lang="en-US" altLang="zh-CN" sz="1800" b="1" i="1" kern="0" dirty="0" err="1">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Nguyễn</a:t>
            </a:r>
            <a:r>
              <a:rPr lang="en-US" altLang="zh-CN" sz="1800" b="1" i="1" kern="0" dirty="0">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 Thị Hồng Nhung</a:t>
            </a:r>
            <a:endParaRPr lang="zh-CN" altLang="zh-CN" sz="1800" i="1" kern="100" dirty="0">
              <a:solidFill>
                <a:schemeClr val="accent1">
                  <a:lumMod val="75000"/>
                </a:schemeClr>
              </a:solidFill>
              <a:effectLst/>
              <a:latin typeface="HP001 4 hàng" panose="020B0603050302020204" pitchFamily="34" charset="-93"/>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07093" y="878264"/>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Vi trùng đi vào cơ thể con người bằng cách nào?</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275009" y="87632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01472" y="894281"/>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574253" y="-577389"/>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02107" y="650585"/>
            <a:ext cx="7709301"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câu trả lời cho câu hỏi b 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336885" y="1782748"/>
            <a:ext cx="8967537"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7073161" y="1670147"/>
            <a:ext cx="1504376" cy="830997"/>
          </a:xfrm>
          <a:prstGeom prst="rect">
            <a:avLst/>
          </a:prstGeom>
        </p:spPr>
        <p:txBody>
          <a:bodyPr wrap="square">
            <a:spAutoFit/>
          </a:bodyPr>
          <a:lstStyle/>
          <a:p>
            <a:r>
              <a:rPr lang="en-US" altLang="zh-CN" sz="48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49183" y="2522640"/>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rửa tay đúng cách trước 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vi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799228" y="2481132"/>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6076 0.03613 L -0.03594 0.27486 " pathEditMode="relative" rAng="0" ptsTypes="AA">
                                      <p:cBhvr>
                                        <p:cTn id="33" dur="2000" fill="hold"/>
                                        <p:tgtEl>
                                          <p:spTgt spid="9"/>
                                        </p:tgtEl>
                                        <p:attrNameLst>
                                          <p:attrName>ppt_x</p:attrName>
                                          <p:attrName>ppt_y</p:attrName>
                                        </p:attrNameLst>
                                      </p:cBhvr>
                                      <p:rCtr x="-48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38408" y="13293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914476" y="875365"/>
            <a:ext cx="7411373" cy="3423919"/>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647681" y="1148079"/>
            <a:ext cx="7878740" cy="3103079"/>
          </a:xfrm>
          <a:prstGeom prst="rect">
            <a:avLst/>
          </a:prstGeom>
        </p:spPr>
      </p:pic>
      <p:sp>
        <p:nvSpPr>
          <p:cNvPr id="8" name="Hình chữ nhật: Góc Tròn 5">
            <a:extLst>
              <a:ext uri="{FF2B5EF4-FFF2-40B4-BE49-F238E27FC236}">
                <a16:creationId xmlns:a16="http://schemas.microsoft.com/office/drawing/2014/main" id="{6E86600A-260E-4EDA-8C1F-2E79C8D20FB9}"/>
              </a:ext>
            </a:extLst>
          </p:cNvPr>
          <p:cNvSpPr/>
          <p:nvPr/>
        </p:nvSpPr>
        <p:spPr>
          <a:xfrm>
            <a:off x="5165558" y="1734551"/>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id="{AA025045-4BEC-4053-AD7F-BB20DBF8B4FF}"/>
              </a:ext>
            </a:extLst>
          </p:cNvPr>
          <p:cNvSpPr/>
          <p:nvPr/>
        </p:nvSpPr>
        <p:spPr>
          <a:xfrm>
            <a:off x="2823410" y="1460938"/>
            <a:ext cx="65772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6400801" y="1460938"/>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3513221" y="1772651"/>
            <a:ext cx="365096" cy="2873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gọn </a:t>
            </a: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gi</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237530"/>
            <a:ext cx="9143999" cy="5073729"/>
          </a:xfrm>
          <a:prstGeom prst="roundRect">
            <a:avLst/>
          </a:prstGeom>
          <a:solidFill>
            <a:schemeClr val="bg1">
              <a:alpha val="62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phòng bệnh, chúng ta phải rửa tay trước khi ăn. Cần rửa bằng xà phòng với nước sạch.</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71357234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76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4232" y="678426"/>
            <a:ext cx="1366684" cy="300082"/>
          </a:xfrm>
          <a:prstGeom prst="rect">
            <a:avLst/>
          </a:prstGeom>
          <a:noFill/>
        </p:spPr>
        <p:txBody>
          <a:bodyPr wrap="square" rtlCol="0">
            <a:spAutoFit/>
          </a:bodyPr>
          <a:lstStyle/>
          <a:p>
            <a:r>
              <a:rPr lang="en-US" dirty="0" err="1"/>
              <a:t>nhuyj</a:t>
            </a:r>
            <a:endParaRPr lang="en-US" dirty="0"/>
          </a:p>
        </p:txBody>
      </p:sp>
      <p:sp>
        <p:nvSpPr>
          <p:cNvPr id="3" name="TextBox 2"/>
          <p:cNvSpPr txBox="1"/>
          <p:nvPr/>
        </p:nvSpPr>
        <p:spPr>
          <a:xfrm>
            <a:off x="2290916" y="674555"/>
            <a:ext cx="2454518" cy="923330"/>
          </a:xfrm>
          <a:prstGeom prst="rect">
            <a:avLst/>
          </a:prstGeom>
          <a:noFill/>
        </p:spPr>
        <p:txBody>
          <a:bodyPr wrap="none" rtlCol="0">
            <a:spAutoFit/>
          </a:bodyPr>
          <a:lstStyle/>
          <a:p>
            <a:r>
              <a:rPr lang="vi-VN" sz="5400" dirty="0">
                <a:latin typeface="Arial" panose="020B0604020202020204" pitchFamily="34" charset="0"/>
                <a:cs typeface="Arial" panose="020B0604020202020204" pitchFamily="34" charset="0"/>
              </a:rPr>
              <a:t>vi trùng</a:t>
            </a:r>
            <a:endParaRPr lang="en-US" sz="5400" dirty="0">
              <a:latin typeface="Arial" panose="020B0604020202020204" pitchFamily="34" charset="0"/>
              <a:cs typeface="Arial" panose="020B0604020202020204" pitchFamily="34" charset="0"/>
            </a:endParaRPr>
          </a:p>
        </p:txBody>
      </p:sp>
      <p:sp>
        <p:nvSpPr>
          <p:cNvPr id="5" name="TextBox 4"/>
          <p:cNvSpPr txBox="1"/>
          <p:nvPr/>
        </p:nvSpPr>
        <p:spPr>
          <a:xfrm>
            <a:off x="2290916" y="1893839"/>
            <a:ext cx="2379177" cy="923330"/>
          </a:xfrm>
          <a:prstGeom prst="rect">
            <a:avLst/>
          </a:prstGeom>
          <a:noFill/>
        </p:spPr>
        <p:txBody>
          <a:bodyPr wrap="none" rtlCol="0">
            <a:spAutoFit/>
          </a:bodyPr>
          <a:lstStyle/>
          <a:p>
            <a:r>
              <a:rPr lang="vi-VN" sz="5400" dirty="0">
                <a:latin typeface="Arial" panose="020B0604020202020204" pitchFamily="34" charset="0"/>
                <a:cs typeface="Arial" panose="020B0604020202020204" pitchFamily="34" charset="0"/>
              </a:rPr>
              <a:t>rửa tay</a:t>
            </a:r>
            <a:endParaRPr lang="en-US" sz="5400" dirty="0">
              <a:latin typeface="Arial" panose="020B0604020202020204" pitchFamily="34" charset="0"/>
              <a:cs typeface="Arial" panose="020B0604020202020204" pitchFamily="34" charset="0"/>
            </a:endParaRPr>
          </a:p>
        </p:txBody>
      </p:sp>
      <p:sp>
        <p:nvSpPr>
          <p:cNvPr id="6" name="TextBox 5"/>
          <p:cNvSpPr txBox="1"/>
          <p:nvPr/>
        </p:nvSpPr>
        <p:spPr>
          <a:xfrm>
            <a:off x="2197131" y="2986878"/>
            <a:ext cx="3486852" cy="923330"/>
          </a:xfrm>
          <a:prstGeom prst="rect">
            <a:avLst/>
          </a:prstGeom>
          <a:noFill/>
        </p:spPr>
        <p:txBody>
          <a:bodyPr wrap="none" rtlCol="0">
            <a:spAutoFit/>
          </a:bodyPr>
          <a:lstStyle/>
          <a:p>
            <a:r>
              <a:rPr lang="vi-VN" sz="5400" dirty="0">
                <a:latin typeface="Arial" panose="020B0604020202020204" pitchFamily="34" charset="0"/>
                <a:cs typeface="Arial" panose="020B0604020202020204" pitchFamily="34" charset="0"/>
              </a:rPr>
              <a:t>nước sạch</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9649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555045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200" b="1" dirty="0">
                <a:solidFill>
                  <a:srgbClr val="F14420"/>
                </a:solidFill>
                <a:latin typeface="Arial" panose="020B0604020202020204" pitchFamily="34" charset="0"/>
                <a:ea typeface="Arial-Rounded" panose="020B0500000000000000" pitchFamily="34" charset="-93"/>
                <a:cs typeface="Arial" panose="020B0604020202020204" pitchFamily="34" charset="0"/>
                <a:sym typeface="+mn-lt"/>
              </a:rPr>
              <a:t>Rửa tay trước khi ăn </a:t>
            </a:r>
          </a:p>
          <a:p>
            <a:r>
              <a:rPr lang="en-US" altLang="zh-CN" sz="3200" dirty="0">
                <a:solidFill>
                  <a:srgbClr val="679C31"/>
                </a:solidFill>
                <a:latin typeface="Arial" panose="020B0604020202020204" pitchFamily="34" charset="0"/>
                <a:ea typeface="Arial-Rounded" panose="020B0500000000000000" pitchFamily="34" charset="-93"/>
                <a:cs typeface="Arial" panose="020B0604020202020204" pitchFamily="34" charset="0"/>
                <a:sym typeface="+mn-lt"/>
              </a:rPr>
              <a:t>    Vi trùng có ở khắp </a:t>
            </a:r>
            <a:r>
              <a:rPr lang="en-US" altLang="zh-CN" sz="3200" dirty="0" err="1">
                <a:solidFill>
                  <a:srgbClr val="679C31"/>
                </a:solidFill>
                <a:latin typeface="Arial" panose="020B0604020202020204" pitchFamily="34" charset="0"/>
                <a:ea typeface="Arial-Rounded" panose="020B0500000000000000" pitchFamily="34" charset="-93"/>
                <a:cs typeface="Arial" panose="020B0604020202020204" pitchFamily="34" charset="0"/>
                <a:sym typeface="+mn-lt"/>
              </a:rPr>
              <a:t>nơi</a:t>
            </a:r>
            <a:r>
              <a:rPr lang="en-US" altLang="zh-CN" sz="3200" dirty="0">
                <a:solidFill>
                  <a:srgbClr val="679C31"/>
                </a:solidFill>
                <a:latin typeface="Arial" panose="020B0604020202020204" pitchFamily="34" charset="0"/>
                <a:ea typeface="Arial-Rounded" panose="020B0500000000000000" pitchFamily="34" charset="-93"/>
                <a:cs typeface="Arial" panose="020B0604020202020204" pitchFamily="34" charset="0"/>
                <a:sym typeface="+mn-lt"/>
              </a:rPr>
              <a:t>.  </a:t>
            </a:r>
            <a:r>
              <a:rPr lang="en-US" altLang="zh-CN" sz="3200" dirty="0" err="1">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Nhưng</a:t>
            </a:r>
            <a:r>
              <a:rPr lang="en-US" altLang="zh-CN" sz="32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 chúng ta không nhìn thấy được bằng mắt thường.  </a:t>
            </a:r>
            <a:r>
              <a:rPr lang="en-US" altLang="zh-CN" sz="3200" dirty="0" err="1">
                <a:solidFill>
                  <a:srgbClr val="679C31"/>
                </a:solidFill>
                <a:latin typeface="Arial" panose="020B0604020202020204" pitchFamily="34" charset="0"/>
                <a:ea typeface="Arial-Rounded" panose="020B0500000000000000" pitchFamily="34" charset="-93"/>
                <a:cs typeface="Arial" panose="020B0604020202020204" pitchFamily="34" charset="0"/>
                <a:sym typeface="+mn-lt"/>
              </a:rPr>
              <a:t>Khi</a:t>
            </a:r>
            <a:r>
              <a:rPr lang="en-US" altLang="zh-CN" sz="3200" dirty="0">
                <a:solidFill>
                  <a:srgbClr val="679C31"/>
                </a:solidFill>
                <a:latin typeface="Arial" panose="020B0604020202020204" pitchFamily="34" charset="0"/>
                <a:ea typeface="Arial-Rounded" panose="020B0500000000000000" pitchFamily="34" charset="-93"/>
                <a:cs typeface="Arial" panose="020B0604020202020204" pitchFamily="34" charset="0"/>
                <a:sym typeface="+mn-lt"/>
              </a:rPr>
              <a:t> tiếp xúc với đồ vật, vi trùng dính vào tay. </a:t>
            </a:r>
            <a:r>
              <a:rPr lang="en-US" altLang="zh-CN" sz="32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Tay cầm thức ăn, vi trùng từ tay theo thức ăn vào cơ thể.  </a:t>
            </a:r>
            <a:r>
              <a:rPr lang="en-US" altLang="zh-CN" sz="3200" dirty="0">
                <a:solidFill>
                  <a:srgbClr val="679C31"/>
                </a:solidFill>
                <a:latin typeface="Arial" panose="020B0604020202020204" pitchFamily="34" charset="0"/>
                <a:ea typeface="Arial-Rounded" panose="020B0500000000000000" pitchFamily="34" charset="-93"/>
                <a:cs typeface="Arial" panose="020B0604020202020204" pitchFamily="34" charset="0"/>
                <a:sym typeface="+mn-lt"/>
              </a:rPr>
              <a:t>Do </a:t>
            </a:r>
            <a:r>
              <a:rPr lang="en-US" altLang="zh-CN" sz="3200" dirty="0" err="1">
                <a:solidFill>
                  <a:srgbClr val="679C31"/>
                </a:solidFill>
                <a:latin typeface="Arial" panose="020B0604020202020204" pitchFamily="34" charset="0"/>
                <a:ea typeface="Arial-Rounded" panose="020B0500000000000000" pitchFamily="34" charset="-93"/>
                <a:cs typeface="Arial" panose="020B0604020202020204" pitchFamily="34" charset="0"/>
                <a:sym typeface="+mn-lt"/>
              </a:rPr>
              <a:t>đó</a:t>
            </a:r>
            <a:r>
              <a:rPr lang="en-US" altLang="zh-CN" sz="3200" dirty="0">
                <a:solidFill>
                  <a:srgbClr val="679C31"/>
                </a:solidFill>
                <a:latin typeface="Arial" panose="020B0604020202020204" pitchFamily="34" charset="0"/>
                <a:ea typeface="Arial-Rounded" panose="020B0500000000000000" pitchFamily="34" charset="-93"/>
                <a:cs typeface="Arial" panose="020B0604020202020204" pitchFamily="34" charset="0"/>
                <a:sym typeface="+mn-lt"/>
              </a:rPr>
              <a:t>, chúng ta có thể mắc bệnh.</a:t>
            </a:r>
            <a:endParaRPr lang="en-US" altLang="zh-CN" sz="32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endParaRPr>
          </a:p>
          <a:p>
            <a:r>
              <a:rPr lang="en-US" altLang="zh-CN" sz="32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   </a:t>
            </a:r>
            <a:r>
              <a:rPr lang="en-US" altLang="zh-CN" sz="3200" dirty="0" err="1">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Để</a:t>
            </a:r>
            <a:r>
              <a:rPr lang="en-US" altLang="zh-CN" sz="32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 phòng bệnh, chúng ta phải rửa tay trước khi ăn.  </a:t>
            </a:r>
            <a:r>
              <a:rPr lang="en-US" altLang="zh-CN" sz="3200" dirty="0" err="1">
                <a:solidFill>
                  <a:srgbClr val="679C31"/>
                </a:solidFill>
                <a:latin typeface="Arial" panose="020B0604020202020204" pitchFamily="34" charset="0"/>
                <a:ea typeface="Arial-Rounded" panose="020B0500000000000000" pitchFamily="34" charset="-93"/>
                <a:cs typeface="Arial" panose="020B0604020202020204" pitchFamily="34" charset="0"/>
                <a:sym typeface="+mn-lt"/>
              </a:rPr>
              <a:t>Cần</a:t>
            </a:r>
            <a:r>
              <a:rPr lang="en-US" altLang="zh-CN" sz="3200" dirty="0">
                <a:solidFill>
                  <a:srgbClr val="679C31"/>
                </a:solidFill>
                <a:latin typeface="Arial" panose="020B0604020202020204" pitchFamily="34" charset="0"/>
                <a:ea typeface="Arial-Rounded" panose="020B0500000000000000" pitchFamily="34" charset="-93"/>
                <a:cs typeface="Arial" panose="020B0604020202020204" pitchFamily="34" charset="0"/>
                <a:sym typeface="+mn-lt"/>
              </a:rPr>
              <a:t> rửa tay bằng xà phòng với nước sạch.                                           </a:t>
            </a:r>
          </a:p>
          <a:p>
            <a:pPr algn="just"/>
            <a:r>
              <a:rPr lang="en-US" altLang="zh-CN" sz="3200" dirty="0">
                <a:solidFill>
                  <a:srgbClr val="679C31"/>
                </a:solidFill>
                <a:latin typeface="Arial" panose="020B0604020202020204" pitchFamily="34" charset="0"/>
                <a:ea typeface="Arial-Rounded" panose="020B0500000000000000" pitchFamily="34" charset="-93"/>
                <a:cs typeface="Arial" panose="020B0604020202020204" pitchFamily="34" charset="0"/>
                <a:sym typeface="+mn-lt"/>
              </a:rPr>
              <a:t>                                                        </a:t>
            </a:r>
            <a:endParaRPr lang="zh-CN" altLang="en-US" sz="3200" dirty="0">
              <a:solidFill>
                <a:srgbClr val="F14420"/>
              </a:solidFill>
              <a:latin typeface="Arial" panose="020B0604020202020204" pitchFamily="34" charset="0"/>
              <a:ea typeface="Arial-Rounded" panose="020B0500000000000000" pitchFamily="34" charset="-93"/>
              <a:cs typeface="Arial" panose="020B0604020202020204" pitchFamily="34" charset="0"/>
              <a:sym typeface="+mn-lt"/>
            </a:endParaRPr>
          </a:p>
        </p:txBody>
      </p:sp>
      <p:sp>
        <p:nvSpPr>
          <p:cNvPr id="2" name="TextBox 1">
            <a:extLst>
              <a:ext uri="{FF2B5EF4-FFF2-40B4-BE49-F238E27FC236}">
                <a16:creationId xmlns:a16="http://schemas.microsoft.com/office/drawing/2014/main" id="{9F06924A-00DE-45CD-8292-0A60A1803136}"/>
              </a:ext>
            </a:extLst>
          </p:cNvPr>
          <p:cNvSpPr txBox="1"/>
          <p:nvPr/>
        </p:nvSpPr>
        <p:spPr>
          <a:xfrm>
            <a:off x="4833257" y="252547"/>
            <a:ext cx="418011" cy="923330"/>
          </a:xfrm>
          <a:prstGeom prst="rect">
            <a:avLst/>
          </a:prstGeom>
          <a:noFill/>
        </p:spPr>
        <p:txBody>
          <a:bodyPr wrap="square" rtlCol="0">
            <a:spAutoFit/>
          </a:bodyPr>
          <a:lstStyle/>
          <a:p>
            <a:r>
              <a:rPr lang="en-US" sz="5400" dirty="0">
                <a:solidFill>
                  <a:srgbClr val="FF0000"/>
                </a:solidFill>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1ED84F75-657E-4865-8F99-5C45DF83DBA6}"/>
              </a:ext>
            </a:extLst>
          </p:cNvPr>
          <p:cNvSpPr txBox="1"/>
          <p:nvPr/>
        </p:nvSpPr>
        <p:spPr>
          <a:xfrm>
            <a:off x="7600406" y="672665"/>
            <a:ext cx="418011" cy="923330"/>
          </a:xfrm>
          <a:prstGeom prst="rect">
            <a:avLst/>
          </a:prstGeom>
          <a:noFill/>
        </p:spPr>
        <p:txBody>
          <a:bodyPr wrap="square" rtlCol="0">
            <a:spAutoFit/>
          </a:bodyPr>
          <a:lstStyle/>
          <a:p>
            <a:r>
              <a:rPr lang="en-US" sz="5400" dirty="0">
                <a:solidFill>
                  <a:srgbClr val="FF0000"/>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3CC0A4D2-F122-4FBF-8393-9BC449B1D366}"/>
              </a:ext>
            </a:extLst>
          </p:cNvPr>
          <p:cNvSpPr txBox="1"/>
          <p:nvPr/>
        </p:nvSpPr>
        <p:spPr>
          <a:xfrm>
            <a:off x="7528559" y="1230227"/>
            <a:ext cx="418011" cy="923330"/>
          </a:xfrm>
          <a:prstGeom prst="rect">
            <a:avLst/>
          </a:prstGeom>
          <a:noFill/>
        </p:spPr>
        <p:txBody>
          <a:bodyPr wrap="square" rtlCol="0">
            <a:spAutoFit/>
          </a:bodyPr>
          <a:lstStyle/>
          <a:p>
            <a:r>
              <a:rPr lang="en-US" sz="5400" dirty="0">
                <a:solidFill>
                  <a:srgbClr val="FF0000"/>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D0C40BE6-62F7-4D7C-97C0-C9E191B06F99}"/>
              </a:ext>
            </a:extLst>
          </p:cNvPr>
          <p:cNvSpPr txBox="1"/>
          <p:nvPr/>
        </p:nvSpPr>
        <p:spPr>
          <a:xfrm>
            <a:off x="1537062" y="2162779"/>
            <a:ext cx="418011" cy="923330"/>
          </a:xfrm>
          <a:prstGeom prst="rect">
            <a:avLst/>
          </a:prstGeom>
          <a:noFill/>
        </p:spPr>
        <p:txBody>
          <a:bodyPr wrap="square" rtlCol="0">
            <a:spAutoFit/>
          </a:bodyPr>
          <a:lstStyle/>
          <a:p>
            <a:r>
              <a:rPr lang="en-US" sz="5400" dirty="0">
                <a:solidFill>
                  <a:srgbClr val="FF0000"/>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8BDD8092-AEED-4A12-9209-DDFEE98A14F6}"/>
              </a:ext>
            </a:extLst>
          </p:cNvPr>
          <p:cNvSpPr txBox="1"/>
          <p:nvPr/>
        </p:nvSpPr>
        <p:spPr>
          <a:xfrm>
            <a:off x="7809411" y="2162779"/>
            <a:ext cx="418011" cy="923330"/>
          </a:xfrm>
          <a:prstGeom prst="rect">
            <a:avLst/>
          </a:prstGeom>
          <a:noFill/>
        </p:spPr>
        <p:txBody>
          <a:bodyPr wrap="square" rtlCol="0">
            <a:spAutoFit/>
          </a:bodyPr>
          <a:lstStyle/>
          <a:p>
            <a:r>
              <a:rPr lang="en-US" sz="5400" dirty="0">
                <a:solidFill>
                  <a:srgbClr val="FF0000"/>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D02DF903-C74D-4614-A8C7-6FFCE3C42B23}"/>
              </a:ext>
            </a:extLst>
          </p:cNvPr>
          <p:cNvSpPr txBox="1"/>
          <p:nvPr/>
        </p:nvSpPr>
        <p:spPr>
          <a:xfrm>
            <a:off x="1468483" y="3177494"/>
            <a:ext cx="418011" cy="923330"/>
          </a:xfrm>
          <a:prstGeom prst="rect">
            <a:avLst/>
          </a:prstGeom>
          <a:noFill/>
        </p:spPr>
        <p:txBody>
          <a:bodyPr wrap="square" rtlCol="0">
            <a:spAutoFit/>
          </a:bodyPr>
          <a:lstStyle/>
          <a:p>
            <a:r>
              <a:rPr lang="en-US" sz="5400" dirty="0">
                <a:solidFill>
                  <a:srgbClr val="FF0000"/>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BE87267B-0DDE-4ABF-8C32-26747B692F24}"/>
              </a:ext>
            </a:extLst>
          </p:cNvPr>
          <p:cNvSpPr txBox="1"/>
          <p:nvPr/>
        </p:nvSpPr>
        <p:spPr>
          <a:xfrm>
            <a:off x="1259477" y="3659962"/>
            <a:ext cx="418011" cy="923330"/>
          </a:xfrm>
          <a:prstGeom prst="rect">
            <a:avLst/>
          </a:prstGeom>
          <a:noFill/>
        </p:spPr>
        <p:txBody>
          <a:bodyPr wrap="square" rtlCol="0">
            <a:spAutoFit/>
          </a:bodyPr>
          <a:lstStyle/>
          <a:p>
            <a:r>
              <a:rPr lang="en-US" sz="5400"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P spid="6"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201" y="386753"/>
            <a:ext cx="8523462" cy="1446550"/>
          </a:xfrm>
          <a:prstGeom prst="rect">
            <a:avLst/>
          </a:prstGeom>
        </p:spPr>
        <p:txBody>
          <a:bodyPr wrap="square">
            <a:spAutoFit/>
          </a:bodyPr>
          <a:lstStyle/>
          <a:p>
            <a:r>
              <a:rPr lang="en-US" altLang="zh-CN" sz="44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 Tay cầm thức </a:t>
            </a:r>
            <a:r>
              <a:rPr lang="en-US" altLang="zh-CN" sz="4400" dirty="0" err="1">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ăn</a:t>
            </a:r>
            <a:r>
              <a:rPr lang="en-US" altLang="zh-CN" sz="44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 vi trùng </a:t>
            </a:r>
            <a:r>
              <a:rPr lang="en-US" altLang="zh-CN" sz="4400" dirty="0" err="1">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từ</a:t>
            </a:r>
            <a:r>
              <a:rPr lang="en-US" altLang="zh-CN" sz="44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 </a:t>
            </a:r>
            <a:r>
              <a:rPr lang="en-US" altLang="zh-CN" sz="4400" dirty="0" err="1">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tay</a:t>
            </a:r>
            <a:r>
              <a:rPr lang="en-US" altLang="zh-CN" sz="44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 theo thức ăn vào cơ </a:t>
            </a:r>
            <a:r>
              <a:rPr lang="en-US" altLang="zh-CN" sz="4400" dirty="0" err="1">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thể</a:t>
            </a:r>
            <a:r>
              <a:rPr lang="en-US" altLang="zh-CN" sz="44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a:t>
            </a:r>
          </a:p>
        </p:txBody>
      </p:sp>
      <p:sp>
        <p:nvSpPr>
          <p:cNvPr id="3" name="Rectangle 2">
            <a:extLst>
              <a:ext uri="{FF2B5EF4-FFF2-40B4-BE49-F238E27FC236}">
                <a16:creationId xmlns:a16="http://schemas.microsoft.com/office/drawing/2014/main" id="{2826E9DA-EEA6-4904-BC0D-BC9784F64450}"/>
              </a:ext>
            </a:extLst>
          </p:cNvPr>
          <p:cNvSpPr/>
          <p:nvPr/>
        </p:nvSpPr>
        <p:spPr>
          <a:xfrm>
            <a:off x="411990" y="1833303"/>
            <a:ext cx="8523462" cy="1938992"/>
          </a:xfrm>
          <a:prstGeom prst="rect">
            <a:avLst/>
          </a:prstGeom>
        </p:spPr>
        <p:txBody>
          <a:bodyPr wrap="square">
            <a:spAutoFit/>
          </a:bodyPr>
          <a:lstStyle/>
          <a:p>
            <a:endPar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44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 </a:t>
            </a:r>
            <a:r>
              <a:rPr lang="en-US" altLang="zh-CN" sz="4400" dirty="0" err="1">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Để</a:t>
            </a:r>
            <a:r>
              <a:rPr lang="en-US" altLang="zh-CN" sz="44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 phòng </a:t>
            </a:r>
            <a:r>
              <a:rPr lang="en-US" altLang="zh-CN" sz="4400" dirty="0" err="1">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bệnh</a:t>
            </a:r>
            <a:r>
              <a:rPr lang="en-US" altLang="zh-CN" sz="44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 </a:t>
            </a:r>
            <a:r>
              <a:rPr lang="en-US" altLang="zh-CN" sz="4400" dirty="0" err="1">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chúng</a:t>
            </a:r>
            <a:r>
              <a:rPr lang="en-US" altLang="zh-CN" sz="44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 ta phải </a:t>
            </a:r>
            <a:r>
              <a:rPr lang="en-US" altLang="zh-CN" sz="4400" dirty="0" err="1">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rửa</a:t>
            </a:r>
            <a:r>
              <a:rPr lang="en-US" altLang="zh-CN" sz="44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 </a:t>
            </a:r>
            <a:r>
              <a:rPr lang="en-US" altLang="zh-CN" sz="4400" dirty="0" err="1">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tay</a:t>
            </a:r>
            <a:r>
              <a:rPr lang="en-US" altLang="zh-CN" sz="4400" dirty="0">
                <a:solidFill>
                  <a:srgbClr val="0070C0"/>
                </a:solidFill>
                <a:latin typeface="Arial" panose="020B0604020202020204" pitchFamily="34" charset="0"/>
                <a:ea typeface="Arial-Rounded" panose="020B0500000000000000" pitchFamily="34" charset="-93"/>
                <a:cs typeface="Arial" panose="020B0604020202020204" pitchFamily="34" charset="0"/>
                <a:sym typeface="+mn-lt"/>
              </a:rPr>
              <a:t> trước khi ăn.</a:t>
            </a:r>
            <a:endParaRPr lang="vi-VN" sz="4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E7CB23F-6036-4D32-8FA9-0FC6A1E51A01}"/>
              </a:ext>
            </a:extLst>
          </p:cNvPr>
          <p:cNvSpPr/>
          <p:nvPr/>
        </p:nvSpPr>
        <p:spPr>
          <a:xfrm>
            <a:off x="4914352" y="301282"/>
            <a:ext cx="317925" cy="923330"/>
          </a:xfrm>
          <a:prstGeom prst="rect">
            <a:avLst/>
          </a:prstGeom>
        </p:spPr>
        <p:txBody>
          <a:bodyPr wrap="square">
            <a:spAutoFit/>
          </a:bodyPr>
          <a:lstStyle/>
          <a:p>
            <a:r>
              <a:rPr lang="en-US" altLang="zh-CN" sz="5400" dirty="0">
                <a:solidFill>
                  <a:srgbClr val="FF0000"/>
                </a:solidFill>
                <a:latin typeface="Arial" panose="020B0604020202020204" pitchFamily="34" charset="0"/>
                <a:ea typeface="Arial-Rounded" panose="020B0500000000000000" pitchFamily="34" charset="-93"/>
                <a:cs typeface="Arial" panose="020B0604020202020204" pitchFamily="34" charset="0"/>
                <a:sym typeface="+mn-lt"/>
              </a:rPr>
              <a:t>/</a:t>
            </a:r>
          </a:p>
        </p:txBody>
      </p:sp>
      <p:sp>
        <p:nvSpPr>
          <p:cNvPr id="6" name="Rectangle 5">
            <a:extLst>
              <a:ext uri="{FF2B5EF4-FFF2-40B4-BE49-F238E27FC236}">
                <a16:creationId xmlns:a16="http://schemas.microsoft.com/office/drawing/2014/main" id="{EFF87046-30E0-48A6-8318-8EBBEFC5722A}"/>
              </a:ext>
            </a:extLst>
          </p:cNvPr>
          <p:cNvSpPr/>
          <p:nvPr/>
        </p:nvSpPr>
        <p:spPr>
          <a:xfrm>
            <a:off x="4572000" y="2266440"/>
            <a:ext cx="317925" cy="923330"/>
          </a:xfrm>
          <a:prstGeom prst="rect">
            <a:avLst/>
          </a:prstGeom>
        </p:spPr>
        <p:txBody>
          <a:bodyPr wrap="square">
            <a:spAutoFit/>
          </a:bodyPr>
          <a:lstStyle/>
          <a:p>
            <a:r>
              <a:rPr lang="en-US" altLang="zh-CN" sz="5400" dirty="0">
                <a:solidFill>
                  <a:srgbClr val="FF0000"/>
                </a:solidFill>
                <a:latin typeface="Arial" panose="020B0604020202020204" pitchFamily="34" charset="0"/>
                <a:ea typeface="Arial-Rounded" panose="020B0500000000000000" pitchFamily="34" charset="-93"/>
                <a:cs typeface="Arial" panose="020B0604020202020204" pitchFamily="34" charset="0"/>
                <a:sym typeface="+mn-lt"/>
              </a:rPr>
              <a:t>/</a:t>
            </a:r>
          </a:p>
        </p:txBody>
      </p:sp>
      <p:sp>
        <p:nvSpPr>
          <p:cNvPr id="7" name="Rectangle 6">
            <a:extLst>
              <a:ext uri="{FF2B5EF4-FFF2-40B4-BE49-F238E27FC236}">
                <a16:creationId xmlns:a16="http://schemas.microsoft.com/office/drawing/2014/main" id="{E2AFC947-5953-46F5-A877-739062E7BF63}"/>
              </a:ext>
            </a:extLst>
          </p:cNvPr>
          <p:cNvSpPr/>
          <p:nvPr/>
        </p:nvSpPr>
        <p:spPr>
          <a:xfrm>
            <a:off x="6550647" y="996392"/>
            <a:ext cx="317925" cy="923330"/>
          </a:xfrm>
          <a:prstGeom prst="rect">
            <a:avLst/>
          </a:prstGeom>
        </p:spPr>
        <p:txBody>
          <a:bodyPr wrap="square">
            <a:spAutoFit/>
          </a:bodyPr>
          <a:lstStyle/>
          <a:p>
            <a:r>
              <a:rPr lang="en-US" altLang="zh-CN" sz="5400" dirty="0">
                <a:solidFill>
                  <a:srgbClr val="FF0000"/>
                </a:solidFill>
                <a:latin typeface="Arial" panose="020B0604020202020204" pitchFamily="34" charset="0"/>
                <a:ea typeface="Arial-Rounded" panose="020B0500000000000000" pitchFamily="34" charset="-93"/>
                <a:cs typeface="Arial" panose="020B0604020202020204" pitchFamily="34" charset="0"/>
                <a:sym typeface="+mn-lt"/>
              </a:rPr>
              <a:t>/</a:t>
            </a:r>
          </a:p>
        </p:txBody>
      </p:sp>
      <p:sp>
        <p:nvSpPr>
          <p:cNvPr id="8" name="Rectangle 7">
            <a:extLst>
              <a:ext uri="{FF2B5EF4-FFF2-40B4-BE49-F238E27FC236}">
                <a16:creationId xmlns:a16="http://schemas.microsoft.com/office/drawing/2014/main" id="{72E99AC6-0C92-4B18-932F-8A32AB4C167A}"/>
              </a:ext>
            </a:extLst>
          </p:cNvPr>
          <p:cNvSpPr/>
          <p:nvPr/>
        </p:nvSpPr>
        <p:spPr>
          <a:xfrm>
            <a:off x="6604280" y="991596"/>
            <a:ext cx="317925" cy="923330"/>
          </a:xfrm>
          <a:prstGeom prst="rect">
            <a:avLst/>
          </a:prstGeom>
        </p:spPr>
        <p:txBody>
          <a:bodyPr wrap="square">
            <a:spAutoFit/>
          </a:bodyPr>
          <a:lstStyle/>
          <a:p>
            <a:r>
              <a:rPr lang="en-US" altLang="zh-CN" sz="5400" dirty="0">
                <a:solidFill>
                  <a:srgbClr val="FF0000"/>
                </a:solidFill>
                <a:latin typeface="Arial" panose="020B0604020202020204" pitchFamily="34" charset="0"/>
                <a:ea typeface="Arial-Rounded" panose="020B0500000000000000" pitchFamily="34" charset="-93"/>
                <a:cs typeface="Arial" panose="020B0604020202020204" pitchFamily="34" charset="0"/>
                <a:sym typeface="+mn-lt"/>
              </a:rPr>
              <a:t>/</a:t>
            </a:r>
          </a:p>
        </p:txBody>
      </p:sp>
      <p:sp>
        <p:nvSpPr>
          <p:cNvPr id="9" name="Rectangle 8">
            <a:extLst>
              <a:ext uri="{FF2B5EF4-FFF2-40B4-BE49-F238E27FC236}">
                <a16:creationId xmlns:a16="http://schemas.microsoft.com/office/drawing/2014/main" id="{37235F1D-FFC0-47F6-9E5D-FD5D41E8A958}"/>
              </a:ext>
            </a:extLst>
          </p:cNvPr>
          <p:cNvSpPr/>
          <p:nvPr/>
        </p:nvSpPr>
        <p:spPr>
          <a:xfrm>
            <a:off x="5479483" y="2900544"/>
            <a:ext cx="317925" cy="923330"/>
          </a:xfrm>
          <a:prstGeom prst="rect">
            <a:avLst/>
          </a:prstGeom>
        </p:spPr>
        <p:txBody>
          <a:bodyPr wrap="square">
            <a:spAutoFit/>
          </a:bodyPr>
          <a:lstStyle/>
          <a:p>
            <a:r>
              <a:rPr lang="en-US" altLang="zh-CN" sz="5400" dirty="0">
                <a:solidFill>
                  <a:srgbClr val="FF0000"/>
                </a:solidFill>
                <a:latin typeface="Arial" panose="020B0604020202020204" pitchFamily="34" charset="0"/>
                <a:ea typeface="Arial-Rounded" panose="020B0500000000000000" pitchFamily="34" charset="-93"/>
                <a:cs typeface="Arial" panose="020B0604020202020204" pitchFamily="34" charset="0"/>
                <a:sym typeface="+mn-lt"/>
              </a:rPr>
              <a:t>/</a:t>
            </a:r>
          </a:p>
        </p:txBody>
      </p:sp>
      <p:sp>
        <p:nvSpPr>
          <p:cNvPr id="10" name="Rectangle 9">
            <a:extLst>
              <a:ext uri="{FF2B5EF4-FFF2-40B4-BE49-F238E27FC236}">
                <a16:creationId xmlns:a16="http://schemas.microsoft.com/office/drawing/2014/main" id="{A8CA5A45-BBA2-4373-9893-7D21031A04FC}"/>
              </a:ext>
            </a:extLst>
          </p:cNvPr>
          <p:cNvSpPr/>
          <p:nvPr/>
        </p:nvSpPr>
        <p:spPr>
          <a:xfrm>
            <a:off x="5535629" y="2900544"/>
            <a:ext cx="317925" cy="923330"/>
          </a:xfrm>
          <a:prstGeom prst="rect">
            <a:avLst/>
          </a:prstGeom>
        </p:spPr>
        <p:txBody>
          <a:bodyPr wrap="square">
            <a:spAutoFit/>
          </a:bodyPr>
          <a:lstStyle/>
          <a:p>
            <a:r>
              <a:rPr lang="en-US" altLang="zh-CN" sz="5400" dirty="0">
                <a:solidFill>
                  <a:srgbClr val="FF0000"/>
                </a:solidFill>
                <a:latin typeface="Arial" panose="020B0604020202020204" pitchFamily="34" charset="0"/>
                <a:ea typeface="Arial-Rounded" panose="020B0500000000000000" pitchFamily="34" charset="-93"/>
                <a:cs typeface="Arial" panose="020B0604020202020204" pitchFamily="34" charset="0"/>
                <a:sym typeface="+mn-lt"/>
              </a:rPr>
              <a:t>/</a:t>
            </a:r>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237530"/>
            <a:ext cx="9143999" cy="5073729"/>
          </a:xfrm>
          <a:prstGeom prst="roundRect">
            <a:avLst/>
          </a:prstGeom>
          <a:solidFill>
            <a:schemeClr val="bg1">
              <a:alpha val="62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rửa bằng xà phòng với nước sạch.</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2"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972</TotalTime>
  <Words>472</Words>
  <Application>Microsoft Office PowerPoint</Application>
  <PresentationFormat>On-screen Show (16:9)</PresentationFormat>
  <Paragraphs>103</Paragraphs>
  <Slides>26</Slides>
  <Notes>13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DFPOP1-W9</vt:lpstr>
      <vt:lpstr>HL Hoctro</vt:lpstr>
      <vt:lpstr>Arial</vt:lpstr>
      <vt:lpstr>Times New Roman</vt:lpstr>
      <vt:lpstr>Arial-Rounded</vt:lpstr>
      <vt:lpstr>Calibri</vt:lpstr>
      <vt:lpstr>HP001 4 hàng</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44</cp:revision>
  <dcterms:created xsi:type="dcterms:W3CDTF">2020-08-13T09:19:08Z</dcterms:created>
  <dcterms:modified xsi:type="dcterms:W3CDTF">2025-03-09T10:53:22Z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